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Lst>
  <p:notesMasterIdLst>
    <p:notesMasterId r:id="rId53"/>
  </p:notesMasterIdLst>
  <p:handoutMasterIdLst>
    <p:handoutMasterId r:id="rId54"/>
  </p:handoutMasterIdLst>
  <p:sldIdLst>
    <p:sldId id="403" r:id="rId2"/>
    <p:sldId id="328" r:id="rId3"/>
    <p:sldId id="327" r:id="rId4"/>
    <p:sldId id="447" r:id="rId5"/>
    <p:sldId id="326" r:id="rId6"/>
    <p:sldId id="448" r:id="rId7"/>
    <p:sldId id="325" r:id="rId8"/>
    <p:sldId id="334" r:id="rId9"/>
    <p:sldId id="460" r:id="rId10"/>
    <p:sldId id="376" r:id="rId11"/>
    <p:sldId id="461" r:id="rId12"/>
    <p:sldId id="462" r:id="rId13"/>
    <p:sldId id="463" r:id="rId14"/>
    <p:sldId id="405" r:id="rId15"/>
    <p:sldId id="464" r:id="rId16"/>
    <p:sldId id="465" r:id="rId17"/>
    <p:sldId id="406" r:id="rId18"/>
    <p:sldId id="407" r:id="rId19"/>
    <p:sldId id="408" r:id="rId20"/>
    <p:sldId id="466" r:id="rId21"/>
    <p:sldId id="385" r:id="rId22"/>
    <p:sldId id="386" r:id="rId23"/>
    <p:sldId id="387" r:id="rId24"/>
    <p:sldId id="388" r:id="rId25"/>
    <p:sldId id="389" r:id="rId26"/>
    <p:sldId id="409" r:id="rId27"/>
    <p:sldId id="410" r:id="rId28"/>
    <p:sldId id="411" r:id="rId29"/>
    <p:sldId id="412" r:id="rId30"/>
    <p:sldId id="413" r:id="rId31"/>
    <p:sldId id="404" r:id="rId32"/>
    <p:sldId id="400" r:id="rId33"/>
    <p:sldId id="390" r:id="rId34"/>
    <p:sldId id="343" r:id="rId35"/>
    <p:sldId id="394" r:id="rId36"/>
    <p:sldId id="383" r:id="rId37"/>
    <p:sldId id="363" r:id="rId38"/>
    <p:sldId id="391" r:id="rId39"/>
    <p:sldId id="381" r:id="rId40"/>
    <p:sldId id="392" r:id="rId41"/>
    <p:sldId id="384" r:id="rId42"/>
    <p:sldId id="395" r:id="rId43"/>
    <p:sldId id="396" r:id="rId44"/>
    <p:sldId id="359" r:id="rId45"/>
    <p:sldId id="393" r:id="rId46"/>
    <p:sldId id="382" r:id="rId47"/>
    <p:sldId id="402" r:id="rId48"/>
    <p:sldId id="397" r:id="rId49"/>
    <p:sldId id="401" r:id="rId50"/>
    <p:sldId id="449" r:id="rId51"/>
    <p:sldId id="398" r:id="rId5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64" autoAdjust="0"/>
  </p:normalViewPr>
  <p:slideViewPr>
    <p:cSldViewPr>
      <p:cViewPr varScale="1">
        <p:scale>
          <a:sx n="83" d="100"/>
          <a:sy n="83" d="100"/>
        </p:scale>
        <p:origin x="576" y="30"/>
      </p:cViewPr>
      <p:guideLst>
        <p:guide orient="horz" pos="2160"/>
        <p:guide pos="2880"/>
      </p:guideLst>
    </p:cSldViewPr>
  </p:slideViewPr>
  <p:outlineViewPr>
    <p:cViewPr>
      <p:scale>
        <a:sx n="33" d="100"/>
        <a:sy n="33" d="100"/>
      </p:scale>
      <p:origin x="-40" y="0"/>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6"/>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6813" y="692150"/>
            <a:ext cx="4616450" cy="3463925"/>
          </a:xfrm>
          <a:ln/>
        </p:spPr>
      </p:sp>
      <p:sp>
        <p:nvSpPr>
          <p:cNvPr id="30725" name="Rectangle 3"/>
          <p:cNvSpPr>
            <a:spLocks noGrp="1" noChangeArrowheads="1"/>
          </p:cNvSpPr>
          <p:nvPr>
            <p:ph type="body" idx="1"/>
          </p:nvPr>
        </p:nvSpPr>
        <p:spPr>
          <a:xfrm>
            <a:off x="695326" y="4387852"/>
            <a:ext cx="5559425" cy="4156074"/>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2</a:t>
            </a:fld>
            <a:endParaRPr lang="ru-RU" altLang="en-US"/>
          </a:p>
        </p:txBody>
      </p:sp>
    </p:spTree>
    <p:extLst>
      <p:ext uri="{BB962C8B-B14F-4D97-AF65-F5344CB8AC3E}">
        <p14:creationId xmlns:p14="http://schemas.microsoft.com/office/powerpoint/2010/main" val="173576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44</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45</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51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1878491"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536763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63880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9099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Tree>
    <p:extLst>
      <p:ext uri="{BB962C8B-B14F-4D97-AF65-F5344CB8AC3E}">
        <p14:creationId xmlns:p14="http://schemas.microsoft.com/office/powerpoint/2010/main" val="370641254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727780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8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525"/>
            <a:ext cx="7393459" cy="679832"/>
          </a:xfrm>
        </p:spPr>
        <p:txBody>
          <a:bodyPr>
            <a:no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Tree>
    <p:extLst>
      <p:ext uri="{BB962C8B-B14F-4D97-AF65-F5344CB8AC3E}">
        <p14:creationId xmlns:p14="http://schemas.microsoft.com/office/powerpoint/2010/main" val="116753435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262365578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032923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9027" y="228600"/>
            <a:ext cx="7146323" cy="518625"/>
          </a:xfrm>
        </p:spPr>
        <p:txBody>
          <a:bodyPr/>
          <a:lstStyle>
            <a:lvl1pPr>
              <a:defRPr>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903739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958399" cy="810827"/>
          </a:xfrm>
        </p:spPr>
        <p:txBody>
          <a:bodyPr/>
          <a:lstStyle>
            <a:lvl1pPr>
              <a:defRPr>
                <a:solidFill>
                  <a:srgbClr val="C00000"/>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7093467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257979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903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0556021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9652" y="0"/>
            <a:ext cx="6525148"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0049"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Box 8">
            <a:extLst>
              <a:ext uri="{FF2B5EF4-FFF2-40B4-BE49-F238E27FC236}">
                <a16:creationId xmlns:a16="http://schemas.microsoft.com/office/drawing/2014/main" id="{26652428-6198-63D0-BFE8-DA67908B066D}"/>
              </a:ext>
            </a:extLst>
          </p:cNvPr>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8" name="Text Box 13">
            <a:extLst>
              <a:ext uri="{FF2B5EF4-FFF2-40B4-BE49-F238E27FC236}">
                <a16:creationId xmlns:a16="http://schemas.microsoft.com/office/drawing/2014/main" id="{A811AAB7-27FF-22B9-878E-686F4F291F4E}"/>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9" name="Picture 8">
            <a:extLst>
              <a:ext uri="{FF2B5EF4-FFF2-40B4-BE49-F238E27FC236}">
                <a16:creationId xmlns:a16="http://schemas.microsoft.com/office/drawing/2014/main" id="{B222CC6B-FF05-E487-1084-A65AC12AA32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
        <p:nvSpPr>
          <p:cNvPr id="11" name="TextBox 10">
            <a:extLst>
              <a:ext uri="{FF2B5EF4-FFF2-40B4-BE49-F238E27FC236}">
                <a16:creationId xmlns:a16="http://schemas.microsoft.com/office/drawing/2014/main" id="{65659AD6-D05D-B48D-E58B-8E76EFC5E314}"/>
              </a:ext>
            </a:extLst>
          </p:cNvPr>
          <p:cNvSpPr txBox="1"/>
          <p:nvPr userDrawn="1"/>
        </p:nvSpPr>
        <p:spPr>
          <a:xfrm>
            <a:off x="7391400" y="5943600"/>
            <a:ext cx="1316304" cy="777876"/>
          </a:xfrm>
          <a:prstGeom prst="rect">
            <a:avLst/>
          </a:prstGeom>
          <a:solidFill>
            <a:schemeClr val="bg2"/>
          </a:solidFill>
        </p:spPr>
        <p:txBody>
          <a:bodyPr wrap="square" rtlCol="0">
            <a:spAutoFit/>
          </a:bodyPr>
          <a:lstStyle/>
          <a:p>
            <a:endParaRPr lang="en-US" dirty="0"/>
          </a:p>
        </p:txBody>
      </p:sp>
      <p:pic>
        <p:nvPicPr>
          <p:cNvPr id="4" name="Picture 3" descr="A red and black logo&#10;&#10;Description automatically generated with low confidence">
            <a:extLst>
              <a:ext uri="{FF2B5EF4-FFF2-40B4-BE49-F238E27FC236}">
                <a16:creationId xmlns:a16="http://schemas.microsoft.com/office/drawing/2014/main" id="{DABFEBCC-D5F4-D3BC-8117-AFB8FFDEBC2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5418" y="264927"/>
            <a:ext cx="891970" cy="545002"/>
          </a:xfrm>
          <a:prstGeom prst="rect">
            <a:avLst/>
          </a:prstGeom>
        </p:spPr>
      </p:pic>
    </p:spTree>
    <p:extLst>
      <p:ext uri="{BB962C8B-B14F-4D97-AF65-F5344CB8AC3E}">
        <p14:creationId xmlns:p14="http://schemas.microsoft.com/office/powerpoint/2010/main" val="42624409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2" r:id="rId11"/>
    <p:sldLayoutId id="2147483652" r:id="rId12"/>
  </p:sldLayoutIdLst>
  <p:hf sldNum="0" hdr="0" dt="0"/>
  <p:txStyles>
    <p:titleStyle>
      <a:lvl1pPr algn="l" defTabSz="914400" rtl="0" eaLnBrk="1" latinLnBrk="0" hangingPunct="1">
        <a:lnSpc>
          <a:spcPct val="90000"/>
        </a:lnSpc>
        <a:spcBef>
          <a:spcPct val="0"/>
        </a:spcBef>
        <a:buNone/>
        <a:defRPr lang="en-US" sz="3600" kern="1200" cap="small" dirty="0" smtClean="0">
          <a:solidFill>
            <a:srgbClr val="C0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hyperlink" Target="https://youtu.be/Azuu8VnM36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4.emf"/></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gi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sv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9109B202-5E3A-11BE-C4C7-24468DB3DA09}"/>
              </a:ext>
            </a:extLst>
          </p:cNvPr>
          <p:cNvSpPr>
            <a:spLocks noGrp="1"/>
          </p:cNvSpPr>
          <p:nvPr>
            <p:ph type="ctrTitle"/>
          </p:nvPr>
        </p:nvSpPr>
        <p:spPr>
          <a:xfrm>
            <a:off x="2057400" y="2971800"/>
            <a:ext cx="7086600" cy="1312027"/>
          </a:xfrm>
        </p:spPr>
        <p:txBody>
          <a:bodyPr>
            <a:normAutofit fontScale="90000"/>
          </a:bodyPr>
          <a:lstStyle/>
          <a:p>
            <a:r>
              <a:rPr lang="en-US" dirty="0"/>
              <a:t>Site Verification</a:t>
            </a:r>
            <a:br>
              <a:rPr lang="en-US" dirty="0"/>
            </a:br>
            <a:r>
              <a:rPr lang="en-US" dirty="0"/>
              <a:t>and Safety</a:t>
            </a:r>
          </a:p>
        </p:txBody>
      </p:sp>
      <p:sp>
        <p:nvSpPr>
          <p:cNvPr id="2" name="Text Placeholder 7">
            <a:extLst>
              <a:ext uri="{FF2B5EF4-FFF2-40B4-BE49-F238E27FC236}">
                <a16:creationId xmlns:a16="http://schemas.microsoft.com/office/drawing/2014/main" id="{10ADFFFD-51AF-67A8-4D37-4658503F177A}"/>
              </a:ext>
            </a:extLst>
          </p:cNvPr>
          <p:cNvSpPr>
            <a:spLocks noGrp="1"/>
          </p:cNvSpPr>
          <p:nvPr>
            <p:ph type="body" sz="quarter" idx="10"/>
          </p:nvPr>
        </p:nvSpPr>
        <p:spPr>
          <a:xfrm>
            <a:off x="5422069" y="5125109"/>
            <a:ext cx="3244850" cy="271161"/>
          </a:xfrm>
        </p:spPr>
        <p:txBody>
          <a:bodyPr>
            <a:normAutofit fontScale="92500" lnSpcReduction="20000"/>
          </a:bodyPr>
          <a:lstStyle/>
          <a:p>
            <a:r>
              <a:rPr lang="en-US" dirty="0">
                <a:solidFill>
                  <a:srgbClr val="C00000"/>
                </a:solidFill>
              </a:rPr>
              <a:t>PREA</a:t>
            </a:r>
          </a:p>
        </p:txBody>
      </p:sp>
      <p:sp>
        <p:nvSpPr>
          <p:cNvPr id="3" name="Text Placeholder 8">
            <a:extLst>
              <a:ext uri="{FF2B5EF4-FFF2-40B4-BE49-F238E27FC236}">
                <a16:creationId xmlns:a16="http://schemas.microsoft.com/office/drawing/2014/main" id="{071B9358-2F23-F788-DEFD-DCB6373D6596}"/>
              </a:ext>
            </a:extLst>
          </p:cNvPr>
          <p:cNvSpPr>
            <a:spLocks noGrp="1"/>
          </p:cNvSpPr>
          <p:nvPr>
            <p:ph type="body" sz="quarter" idx="11"/>
          </p:nvPr>
        </p:nvSpPr>
        <p:spPr>
          <a:xfrm>
            <a:off x="5422069" y="5396270"/>
            <a:ext cx="3244850" cy="271161"/>
          </a:xfrm>
        </p:spPr>
        <p:txBody>
          <a:bodyPr>
            <a:normAutofit fontScale="92500" lnSpcReduction="20000"/>
          </a:bodyPr>
          <a:lstStyle/>
          <a:p>
            <a:r>
              <a:rPr lang="en-US" dirty="0">
                <a:solidFill>
                  <a:srgbClr val="C00000"/>
                </a:solidFill>
              </a:rPr>
              <a:t>March 4, 2025 1:30 PM – 2:45 PM</a:t>
            </a:r>
          </a:p>
        </p:txBody>
      </p:sp>
      <p:sp>
        <p:nvSpPr>
          <p:cNvPr id="6" name="Text Placeholder 9">
            <a:extLst>
              <a:ext uri="{FF2B5EF4-FFF2-40B4-BE49-F238E27FC236}">
                <a16:creationId xmlns:a16="http://schemas.microsoft.com/office/drawing/2014/main" id="{F18AA1CF-7936-3282-E97B-AFCB13FA0640}"/>
              </a:ext>
            </a:extLst>
          </p:cNvPr>
          <p:cNvSpPr>
            <a:spLocks noGrp="1"/>
          </p:cNvSpPr>
          <p:nvPr>
            <p:ph type="body" sz="quarter" idx="12"/>
          </p:nvPr>
        </p:nvSpPr>
        <p:spPr>
          <a:xfrm>
            <a:off x="5422069" y="5667431"/>
            <a:ext cx="3244850" cy="271161"/>
          </a:xfrm>
        </p:spPr>
        <p:txBody>
          <a:bodyPr>
            <a:normAutofit fontScale="92500" lnSpcReduction="20000"/>
          </a:bodyPr>
          <a:lstStyle/>
          <a:p>
            <a:r>
              <a:rPr lang="en-US" dirty="0">
                <a:solidFill>
                  <a:srgbClr val="C00000"/>
                </a:solidFill>
              </a:rPr>
              <a:t>Perry Lawton</a:t>
            </a:r>
          </a:p>
        </p:txBody>
      </p:sp>
      <p:pic>
        <p:nvPicPr>
          <p:cNvPr id="7" name="Picture 2" descr="Home">
            <a:extLst>
              <a:ext uri="{FF2B5EF4-FFF2-40B4-BE49-F238E27FC236}">
                <a16:creationId xmlns:a16="http://schemas.microsoft.com/office/drawing/2014/main" id="{CC1CC9AA-2345-8899-A9CB-4B1A78C99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056" y="4715381"/>
            <a:ext cx="3036131" cy="20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4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5"/>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Example Application</a:t>
            </a:r>
          </a:p>
        </p:txBody>
      </p:sp>
      <p:sp>
        <p:nvSpPr>
          <p:cNvPr id="2" name="Footer Placeholder 1">
            <a:extLst>
              <a:ext uri="{FF2B5EF4-FFF2-40B4-BE49-F238E27FC236}">
                <a16:creationId xmlns:a16="http://schemas.microsoft.com/office/drawing/2014/main" id="{657EEC0C-EE4E-4ED4-A909-1C4B25B5CB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D1CE571-E252-44ED-B5F4-331C32CC3EF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10</a:t>
            </a:fld>
            <a:endParaRPr lang="en-US" dirty="0"/>
          </a:p>
        </p:txBody>
      </p:sp>
      <p:sp>
        <p:nvSpPr>
          <p:cNvPr id="6149" name="Text Box 26"/>
          <p:cNvSpPr txBox="1">
            <a:spLocks noChangeArrowheads="1"/>
          </p:cNvSpPr>
          <p:nvPr/>
        </p:nvSpPr>
        <p:spPr bwMode="auto">
          <a:xfrm>
            <a:off x="109315" y="4414391"/>
            <a:ext cx="28008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9S Meter Installation</a:t>
            </a:r>
          </a:p>
        </p:txBody>
      </p:sp>
      <p:pic>
        <p:nvPicPr>
          <p:cNvPr id="6150" name="Picture 27"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8"/>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6152"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Line 30"/>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4" name="Line 31"/>
          <p:cNvSpPr>
            <a:spLocks noChangeShapeType="1"/>
          </p:cNvSpPr>
          <p:nvPr/>
        </p:nvSpPr>
        <p:spPr bwMode="auto">
          <a:xfrm>
            <a:off x="457200" y="2895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5" name="Line 32"/>
          <p:cNvSpPr>
            <a:spLocks noChangeShapeType="1"/>
          </p:cNvSpPr>
          <p:nvPr/>
        </p:nvSpPr>
        <p:spPr bwMode="auto">
          <a:xfrm>
            <a:off x="457200" y="34290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6" name="Text Box 33"/>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6157" name="Text Box 34"/>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6158" name="Text Box 35"/>
          <p:cNvSpPr txBox="1">
            <a:spLocks noChangeArrowheads="1"/>
          </p:cNvSpPr>
          <p:nvPr/>
        </p:nvSpPr>
        <p:spPr bwMode="auto">
          <a:xfrm>
            <a:off x="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C</a:t>
            </a:r>
          </a:p>
        </p:txBody>
      </p:sp>
      <p:sp>
        <p:nvSpPr>
          <p:cNvPr id="6159" name="Text Box 36"/>
          <p:cNvSpPr txBox="1">
            <a:spLocks noChangeArrowheads="1"/>
          </p:cNvSpPr>
          <p:nvPr/>
        </p:nvSpPr>
        <p:spPr bwMode="auto">
          <a:xfrm>
            <a:off x="0" y="2514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B</a:t>
            </a:r>
          </a:p>
        </p:txBody>
      </p:sp>
      <p:sp>
        <p:nvSpPr>
          <p:cNvPr id="6160" name="Text Box 37"/>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6161" name="Line 38"/>
          <p:cNvSpPr>
            <a:spLocks noChangeShapeType="1"/>
          </p:cNvSpPr>
          <p:nvPr/>
        </p:nvSpPr>
        <p:spPr bwMode="auto">
          <a:xfrm flipV="1">
            <a:off x="2971800" y="19812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2" name="Line 39"/>
          <p:cNvSpPr>
            <a:spLocks noChangeShapeType="1"/>
          </p:cNvSpPr>
          <p:nvPr/>
        </p:nvSpPr>
        <p:spPr bwMode="auto">
          <a:xfrm flipV="1">
            <a:off x="3124200" y="19812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3" name="Line 40"/>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4" name="Line 41"/>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5" name="Line 42"/>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6" name="Line 43"/>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7" name="Line 44"/>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8" name="Line 45"/>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9" name="Line 46"/>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0" name="Line 47"/>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1" name="Text Box 48"/>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2" name="Text Box 49"/>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3" name="Text Box 50"/>
          <p:cNvSpPr txBox="1">
            <a:spLocks noChangeArrowheads="1"/>
          </p:cNvSpPr>
          <p:nvPr/>
        </p:nvSpPr>
        <p:spPr bwMode="auto">
          <a:xfrm>
            <a:off x="6019800" y="3048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4" name="Text Box 51"/>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6175" name="Text Box 52"/>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492" y="1235901"/>
            <a:ext cx="62870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Faceplate Specifications</a:t>
            </a:r>
          </a:p>
        </p:txBody>
      </p:sp>
      <p:sp>
        <p:nvSpPr>
          <p:cNvPr id="2" name="Footer Placeholder 1">
            <a:extLst>
              <a:ext uri="{FF2B5EF4-FFF2-40B4-BE49-F238E27FC236}">
                <a16:creationId xmlns:a16="http://schemas.microsoft.com/office/drawing/2014/main" id="{97683653-6CC5-422B-9454-509A8F82C6A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4ED7B3D-AF48-483D-8174-77704B0A394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val 6"/>
          <p:cNvSpPr>
            <a:spLocks noChangeArrowheads="1"/>
          </p:cNvSpPr>
          <p:nvPr/>
        </p:nvSpPr>
        <p:spPr bwMode="auto">
          <a:xfrm>
            <a:off x="5334000" y="2852871"/>
            <a:ext cx="1828800" cy="9906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8197" name="Text Box 7"/>
          <p:cNvSpPr txBox="1">
            <a:spLocks noChangeArrowheads="1"/>
          </p:cNvSpPr>
          <p:nvPr/>
        </p:nvSpPr>
        <p:spPr bwMode="auto">
          <a:xfrm>
            <a:off x="7315200" y="3027496"/>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solidFill>
                  <a:srgbClr val="FF0000"/>
                </a:solidFill>
              </a:rPr>
              <a:t>Ratio</a:t>
            </a:r>
          </a:p>
        </p:txBody>
      </p:sp>
      <p:sp>
        <p:nvSpPr>
          <p:cNvPr id="4" name="Title 3">
            <a:extLst>
              <a:ext uri="{FF2B5EF4-FFF2-40B4-BE49-F238E27FC236}">
                <a16:creationId xmlns:a16="http://schemas.microsoft.com/office/drawing/2014/main" id="{8B7ADC51-B745-4A92-ABFE-DFFCB9D965D7}"/>
              </a:ext>
            </a:extLst>
          </p:cNvPr>
          <p:cNvSpPr>
            <a:spLocks noGrp="1"/>
          </p:cNvSpPr>
          <p:nvPr>
            <p:ph type="title"/>
          </p:nvPr>
        </p:nvSpPr>
        <p:spPr>
          <a:xfrm>
            <a:off x="1556951" y="152400"/>
            <a:ext cx="7208107" cy="679832"/>
          </a:xfrm>
        </p:spPr>
        <p:txBody>
          <a:bodyPr/>
          <a:lstStyle/>
          <a:p>
            <a:r>
              <a:rPr lang="en-US" dirty="0"/>
              <a:t>Faceplate Specifications</a:t>
            </a:r>
          </a:p>
        </p:txBody>
      </p:sp>
      <p:sp>
        <p:nvSpPr>
          <p:cNvPr id="2" name="Footer Placeholder 1">
            <a:extLst>
              <a:ext uri="{FF2B5EF4-FFF2-40B4-BE49-F238E27FC236}">
                <a16:creationId xmlns:a16="http://schemas.microsoft.com/office/drawing/2014/main" id="{F74D1815-4762-4837-9DC7-74DD5EC3254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B52DAB8-5FB2-4B39-94FF-E5480177834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CT’s Ratio</a:t>
            </a:r>
          </a:p>
        </p:txBody>
      </p:sp>
      <p:sp>
        <p:nvSpPr>
          <p:cNvPr id="2" name="Footer Placeholder 1">
            <a:extLst>
              <a:ext uri="{FF2B5EF4-FFF2-40B4-BE49-F238E27FC236}">
                <a16:creationId xmlns:a16="http://schemas.microsoft.com/office/drawing/2014/main" id="{82925970-3FF4-4B50-9506-079FA65761B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D54F391-002C-481F-80DF-100F378F93D0}"/>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13</a:t>
            </a:fld>
            <a:endParaRPr lang="en-US" dirty="0"/>
          </a:p>
        </p:txBody>
      </p:sp>
      <p:sp>
        <p:nvSpPr>
          <p:cNvPr id="9219" name="Text Box 8"/>
          <p:cNvSpPr txBox="1">
            <a:spLocks noChangeArrowheads="1"/>
          </p:cNvSpPr>
          <p:nvPr/>
        </p:nvSpPr>
        <p:spPr bwMode="auto">
          <a:xfrm>
            <a:off x="457200" y="45720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For instance, a CT with a 400:5 ratio will produce 5A on the secondary, when 400A are applied to the primary.</a:t>
            </a:r>
          </a:p>
        </p:txBody>
      </p:sp>
      <p:pic>
        <p:nvPicPr>
          <p:cNvPr id="9220" name="Picture 9"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89242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Oval 6"/>
          <p:cNvSpPr>
            <a:spLocks noChangeArrowheads="1"/>
          </p:cNvSpPr>
          <p:nvPr/>
        </p:nvSpPr>
        <p:spPr bwMode="auto">
          <a:xfrm>
            <a:off x="1676400" y="4416425"/>
            <a:ext cx="914400" cy="5334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0245" name="Text Box 7"/>
          <p:cNvSpPr txBox="1">
            <a:spLocks noChangeArrowheads="1"/>
          </p:cNvSpPr>
          <p:nvPr/>
        </p:nvSpPr>
        <p:spPr bwMode="auto">
          <a:xfrm>
            <a:off x="7162800" y="3193709"/>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solidFill>
                  <a:srgbClr val="FF0000"/>
                </a:solidFill>
              </a:rPr>
              <a:t>Thermal factor</a:t>
            </a:r>
          </a:p>
        </p:txBody>
      </p:sp>
      <p:sp>
        <p:nvSpPr>
          <p:cNvPr id="2" name="Down Arrow 1"/>
          <p:cNvSpPr/>
          <p:nvPr/>
        </p:nvSpPr>
        <p:spPr bwMode="auto">
          <a:xfrm rot="4746480">
            <a:off x="4917440" y="1905842"/>
            <a:ext cx="208074" cy="463156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5" name="Title 4">
            <a:extLst>
              <a:ext uri="{FF2B5EF4-FFF2-40B4-BE49-F238E27FC236}">
                <a16:creationId xmlns:a16="http://schemas.microsoft.com/office/drawing/2014/main" id="{BF354C67-2CD1-4354-8446-4826669D74EB}"/>
              </a:ext>
            </a:extLst>
          </p:cNvPr>
          <p:cNvSpPr>
            <a:spLocks noGrp="1"/>
          </p:cNvSpPr>
          <p:nvPr>
            <p:ph type="title"/>
          </p:nvPr>
        </p:nvSpPr>
        <p:spPr/>
        <p:txBody>
          <a:bodyPr/>
          <a:lstStyle/>
          <a:p>
            <a:r>
              <a:rPr lang="en-US" dirty="0"/>
              <a:t>Faceplate Specifications</a:t>
            </a:r>
          </a:p>
        </p:txBody>
      </p:sp>
      <p:sp>
        <p:nvSpPr>
          <p:cNvPr id="3" name="Footer Placeholder 2">
            <a:extLst>
              <a:ext uri="{FF2B5EF4-FFF2-40B4-BE49-F238E27FC236}">
                <a16:creationId xmlns:a16="http://schemas.microsoft.com/office/drawing/2014/main" id="{B568E028-0E54-4493-A545-210BAD44CA8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E2A205-C5F7-47DF-8332-C26199ED659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CT’s – Functions and Terminology</a:t>
            </a:r>
          </a:p>
        </p:txBody>
      </p:sp>
      <p:sp>
        <p:nvSpPr>
          <p:cNvPr id="2" name="Footer Placeholder 1">
            <a:extLst>
              <a:ext uri="{FF2B5EF4-FFF2-40B4-BE49-F238E27FC236}">
                <a16:creationId xmlns:a16="http://schemas.microsoft.com/office/drawing/2014/main" id="{D51EBF26-1B48-462B-BDB1-EBCBDC54736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A804ACA-FEA4-4A4E-80F6-A24DBE65EB9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15</a:t>
            </a:fld>
            <a:endParaRPr lang="en-US" dirty="0"/>
          </a:p>
        </p:txBody>
      </p:sp>
      <p:sp>
        <p:nvSpPr>
          <p:cNvPr id="11268" name="Text Box 8"/>
          <p:cNvSpPr txBox="1">
            <a:spLocks noChangeArrowheads="1"/>
          </p:cNvSpPr>
          <p:nvPr/>
        </p:nvSpPr>
        <p:spPr bwMode="auto">
          <a:xfrm>
            <a:off x="457200" y="1447800"/>
            <a:ext cx="8153400" cy="392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Thermal Rating factor</a:t>
            </a:r>
          </a:p>
          <a:p>
            <a:pPr algn="ctr" eaLnBrk="1" hangingPunct="1"/>
            <a:endParaRPr lang="en-US" altLang="en-US" sz="2800" dirty="0"/>
          </a:p>
          <a:p>
            <a:pPr algn="ctr" eaLnBrk="1" hangingPunct="1"/>
            <a:r>
              <a:rPr lang="en-US" altLang="en-US" sz="2800" dirty="0"/>
              <a:t>A value representing the amount by which the primary current can be increased without exceeding the allowable temperature rise.</a:t>
            </a:r>
          </a:p>
          <a:p>
            <a:pPr algn="ctr" eaLnBrk="1" hangingPunct="1"/>
            <a:r>
              <a:rPr lang="en-US" altLang="en-US" sz="2800" dirty="0"/>
              <a:t>For instance, a RF of 4.0 at 30</a:t>
            </a:r>
            <a:r>
              <a:rPr lang="en-US" altLang="en-US" sz="2800" dirty="0">
                <a:cs typeface="Arial" pitchFamily="34" charset="0"/>
              </a:rPr>
              <a:t>° ambient on a 400:5 ratio CT would allow for a primary current up to 1600A.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554893"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Faceplate Specifications</a:t>
            </a:r>
          </a:p>
        </p:txBody>
      </p:sp>
      <p:sp>
        <p:nvSpPr>
          <p:cNvPr id="2" name="Footer Placeholder 1">
            <a:extLst>
              <a:ext uri="{FF2B5EF4-FFF2-40B4-BE49-F238E27FC236}">
                <a16:creationId xmlns:a16="http://schemas.microsoft.com/office/drawing/2014/main" id="{9852EB50-D5C0-422B-8CC3-FF1B321ECA2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79915F2-F5C0-4BED-A037-0AE775FCEAB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16</a:t>
            </a:fld>
            <a:endParaRPr lang="en-US" dirty="0"/>
          </a:p>
        </p:txBody>
      </p:sp>
      <p:sp>
        <p:nvSpPr>
          <p:cNvPr id="12291" name="Text Box 3"/>
          <p:cNvSpPr txBox="1">
            <a:spLocks noChangeArrowheads="1"/>
          </p:cNvSpPr>
          <p:nvPr/>
        </p:nvSpPr>
        <p:spPr bwMode="auto">
          <a:xfrm>
            <a:off x="-4273"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Accuracy Classifications</a:t>
            </a:r>
          </a:p>
        </p:txBody>
      </p:sp>
      <p:sp>
        <p:nvSpPr>
          <p:cNvPr id="12292" name="Text Box 4"/>
          <p:cNvSpPr txBox="1">
            <a:spLocks noChangeArrowheads="1"/>
          </p:cNvSpPr>
          <p:nvPr/>
        </p:nvSpPr>
        <p:spPr bwMode="auto">
          <a:xfrm>
            <a:off x="380999" y="2052044"/>
            <a:ext cx="8382001" cy="158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cs typeface="Arial" pitchFamily="34" charset="0"/>
              </a:rPr>
              <a:t>All CT’s fall within an accuracy class.</a:t>
            </a:r>
          </a:p>
          <a:p>
            <a:pPr algn="ctr" eaLnBrk="1" hangingPunct="1"/>
            <a:r>
              <a:rPr lang="en-US" altLang="en-US" sz="2400" dirty="0">
                <a:cs typeface="Arial" pitchFamily="34" charset="0"/>
              </a:rPr>
              <a:t>IEEE Standards have defined accuracy classes.</a:t>
            </a:r>
          </a:p>
          <a:p>
            <a:pPr algn="ctr" eaLnBrk="1" hangingPunct="1"/>
            <a:endParaRPr lang="en-US" altLang="en-US" sz="3200" dirty="0">
              <a:cs typeface="Arial" pitchFamily="34" charset="0"/>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43434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787" y="3523716"/>
            <a:ext cx="39433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507" y="1524000"/>
            <a:ext cx="61856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6"/>
          <p:cNvSpPr>
            <a:spLocks noChangeArrowheads="1"/>
          </p:cNvSpPr>
          <p:nvPr/>
        </p:nvSpPr>
        <p:spPr bwMode="auto">
          <a:xfrm>
            <a:off x="2313062" y="4563586"/>
            <a:ext cx="1828800" cy="4572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3317" name="Text Box 7"/>
          <p:cNvSpPr txBox="1">
            <a:spLocks noChangeArrowheads="1"/>
          </p:cNvSpPr>
          <p:nvPr/>
        </p:nvSpPr>
        <p:spPr bwMode="auto">
          <a:xfrm>
            <a:off x="577568" y="3300662"/>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solidFill>
                  <a:srgbClr val="FF0000"/>
                </a:solidFill>
              </a:rPr>
              <a:t>BurdenRating</a:t>
            </a:r>
          </a:p>
        </p:txBody>
      </p:sp>
      <p:sp>
        <p:nvSpPr>
          <p:cNvPr id="4" name="Title 3">
            <a:extLst>
              <a:ext uri="{FF2B5EF4-FFF2-40B4-BE49-F238E27FC236}">
                <a16:creationId xmlns:a16="http://schemas.microsoft.com/office/drawing/2014/main" id="{C464E097-AC05-4CE9-8317-7AE0903EF079}"/>
              </a:ext>
            </a:extLst>
          </p:cNvPr>
          <p:cNvSpPr>
            <a:spLocks noGrp="1"/>
          </p:cNvSpPr>
          <p:nvPr>
            <p:ph type="title"/>
          </p:nvPr>
        </p:nvSpPr>
        <p:spPr/>
        <p:txBody>
          <a:bodyPr/>
          <a:lstStyle/>
          <a:p>
            <a:r>
              <a:rPr lang="en-US" altLang="en-US" dirty="0">
                <a:solidFill>
                  <a:srgbClr val="C00000"/>
                </a:solidFill>
                <a:latin typeface="+mj-lt"/>
              </a:rPr>
              <a:t>Faceplate Specifications</a:t>
            </a:r>
            <a:endParaRPr lang="en-US" dirty="0"/>
          </a:p>
        </p:txBody>
      </p:sp>
      <p:sp>
        <p:nvSpPr>
          <p:cNvPr id="2" name="Footer Placeholder 1">
            <a:extLst>
              <a:ext uri="{FF2B5EF4-FFF2-40B4-BE49-F238E27FC236}">
                <a16:creationId xmlns:a16="http://schemas.microsoft.com/office/drawing/2014/main" id="{3B7F0C47-77BD-4A56-A497-6832ECEDA3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2D0FF-7FD4-49CC-ACA9-45855A568B3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388121" y="2057400"/>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The burden range, present in the secondary circuit, that the manufacturer will guarantee their CT’s will still accurately function, in regard to the ratio specification. </a:t>
            </a:r>
          </a:p>
        </p:txBody>
      </p:sp>
      <p:sp>
        <p:nvSpPr>
          <p:cNvPr id="4" name="Title 3">
            <a:extLst>
              <a:ext uri="{FF2B5EF4-FFF2-40B4-BE49-F238E27FC236}">
                <a16:creationId xmlns:a16="http://schemas.microsoft.com/office/drawing/2014/main" id="{6FEAFED8-70E9-4498-B0D5-9747640DFE24}"/>
              </a:ext>
            </a:extLst>
          </p:cNvPr>
          <p:cNvSpPr>
            <a:spLocks noGrp="1"/>
          </p:cNvSpPr>
          <p:nvPr>
            <p:ph type="title"/>
          </p:nvPr>
        </p:nvSpPr>
        <p:spPr/>
        <p:txBody>
          <a:bodyPr/>
          <a:lstStyle/>
          <a:p>
            <a:r>
              <a:rPr lang="en-US" dirty="0">
                <a:solidFill>
                  <a:srgbClr val="C00000"/>
                </a:solidFill>
              </a:rPr>
              <a:t>Burden Rating</a:t>
            </a:r>
          </a:p>
        </p:txBody>
      </p:sp>
      <p:sp>
        <p:nvSpPr>
          <p:cNvPr id="2" name="Footer Placeholder 1">
            <a:extLst>
              <a:ext uri="{FF2B5EF4-FFF2-40B4-BE49-F238E27FC236}">
                <a16:creationId xmlns:a16="http://schemas.microsoft.com/office/drawing/2014/main" id="{185772E8-EED7-447D-9363-0DD407C4B51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BB7EDB6-8831-4075-A11C-7C504DDF39F0}"/>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255" y="266532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Ratio Testing</a:t>
            </a:r>
          </a:p>
        </p:txBody>
      </p:sp>
      <p:sp>
        <p:nvSpPr>
          <p:cNvPr id="2" name="Footer Placeholder 1">
            <a:extLst>
              <a:ext uri="{FF2B5EF4-FFF2-40B4-BE49-F238E27FC236}">
                <a16:creationId xmlns:a16="http://schemas.microsoft.com/office/drawing/2014/main" id="{40AB0B98-12CF-4D55-BD0D-D27FB20583B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DAF12C4-0FDD-4783-945C-86038E2044F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19</a:t>
            </a:fld>
            <a:endParaRPr lang="en-US" dirty="0"/>
          </a:p>
        </p:txBody>
      </p:sp>
      <p:sp>
        <p:nvSpPr>
          <p:cNvPr id="15365" name="Text Box 7"/>
          <p:cNvSpPr txBox="1">
            <a:spLocks noChangeArrowheads="1"/>
          </p:cNvSpPr>
          <p:nvPr/>
        </p:nvSpPr>
        <p:spPr bwMode="auto">
          <a:xfrm>
            <a:off x="468086" y="1084023"/>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Ratio of Primary Current to Secondary Current</a:t>
            </a:r>
          </a:p>
        </p:txBody>
      </p:sp>
      <p:pic>
        <p:nvPicPr>
          <p:cNvPr id="15366" name="Picture 8"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113" y="1981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68" name="Picture 10"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11"/>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0" name="Text Box 12"/>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5371" name="Text Box 13"/>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15372" name="Text Box 14"/>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15373" name="Line 15"/>
          <p:cNvSpPr>
            <a:spLocks noChangeShapeType="1"/>
          </p:cNvSpPr>
          <p:nvPr/>
        </p:nvSpPr>
        <p:spPr bwMode="auto">
          <a:xfrm flipV="1">
            <a:off x="2971800" y="20574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4" name="Line 16"/>
          <p:cNvSpPr>
            <a:spLocks noChangeShapeType="1"/>
          </p:cNvSpPr>
          <p:nvPr/>
        </p:nvSpPr>
        <p:spPr bwMode="auto">
          <a:xfrm flipV="1">
            <a:off x="3124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5" name="Line 17"/>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6" name="Line 18"/>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7" name="Line 19"/>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8" name="Line 20"/>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9" name="Line 2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0" name="Line 2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1" name="Line 23"/>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2" name="Line 24"/>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3" name="Text Box 25"/>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4" name="Text Box 26"/>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5" name="Text Box 27"/>
          <p:cNvSpPr txBox="1">
            <a:spLocks noChangeArrowheads="1"/>
          </p:cNvSpPr>
          <p:nvPr/>
        </p:nvSpPr>
        <p:spPr bwMode="auto">
          <a:xfrm>
            <a:off x="6248400" y="3076484"/>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6" name="Text Box 28"/>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15387" name="Text Box 29"/>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88" name="Picture 30"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113" y="3987592"/>
            <a:ext cx="3569687" cy="143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1" descr="cla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9812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32"/>
          <p:cNvSpPr txBox="1">
            <a:spLocks noChangeArrowheads="1"/>
          </p:cNvSpPr>
          <p:nvPr/>
        </p:nvSpPr>
        <p:spPr bwMode="auto">
          <a:xfrm>
            <a:off x="457200" y="5105400"/>
            <a:ext cx="1905000" cy="1092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Calculate Ratio</a:t>
            </a:r>
          </a:p>
        </p:txBody>
      </p:sp>
      <p:sp>
        <p:nvSpPr>
          <p:cNvPr id="15391" name="AutoShape 33"/>
          <p:cNvSpPr>
            <a:spLocks noChangeArrowheads="1"/>
          </p:cNvSpPr>
          <p:nvPr/>
        </p:nvSpPr>
        <p:spPr bwMode="auto">
          <a:xfrm rot="6382513">
            <a:off x="965200" y="42164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5392" name="AutoShape 34"/>
          <p:cNvSpPr>
            <a:spLocks noChangeArrowheads="1"/>
          </p:cNvSpPr>
          <p:nvPr/>
        </p:nvSpPr>
        <p:spPr bwMode="auto">
          <a:xfrm rot="9410818">
            <a:off x="2304775" y="4851112"/>
            <a:ext cx="779961" cy="360509"/>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91512AF-0ACF-EDB6-5552-C04271CD0A44}"/>
              </a:ext>
            </a:extLst>
          </p:cNvPr>
          <p:cNvSpPr>
            <a:spLocks noGrp="1" noChangeArrowheads="1"/>
          </p:cNvSpPr>
          <p:nvPr>
            <p:ph type="title"/>
          </p:nvPr>
        </p:nvSpPr>
        <p:spPr/>
        <p:txBody>
          <a:bodyPr/>
          <a:lstStyle/>
          <a:p>
            <a:pPr eaLnBrk="1" fontAlgn="auto" hangingPunct="1">
              <a:lnSpc>
                <a:spcPts val="2900"/>
              </a:lnSpc>
              <a:spcAft>
                <a:spcPts val="0"/>
              </a:spcAft>
              <a:defRPr/>
            </a:pPr>
            <a:r>
              <a:rPr altLang="en-US" sz="2800" dirty="0"/>
              <a:t>Site Verification: Why should we invest our limited meter service resources here</a:t>
            </a:r>
          </a:p>
        </p:txBody>
      </p:sp>
      <p:sp>
        <p:nvSpPr>
          <p:cNvPr id="4" name="Footer Placeholder 3">
            <a:extLst>
              <a:ext uri="{FF2B5EF4-FFF2-40B4-BE49-F238E27FC236}">
                <a16:creationId xmlns:a16="http://schemas.microsoft.com/office/drawing/2014/main" id="{211E19EF-5BEE-B392-DE72-9F57DD1DDC2D}"/>
              </a:ext>
            </a:extLst>
          </p:cNvPr>
          <p:cNvSpPr>
            <a:spLocks noGrp="1"/>
          </p:cNvSpPr>
          <p:nvPr>
            <p:ph type="ftr" sz="quarter" idx="3"/>
          </p:nvPr>
        </p:nvSpPr>
        <p:spPr/>
        <p:txBody>
          <a:bodyPr/>
          <a:lstStyle/>
          <a:p>
            <a:r>
              <a:rPr lang="en-US" dirty="0" err="1"/>
              <a:t>tescometering.com</a:t>
            </a:r>
            <a:endParaRPr lang="en-US" dirty="0"/>
          </a:p>
        </p:txBody>
      </p:sp>
      <p:sp>
        <p:nvSpPr>
          <p:cNvPr id="57348" name="Subtitle 2">
            <a:extLst>
              <a:ext uri="{FF2B5EF4-FFF2-40B4-BE49-F238E27FC236}">
                <a16:creationId xmlns:a16="http://schemas.microsoft.com/office/drawing/2014/main" id="{7A8BC910-D407-7C75-A4F8-1712E7C0FCFC}"/>
              </a:ext>
            </a:extLst>
          </p:cNvPr>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ts val="800"/>
              </a:spcBef>
            </a:pPr>
            <a:endParaRPr lang="en-US" altLang="en-US" sz="2600" b="1"/>
          </a:p>
          <a:p>
            <a:pPr eaLnBrk="1" hangingPunct="1">
              <a:lnSpc>
                <a:spcPct val="80000"/>
              </a:lnSpc>
              <a:spcBef>
                <a:spcPts val="800"/>
              </a:spcBef>
            </a:pPr>
            <a:endParaRPr lang="en-US" altLang="en-US" sz="600" b="1"/>
          </a:p>
        </p:txBody>
      </p:sp>
      <p:sp>
        <p:nvSpPr>
          <p:cNvPr id="57349" name="Rectangle 3">
            <a:extLst>
              <a:ext uri="{FF2B5EF4-FFF2-40B4-BE49-F238E27FC236}">
                <a16:creationId xmlns:a16="http://schemas.microsoft.com/office/drawing/2014/main" id="{01B617D7-9407-7EB2-CE88-AABE0DDAF237}"/>
              </a:ext>
            </a:extLst>
          </p:cNvPr>
          <p:cNvSpPr>
            <a:spLocks noChangeArrowheads="1"/>
          </p:cNvSpPr>
          <p:nvPr/>
        </p:nvSpPr>
        <p:spPr bwMode="auto">
          <a:xfrm>
            <a:off x="469900" y="1447800"/>
            <a:ext cx="5284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ct val="100000"/>
              </a:spcAft>
              <a:buFontTx/>
              <a:buChar char="•"/>
            </a:pPr>
            <a:r>
              <a:rPr lang="en-US" altLang="en-US" sz="1800" dirty="0">
                <a:latin typeface="Arial" panose="020B0604020202020204" pitchFamily="34" charset="0"/>
              </a:rPr>
              <a:t>These customers represent a disproportionately large amount of the overall revenue for every utility in North America.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For some utilities, the ten percent of their customers who have transformer rated metering services can represent over 70% of their overall revenue.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While these numbers will vary from utility to utility the basic premise should be the same for all utilities regarding where Meter Services should focus their efforts</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This is perhaps one of the larger benefits that AMI can provide for our Utilities – more time to spend on C&amp;I metering and less on residential</a:t>
            </a:r>
          </a:p>
        </p:txBody>
      </p:sp>
      <p:sp>
        <p:nvSpPr>
          <p:cNvPr id="57350" name="TextBox 4">
            <a:extLst>
              <a:ext uri="{FF2B5EF4-FFF2-40B4-BE49-F238E27FC236}">
                <a16:creationId xmlns:a16="http://schemas.microsoft.com/office/drawing/2014/main" id="{A5825CA6-5CD0-3BD9-1A10-5BB47A1C10E0}"/>
              </a:ext>
            </a:extLst>
          </p:cNvPr>
          <p:cNvSpPr txBox="1">
            <a:spLocks noChangeArrowheads="1"/>
          </p:cNvSpPr>
          <p:nvPr/>
        </p:nvSpPr>
        <p:spPr bwMode="auto">
          <a:xfrm>
            <a:off x="6057900" y="1333500"/>
            <a:ext cx="2628900" cy="12319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i="1" dirty="0">
                <a:solidFill>
                  <a:schemeClr val="accent6">
                    <a:lumMod val="50000"/>
                  </a:schemeClr>
                </a:solidFill>
                <a:latin typeface="Arial" panose="020B0604020202020204" pitchFamily="34" charset="0"/>
              </a:rPr>
              <a:t>Easy Answer: </a:t>
            </a:r>
            <a:br>
              <a:rPr lang="en-US" altLang="en-US" b="1" i="1" dirty="0">
                <a:solidFill>
                  <a:schemeClr val="accent6">
                    <a:lumMod val="50000"/>
                  </a:schemeClr>
                </a:solidFill>
                <a:latin typeface="Arial" panose="020B0604020202020204" pitchFamily="34" charset="0"/>
              </a:rPr>
            </a:br>
            <a:r>
              <a:rPr lang="en-US" altLang="en-US" b="1" i="1" dirty="0">
                <a:solidFill>
                  <a:schemeClr val="accent6">
                    <a:lumMod val="50000"/>
                  </a:schemeClr>
                </a:solidFill>
                <a:latin typeface="Arial" panose="020B0604020202020204" pitchFamily="34" charset="0"/>
              </a:rPr>
              <a:t>Money.</a:t>
            </a:r>
          </a:p>
          <a:p>
            <a:pPr eaLnBrk="1" hangingPunct="1">
              <a:lnSpc>
                <a:spcPct val="100000"/>
              </a:lnSpc>
              <a:spcBef>
                <a:spcPct val="0"/>
              </a:spcBef>
              <a:buFontTx/>
              <a:buNone/>
              <a:defRPr/>
            </a:pPr>
            <a:endParaRPr lang="en-US" altLang="en-US" sz="1800" dirty="0">
              <a:latin typeface="Arial" panose="020B0604020202020204" pitchFamily="34" charset="0"/>
            </a:endParaRPr>
          </a:p>
        </p:txBody>
      </p:sp>
      <p:pic>
        <p:nvPicPr>
          <p:cNvPr id="57351" name="Picture 2" descr="Image result for money">
            <a:extLst>
              <a:ext uri="{FF2B5EF4-FFF2-40B4-BE49-F238E27FC236}">
                <a16:creationId xmlns:a16="http://schemas.microsoft.com/office/drawing/2014/main" id="{AF13113A-6F7E-E287-B17B-4A91406A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52" t="7605" r="8876" b="6284"/>
          <a:stretch>
            <a:fillRect/>
          </a:stretch>
        </p:blipFill>
        <p:spPr bwMode="auto">
          <a:xfrm>
            <a:off x="6192838" y="2292350"/>
            <a:ext cx="21907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p>
        </p:txBody>
      </p:sp>
      <p:sp>
        <p:nvSpPr>
          <p:cNvPr id="2" name="Footer Placeholder 1">
            <a:extLst>
              <a:ext uri="{FF2B5EF4-FFF2-40B4-BE49-F238E27FC236}">
                <a16:creationId xmlns:a16="http://schemas.microsoft.com/office/drawing/2014/main" id="{A64E6EC9-52FD-49A8-AA8F-1EA1E0EEBAE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65846CA-84FA-49AB-B2EB-69E589FB9C9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20</a:t>
            </a:fld>
            <a:endParaRPr lang="en-US" dirty="0"/>
          </a:p>
        </p:txBody>
      </p:sp>
      <p:sp>
        <p:nvSpPr>
          <p:cNvPr id="16387" name="Text Box 5"/>
          <p:cNvSpPr txBox="1">
            <a:spLocks noChangeArrowheads="1"/>
          </p:cNvSpPr>
          <p:nvPr/>
        </p:nvSpPr>
        <p:spPr bwMode="auto">
          <a:xfrm>
            <a:off x="381000" y="176262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pic>
        <p:nvPicPr>
          <p:cNvPr id="16388"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0"/>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1" name="Text Box 11"/>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6392" name="Line 14"/>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3" name="Line 15"/>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4" name="Line 20"/>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5" name="Line 21"/>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Text Box 34"/>
          <p:cNvSpPr txBox="1">
            <a:spLocks noChangeArrowheads="1"/>
          </p:cNvSpPr>
          <p:nvPr/>
        </p:nvSpPr>
        <p:spPr bwMode="auto">
          <a:xfrm>
            <a:off x="44958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6397"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sp>
        <p:nvSpPr>
          <p:cNvPr id="2" name="Footer Placeholder 1">
            <a:extLst>
              <a:ext uri="{FF2B5EF4-FFF2-40B4-BE49-F238E27FC236}">
                <a16:creationId xmlns:a16="http://schemas.microsoft.com/office/drawing/2014/main" id="{9252940A-EA04-403C-9C4E-29F29924C55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8299B52-5163-4D4E-A661-CA7C58B37E0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21</a:t>
            </a:fld>
            <a:endParaRPr lang="en-US" dirty="0"/>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20" name="Text Box 13"/>
          <p:cNvSpPr txBox="1">
            <a:spLocks noChangeArrowheads="1"/>
          </p:cNvSpPr>
          <p:nvPr/>
        </p:nvSpPr>
        <p:spPr bwMode="auto">
          <a:xfrm>
            <a:off x="43434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556951" y="762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sp>
        <p:nvSpPr>
          <p:cNvPr id="2" name="Footer Placeholder 1">
            <a:extLst>
              <a:ext uri="{FF2B5EF4-FFF2-40B4-BE49-F238E27FC236}">
                <a16:creationId xmlns:a16="http://schemas.microsoft.com/office/drawing/2014/main" id="{8CA50337-3E32-4653-BF67-5332785CA0E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F2E5C5-88A4-4569-B6D0-DF5DF9F02F7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22</a:t>
            </a:fld>
            <a:endParaRPr lang="en-US" dirty="0"/>
          </a:p>
        </p:txBody>
      </p:sp>
      <p:sp>
        <p:nvSpPr>
          <p:cNvPr id="18435" name="Text Box 3"/>
          <p:cNvSpPr txBox="1">
            <a:spLocks noChangeArrowheads="1"/>
          </p:cNvSpPr>
          <p:nvPr/>
        </p:nvSpPr>
        <p:spPr bwMode="auto">
          <a:xfrm>
            <a:off x="0" y="150425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8436" name="Text Box 13"/>
          <p:cNvSpPr txBox="1">
            <a:spLocks noChangeArrowheads="1"/>
          </p:cNvSpPr>
          <p:nvPr/>
        </p:nvSpPr>
        <p:spPr bwMode="auto">
          <a:xfrm>
            <a:off x="3505200" y="2438400"/>
            <a:ext cx="5638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Example Burden Spec:</a:t>
            </a:r>
          </a:p>
          <a:p>
            <a:pPr algn="ctr" eaLnBrk="1" hangingPunct="1"/>
            <a:r>
              <a:rPr lang="en-US" altLang="en-US" sz="3600" dirty="0"/>
              <a:t>0.3% @ B0.1, B0.2, B0.5</a:t>
            </a:r>
          </a:p>
          <a:p>
            <a:pPr algn="ctr" eaLnBrk="1" hangingPunct="1"/>
            <a:r>
              <a:rPr lang="en-US" altLang="en-US" sz="2400" dirty="0"/>
              <a:t>or</a:t>
            </a:r>
          </a:p>
          <a:p>
            <a:pPr algn="ctr" eaLnBrk="1" hangingPunct="1"/>
            <a:r>
              <a:rPr lang="en-US" altLang="en-US" sz="2400" dirty="0"/>
              <a:t>There should be less than the 0.3% change in secondary current from initial (“0” burden) reading, when up to 0.5Ohms of burden is applied</a:t>
            </a:r>
          </a:p>
        </p:txBody>
      </p:sp>
      <p:pic>
        <p:nvPicPr>
          <p:cNvPr id="18437"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16"/>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8439" name="AutoShape 17"/>
          <p:cNvSpPr>
            <a:spLocks noChangeArrowheads="1"/>
          </p:cNvSpPr>
          <p:nvPr/>
        </p:nvSpPr>
        <p:spPr bwMode="auto">
          <a:xfrm rot="-2756168">
            <a:off x="-158750" y="2855913"/>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sp>
        <p:nvSpPr>
          <p:cNvPr id="2" name="Footer Placeholder 1">
            <a:extLst>
              <a:ext uri="{FF2B5EF4-FFF2-40B4-BE49-F238E27FC236}">
                <a16:creationId xmlns:a16="http://schemas.microsoft.com/office/drawing/2014/main" id="{825CD913-0AFA-452C-B1C2-FF6E1AAA595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FD1A6B0-1E41-43A5-A047-D4F2CF8B7AC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23</a:t>
            </a:fld>
            <a:endParaRPr lang="en-US" dirty="0"/>
          </a:p>
        </p:txBody>
      </p:sp>
      <p:sp>
        <p:nvSpPr>
          <p:cNvPr id="19459" name="Text Box 3"/>
          <p:cNvSpPr txBox="1">
            <a:spLocks noChangeArrowheads="1"/>
          </p:cNvSpPr>
          <p:nvPr/>
        </p:nvSpPr>
        <p:spPr bwMode="auto">
          <a:xfrm>
            <a:off x="380999" y="1165981"/>
            <a:ext cx="8382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9460" name="Text Box 5"/>
          <p:cNvSpPr txBox="1">
            <a:spLocks noChangeArrowheads="1"/>
          </p:cNvSpPr>
          <p:nvPr/>
        </p:nvSpPr>
        <p:spPr bwMode="auto">
          <a:xfrm>
            <a:off x="3505200" y="2077141"/>
            <a:ext cx="56388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ANSI Burden Values</a:t>
            </a:r>
          </a:p>
          <a:p>
            <a:pPr algn="ctr" eaLnBrk="1" hangingPunct="1"/>
            <a:r>
              <a:rPr lang="en-US" altLang="en-US" sz="2000" dirty="0"/>
              <a:t>0.1 Ohms</a:t>
            </a:r>
          </a:p>
          <a:p>
            <a:pPr algn="ctr" eaLnBrk="1" hangingPunct="1"/>
            <a:r>
              <a:rPr lang="en-US" altLang="en-US" sz="2000" dirty="0"/>
              <a:t>0.2 Ohms</a:t>
            </a:r>
          </a:p>
          <a:p>
            <a:pPr algn="ctr" eaLnBrk="1" hangingPunct="1"/>
            <a:r>
              <a:rPr lang="en-US" altLang="en-US" sz="2000" dirty="0"/>
              <a:t>0.5 Ohms</a:t>
            </a:r>
          </a:p>
          <a:p>
            <a:pPr algn="ctr" eaLnBrk="1" hangingPunct="1"/>
            <a:r>
              <a:rPr lang="en-US" altLang="en-US" sz="2000" dirty="0"/>
              <a:t>1 Ohms</a:t>
            </a:r>
          </a:p>
          <a:p>
            <a:pPr algn="ctr" eaLnBrk="1" hangingPunct="1"/>
            <a:r>
              <a:rPr lang="en-US" altLang="en-US" sz="2000" dirty="0"/>
              <a:t>2 Ohms</a:t>
            </a:r>
          </a:p>
          <a:p>
            <a:pPr algn="ctr" eaLnBrk="1" hangingPunct="1"/>
            <a:r>
              <a:rPr lang="en-US" altLang="en-US" sz="2000" dirty="0"/>
              <a:t>4 Ohms</a:t>
            </a:r>
          </a:p>
          <a:p>
            <a:pPr algn="ctr" eaLnBrk="1" hangingPunct="1"/>
            <a:r>
              <a:rPr lang="en-US" altLang="en-US" sz="2000" dirty="0"/>
              <a:t>8 Ohms</a:t>
            </a:r>
          </a:p>
          <a:p>
            <a:pPr algn="ctr" eaLnBrk="1" hangingPunct="1"/>
            <a:endParaRPr lang="en-US" altLang="en-US" sz="2000" dirty="0"/>
          </a:p>
        </p:txBody>
      </p:sp>
      <p:pic>
        <p:nvPicPr>
          <p:cNvPr id="19461" name="Picture 6"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28" y="3753541"/>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Oval 7"/>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9463" name="AutoShape 8"/>
          <p:cNvSpPr>
            <a:spLocks noChangeArrowheads="1"/>
          </p:cNvSpPr>
          <p:nvPr/>
        </p:nvSpPr>
        <p:spPr bwMode="auto">
          <a:xfrm rot="-2756168">
            <a:off x="244778" y="2494654"/>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graphicFrame>
        <p:nvGraphicFramePr>
          <p:cNvPr id="20483" name="Object 10"/>
          <p:cNvGraphicFramePr>
            <a:graphicFrameLocks noGrp="1" noChangeAspect="1"/>
          </p:cNvGraphicFramePr>
          <p:nvPr>
            <p:ph idx="1"/>
          </p:nvPr>
        </p:nvGraphicFramePr>
        <p:xfrm>
          <a:off x="533400" y="3276600"/>
          <a:ext cx="3829050" cy="2619375"/>
        </p:xfrm>
        <a:graphic>
          <a:graphicData uri="http://schemas.openxmlformats.org/presentationml/2006/ole">
            <mc:AlternateContent xmlns:mc="http://schemas.openxmlformats.org/markup-compatibility/2006">
              <mc:Choice xmlns:v="urn:schemas-microsoft-com:vml" Requires="v">
                <p:oleObj name="Chart" r:id="rId2" imgW="3829111" imgH="2619435" progId="Excel.Chart.8">
                  <p:embed/>
                </p:oleObj>
              </mc:Choice>
              <mc:Fallback>
                <p:oleObj name="Chart" r:id="rId2" imgW="3829111" imgH="2619435" progId="Excel.Chart.8">
                  <p:embed/>
                  <p:pic>
                    <p:nvPicPr>
                      <p:cNvPr id="20483" name="Object 10"/>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38290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84396ECB-36C5-4DA5-8CC7-439653E1874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22682A8-CCA7-4416-A518-D9BA5AB2FF8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24</a:t>
            </a:fld>
            <a:endParaRPr lang="en-US" dirty="0"/>
          </a:p>
        </p:txBody>
      </p:sp>
      <p:graphicFrame>
        <p:nvGraphicFramePr>
          <p:cNvPr id="182392" name="Group 120"/>
          <p:cNvGraphicFramePr>
            <a:graphicFrameLocks noGrp="1"/>
          </p:cNvGraphicFramePr>
          <p:nvPr>
            <p:ph sz="half" idx="4294967295"/>
          </p:nvPr>
        </p:nvGraphicFramePr>
        <p:xfrm>
          <a:off x="4904040" y="3429000"/>
          <a:ext cx="2819400" cy="2697165"/>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Burden</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Reading</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0484"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0485" name="Text Box 9"/>
          <p:cNvSpPr txBox="1">
            <a:spLocks noChangeArrowheads="1"/>
          </p:cNvSpPr>
          <p:nvPr/>
        </p:nvSpPr>
        <p:spPr bwMode="auto">
          <a:xfrm>
            <a:off x="4557045" y="23622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Burden Testing</a:t>
            </a:r>
            <a:endParaRPr lang="en-US" altLang="en-US" b="1" dirty="0">
              <a:solidFill>
                <a:schemeClr val="bg1"/>
              </a:solidFill>
              <a:latin typeface="Arial" pitchFamily="34" charset="0"/>
            </a:endParaRPr>
          </a:p>
        </p:txBody>
      </p:sp>
      <p:graphicFrame>
        <p:nvGraphicFramePr>
          <p:cNvPr id="21507" name="Object 8"/>
          <p:cNvGraphicFramePr>
            <a:graphicFrameLocks noGrp="1" noChangeAspect="1"/>
          </p:cNvGraphicFramePr>
          <p:nvPr>
            <p:ph idx="1"/>
          </p:nvPr>
        </p:nvGraphicFramePr>
        <p:xfrm>
          <a:off x="628650" y="2209800"/>
          <a:ext cx="3886200" cy="2786063"/>
        </p:xfrm>
        <a:graphic>
          <a:graphicData uri="http://schemas.openxmlformats.org/presentationml/2006/ole">
            <mc:AlternateContent xmlns:mc="http://schemas.openxmlformats.org/markup-compatibility/2006">
              <mc:Choice xmlns:v="urn:schemas-microsoft-com:vml" Requires="v">
                <p:oleObj name="Chart" r:id="rId2" imgW="5886331" imgH="4219602" progId="Excel.Chart.8">
                  <p:embed/>
                </p:oleObj>
              </mc:Choice>
              <mc:Fallback>
                <p:oleObj name="Chart" r:id="rId2" imgW="5886331" imgH="4219602" progId="Excel.Chart.8">
                  <p:embed/>
                  <p:pic>
                    <p:nvPicPr>
                      <p:cNvPr id="21507" name="Object 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209800"/>
                        <a:ext cx="38862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EB85CCD7-6FE7-4198-882E-281B264BC33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FFC3567-E950-426F-A033-46A5B8E6270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25</a:t>
            </a:fld>
            <a:endParaRPr lang="en-US" dirty="0"/>
          </a:p>
        </p:txBody>
      </p:sp>
      <p:graphicFrame>
        <p:nvGraphicFramePr>
          <p:cNvPr id="184332" name="Group 12"/>
          <p:cNvGraphicFramePr>
            <a:graphicFrameLocks noGrp="1"/>
          </p:cNvGraphicFramePr>
          <p:nvPr>
            <p:ph sz="half" idx="4294967295"/>
          </p:nvPr>
        </p:nvGraphicFramePr>
        <p:xfrm>
          <a:off x="4917340" y="3496015"/>
          <a:ext cx="2743200" cy="2544765"/>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286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Burden</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err="1">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0.5</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1</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2</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508" name="Text Box 3"/>
          <p:cNvSpPr txBox="1">
            <a:spLocks noChangeArrowheads="1"/>
          </p:cNvSpPr>
          <p:nvPr/>
        </p:nvSpPr>
        <p:spPr bwMode="auto">
          <a:xfrm>
            <a:off x="-76200"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1509" name="Text Box 5"/>
          <p:cNvSpPr txBox="1">
            <a:spLocks noChangeArrowheads="1"/>
          </p:cNvSpPr>
          <p:nvPr/>
        </p:nvSpPr>
        <p:spPr bwMode="auto">
          <a:xfrm>
            <a:off x="4648200" y="22098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
        <p:nvSpPr>
          <p:cNvPr id="21510" name="Text Box 10"/>
          <p:cNvSpPr txBox="1">
            <a:spLocks noChangeArrowheads="1"/>
          </p:cNvSpPr>
          <p:nvPr/>
        </p:nvSpPr>
        <p:spPr bwMode="auto">
          <a:xfrm>
            <a:off x="533400" y="5029200"/>
            <a:ext cx="3962400" cy="12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At 0.5Ohms of Burden</a:t>
            </a:r>
          </a:p>
          <a:p>
            <a:pPr algn="ctr" eaLnBrk="1" hangingPunct="1"/>
            <a:r>
              <a:rPr lang="en-US" altLang="en-US" dirty="0"/>
              <a:t>the secondary current is still at 4.990A – Less than 0.3% change – Good CT!</a:t>
            </a:r>
          </a:p>
        </p:txBody>
      </p:sp>
      <p:sp>
        <p:nvSpPr>
          <p:cNvPr id="21511" name="AutoShape 11"/>
          <p:cNvSpPr>
            <a:spLocks noChangeArrowheads="1"/>
          </p:cNvSpPr>
          <p:nvPr/>
        </p:nvSpPr>
        <p:spPr bwMode="auto">
          <a:xfrm rot="18547356">
            <a:off x="2430095" y="3087920"/>
            <a:ext cx="685800" cy="304800"/>
          </a:xfrm>
          <a:prstGeom prst="leftArrow">
            <a:avLst>
              <a:gd name="adj1" fmla="val 50000"/>
              <a:gd name="adj2" fmla="val 5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p>
        </p:txBody>
      </p:sp>
      <p:sp>
        <p:nvSpPr>
          <p:cNvPr id="2" name="Footer Placeholder 1">
            <a:extLst>
              <a:ext uri="{FF2B5EF4-FFF2-40B4-BE49-F238E27FC236}">
                <a16:creationId xmlns:a16="http://schemas.microsoft.com/office/drawing/2014/main" id="{16C78F43-24D6-405A-838E-F8157544665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1F6A86A-67B3-4E97-AA90-0DBF15D3A3E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26</a:t>
            </a:fld>
            <a:endParaRPr lang="en-US" dirty="0"/>
          </a:p>
        </p:txBody>
      </p:sp>
      <p:sp>
        <p:nvSpPr>
          <p:cNvPr id="22531" name="Text Box 5"/>
          <p:cNvSpPr txBox="1">
            <a:spLocks noChangeArrowheads="1"/>
          </p:cNvSpPr>
          <p:nvPr/>
        </p:nvSpPr>
        <p:spPr bwMode="auto">
          <a:xfrm>
            <a:off x="457200" y="1275696"/>
            <a:ext cx="5791200" cy="52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342900" indent="-342900" eaLnBrk="1" hangingPunct="1">
              <a:buFont typeface="Arial" panose="020B0604020202020204" pitchFamily="34" charset="0"/>
              <a:buChar char="•"/>
            </a:pPr>
            <a:r>
              <a:rPr lang="en-US" altLang="en-US" sz="2400" dirty="0"/>
              <a:t>What is Admittance?</a:t>
            </a:r>
          </a:p>
          <a:p>
            <a:pPr marL="342900" indent="-342900" eaLnBrk="1" hangingPunct="1">
              <a:buFont typeface="Arial" panose="020B0604020202020204" pitchFamily="34" charset="0"/>
              <a:buChar char="•"/>
            </a:pPr>
            <a:r>
              <a:rPr lang="en-US" altLang="en-US" sz="2400" dirty="0"/>
              <a:t>Admittance testing measures the overall “health” of the secondary loop of the CT.</a:t>
            </a:r>
          </a:p>
          <a:p>
            <a:pPr marL="342900" indent="-342900" eaLnBrk="1" hangingPunct="1">
              <a:buFont typeface="Arial" panose="020B0604020202020204" pitchFamily="34" charset="0"/>
              <a:buChar char="•"/>
            </a:pPr>
            <a:r>
              <a:rPr lang="en-US" altLang="en-US" sz="2400" dirty="0"/>
              <a:t>Measured in units of MiliSiemens (mS)</a:t>
            </a:r>
          </a:p>
          <a:p>
            <a:pPr marL="342900" indent="-342900" eaLnBrk="1" hangingPunct="1">
              <a:buFont typeface="Arial" panose="020B0604020202020204" pitchFamily="34" charset="0"/>
              <a:buChar char="•"/>
            </a:pPr>
            <a:r>
              <a:rPr lang="en-US" altLang="en-US" sz="2400" dirty="0"/>
              <a:t>Admittance is the inverse of impedance.</a:t>
            </a:r>
          </a:p>
          <a:p>
            <a:pPr marL="342900" indent="-342900" eaLnBrk="1" hangingPunct="1">
              <a:buFont typeface="Arial" panose="020B0604020202020204" pitchFamily="34" charset="0"/>
              <a:buChar char="•"/>
            </a:pPr>
            <a:r>
              <a:rPr lang="en-US" altLang="en-US" sz="2400" dirty="0"/>
              <a:t>Impedance is the opposition to current.</a:t>
            </a:r>
          </a:p>
          <a:p>
            <a:pPr marL="342900" indent="-342900" eaLnBrk="1" hangingPunct="1">
              <a:buFont typeface="Arial" panose="020B0604020202020204" pitchFamily="34" charset="0"/>
              <a:buChar char="•"/>
            </a:pPr>
            <a:r>
              <a:rPr lang="en-US" altLang="en-US" sz="2400" dirty="0"/>
              <a:t>Therefore, admittance testing measures the overall “health” of the secondary loop of the CT.</a:t>
            </a:r>
          </a:p>
          <a:p>
            <a:pPr eaLnBrk="1" hangingPunct="1"/>
            <a:endParaRPr lang="en-US" altLang="en-US" sz="2800" dirty="0"/>
          </a:p>
        </p:txBody>
      </p:sp>
      <p:pic>
        <p:nvPicPr>
          <p:cNvPr id="4" name="Picture 2">
            <a:extLst>
              <a:ext uri="{FF2B5EF4-FFF2-40B4-BE49-F238E27FC236}">
                <a16:creationId xmlns:a16="http://schemas.microsoft.com/office/drawing/2014/main" id="{08AF1C79-7B21-2A4F-06C2-4F443F2037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r="4939"/>
          <a:stretch/>
        </p:blipFill>
        <p:spPr bwMode="auto">
          <a:xfrm>
            <a:off x="6400800" y="1972682"/>
            <a:ext cx="25908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p>
        </p:txBody>
      </p:sp>
      <p:sp>
        <p:nvSpPr>
          <p:cNvPr id="2" name="Footer Placeholder 1">
            <a:extLst>
              <a:ext uri="{FF2B5EF4-FFF2-40B4-BE49-F238E27FC236}">
                <a16:creationId xmlns:a16="http://schemas.microsoft.com/office/drawing/2014/main" id="{C6839975-893B-484D-8F3F-4067C54740C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0784FBA-B390-4CA3-A3FE-72161B6124AB}"/>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27</a:t>
            </a:fld>
            <a:endParaRPr lang="en-US" dirty="0"/>
          </a:p>
        </p:txBody>
      </p:sp>
      <p:sp>
        <p:nvSpPr>
          <p:cNvPr id="23555" name="Text Box 5"/>
          <p:cNvSpPr txBox="1">
            <a:spLocks noChangeArrowheads="1"/>
          </p:cNvSpPr>
          <p:nvPr/>
        </p:nvSpPr>
        <p:spPr bwMode="auto">
          <a:xfrm>
            <a:off x="381000" y="1295400"/>
            <a:ext cx="8229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testing devices inject an audio sine wave signal into the secondary loop of the CT.</a:t>
            </a:r>
          </a:p>
          <a:p>
            <a:pPr marL="457200" indent="-457200" eaLnBrk="1" hangingPunct="1">
              <a:buFont typeface="Arial" panose="020B0604020202020204" pitchFamily="34" charset="0"/>
              <a:buChar char="•"/>
            </a:pPr>
            <a:r>
              <a:rPr lang="en-US" altLang="en-US" sz="2800" dirty="0"/>
              <a:t>The resulting current is measured.</a:t>
            </a:r>
          </a:p>
          <a:p>
            <a:pPr marL="457200" indent="-457200" eaLnBrk="1" hangingPunct="1">
              <a:buFont typeface="Arial" panose="020B0604020202020204" pitchFamily="34" charset="0"/>
              <a:buChar char="•"/>
            </a:pPr>
            <a:r>
              <a:rPr lang="en-US" altLang="en-US" sz="2800" dirty="0"/>
              <a:t>The voltage of the initial signal is known.</a:t>
            </a:r>
          </a:p>
          <a:p>
            <a:pPr marL="457200" indent="-457200" eaLnBrk="1" hangingPunct="1">
              <a:buFont typeface="Arial" panose="020B0604020202020204" pitchFamily="34" charset="0"/>
              <a:buChar char="•"/>
            </a:pPr>
            <a:r>
              <a:rPr lang="en-US" altLang="en-US" sz="2800" dirty="0"/>
              <a:t>From these two parameters, the impedance, and thus the admittance can be calculated.</a:t>
            </a:r>
          </a:p>
          <a:p>
            <a:pPr algn="ctr" eaLnBrk="1" hangingPunct="1"/>
            <a:endParaRPr lang="en-US" altLang="en-US" sz="2800" dirty="0"/>
          </a:p>
          <a:p>
            <a:pPr algn="ctr" eaLnBrk="1" hangingPunct="1"/>
            <a:endParaRPr lang="en-US" altLang="en-US" sz="2800" dirty="0"/>
          </a:p>
        </p:txBody>
      </p:sp>
      <p:pic>
        <p:nvPicPr>
          <p:cNvPr id="2050" name="Picture 2" descr="The Calculated Risk Question - Ivy Exec Blog">
            <a:extLst>
              <a:ext uri="{FF2B5EF4-FFF2-40B4-BE49-F238E27FC236}">
                <a16:creationId xmlns:a16="http://schemas.microsoft.com/office/drawing/2014/main" id="{9F572744-584F-3184-8259-8496EBEB1D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90"/>
          <a:stretch/>
        </p:blipFill>
        <p:spPr bwMode="auto">
          <a:xfrm>
            <a:off x="2778399" y="4497918"/>
            <a:ext cx="3660501" cy="1827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7906A21-150F-45A0-8251-DE668BA07CC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025874-2E35-47E1-8F04-47F5C8D8E90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28</a:t>
            </a:fld>
            <a:endParaRPr lang="en-US" dirty="0"/>
          </a:p>
        </p:txBody>
      </p:sp>
      <p:sp>
        <p:nvSpPr>
          <p:cNvPr id="24579" name="Text Box 5"/>
          <p:cNvSpPr txBox="1">
            <a:spLocks noChangeArrowheads="1"/>
          </p:cNvSpPr>
          <p:nvPr/>
        </p:nvSpPr>
        <p:spPr bwMode="auto">
          <a:xfrm>
            <a:off x="266700" y="1354586"/>
            <a:ext cx="8305800" cy="207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 results are not immediately intuitive.</a:t>
            </a:r>
          </a:p>
          <a:p>
            <a:pPr marL="457200" indent="-457200" eaLnBrk="1" hangingPunct="1">
              <a:buFont typeface="Arial" panose="020B0604020202020204" pitchFamily="34" charset="0"/>
              <a:buChar char="•"/>
            </a:pPr>
            <a:r>
              <a:rPr lang="en-US" altLang="en-US" sz="2800" dirty="0"/>
              <a:t>Some analysis and interpretation is need.</a:t>
            </a:r>
          </a:p>
          <a:p>
            <a:pPr marL="457200" indent="-457200" eaLnBrk="1" hangingPunct="1">
              <a:buFont typeface="Arial" panose="020B0604020202020204" pitchFamily="34" charset="0"/>
              <a:buChar char="•"/>
            </a:pPr>
            <a:r>
              <a:rPr lang="en-US" altLang="en-US" sz="2800" dirty="0"/>
              <a:t>What do all these mS values mean?</a:t>
            </a:r>
          </a:p>
        </p:txBody>
      </p:sp>
      <p:pic>
        <p:nvPicPr>
          <p:cNvPr id="1026" name="Picture 2" descr="28,360 Man Looking Puzzled Images, Stock Photos &amp; Vectors ...">
            <a:extLst>
              <a:ext uri="{FF2B5EF4-FFF2-40B4-BE49-F238E27FC236}">
                <a16:creationId xmlns:a16="http://schemas.microsoft.com/office/drawing/2014/main" id="{BF602364-4E2D-5246-FA74-ADD035173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23"/>
          <a:stretch/>
        </p:blipFill>
        <p:spPr bwMode="auto">
          <a:xfrm>
            <a:off x="2333683" y="3945386"/>
            <a:ext cx="4476633" cy="2074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1556951" y="1583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Admittance Testing</a:t>
            </a:r>
            <a:endParaRPr lang="en-US" altLang="en-US" b="1"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576F0A9-6ACA-42D2-A510-D183E53E6C5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1CAE5D5-70FB-44F4-A873-5C01781E448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29</a:t>
            </a:fld>
            <a:endParaRPr lang="en-US" dirty="0"/>
          </a:p>
        </p:txBody>
      </p:sp>
      <p:sp>
        <p:nvSpPr>
          <p:cNvPr id="25603" name="Text Box 5"/>
          <p:cNvSpPr txBox="1">
            <a:spLocks noChangeArrowheads="1"/>
          </p:cNvSpPr>
          <p:nvPr/>
        </p:nvSpPr>
        <p:spPr bwMode="auto">
          <a:xfrm>
            <a:off x="0" y="1295400"/>
            <a:ext cx="9144000" cy="220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Three phase process is recommended.</a:t>
            </a:r>
          </a:p>
          <a:p>
            <a:pPr algn="ctr" eaLnBrk="1" hangingPunct="1">
              <a:buFontTx/>
              <a:buAutoNum type="arabicPeriod"/>
            </a:pPr>
            <a:r>
              <a:rPr lang="en-US" altLang="en-US" sz="2800" dirty="0"/>
              <a:t>Test each CT individually</a:t>
            </a:r>
          </a:p>
          <a:p>
            <a:pPr algn="ctr" eaLnBrk="1" hangingPunct="1">
              <a:buFontTx/>
              <a:buAutoNum type="arabicPeriod"/>
            </a:pPr>
            <a:r>
              <a:rPr lang="en-US" altLang="en-US" sz="2800" dirty="0"/>
              <a:t>Test the matched sets</a:t>
            </a:r>
          </a:p>
          <a:p>
            <a:pPr algn="ctr" eaLnBrk="1" hangingPunct="1">
              <a:buFontTx/>
              <a:buAutoNum type="arabicPeriod"/>
            </a:pPr>
            <a:r>
              <a:rPr lang="en-US" altLang="en-US" sz="2800" dirty="0"/>
              <a:t>Test over time</a:t>
            </a:r>
          </a:p>
        </p:txBody>
      </p:sp>
      <p:pic>
        <p:nvPicPr>
          <p:cNvPr id="3074" name="Picture 2" descr="How software testing is done: A summary - eTestware">
            <a:extLst>
              <a:ext uri="{FF2B5EF4-FFF2-40B4-BE49-F238E27FC236}">
                <a16:creationId xmlns:a16="http://schemas.microsoft.com/office/drawing/2014/main" id="{3A90D76D-4213-6ECF-5CA1-DEBFBE034E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0" y="3745980"/>
            <a:ext cx="4953000" cy="239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1A149A-66FF-8B51-F108-C788BD01F3DD}"/>
              </a:ext>
            </a:extLst>
          </p:cNvPr>
          <p:cNvSpPr>
            <a:spLocks noGrp="1" noChangeArrowheads="1"/>
          </p:cNvSpPr>
          <p:nvPr>
            <p:ph type="title"/>
          </p:nvPr>
        </p:nvSpPr>
        <p:spPr>
          <a:xfrm>
            <a:off x="1295400" y="-152400"/>
            <a:ext cx="7521575" cy="1295400"/>
          </a:xfrm>
        </p:spPr>
        <p:txBody>
          <a:bodyPr/>
          <a:lstStyle/>
          <a:p>
            <a:pPr eaLnBrk="1" fontAlgn="auto" hangingPunct="1">
              <a:lnSpc>
                <a:spcPts val="2800"/>
              </a:lnSpc>
              <a:spcAft>
                <a:spcPts val="0"/>
              </a:spcAft>
              <a:defRPr/>
            </a:pPr>
            <a:r>
              <a:rPr altLang="en-US" sz="2800" dirty="0"/>
              <a:t>Potential list of tasks to be completed during a Site Verification of a Transformer Rated Metering Site</a:t>
            </a:r>
          </a:p>
        </p:txBody>
      </p:sp>
      <p:sp>
        <p:nvSpPr>
          <p:cNvPr id="5" name="Footer Placeholder 4">
            <a:extLst>
              <a:ext uri="{FF2B5EF4-FFF2-40B4-BE49-F238E27FC236}">
                <a16:creationId xmlns:a16="http://schemas.microsoft.com/office/drawing/2014/main" id="{C6CF2721-E3E9-1B13-B2B3-584C136186C7}"/>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A95E5747-8A10-EF55-0625-254D72B448BF}"/>
              </a:ext>
            </a:extLst>
          </p:cNvPr>
          <p:cNvSpPr/>
          <p:nvPr/>
        </p:nvSpPr>
        <p:spPr>
          <a:xfrm>
            <a:off x="457200" y="1235075"/>
            <a:ext cx="5562600" cy="4344988"/>
          </a:xfrm>
          <a:prstGeom prst="rect">
            <a:avLst/>
          </a:prstGeom>
        </p:spPr>
        <p:txBody>
          <a:bodyPr>
            <a:spAutoFit/>
          </a:bodyPr>
          <a:lstStyle/>
          <a:p>
            <a:pPr marL="285750" indent="-285750" eaLnBrk="1" hangingPunct="1">
              <a:lnSpc>
                <a:spcPts val="1680"/>
              </a:lnSpc>
              <a:spcBef>
                <a:spcPts val="163"/>
              </a:spcBef>
              <a:buFont typeface="Arial" panose="020B0604020202020204" pitchFamily="34" charset="0"/>
              <a:buChar char="•"/>
              <a:defRPr/>
            </a:pPr>
            <a:r>
              <a:rPr lang="en-US" altLang="en-US" dirty="0">
                <a:latin typeface="+mn-lt"/>
              </a:rPr>
              <a:t>Double check the meter number, the location the test result and the meter record</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p:txBody>
      </p:sp>
      <p:pic>
        <p:nvPicPr>
          <p:cNvPr id="58375" name="Picture 6" descr="Seaboard Welding Supply - Visual Inspection">
            <a:extLst>
              <a:ext uri="{FF2B5EF4-FFF2-40B4-BE49-F238E27FC236}">
                <a16:creationId xmlns:a16="http://schemas.microsoft.com/office/drawing/2014/main" id="{792F47AD-B306-EB97-2D2E-3C10E84D6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19" r="12781"/>
          <a:stretch>
            <a:fillRect/>
          </a:stretch>
        </p:blipFill>
        <p:spPr bwMode="auto">
          <a:xfrm>
            <a:off x="6019800" y="1600200"/>
            <a:ext cx="2667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bwMode="auto">
          <a:xfrm>
            <a:off x="1556951" y="15240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cs typeface="Arial" panose="020B0604020202020204" pitchFamily="34" charset="0"/>
              </a:rPr>
              <a:t>De-magnetization</a:t>
            </a:r>
          </a:p>
        </p:txBody>
      </p:sp>
      <p:sp>
        <p:nvSpPr>
          <p:cNvPr id="2" name="Footer Placeholder 1">
            <a:extLst>
              <a:ext uri="{FF2B5EF4-FFF2-40B4-BE49-F238E27FC236}">
                <a16:creationId xmlns:a16="http://schemas.microsoft.com/office/drawing/2014/main" id="{328B469B-D627-4492-8B1D-8844B6AD073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D39044A-EF19-4FEE-A5DF-46EE68C510D3}"/>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30</a:t>
            </a:fld>
            <a:endParaRPr lang="en-US" dirty="0"/>
          </a:p>
        </p:txBody>
      </p:sp>
      <p:sp>
        <p:nvSpPr>
          <p:cNvPr id="26627" name="Text Box 6"/>
          <p:cNvSpPr txBox="1">
            <a:spLocks noChangeArrowheads="1"/>
          </p:cNvSpPr>
          <p:nvPr/>
        </p:nvSpPr>
        <p:spPr bwMode="auto">
          <a:xfrm>
            <a:off x="457200" y="1295400"/>
            <a:ext cx="8305800" cy="448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2000" dirty="0"/>
              <a:t>CT’s can become magnetized, due to a number of reasons, including leaving the shorting clip open, near lightning strikes, and harmonic content.</a:t>
            </a:r>
          </a:p>
          <a:p>
            <a:pPr eaLnBrk="1" hangingPunct="1"/>
            <a:endParaRPr lang="en-US" altLang="en-US" sz="2000" dirty="0"/>
          </a:p>
          <a:p>
            <a:pPr eaLnBrk="1" hangingPunct="1"/>
            <a:r>
              <a:rPr lang="en-US" altLang="en-US" sz="2000" dirty="0"/>
              <a:t>CT’s can be demagnitized by slowly and smoothly increasing the secondary resistance until saturation occurs, and then slowly and smoothly decreasing the secondary resistance.</a:t>
            </a:r>
          </a:p>
          <a:p>
            <a:pPr eaLnBrk="1" hangingPunct="1"/>
            <a:endParaRPr lang="en-US" altLang="en-US" sz="2000" dirty="0"/>
          </a:p>
          <a:p>
            <a:pPr eaLnBrk="1" hangingPunct="1"/>
            <a:r>
              <a:rPr lang="en-US" altLang="en-US" sz="2000" dirty="0"/>
              <a:t>A resistance that will cause a secondary current reduction of 65% to 75% will typically put the CT into saturation.</a:t>
            </a:r>
          </a:p>
          <a:p>
            <a:pPr algn="ctr" eaLnBrk="1" hangingPunct="1"/>
            <a:endParaRPr lang="en-US" altLang="en-US" sz="2600" dirty="0"/>
          </a:p>
          <a:p>
            <a:pPr algn="ctr" eaLnBrk="1" hangingPunct="1"/>
            <a:r>
              <a:rPr lang="en-US" altLang="en-US" sz="1200" dirty="0"/>
              <a:t>*Some information has been taken from Radian Research’s Application Note 1109A: Admittance Testing Verifies CT Testing Integrity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
            <a:ext cx="74367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n-lt"/>
              </a:rPr>
              <a:t>Metering Safety</a:t>
            </a:r>
          </a:p>
        </p:txBody>
      </p:sp>
      <p:sp>
        <p:nvSpPr>
          <p:cNvPr id="3075" name="Rectangle 3"/>
          <p:cNvSpPr>
            <a:spLocks noGrp="1" noChangeArrowheads="1"/>
          </p:cNvSpPr>
          <p:nvPr>
            <p:ph idx="1"/>
          </p:nvPr>
        </p:nvSpPr>
        <p:spPr bwMode="auto">
          <a:xfrm>
            <a:off x="457200" y="1166019"/>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buNone/>
            </a:pPr>
            <a:r>
              <a:rPr lang="en-US" sz="2600" b="1" u="sng" dirty="0">
                <a:solidFill>
                  <a:srgbClr val="C00000"/>
                </a:solidFill>
                <a:latin typeface="Arial" panose="020B0604020202020204" pitchFamily="34" charset="0"/>
                <a:cs typeface="Arial" panose="020B0604020202020204" pitchFamily="34" charset="0"/>
              </a:rPr>
              <a:t>Fatal Electrical Injuries</a:t>
            </a:r>
            <a:endParaRPr lang="en-US" sz="2600" dirty="0">
              <a:solidFill>
                <a:srgbClr val="C0000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highest rate of fatal electrical injury in 2019 occurred in the Construction industry (0.7/100,000), followed closely by the Utility industry (0.4/100,000).</a:t>
            </a:r>
          </a:p>
          <a:p>
            <a:r>
              <a:rPr lang="en-US" sz="2400" dirty="0">
                <a:latin typeface="Arial" panose="020B0604020202020204" pitchFamily="34" charset="0"/>
                <a:cs typeface="Arial" panose="020B0604020202020204" pitchFamily="34" charset="0"/>
              </a:rPr>
              <a:t>In 2019, there was one electrical fatality for every 33 fatalities from all causes. The long-term trend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has declined from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one electrical fatality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for each 23 fatalities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from all causes in 2003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the 2019 level of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one in 33.</a:t>
            </a:r>
          </a:p>
        </p:txBody>
      </p:sp>
      <p:sp>
        <p:nvSpPr>
          <p:cNvPr id="2" name="Footer Placeholder 1">
            <a:extLst>
              <a:ext uri="{FF2B5EF4-FFF2-40B4-BE49-F238E27FC236}">
                <a16:creationId xmlns:a16="http://schemas.microsoft.com/office/drawing/2014/main" id="{C4B84F56-3655-F98F-BEA8-89C93444A9FC}"/>
              </a:ext>
            </a:extLst>
          </p:cNvPr>
          <p:cNvSpPr>
            <a:spLocks noGrp="1"/>
          </p:cNvSpPr>
          <p:nvPr>
            <p:ph type="ftr" sz="quarter" idx="3"/>
          </p:nvPr>
        </p:nvSpPr>
        <p:spPr/>
        <p:txBody>
          <a:bodyPr/>
          <a:lstStyle/>
          <a:p>
            <a:r>
              <a:rPr lang="en-US"/>
              <a:t>tescometering.com</a:t>
            </a:r>
            <a:endParaRPr lang="en-US" dirty="0"/>
          </a:p>
        </p:txBody>
      </p:sp>
      <p:pic>
        <p:nvPicPr>
          <p:cNvPr id="1026" name="Picture 2" descr="The Top 6 Reasons Your Outlets Are Sparking">
            <a:extLst>
              <a:ext uri="{FF2B5EF4-FFF2-40B4-BE49-F238E27FC236}">
                <a16:creationId xmlns:a16="http://schemas.microsoft.com/office/drawing/2014/main" id="{D8DD4FFB-2FA4-A498-CB4B-D6788327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109" y="3506049"/>
            <a:ext cx="4514850" cy="250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4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77997"/>
            <a:ext cx="74367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Does Age Matter – Or Experience?</a:t>
            </a:r>
          </a:p>
        </p:txBody>
      </p:sp>
      <p:sp>
        <p:nvSpPr>
          <p:cNvPr id="3075" name="Rectangle 3"/>
          <p:cNvSpPr>
            <a:spLocks noGrp="1" noChangeArrowheads="1"/>
          </p:cNvSpPr>
          <p:nvPr>
            <p:ph idx="1"/>
          </p:nvPr>
        </p:nvSpPr>
        <p:spPr bwMode="auto">
          <a:xfrm>
            <a:off x="457200" y="1219200"/>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solidFill>
                  <a:srgbClr val="C00000"/>
                </a:solidFill>
                <a:latin typeface="Arial" panose="020B0604020202020204" pitchFamily="34" charset="0"/>
                <a:cs typeface="Arial" panose="020B0604020202020204" pitchFamily="34" charset="0"/>
              </a:rPr>
              <a:t>Fatal Electrical Injuries</a:t>
            </a:r>
            <a:endParaRPr lang="en-US" dirty="0">
              <a:solidFill>
                <a:srgbClr val="C0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2019, 8% of all electrical injuries were fatal. </a:t>
            </a:r>
          </a:p>
          <a:p>
            <a:r>
              <a:rPr lang="en-US" sz="1800" dirty="0">
                <a:latin typeface="Arial" panose="020B0604020202020204" pitchFamily="34" charset="0"/>
                <a:cs typeface="Arial" panose="020B0604020202020204" pitchFamily="34" charset="0"/>
              </a:rPr>
              <a:t>By age group Fatalities tend to go down with age and experience (and perhaps a healthier respect for electricity).  </a:t>
            </a:r>
          </a:p>
          <a:p>
            <a:pPr lvl="2"/>
            <a:r>
              <a:rPr lang="en-US" sz="1800" dirty="0">
                <a:latin typeface="Arial" panose="020B0604020202020204" pitchFamily="34" charset="0"/>
                <a:cs typeface="Arial" panose="020B0604020202020204" pitchFamily="34" charset="0"/>
              </a:rPr>
              <a:t>16 to 17 – 5.4 times as likely as the average worker to experience an electrical injury on the job site.</a:t>
            </a:r>
          </a:p>
          <a:p>
            <a:pPr lvl="2"/>
            <a:r>
              <a:rPr lang="en-US" sz="1800" dirty="0">
                <a:latin typeface="Arial" panose="020B0604020202020204" pitchFamily="34" charset="0"/>
                <a:cs typeface="Arial" panose="020B0604020202020204" pitchFamily="34" charset="0"/>
              </a:rPr>
              <a:t>18 to 19 years age group – 2.4 times</a:t>
            </a:r>
          </a:p>
          <a:p>
            <a:pPr lvl="2"/>
            <a:r>
              <a:rPr lang="en-US" sz="1800" dirty="0">
                <a:latin typeface="Arial" panose="020B0604020202020204" pitchFamily="34" charset="0"/>
                <a:cs typeface="Arial" panose="020B0604020202020204" pitchFamily="34" charset="0"/>
              </a:rPr>
              <a:t>20 to 24 years age group - 1.8 times</a:t>
            </a:r>
          </a:p>
          <a:p>
            <a:pPr lvl="2"/>
            <a:r>
              <a:rPr lang="en-US" sz="1800" dirty="0">
                <a:latin typeface="Arial" panose="020B0604020202020204" pitchFamily="34" charset="0"/>
                <a:cs typeface="Arial" panose="020B0604020202020204" pitchFamily="34" charset="0"/>
              </a:rPr>
              <a:t>25 to 34 years age group - 1.5 times</a:t>
            </a:r>
          </a:p>
          <a:p>
            <a:pPr lvl="2"/>
            <a:r>
              <a:rPr lang="en-US" sz="1800" dirty="0">
                <a:latin typeface="Arial" panose="020B0604020202020204" pitchFamily="34" charset="0"/>
                <a:cs typeface="Arial" panose="020B0604020202020204" pitchFamily="34" charset="0"/>
              </a:rPr>
              <a:t>35 to 44 years age group – 1.1 times, and;</a:t>
            </a:r>
          </a:p>
          <a:p>
            <a:pPr lvl="2"/>
            <a:r>
              <a:rPr lang="en-US" sz="1800" dirty="0">
                <a:latin typeface="Arial" panose="020B0604020202020204" pitchFamily="34" charset="0"/>
                <a:cs typeface="Arial" panose="020B0604020202020204" pitchFamily="34" charset="0"/>
              </a:rPr>
              <a:t>those 45 years and up are at or below the average frequency of electrical injury.</a:t>
            </a:r>
          </a:p>
        </p:txBody>
      </p:sp>
      <p:sp>
        <p:nvSpPr>
          <p:cNvPr id="2" name="Footer Placeholder 1">
            <a:extLst>
              <a:ext uri="{FF2B5EF4-FFF2-40B4-BE49-F238E27FC236}">
                <a16:creationId xmlns:a16="http://schemas.microsoft.com/office/drawing/2014/main" id="{128DFA4C-DA60-3D35-6F74-AA998CB69E6C}"/>
              </a:ext>
            </a:extLst>
          </p:cNvPr>
          <p:cNvSpPr>
            <a:spLocks noGrp="1"/>
          </p:cNvSpPr>
          <p:nvPr>
            <p:ph type="ftr" sz="quarter" idx="3"/>
          </p:nvPr>
        </p:nvSpPr>
        <p:spPr/>
        <p:txBody>
          <a:bodyPr/>
          <a:lstStyle/>
          <a:p>
            <a:r>
              <a:rPr lang="en-US"/>
              <a:t>tescometering.com</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55019"/>
            <a:ext cx="2066925" cy="10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7" y="5255019"/>
            <a:ext cx="2620963" cy="1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1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Non-Fatal Electrical Injuries</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median number of days away from work for nonfatal electrical injuries was 9 in 2019.</a:t>
            </a:r>
          </a:p>
          <a:p>
            <a:r>
              <a:rPr lang="en-US" sz="2000" dirty="0">
                <a:latin typeface="Arial" panose="020B0604020202020204" pitchFamily="34" charset="0"/>
                <a:cs typeface="Arial" panose="020B0604020202020204" pitchFamily="34" charset="0"/>
              </a:rPr>
              <a:t>Electrical injuries are typically classified as burn or shock.  For non-fatal injuries, electrical shock injuries were nearly triple the electrical burn injuries in 2019.</a:t>
            </a:r>
          </a:p>
          <a:p>
            <a:r>
              <a:rPr lang="en-US" sz="2000" dirty="0">
                <a:latin typeface="Arial" panose="020B0604020202020204" pitchFamily="34" charset="0"/>
                <a:cs typeface="Arial" panose="020B0604020202020204" pitchFamily="34" charset="0"/>
              </a:rPr>
              <a:t>The Utility industry rate of nonfatal electrical injury involving days away from work (0.9/10,000) surpassed the Construction industry rate (0.7/10,000) in 2016.</a:t>
            </a:r>
          </a:p>
          <a:p>
            <a:r>
              <a:rPr lang="en-US" sz="2000" dirty="0">
                <a:latin typeface="Arial" panose="020B0604020202020204" pitchFamily="34" charset="0"/>
                <a:cs typeface="Arial" panose="020B0604020202020204" pitchFamily="34" charset="0"/>
              </a:rPr>
              <a:t>The Mining industry had rate of nonfatal electrical burn injury of 1.0/10,000 for 2016, followed by the Utility industry (0.9) followed by the construction industry (0.4). The rate for all of Private industry remained consistent at 0.1.</a:t>
            </a:r>
          </a:p>
        </p:txBody>
      </p:sp>
      <p:sp>
        <p:nvSpPr>
          <p:cNvPr id="3" name="Footer Placeholder 2">
            <a:extLst>
              <a:ext uri="{FF2B5EF4-FFF2-40B4-BE49-F238E27FC236}">
                <a16:creationId xmlns:a16="http://schemas.microsoft.com/office/drawing/2014/main" id="{33DFDC45-44EC-5E7B-0930-E432F49D172C}"/>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B5D12E5C-2C05-42DE-B3DE-344567CC3C21}"/>
              </a:ext>
            </a:extLst>
          </p:cNvPr>
          <p:cNvPicPr>
            <a:picLocks noChangeAspect="1"/>
          </p:cNvPicPr>
          <p:nvPr/>
        </p:nvPicPr>
        <p:blipFill>
          <a:blip r:embed="rId2"/>
          <a:stretch>
            <a:fillRect/>
          </a:stretch>
        </p:blipFill>
        <p:spPr>
          <a:xfrm>
            <a:off x="3733800" y="5257800"/>
            <a:ext cx="2038350" cy="1084928"/>
          </a:xfrm>
          <a:prstGeom prst="rect">
            <a:avLst/>
          </a:prstGeom>
        </p:spPr>
      </p:pic>
    </p:spTree>
    <p:extLst>
      <p:ext uri="{BB962C8B-B14F-4D97-AF65-F5344CB8AC3E}">
        <p14:creationId xmlns:p14="http://schemas.microsoft.com/office/powerpoint/2010/main" val="2840223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28650" y="1494183"/>
            <a:ext cx="7924800" cy="13480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solidFill>
                  <a:srgbClr val="C00000"/>
                </a:solidFill>
                <a:latin typeface="Arial" panose="020B0604020202020204" pitchFamily="34" charset="0"/>
                <a:cs typeface="Arial" panose="020B0604020202020204" pitchFamily="34" charset="0"/>
              </a:rPr>
              <a:t>Electricity is Organized Lightning</a:t>
            </a:r>
            <a:r>
              <a:rPr lang="en-US" altLang="en-US" sz="2400" b="1" dirty="0">
                <a:latin typeface="Arial" panose="020B0604020202020204" pitchFamily="34" charset="0"/>
                <a:cs typeface="Arial" panose="020B0604020202020204" pitchFamily="34" charset="0"/>
              </a:rPr>
              <a:t> </a:t>
            </a:r>
            <a:r>
              <a:rPr lang="en-US" altLang="en-US" sz="1000" b="1" dirty="0">
                <a:latin typeface="Arial" panose="020B0604020202020204" pitchFamily="34" charset="0"/>
                <a:cs typeface="Arial" panose="020B0604020202020204" pitchFamily="34" charset="0"/>
              </a:rPr>
              <a:t>– George Carlin</a:t>
            </a:r>
          </a:p>
          <a:p>
            <a:pPr algn="l" eaLnBrk="1" hangingPunct="1">
              <a:lnSpc>
                <a:spcPct val="80000"/>
              </a:lnSpc>
            </a:pPr>
            <a:endParaRPr lang="en-US" altLang="en-US" sz="2400" dirty="0">
              <a:latin typeface="Arial" panose="020B0604020202020204" pitchFamily="34" charset="0"/>
              <a:cs typeface="Arial" panose="020B0604020202020204" pitchFamily="34" charset="0"/>
            </a:endParaRPr>
          </a:p>
          <a:p>
            <a:pPr algn="l" eaLnBrk="1" hangingPunct="1">
              <a:lnSpc>
                <a:spcPct val="80000"/>
              </a:lnSpc>
            </a:pPr>
            <a:r>
              <a:rPr lang="en-US" altLang="en-US" sz="2400" dirty="0">
                <a:latin typeface="Arial" panose="020B0604020202020204" pitchFamily="34" charset="0"/>
                <a:cs typeface="Arial" panose="020B0604020202020204" pitchFamily="34"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FB0EEF-3091-DC79-3F3C-FF62C36C1E82}"/>
              </a:ext>
            </a:extLst>
          </p:cNvPr>
          <p:cNvSpPr>
            <a:spLocks noGrp="1"/>
          </p:cNvSpPr>
          <p:nvPr>
            <p:ph type="title"/>
          </p:nvPr>
        </p:nvSpPr>
        <p:spPr>
          <a:xfrm>
            <a:off x="1371600" y="76200"/>
            <a:ext cx="7393459" cy="1357658"/>
          </a:xfrm>
        </p:spPr>
        <p:txBody>
          <a:bodyPr/>
          <a:lstStyle/>
          <a:p>
            <a:r>
              <a:rPr lang="en-US" altLang="en-US" sz="3600" dirty="0">
                <a:solidFill>
                  <a:srgbClr val="C00000"/>
                </a:solidFill>
              </a:rPr>
              <a:t>How Dangerous is Metering?</a:t>
            </a:r>
            <a:br>
              <a:rPr lang="ru-RU" altLang="en-US" sz="3600" b="1" dirty="0">
                <a:solidFill>
                  <a:schemeClr val="bg1"/>
                </a:solidFill>
              </a:rPr>
            </a:br>
            <a:endParaRPr lang="en-US" sz="3600" dirty="0"/>
          </a:p>
        </p:txBody>
      </p:sp>
      <p:sp>
        <p:nvSpPr>
          <p:cNvPr id="4" name="Footer Placeholder 3">
            <a:extLst>
              <a:ext uri="{FF2B5EF4-FFF2-40B4-BE49-F238E27FC236}">
                <a16:creationId xmlns:a16="http://schemas.microsoft.com/office/drawing/2014/main" id="{9F7C3C52-6C88-2F37-12F2-85CDEDDEB81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98" y="1447800"/>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03475"/>
            <a:ext cx="3657600" cy="38100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EFD0E2A-FCA5-BF2A-E0C0-BAF64A3D4F10}"/>
              </a:ext>
            </a:extLst>
          </p:cNvPr>
          <p:cNvSpPr>
            <a:spLocks noGrp="1"/>
          </p:cNvSpPr>
          <p:nvPr>
            <p:ph type="ftr" sz="quarter" idx="3"/>
          </p:nvPr>
        </p:nvSpPr>
        <p:spPr/>
        <p:txBody>
          <a:bodyPr/>
          <a:lstStyle/>
          <a:p>
            <a:r>
              <a:rPr lang="en-US"/>
              <a:t>tescometering.com</a:t>
            </a:r>
            <a:endParaRPr lang="en-US" dirty="0"/>
          </a:p>
        </p:txBody>
      </p:sp>
      <p:sp>
        <p:nvSpPr>
          <p:cNvPr id="7" name="Title 1">
            <a:extLst>
              <a:ext uri="{FF2B5EF4-FFF2-40B4-BE49-F238E27FC236}">
                <a16:creationId xmlns:a16="http://schemas.microsoft.com/office/drawing/2014/main" id="{A29DE4C0-4FF0-5AFA-C39B-25BD41BD9820}"/>
              </a:ext>
            </a:extLst>
          </p:cNvPr>
          <p:cNvSpPr txBox="1">
            <a:spLocks/>
          </p:cNvSpPr>
          <p:nvPr/>
        </p:nvSpPr>
        <p:spPr>
          <a:xfrm>
            <a:off x="1371600" y="181657"/>
            <a:ext cx="75129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a:r>
              <a:rPr lang="en-US" altLang="en-US" sz="3600" dirty="0">
                <a:solidFill>
                  <a:srgbClr val="C00000"/>
                </a:solidFill>
              </a:rPr>
              <a:t>How Dangerous is Metering?</a:t>
            </a:r>
            <a:br>
              <a:rPr lang="en-US" altLang="en-US" sz="3600" b="1" dirty="0">
                <a:solidFill>
                  <a:schemeClr val="bg1"/>
                </a:solidFill>
              </a:rPr>
            </a:br>
            <a:endParaRPr lang="en-US" sz="3600" dirty="0"/>
          </a:p>
        </p:txBody>
      </p:sp>
    </p:spTree>
    <p:extLst>
      <p:ext uri="{BB962C8B-B14F-4D97-AF65-F5344CB8AC3E}">
        <p14:creationId xmlns:p14="http://schemas.microsoft.com/office/powerpoint/2010/main" val="2596917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347313"/>
            <a:ext cx="7924800" cy="260379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b="1" dirty="0">
                <a:solidFill>
                  <a:srgbClr val="C00000"/>
                </a:solidFill>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03475"/>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139" y="4454855"/>
            <a:ext cx="2963461" cy="13780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567A4FA-FCD5-A823-1D6D-354A6F193712}"/>
              </a:ext>
            </a:extLst>
          </p:cNvPr>
          <p:cNvSpPr>
            <a:spLocks noGrp="1"/>
          </p:cNvSpPr>
          <p:nvPr>
            <p:ph type="title"/>
          </p:nvPr>
        </p:nvSpPr>
        <p:spPr>
          <a:xfrm>
            <a:off x="1371600" y="381000"/>
            <a:ext cx="7360507" cy="679832"/>
          </a:xfrm>
        </p:spPr>
        <p:txBody>
          <a:bodyPr/>
          <a:lstStyle/>
          <a:p>
            <a:r>
              <a:rPr lang="en-US" altLang="en-US" sz="3600" dirty="0">
                <a:solidFill>
                  <a:srgbClr val="C00000"/>
                </a:solidFill>
              </a:rPr>
              <a:t>Safety First -  PPE</a:t>
            </a:r>
            <a:br>
              <a:rPr lang="ru-RU" altLang="en-US" sz="3600" dirty="0">
                <a:solidFill>
                  <a:srgbClr val="C00000"/>
                </a:solidFill>
              </a:rPr>
            </a:br>
            <a:endParaRPr lang="en-US" sz="3600" dirty="0">
              <a:solidFill>
                <a:srgbClr val="C00000"/>
              </a:solidFill>
            </a:endParaRPr>
          </a:p>
        </p:txBody>
      </p:sp>
      <p:sp>
        <p:nvSpPr>
          <p:cNvPr id="2" name="Footer Placeholder 1">
            <a:extLst>
              <a:ext uri="{FF2B5EF4-FFF2-40B4-BE49-F238E27FC236}">
                <a16:creationId xmlns:a16="http://schemas.microsoft.com/office/drawing/2014/main" id="{6A99D360-FF94-4318-7575-6980FD5E8047}"/>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198438"/>
            <a:ext cx="7436117"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Arc Flash</a:t>
            </a:r>
          </a:p>
        </p:txBody>
      </p:sp>
      <p:sp>
        <p:nvSpPr>
          <p:cNvPr id="6147" name="Rectangle 3"/>
          <p:cNvSpPr>
            <a:spLocks noGrp="1" noChangeArrowheads="1"/>
          </p:cNvSpPr>
          <p:nvPr>
            <p:ph idx="1"/>
          </p:nvPr>
        </p:nvSpPr>
        <p:spPr bwMode="auto">
          <a:xfrm>
            <a:off x="366432" y="1219200"/>
            <a:ext cx="5715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2200" b="1" dirty="0">
                <a:latin typeface="Arial" panose="020B0604020202020204" pitchFamily="34" charset="0"/>
                <a:cs typeface="Arial" panose="020B0604020202020204" pitchFamily="34" charset="0"/>
              </a:rPr>
              <a:t>What is Arc Flash?</a:t>
            </a:r>
          </a:p>
          <a:p>
            <a:pPr marL="0" indent="0">
              <a:buNone/>
            </a:pPr>
            <a:r>
              <a:rPr lang="en-US" sz="2000" dirty="0">
                <a:latin typeface="Arial" panose="020B0604020202020204" pitchFamily="34" charset="0"/>
                <a:cs typeface="Arial" panose="020B0604020202020204" pitchFamily="34" charset="0"/>
              </a:rPr>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sp>
        <p:nvSpPr>
          <p:cNvPr id="3" name="Footer Placeholder 2">
            <a:extLst>
              <a:ext uri="{FF2B5EF4-FFF2-40B4-BE49-F238E27FC236}">
                <a16:creationId xmlns:a16="http://schemas.microsoft.com/office/drawing/2014/main" id="{8377583C-8496-4C50-0837-F50C25DCB87E}"/>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FE7F7149-2064-4196-A39C-DA816786A938}"/>
              </a:ext>
            </a:extLst>
          </p:cNvPr>
          <p:cNvPicPr>
            <a:picLocks noChangeAspect="1"/>
          </p:cNvPicPr>
          <p:nvPr/>
        </p:nvPicPr>
        <p:blipFill>
          <a:blip r:embed="rId2"/>
          <a:stretch>
            <a:fillRect/>
          </a:stretch>
        </p:blipFill>
        <p:spPr>
          <a:xfrm>
            <a:off x="6172200" y="1676400"/>
            <a:ext cx="2609850" cy="29718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228600"/>
            <a:ext cx="73914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j-lt"/>
              </a:rPr>
              <a:t>Covering the Basics</a:t>
            </a:r>
          </a:p>
        </p:txBody>
      </p:sp>
      <p:sp>
        <p:nvSpPr>
          <p:cNvPr id="2" name="Footer Placeholder 1">
            <a:extLst>
              <a:ext uri="{FF2B5EF4-FFF2-40B4-BE49-F238E27FC236}">
                <a16:creationId xmlns:a16="http://schemas.microsoft.com/office/drawing/2014/main" id="{06F23102-61A7-96BC-D552-78A825C0AF8E}"/>
              </a:ext>
            </a:extLst>
          </p:cNvPr>
          <p:cNvSpPr>
            <a:spLocks noGrp="1"/>
          </p:cNvSpPr>
          <p:nvPr>
            <p:ph type="ftr" sz="quarter" idx="3"/>
          </p:nvPr>
        </p:nvSpPr>
        <p:spPr/>
        <p:txBody>
          <a:bodyPr/>
          <a:lstStyle/>
          <a:p>
            <a:r>
              <a:rPr lang="en-US"/>
              <a:t>tescometering.com</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34969"/>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549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F4DD8A44-EAD0-9EBE-627B-42A9A43EAC08}"/>
              </a:ext>
            </a:extLst>
          </p:cNvPr>
          <p:cNvSpPr>
            <a:spLocks noGrp="1"/>
          </p:cNvSpPr>
          <p:nvPr>
            <p:ph type="title"/>
          </p:nvPr>
        </p:nvSpPr>
        <p:spPr>
          <a:xfrm>
            <a:off x="1295400" y="136525"/>
            <a:ext cx="7469659" cy="679832"/>
          </a:xfrm>
        </p:spPr>
        <p:txBody>
          <a:bodyPr/>
          <a:lstStyle/>
          <a:p>
            <a:r>
              <a:rPr lang="en-US" sz="3600" dirty="0">
                <a:solidFill>
                  <a:srgbClr val="C00000"/>
                </a:solidFill>
              </a:rPr>
              <a:t>More of the Basics</a:t>
            </a:r>
          </a:p>
        </p:txBody>
      </p:sp>
      <p:sp>
        <p:nvSpPr>
          <p:cNvPr id="2" name="Footer Placeholder 1">
            <a:extLst>
              <a:ext uri="{FF2B5EF4-FFF2-40B4-BE49-F238E27FC236}">
                <a16:creationId xmlns:a16="http://schemas.microsoft.com/office/drawing/2014/main" id="{C3B609F4-5C32-0FDC-6DC6-25CE61C83E9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827CFA-4FAF-E2C5-7EC5-BB7D695DE72E}"/>
              </a:ext>
            </a:extLst>
          </p:cNvPr>
          <p:cNvSpPr/>
          <p:nvPr/>
        </p:nvSpPr>
        <p:spPr>
          <a:xfrm>
            <a:off x="457200" y="862013"/>
            <a:ext cx="6477000" cy="5240409"/>
          </a:xfrm>
          <a:prstGeom prst="rect">
            <a:avLst/>
          </a:prstGeom>
        </p:spPr>
        <p:txBody>
          <a:bodyPr wrap="square">
            <a:spAutoFit/>
          </a:bodyPr>
          <a:lstStyle/>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Visually check lightning arrestors and transformers for damage or leaks.</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issue.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Burden test CTs and voltage check </a:t>
            </a:r>
            <a:r>
              <a:rPr lang="en-US" altLang="en-US" sz="1600" dirty="0" err="1">
                <a:latin typeface="+mn-lt"/>
                <a:cs typeface="Arial" panose="020B0604020202020204" pitchFamily="34" charset="0"/>
              </a:rPr>
              <a:t>PTs.</a:t>
            </a:r>
            <a:r>
              <a:rPr lang="en-US" altLang="en-US" sz="1600" dirty="0">
                <a:latin typeface="+mn-lt"/>
                <a:cs typeface="Arial" panose="020B0604020202020204" pitchFamily="34" charset="0"/>
              </a:rPr>
              <a:t>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service voltage. Stuck regulator or seasonal capacitor </a:t>
            </a:r>
            <a:br>
              <a:rPr lang="en-US" altLang="en-US" sz="1600" dirty="0">
                <a:latin typeface="+mn-lt"/>
                <a:cs typeface="Arial" panose="020B0604020202020204" pitchFamily="34" charset="0"/>
              </a:rPr>
            </a:br>
            <a:r>
              <a:rPr lang="en-US" altLang="en-US" sz="1600" dirty="0">
                <a:latin typeface="+mn-lt"/>
                <a:cs typeface="Arial" panose="020B0604020202020204" pitchFamily="34" charset="0"/>
              </a:rPr>
              <a:t>can impact service voltage.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condition of metering control wire. This includes looking </a:t>
            </a:r>
            <a:br>
              <a:rPr lang="en-US" altLang="en-US" sz="1600" dirty="0">
                <a:latin typeface="+mn-lt"/>
                <a:cs typeface="Arial" panose="020B0604020202020204" pitchFamily="34" charset="0"/>
              </a:rPr>
            </a:br>
            <a:r>
              <a:rPr lang="en-US" altLang="en-US" sz="1600" dirty="0">
                <a:latin typeface="+mn-lt"/>
                <a:cs typeface="Arial" panose="020B0604020202020204" pitchFamily="34" charset="0"/>
              </a:rPr>
              <a:t>for cracks in insulation, broken wires, loose connections, etc.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Confirm we have a Blondel compliant metering set up</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hangingPunct="1">
              <a:lnSpc>
                <a:spcPts val="1680"/>
              </a:lnSpc>
              <a:spcBef>
                <a:spcPts val="163"/>
              </a:spcBef>
              <a:buFont typeface="Arial" panose="020B0604020202020204" pitchFamily="34" charset="0"/>
              <a:buChar char="•"/>
              <a:defRPr/>
            </a:pPr>
            <a:endParaRPr lang="en-US" altLang="en-US" sz="1400" dirty="0">
              <a:latin typeface="+mn-lt"/>
              <a:cs typeface="Arial" panose="020B0604020202020204" pitchFamily="34" charset="0"/>
            </a:endParaRPr>
          </a:p>
        </p:txBody>
      </p:sp>
      <p:sp>
        <p:nvSpPr>
          <p:cNvPr id="7" name="Rectangle 2">
            <a:extLst>
              <a:ext uri="{FF2B5EF4-FFF2-40B4-BE49-F238E27FC236}">
                <a16:creationId xmlns:a16="http://schemas.microsoft.com/office/drawing/2014/main" id="{DEF3DB3F-AC2B-C14B-08C1-1479210C4C3A}"/>
              </a:ext>
            </a:extLst>
          </p:cNvPr>
          <p:cNvSpPr txBox="1">
            <a:spLocks noChangeArrowheads="1"/>
          </p:cNvSpPr>
          <p:nvPr/>
        </p:nvSpPr>
        <p:spPr>
          <a:xfrm>
            <a:off x="1371600" y="103188"/>
            <a:ext cx="7521575" cy="777875"/>
          </a:xfrm>
          <a:prstGeom prst="rect">
            <a:avLst/>
          </a:prstGeom>
        </p:spPr>
        <p:txBody>
          <a:bodyPr anchor="ctr"/>
          <a:lstStyle>
            <a:lvl1pPr algn="r" rtl="0" eaLnBrk="0" fontAlgn="base" hangingPunct="0">
              <a:lnSpc>
                <a:spcPct val="90000"/>
              </a:lnSpc>
              <a:spcBef>
                <a:spcPct val="0"/>
              </a:spcBef>
              <a:spcAft>
                <a:spcPct val="0"/>
              </a:spcAft>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a:lstStyle>
          <a:p>
            <a:pPr algn="l" eaLnBrk="1" fontAlgn="auto" hangingPunct="1">
              <a:spcAft>
                <a:spcPts val="0"/>
              </a:spcAft>
              <a:defRPr/>
            </a:pPr>
            <a:r>
              <a:rPr altLang="en-US" sz="3600" dirty="0">
                <a:solidFill>
                  <a:srgbClr val="C00000"/>
                </a:solidFill>
              </a:rPr>
              <a:t>Site Verification Checklist </a:t>
            </a:r>
            <a:r>
              <a:rPr altLang="en-US" sz="3000" dirty="0">
                <a:solidFill>
                  <a:srgbClr val="C00000"/>
                </a:solidFill>
              </a:rPr>
              <a:t>(</a:t>
            </a:r>
            <a:r>
              <a:rPr altLang="en-US" sz="3000" dirty="0" err="1">
                <a:solidFill>
                  <a:srgbClr val="C00000"/>
                </a:solidFill>
              </a:rPr>
              <a:t>cont</a:t>
            </a:r>
            <a:r>
              <a:rPr altLang="en-US" sz="3000" dirty="0">
                <a:solidFill>
                  <a:srgbClr val="C00000"/>
                </a:solidFill>
              </a:rPr>
              <a:t>)</a:t>
            </a:r>
          </a:p>
        </p:txBody>
      </p:sp>
      <p:sp>
        <p:nvSpPr>
          <p:cNvPr id="5" name="Footer Placeholder 4">
            <a:extLst>
              <a:ext uri="{FF2B5EF4-FFF2-40B4-BE49-F238E27FC236}">
                <a16:creationId xmlns:a16="http://schemas.microsoft.com/office/drawing/2014/main" id="{E9C1A118-15DA-7654-7BD1-F263C6445442}"/>
              </a:ext>
            </a:extLst>
          </p:cNvPr>
          <p:cNvSpPr>
            <a:spLocks noGrp="1"/>
          </p:cNvSpPr>
          <p:nvPr>
            <p:ph type="ftr" sz="quarter" idx="3"/>
          </p:nvPr>
        </p:nvSpPr>
        <p:spPr/>
        <p:txBody>
          <a:bodyPr/>
          <a:lstStyle/>
          <a:p>
            <a:r>
              <a:rPr lang="en-US" dirty="0" err="1"/>
              <a:t>tescometering.com</a:t>
            </a:r>
            <a:endParaRPr lang="en-US" dirty="0"/>
          </a:p>
        </p:txBody>
      </p:sp>
      <p:pic>
        <p:nvPicPr>
          <p:cNvPr id="1026" name="Picture 2" descr="Value of Visual Inspection | dedicated to Project Controls">
            <a:extLst>
              <a:ext uri="{FF2B5EF4-FFF2-40B4-BE49-F238E27FC236}">
                <a16:creationId xmlns:a16="http://schemas.microsoft.com/office/drawing/2014/main" id="{483F8726-5E12-BE1D-78F9-43CE89832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65966"/>
            <a:ext cx="2590800" cy="1621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228600"/>
            <a:ext cx="74676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C00000"/>
                </a:solidFill>
                <a:latin typeface="+mn-lt"/>
              </a:rPr>
              <a:t>How Bad Can Things Get?</a:t>
            </a:r>
          </a:p>
        </p:txBody>
      </p:sp>
      <p:sp>
        <p:nvSpPr>
          <p:cNvPr id="6147" name="Rectangle 3"/>
          <p:cNvSpPr>
            <a:spLocks noGrp="1" noChangeArrowheads="1"/>
          </p:cNvSpPr>
          <p:nvPr>
            <p:ph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Many thanks to Dominion Power</a:t>
            </a:r>
          </a:p>
          <a:p>
            <a:pPr marL="0" indent="0">
              <a:buNone/>
            </a:pPr>
            <a:r>
              <a:rPr lang="en-US" sz="2200" b="1" dirty="0">
                <a:latin typeface="Arial" panose="020B0604020202020204" pitchFamily="34" charset="0"/>
                <a:cs typeface="Arial" panose="020B0604020202020204" pitchFamily="34" charset="0"/>
                <a:hlinkClick r:id="rId3"/>
              </a:rPr>
              <a:t>https://youtu.be/2Xoyb9M5-EA</a:t>
            </a:r>
            <a:r>
              <a:rPr lang="en-US" sz="2200" b="1" dirty="0">
                <a:latin typeface="Arial" panose="020B0604020202020204" pitchFamily="34" charset="0"/>
                <a:cs typeface="Arial" panose="020B0604020202020204" pitchFamily="34" charset="0"/>
              </a:rPr>
              <a:t>  </a:t>
            </a:r>
          </a:p>
          <a:p>
            <a:pPr marL="0" indent="0">
              <a:buNone/>
            </a:pPr>
            <a:r>
              <a:rPr lang="en-US" sz="2200" b="1" dirty="0">
                <a:latin typeface="Arial" panose="020B0604020202020204" pitchFamily="34" charset="0"/>
                <a:cs typeface="Arial" panose="020B0604020202020204" pitchFamily="34" charset="0"/>
              </a:rPr>
              <a:t>Rubber Gloves and FR 4:10</a:t>
            </a:r>
          </a:p>
          <a:p>
            <a:pPr marL="0" indent="0">
              <a:buNone/>
            </a:pPr>
            <a:r>
              <a:rPr lang="en-US" sz="2200" b="1" dirty="0">
                <a:latin typeface="Arial" panose="020B0604020202020204" pitchFamily="34" charset="0"/>
                <a:cs typeface="Arial" panose="020B0604020202020204" pitchFamily="34" charset="0"/>
              </a:rPr>
              <a:t>Meter enclosure – shorted out 10:48</a:t>
            </a: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Thanks to Meter Grabber</a:t>
            </a:r>
          </a:p>
          <a:p>
            <a:pPr marL="0" indent="0">
              <a:buNone/>
            </a:pPr>
            <a:r>
              <a:rPr lang="en-US" sz="2200" b="1" dirty="0">
                <a:latin typeface="Arial" panose="020B0604020202020204" pitchFamily="34" charset="0"/>
                <a:cs typeface="Arial" panose="020B0604020202020204" pitchFamily="34" charset="0"/>
                <a:hlinkClick r:id="rId4"/>
              </a:rPr>
              <a:t>https://youtu.be/Azuu8VnM36g</a:t>
            </a:r>
            <a:r>
              <a:rPr lang="en-US" sz="2200" b="1" dirty="0">
                <a:latin typeface="Arial" panose="020B0604020202020204" pitchFamily="34" charset="0"/>
                <a:cs typeface="Arial" panose="020B0604020202020204" pitchFamily="34" charset="0"/>
              </a:rPr>
              <a:t>  </a:t>
            </a:r>
          </a:p>
        </p:txBody>
      </p:sp>
      <p:sp>
        <p:nvSpPr>
          <p:cNvPr id="4" name="Footer Placeholder 3">
            <a:extLst>
              <a:ext uri="{FF2B5EF4-FFF2-40B4-BE49-F238E27FC236}">
                <a16:creationId xmlns:a16="http://schemas.microsoft.com/office/drawing/2014/main" id="{A4671CD6-8B64-45B5-B4F8-1128B0272C95}"/>
              </a:ext>
            </a:extLst>
          </p:cNvPr>
          <p:cNvSpPr>
            <a:spLocks noGrp="1"/>
          </p:cNvSpPr>
          <p:nvPr>
            <p:ph type="ftr" sz="quarter" idx="3"/>
          </p:nvPr>
        </p:nvSpPr>
        <p:spPr/>
        <p:txBody>
          <a:bodyPr/>
          <a:lstStyle/>
          <a:p>
            <a:r>
              <a:rPr lang="en-US"/>
              <a:t>tescometering.com</a:t>
            </a:r>
            <a:endParaRPr lang="en-US" dirty="0"/>
          </a:p>
        </p:txBody>
      </p:sp>
      <p:pic>
        <p:nvPicPr>
          <p:cNvPr id="2" name="Online Media 1" title="Live Wire Demonstration">
            <a:hlinkClick r:id="" action="ppaction://media"/>
            <a:extLst>
              <a:ext uri="{FF2B5EF4-FFF2-40B4-BE49-F238E27FC236}">
                <a16:creationId xmlns:a16="http://schemas.microsoft.com/office/drawing/2014/main" id="{3242C7E9-22FC-427B-A6B9-B22189ADCDF8}"/>
              </a:ext>
            </a:extLst>
          </p:cNvPr>
          <p:cNvPicPr>
            <a:picLocks noRot="1" noChangeAspect="1"/>
          </p:cNvPicPr>
          <p:nvPr>
            <a:videoFile r:link="rId1"/>
          </p:nvPr>
        </p:nvPicPr>
        <p:blipFill>
          <a:blip r:embed="rId5"/>
          <a:stretch>
            <a:fillRect/>
          </a:stretch>
        </p:blipFill>
        <p:spPr>
          <a:xfrm>
            <a:off x="5638800" y="1594112"/>
            <a:ext cx="3048000" cy="1714500"/>
          </a:xfrm>
          <a:prstGeom prst="rect">
            <a:avLst/>
          </a:prstGeom>
        </p:spPr>
      </p:pic>
      <p:pic>
        <p:nvPicPr>
          <p:cNvPr id="3" name="Picture 2">
            <a:extLst>
              <a:ext uri="{FF2B5EF4-FFF2-40B4-BE49-F238E27FC236}">
                <a16:creationId xmlns:a16="http://schemas.microsoft.com/office/drawing/2014/main" id="{3BAF1FF1-B825-4854-B5E1-1D3FBBBA4C2E}"/>
              </a:ext>
            </a:extLst>
          </p:cNvPr>
          <p:cNvPicPr>
            <a:picLocks noChangeAspect="1"/>
          </p:cNvPicPr>
          <p:nvPr/>
        </p:nvPicPr>
        <p:blipFill>
          <a:blip r:embed="rId6"/>
          <a:stretch>
            <a:fillRect/>
          </a:stretch>
        </p:blipFill>
        <p:spPr>
          <a:xfrm>
            <a:off x="5638800" y="4056133"/>
            <a:ext cx="3000375" cy="1524000"/>
          </a:xfrm>
          <a:prstGeom prst="rect">
            <a:avLst/>
          </a:prstGeom>
        </p:spPr>
      </p:pic>
    </p:spTree>
    <p:extLst>
      <p:ext uri="{BB962C8B-B14F-4D97-AF65-F5344CB8AC3E}">
        <p14:creationId xmlns:p14="http://schemas.microsoft.com/office/powerpoint/2010/main" val="4067919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457200" y="1191428"/>
            <a:ext cx="7924800" cy="53737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p:txBody>
      </p:sp>
      <p:pic>
        <p:nvPicPr>
          <p:cNvPr id="2" name="Picture 1">
            <a:extLst>
              <a:ext uri="{FF2B5EF4-FFF2-40B4-BE49-F238E27FC236}">
                <a16:creationId xmlns:a16="http://schemas.microsoft.com/office/drawing/2014/main" id="{1B50CF5D-854C-494E-BA95-D68B5002C068}"/>
              </a:ext>
            </a:extLst>
          </p:cNvPr>
          <p:cNvPicPr>
            <a:picLocks noChangeAspect="1"/>
          </p:cNvPicPr>
          <p:nvPr/>
        </p:nvPicPr>
        <p:blipFill>
          <a:blip r:embed="rId2"/>
          <a:stretch>
            <a:fillRect/>
          </a:stretch>
        </p:blipFill>
        <p:spPr>
          <a:xfrm>
            <a:off x="5486400" y="3459356"/>
            <a:ext cx="2759020" cy="2207216"/>
          </a:xfrm>
          <a:prstGeom prst="rect">
            <a:avLst/>
          </a:prstGeom>
        </p:spPr>
      </p:pic>
      <p:sp>
        <p:nvSpPr>
          <p:cNvPr id="4" name="Title 3">
            <a:extLst>
              <a:ext uri="{FF2B5EF4-FFF2-40B4-BE49-F238E27FC236}">
                <a16:creationId xmlns:a16="http://schemas.microsoft.com/office/drawing/2014/main" id="{6D2D9012-D997-B81C-C814-6380D6FC3117}"/>
              </a:ext>
            </a:extLst>
          </p:cNvPr>
          <p:cNvSpPr>
            <a:spLocks noGrp="1"/>
          </p:cNvSpPr>
          <p:nvPr>
            <p:ph type="title"/>
          </p:nvPr>
        </p:nvSpPr>
        <p:spPr>
          <a:xfrm>
            <a:off x="1295400" y="386968"/>
            <a:ext cx="7924800" cy="679832"/>
          </a:xfrm>
        </p:spPr>
        <p:txBody>
          <a:bodyPr/>
          <a:lstStyle/>
          <a:p>
            <a:r>
              <a:rPr lang="en-US" altLang="en-US" sz="3400" dirty="0">
                <a:solidFill>
                  <a:srgbClr val="C00000"/>
                </a:solidFill>
              </a:rPr>
              <a:t>Field Audits, Trouble Shooting and Testing</a:t>
            </a:r>
            <a:br>
              <a:rPr lang="ru-RU" altLang="en-US" sz="3400" dirty="0">
                <a:solidFill>
                  <a:schemeClr val="bg1"/>
                </a:solidFill>
              </a:rPr>
            </a:br>
            <a:endParaRPr lang="en-US" sz="3400" dirty="0"/>
          </a:p>
        </p:txBody>
      </p:sp>
      <p:sp>
        <p:nvSpPr>
          <p:cNvPr id="3" name="Footer Placeholder 2">
            <a:extLst>
              <a:ext uri="{FF2B5EF4-FFF2-40B4-BE49-F238E27FC236}">
                <a16:creationId xmlns:a16="http://schemas.microsoft.com/office/drawing/2014/main" id="{B1B3F94F-23A0-0147-B851-BD3146FA3079}"/>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7337"/>
            <a:ext cx="666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9120631-66E0-006A-3969-4B3EC51F6112}"/>
              </a:ext>
            </a:extLst>
          </p:cNvPr>
          <p:cNvSpPr>
            <a:spLocks noGrp="1"/>
          </p:cNvSpPr>
          <p:nvPr>
            <p:ph type="ftr" sz="quarter" idx="3"/>
          </p:nvPr>
        </p:nvSpPr>
        <p:spPr/>
        <p:txBody>
          <a:bodyPr/>
          <a:lstStyle/>
          <a:p>
            <a:r>
              <a:rPr lang="en-US"/>
              <a:t>tescometering.com</a:t>
            </a:r>
            <a:endParaRPr lang="en-US" dirty="0"/>
          </a:p>
        </p:txBody>
      </p:sp>
      <p:sp>
        <p:nvSpPr>
          <p:cNvPr id="6" name="Title 3">
            <a:extLst>
              <a:ext uri="{FF2B5EF4-FFF2-40B4-BE49-F238E27FC236}">
                <a16:creationId xmlns:a16="http://schemas.microsoft.com/office/drawing/2014/main" id="{284C4A29-DBD0-31B8-4E4A-575E8BEA2BDF}"/>
              </a:ext>
            </a:extLst>
          </p:cNvPr>
          <p:cNvSpPr txBox="1">
            <a:spLocks/>
          </p:cNvSpPr>
          <p:nvPr/>
        </p:nvSpPr>
        <p:spPr>
          <a:xfrm>
            <a:off x="1371600" y="228600"/>
            <a:ext cx="8153400"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a:r>
              <a:rPr lang="en-US" altLang="en-US" sz="3200" dirty="0">
                <a:solidFill>
                  <a:srgbClr val="C00000"/>
                </a:solidFill>
              </a:rPr>
              <a:t>Field Audits, Trouble Shooting and Testing 2</a:t>
            </a:r>
            <a:br>
              <a:rPr lang="en-US" altLang="en-US" sz="3200" dirty="0">
                <a:solidFill>
                  <a:schemeClr val="bg1"/>
                </a:solidFill>
              </a:rPr>
            </a:br>
            <a:endParaRPr lang="en-US" sz="3200" dirty="0"/>
          </a:p>
        </p:txBody>
      </p:sp>
    </p:spTree>
    <p:extLst>
      <p:ext uri="{BB962C8B-B14F-4D97-AF65-F5344CB8AC3E}">
        <p14:creationId xmlns:p14="http://schemas.microsoft.com/office/powerpoint/2010/main" val="1683344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4344" name="Picture 8" descr="https://i.imgur.com/QlsF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D952271-5B70-FA69-080B-7AAB4933CBA8}"/>
              </a:ext>
            </a:extLst>
          </p:cNvPr>
          <p:cNvSpPr>
            <a:spLocks noGrp="1"/>
          </p:cNvSpPr>
          <p:nvPr>
            <p:ph type="title"/>
          </p:nvPr>
        </p:nvSpPr>
        <p:spPr>
          <a:xfrm>
            <a:off x="1371600" y="333866"/>
            <a:ext cx="7436707" cy="679832"/>
          </a:xfrm>
        </p:spPr>
        <p:txBody>
          <a:bodyPr/>
          <a:lstStyle/>
          <a:p>
            <a:r>
              <a:rPr lang="en-US" altLang="en-US" sz="3200" dirty="0">
                <a:solidFill>
                  <a:srgbClr val="C00000"/>
                </a:solidFill>
              </a:rPr>
              <a:t>Field Audits, Trouble Shooting and Testing 3</a:t>
            </a:r>
            <a:br>
              <a:rPr lang="ru-RU" altLang="en-US" sz="3200" dirty="0">
                <a:solidFill>
                  <a:srgbClr val="C00000"/>
                </a:solidFill>
              </a:rPr>
            </a:br>
            <a:endParaRPr lang="en-US" sz="3200" dirty="0">
              <a:solidFill>
                <a:srgbClr val="C00000"/>
              </a:solidFill>
            </a:endParaRPr>
          </a:p>
        </p:txBody>
      </p:sp>
      <p:sp>
        <p:nvSpPr>
          <p:cNvPr id="2" name="Footer Placeholder 1">
            <a:extLst>
              <a:ext uri="{FF2B5EF4-FFF2-40B4-BE49-F238E27FC236}">
                <a16:creationId xmlns:a16="http://schemas.microsoft.com/office/drawing/2014/main" id="{06EB5AF6-D0DC-81DB-F50E-8B703DE1D443}"/>
              </a:ext>
            </a:extLst>
          </p:cNvPr>
          <p:cNvSpPr>
            <a:spLocks noGrp="1"/>
          </p:cNvSpPr>
          <p:nvPr>
            <p:ph type="ftr" sz="quarter" idx="3"/>
          </p:nvPr>
        </p:nvSpPr>
        <p:spPr/>
        <p:txBody>
          <a:bodyPr/>
          <a:lstStyle/>
          <a:p>
            <a:r>
              <a:rPr lang="en-US" dirty="0" err="1"/>
              <a:t>tescometering.com</a:t>
            </a:r>
            <a:endParaRPr lang="en-US" dirty="0"/>
          </a:p>
        </p:txBody>
      </p:sp>
    </p:spTree>
    <p:extLst>
      <p:ext uri="{BB962C8B-B14F-4D97-AF65-F5344CB8AC3E}">
        <p14:creationId xmlns:p14="http://schemas.microsoft.com/office/powerpoint/2010/main" val="1479607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328351" y="76200"/>
            <a:ext cx="7434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r>
              <a:rPr lang="en-US" altLang="en-US" sz="3600" dirty="0">
                <a:solidFill>
                  <a:srgbClr val="C00000"/>
                </a:solidFill>
                <a:latin typeface="+mj-lt"/>
              </a:rPr>
              <a:t>Once the box is Open: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1359234745"/>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469082" y="1408113"/>
            <a:ext cx="4998164"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Autofit/>
          </a:bodyPr>
          <a:lstStyle/>
          <a:p>
            <a:pPr lvl="0"/>
            <a:r>
              <a:rPr lang="en-US" sz="2000" dirty="0">
                <a:cs typeface="Arial" panose="020B0604020202020204" pitchFamily="34" charset="0"/>
              </a:rPr>
              <a:t>Open line – open line side connection to the meter socket. </a:t>
            </a:r>
          </a:p>
          <a:p>
            <a:pPr lvl="0"/>
            <a:r>
              <a:rPr lang="en-US" sz="2000" dirty="0">
                <a:cs typeface="Arial" panose="020B0604020202020204" pitchFamily="34" charset="0"/>
              </a:rPr>
              <a:t>Missing neutral – missing neutral connection to the center lug in the meter socket</a:t>
            </a:r>
          </a:p>
          <a:p>
            <a:pPr lvl="0"/>
            <a:r>
              <a:rPr lang="en-US" sz="2000" dirty="0">
                <a:cs typeface="Arial" panose="020B0604020202020204" pitchFamily="34" charset="0"/>
              </a:rPr>
              <a:t>Cross phase condition – cross wiring between the test block and the meter socket. </a:t>
            </a:r>
          </a:p>
          <a:p>
            <a:pPr lvl="0"/>
            <a:r>
              <a:rPr lang="en-US" sz="2000" dirty="0">
                <a:cs typeface="Arial" panose="020B0604020202020204" pitchFamily="34" charset="0"/>
              </a:rPr>
              <a:t>Hidden jumpers line to load – diversion on both legs. </a:t>
            </a:r>
          </a:p>
          <a:p>
            <a:pPr lvl="0"/>
            <a:r>
              <a:rPr lang="en-US" sz="2000" dirty="0">
                <a:cs typeface="Arial" panose="020B0604020202020204" pitchFamily="34" charset="0"/>
              </a:rPr>
              <a:t>Dead Short - dead short phase to ground on the load side of one leg of the socket. </a:t>
            </a:r>
          </a:p>
          <a:p>
            <a:pPr lvl="0"/>
            <a:r>
              <a:rPr lang="en-US" sz="2000" dirty="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a16="http://schemas.microsoft.com/office/drawing/2014/main" id="{7D9E37F2-C731-49F9-AD14-56BDBFFBA0D6}"/>
              </a:ext>
            </a:extLst>
          </p:cNvPr>
          <p:cNvPicPr>
            <a:picLocks noChangeAspect="1"/>
          </p:cNvPicPr>
          <p:nvPr/>
        </p:nvPicPr>
        <p:blipFill>
          <a:blip r:embed="rId5"/>
          <a:stretch>
            <a:fillRect/>
          </a:stretch>
        </p:blipFill>
        <p:spPr>
          <a:xfrm>
            <a:off x="5467246" y="1408112"/>
            <a:ext cx="3207672" cy="2630487"/>
          </a:xfrm>
          <a:prstGeom prst="rect">
            <a:avLst/>
          </a:prstGeom>
        </p:spPr>
      </p:pic>
      <p:sp>
        <p:nvSpPr>
          <p:cNvPr id="2" name="Footer Placeholder 1">
            <a:extLst>
              <a:ext uri="{FF2B5EF4-FFF2-40B4-BE49-F238E27FC236}">
                <a16:creationId xmlns:a16="http://schemas.microsoft.com/office/drawing/2014/main" id="{0CA2FD55-4AEA-BB07-4A92-E375381F3B66}"/>
              </a:ext>
            </a:extLst>
          </p:cNvPr>
          <p:cNvSpPr>
            <a:spLocks noGrp="1"/>
          </p:cNvSpPr>
          <p:nvPr>
            <p:ph type="ftr" sz="quarter" idx="3"/>
          </p:nvPr>
        </p:nvSpPr>
        <p:spPr>
          <a:xfrm>
            <a:off x="628650" y="6336618"/>
            <a:ext cx="3086100" cy="365125"/>
          </a:xfrm>
        </p:spPr>
        <p:txBody>
          <a:bodyPr/>
          <a:lstStyle/>
          <a:p>
            <a:r>
              <a:rPr lang="en-US" dirty="0" err="1"/>
              <a:t>tescometering.com</a:t>
            </a:r>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295400" y="79676"/>
            <a:ext cx="7620000"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lnSpc>
                <a:spcPts val="2800"/>
              </a:lnSpc>
            </a:pPr>
            <a:r>
              <a:rPr lang="en-US" altLang="en-US" sz="2800" dirty="0">
                <a:solidFill>
                  <a:srgbClr val="C00000"/>
                </a:solidFill>
                <a:latin typeface="+mj-lt"/>
              </a:rPr>
              <a:t>Backfeed, Ground Fault and other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43115958"/>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381000" y="1268413"/>
            <a:ext cx="5562600" cy="229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p>
            <a:pPr lvl="0"/>
            <a:r>
              <a:rPr lang="en-US" sz="2400" dirty="0">
                <a:latin typeface="Arial" panose="020B0604020202020204" pitchFamily="34" charset="0"/>
                <a:cs typeface="Arial" panose="020B0604020202020204" pitchFamily="34" charset="0"/>
              </a:rPr>
              <a:t>Back fed meter socket</a:t>
            </a:r>
          </a:p>
          <a:p>
            <a:pPr lvl="0"/>
            <a:r>
              <a:rPr lang="en-US" sz="2400" dirty="0">
                <a:latin typeface="Arial" panose="020B0604020202020204" pitchFamily="34" charset="0"/>
                <a:cs typeface="Arial" panose="020B0604020202020204" pitchFamily="34" charset="0"/>
              </a:rPr>
              <a:t>Ground fault</a:t>
            </a:r>
          </a:p>
          <a:p>
            <a:pPr lvl="0"/>
            <a:r>
              <a:rPr lang="en-US" sz="2400" dirty="0">
                <a:latin typeface="Arial" panose="020B0604020202020204" pitchFamily="34" charset="0"/>
                <a:cs typeface="Arial" panose="020B0604020202020204" pitchFamily="34" charset="0"/>
              </a:rPr>
              <a:t>Phase to phase fault</a:t>
            </a:r>
          </a:p>
          <a:p>
            <a:pPr lvl="0"/>
            <a:r>
              <a:rPr lang="en-US" sz="2400" dirty="0">
                <a:latin typeface="Arial" panose="020B0604020202020204" pitchFamily="34" charset="0"/>
                <a:cs typeface="Arial" panose="020B0604020202020204" pitchFamily="34" charset="0"/>
              </a:rPr>
              <a:t>Pulling a meter jaw with the meter</a:t>
            </a:r>
          </a:p>
          <a:p>
            <a:pPr lvl="0"/>
            <a:endParaRPr lang="en-US" sz="1800" u="sng" dirty="0">
              <a:latin typeface="Arial" panose="020B0604020202020204" pitchFamily="34" charset="0"/>
              <a:cs typeface="Arial" panose="020B0604020202020204" pitchFamily="34" charset="0"/>
            </a:endParaRPr>
          </a:p>
          <a:p>
            <a:pPr lvl="0"/>
            <a:endParaRPr lang="en-US" sz="1800" u="sng" dirty="0"/>
          </a:p>
        </p:txBody>
      </p:sp>
      <p:pic>
        <p:nvPicPr>
          <p:cNvPr id="11273" name="Picture 9" descr="meter da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788" y="3596550"/>
            <a:ext cx="3857625" cy="257175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59D2534-E70A-28B1-00A9-D42E697914CA}"/>
              </a:ext>
            </a:extLst>
          </p:cNvPr>
          <p:cNvSpPr>
            <a:spLocks noGrp="1"/>
          </p:cNvSpPr>
          <p:nvPr>
            <p:ph type="ftr" sz="quarter" idx="3"/>
          </p:nvPr>
        </p:nvSpPr>
        <p:spPr>
          <a:xfrm>
            <a:off x="628650" y="6336618"/>
            <a:ext cx="3086100" cy="365125"/>
          </a:xfrm>
        </p:spPr>
        <p:txBody>
          <a:bodyPr/>
          <a:lstStyle/>
          <a:p>
            <a:r>
              <a:rPr lang="en-US" dirty="0" err="1"/>
              <a:t>tescometering.com</a:t>
            </a:r>
            <a:endParaRPr lang="en-US" dirty="0"/>
          </a:p>
        </p:txBody>
      </p:sp>
    </p:spTree>
    <p:extLst>
      <p:ext uri="{BB962C8B-B14F-4D97-AF65-F5344CB8AC3E}">
        <p14:creationId xmlns:p14="http://schemas.microsoft.com/office/powerpoint/2010/main" val="183809450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02920" y="1225749"/>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8" name="Picture 4" descr="Hot Socket Repair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048000"/>
            <a:ext cx="4000500" cy="2660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50CF5D-854C-494E-BA95-D68B5002C068}"/>
              </a:ext>
            </a:extLst>
          </p:cNvPr>
          <p:cNvPicPr>
            <a:picLocks noChangeAspect="1"/>
          </p:cNvPicPr>
          <p:nvPr/>
        </p:nvPicPr>
        <p:blipFill>
          <a:blip r:embed="rId3"/>
          <a:stretch>
            <a:fillRect/>
          </a:stretch>
        </p:blipFill>
        <p:spPr>
          <a:xfrm>
            <a:off x="5455920" y="3869923"/>
            <a:ext cx="2759020" cy="22072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7541">
            <a:off x="5643791" y="1210531"/>
            <a:ext cx="2273375" cy="2262009"/>
          </a:xfrm>
          <a:prstGeom prst="rect">
            <a:avLst/>
          </a:prstGeom>
        </p:spPr>
      </p:pic>
      <p:sp>
        <p:nvSpPr>
          <p:cNvPr id="4" name="Title 3">
            <a:extLst>
              <a:ext uri="{FF2B5EF4-FFF2-40B4-BE49-F238E27FC236}">
                <a16:creationId xmlns:a16="http://schemas.microsoft.com/office/drawing/2014/main" id="{EB95A300-DEE3-BDCF-336F-7C633740BB25}"/>
              </a:ext>
            </a:extLst>
          </p:cNvPr>
          <p:cNvSpPr>
            <a:spLocks noGrp="1"/>
          </p:cNvSpPr>
          <p:nvPr>
            <p:ph type="title"/>
          </p:nvPr>
        </p:nvSpPr>
        <p:spPr>
          <a:xfrm>
            <a:off x="1371600" y="158368"/>
            <a:ext cx="7393459" cy="679832"/>
          </a:xfrm>
        </p:spPr>
        <p:txBody>
          <a:bodyPr/>
          <a:lstStyle/>
          <a:p>
            <a:r>
              <a:rPr lang="en-US" sz="3600" dirty="0">
                <a:solidFill>
                  <a:srgbClr val="C00000"/>
                </a:solidFill>
              </a:rPr>
              <a:t>Tools</a:t>
            </a:r>
          </a:p>
        </p:txBody>
      </p:sp>
      <p:sp>
        <p:nvSpPr>
          <p:cNvPr id="2" name="Footer Placeholder 1">
            <a:extLst>
              <a:ext uri="{FF2B5EF4-FFF2-40B4-BE49-F238E27FC236}">
                <a16:creationId xmlns:a16="http://schemas.microsoft.com/office/drawing/2014/main" id="{1DAC602B-5C88-FC7E-1038-A6A1FAEBEF6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7219" y="1284681"/>
            <a:ext cx="4953000" cy="14034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Temporary Service Cover</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3119438" cy="4159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750078"/>
            <a:ext cx="2493047" cy="2469094"/>
          </a:xfrm>
          <a:prstGeom prst="rect">
            <a:avLst/>
          </a:prstGeom>
        </p:spPr>
      </p:pic>
      <p:sp>
        <p:nvSpPr>
          <p:cNvPr id="3" name="Footer Placeholder 2">
            <a:extLst>
              <a:ext uri="{FF2B5EF4-FFF2-40B4-BE49-F238E27FC236}">
                <a16:creationId xmlns:a16="http://schemas.microsoft.com/office/drawing/2014/main" id="{B3EB0CC3-54A4-9844-6478-3E52D8BC1156}"/>
              </a:ext>
            </a:extLst>
          </p:cNvPr>
          <p:cNvSpPr>
            <a:spLocks noGrp="1"/>
          </p:cNvSpPr>
          <p:nvPr>
            <p:ph type="ftr" sz="quarter" idx="3"/>
          </p:nvPr>
        </p:nvSpPr>
        <p:spPr/>
        <p:txBody>
          <a:bodyPr/>
          <a:lstStyle/>
          <a:p>
            <a:r>
              <a:rPr lang="en-US"/>
              <a:t>tescometering.com</a:t>
            </a:r>
            <a:endParaRPr lang="en-US" dirty="0"/>
          </a:p>
        </p:txBody>
      </p:sp>
      <p:sp>
        <p:nvSpPr>
          <p:cNvPr id="8" name="Title 3">
            <a:extLst>
              <a:ext uri="{FF2B5EF4-FFF2-40B4-BE49-F238E27FC236}">
                <a16:creationId xmlns:a16="http://schemas.microsoft.com/office/drawing/2014/main" id="{5B0BD88C-BB70-0266-F4D2-799072C0D368}"/>
              </a:ext>
            </a:extLst>
          </p:cNvPr>
          <p:cNvSpPr txBox="1">
            <a:spLocks/>
          </p:cNvSpPr>
          <p:nvPr/>
        </p:nvSpPr>
        <p:spPr>
          <a:xfrm>
            <a:off x="1371599" y="234568"/>
            <a:ext cx="7393459"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l"/>
            <a:r>
              <a:rPr lang="en-US" sz="3600" dirty="0">
                <a:solidFill>
                  <a:srgbClr val="C00000"/>
                </a:solidFill>
              </a:rPr>
              <a:t>Tools</a:t>
            </a:r>
          </a:p>
        </p:txBody>
      </p:sp>
    </p:spTree>
    <p:extLst>
      <p:ext uri="{BB962C8B-B14F-4D97-AF65-F5344CB8AC3E}">
        <p14:creationId xmlns:p14="http://schemas.microsoft.com/office/powerpoint/2010/main" val="1196383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216081"/>
            <a:ext cx="4953000" cy="549688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a16="http://schemas.microsoft.com/office/drawing/2014/main" id="{3A264DBE-9BD0-4329-A4BE-994489A59DEF}"/>
              </a:ext>
            </a:extLst>
          </p:cNvPr>
          <p:cNvPicPr>
            <a:picLocks noChangeAspect="1"/>
          </p:cNvPicPr>
          <p:nvPr/>
        </p:nvPicPr>
        <p:blipFill>
          <a:blip r:embed="rId2"/>
          <a:stretch>
            <a:fillRect/>
          </a:stretch>
        </p:blipFill>
        <p:spPr>
          <a:xfrm>
            <a:off x="5486400" y="1565275"/>
            <a:ext cx="3048000" cy="2590799"/>
          </a:xfrm>
          <a:prstGeom prst="rect">
            <a:avLst/>
          </a:prstGeom>
        </p:spPr>
      </p:pic>
      <p:sp>
        <p:nvSpPr>
          <p:cNvPr id="3" name="Title 2">
            <a:extLst>
              <a:ext uri="{FF2B5EF4-FFF2-40B4-BE49-F238E27FC236}">
                <a16:creationId xmlns:a16="http://schemas.microsoft.com/office/drawing/2014/main" id="{CA418181-AF0F-5DD3-C2FE-603182B9392B}"/>
              </a:ext>
            </a:extLst>
          </p:cNvPr>
          <p:cNvSpPr>
            <a:spLocks noGrp="1"/>
          </p:cNvSpPr>
          <p:nvPr>
            <p:ph type="title"/>
          </p:nvPr>
        </p:nvSpPr>
        <p:spPr>
          <a:xfrm>
            <a:off x="1371600" y="152400"/>
            <a:ext cx="7393459" cy="679832"/>
          </a:xfrm>
        </p:spPr>
        <p:txBody>
          <a:bodyPr/>
          <a:lstStyle/>
          <a:p>
            <a:r>
              <a:rPr lang="en-US" sz="3600" dirty="0"/>
              <a:t>Summary</a:t>
            </a:r>
          </a:p>
        </p:txBody>
      </p:sp>
      <p:sp>
        <p:nvSpPr>
          <p:cNvPr id="2" name="Footer Placeholder 1">
            <a:extLst>
              <a:ext uri="{FF2B5EF4-FFF2-40B4-BE49-F238E27FC236}">
                <a16:creationId xmlns:a16="http://schemas.microsoft.com/office/drawing/2014/main" id="{35E4062D-85A8-CDBA-7FE6-3DDFAA47947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982104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219200"/>
            <a:ext cx="8077200" cy="50413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Issues that you may </a:t>
            </a:r>
            <a:br>
              <a:rPr lang="en-US" altLang="en-US" sz="2800" dirty="0">
                <a:latin typeface="Arial" charset="0"/>
                <a:cs typeface="Arial" charset="0"/>
              </a:rPr>
            </a:br>
            <a:r>
              <a:rPr lang="en-US" altLang="en-US" sz="2800" dirty="0">
                <a:latin typeface="Arial" charset="0"/>
                <a:cs typeface="Arial" charset="0"/>
              </a:rPr>
              <a:t>have seen in your </a:t>
            </a:r>
            <a:br>
              <a:rPr lang="en-US" altLang="en-US" sz="2800" dirty="0">
                <a:latin typeface="Arial" charset="0"/>
                <a:cs typeface="Arial" charset="0"/>
              </a:rPr>
            </a:br>
            <a:r>
              <a:rPr lang="en-US" altLang="en-US" sz="2800" dirty="0">
                <a:latin typeface="Arial" charset="0"/>
                <a:cs typeface="Arial" charset="0"/>
              </a:rPr>
              <a:t>metering career </a:t>
            </a:r>
            <a:br>
              <a:rPr lang="en-US" altLang="en-US" sz="2800" dirty="0">
                <a:latin typeface="Arial" charset="0"/>
                <a:cs typeface="Arial" charset="0"/>
              </a:rPr>
            </a:br>
            <a:r>
              <a:rPr lang="en-US" altLang="en-US" sz="2800" dirty="0">
                <a:latin typeface="Arial" charset="0"/>
                <a:cs typeface="Arial" charset="0"/>
              </a:rPr>
              <a:t>already?</a:t>
            </a:r>
          </a:p>
          <a:p>
            <a:pPr marL="457200" indent="-457200" algn="l" eaLnBrk="1" hangingPunct="1">
              <a:buFont typeface="Arial" panose="020B0604020202020204" pitchFamily="34" charset="0"/>
              <a:buChar char="•"/>
            </a:pPr>
            <a:r>
              <a:rPr lang="en-US" altLang="en-US" sz="2800" dirty="0">
                <a:latin typeface="Arial" charset="0"/>
                <a:cs typeface="Arial" charset="0"/>
              </a:rPr>
              <a:t>Safety Issues not yet </a:t>
            </a:r>
            <a:br>
              <a:rPr lang="en-US" altLang="en-US" sz="2800" dirty="0">
                <a:latin typeface="Arial" charset="0"/>
                <a:cs typeface="Arial" charset="0"/>
              </a:rPr>
            </a:br>
            <a:r>
              <a:rPr lang="en-US" altLang="en-US" sz="2800" dirty="0">
                <a:latin typeface="Arial" charset="0"/>
                <a:cs typeface="Arial" charset="0"/>
              </a:rPr>
              <a:t>brought up?</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eaLnBrk="1" hangingPunct="1"/>
            <a:r>
              <a:rPr lang="en-US" altLang="en-US" sz="2800" b="1" dirty="0">
                <a:solidFill>
                  <a:srgbClr val="C00000"/>
                </a:solidFill>
                <a:latin typeface="Arial" charset="0"/>
                <a:cs typeface="Arial" charset="0"/>
              </a:rPr>
              <a:t>Closing</a:t>
            </a:r>
          </a:p>
          <a:p>
            <a:pPr marL="457200" indent="-457200" algn="l" eaLnBrk="1" hangingPunct="1">
              <a:buFont typeface="Arial" panose="020B0604020202020204" pitchFamily="34" charset="0"/>
              <a:buChar char="•"/>
            </a:pPr>
            <a:r>
              <a:rPr lang="en-US" altLang="en-US" sz="2800" dirty="0">
                <a:latin typeface="Arial" charset="0"/>
                <a:cs typeface="Arial" charset="0"/>
              </a:rPr>
              <a:t>Are you not only following the rules but actively making suggestions?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371600" y="152400"/>
            <a:ext cx="7360507" cy="679832"/>
          </a:xfrm>
        </p:spPr>
        <p:txBody>
          <a:bodyPr/>
          <a:lstStyle/>
          <a:p>
            <a:r>
              <a:rPr lang="en-US" sz="3600" dirty="0">
                <a:solidFill>
                  <a:srgbClr val="C00000"/>
                </a:solidFill>
              </a:rPr>
              <a:t>Around the room</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3074" name="Picture 13" descr="What this homeowner found on her electricity meter will give you nightmares  - Mirror Online">
            <a:extLst>
              <a:ext uri="{FF2B5EF4-FFF2-40B4-BE49-F238E27FC236}">
                <a16:creationId xmlns:a16="http://schemas.microsoft.com/office/drawing/2014/main" id="{76F1F629-4E00-11E7-9D52-6B4301378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11"/>
          <a:stretch/>
        </p:blipFill>
        <p:spPr bwMode="auto">
          <a:xfrm>
            <a:off x="4858628" y="1219200"/>
            <a:ext cx="375567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50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B4388D1-1F23-AA91-917C-C47CDAC1ECCC}"/>
              </a:ext>
            </a:extLst>
          </p:cNvPr>
          <p:cNvSpPr>
            <a:spLocks noGrp="1" noChangeArrowheads="1"/>
          </p:cNvSpPr>
          <p:nvPr>
            <p:ph type="title"/>
          </p:nvPr>
        </p:nvSpPr>
        <p:spPr>
          <a:xfrm>
            <a:off x="1371600" y="132444"/>
            <a:ext cx="74453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B0A16386-B5C6-5292-F10E-2CDA7C91CE3F}"/>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99659FB3-22DB-D0B9-A2FF-823437F15967}"/>
              </a:ext>
            </a:extLst>
          </p:cNvPr>
          <p:cNvSpPr txBox="1">
            <a:spLocks noChangeArrowheads="1"/>
          </p:cNvSpPr>
          <p:nvPr/>
        </p:nvSpPr>
        <p:spPr bwMode="auto">
          <a:xfrm>
            <a:off x="285750" y="1143000"/>
            <a:ext cx="84010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for bad test switch by examining voltage at the top and bottom of the switch. Also verify amps using amp probe on both sides of the test switch. Verify neutral connection to cabinet (voltage).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buFontTx/>
              <a:buChar char="•"/>
              <a:defRPr/>
            </a:pPr>
            <a:endParaRPr lang="en-US" altLang="en-US" sz="1600" dirty="0">
              <a:latin typeface="+mn-lt"/>
            </a:endParaRPr>
          </a:p>
          <a:p>
            <a:pPr>
              <a:lnSpc>
                <a:spcPct val="80000"/>
              </a:lnSpc>
              <a:spcBef>
                <a:spcPct val="20000"/>
              </a:spcBef>
              <a:buFontTx/>
              <a:buNone/>
              <a:defRPr/>
            </a:pPr>
            <a:endParaRPr lang="en-US" altLang="en-US" sz="1400" dirty="0">
              <a:latin typeface="Arial" panose="020B0604020202020204" pitchFamily="34" charset="0"/>
            </a:endParaRPr>
          </a:p>
        </p:txBody>
      </p:sp>
      <p:pic>
        <p:nvPicPr>
          <p:cNvPr id="3" name="Picture 2" descr="A group of metal clamps&#10;&#10;Description automatically generated">
            <a:extLst>
              <a:ext uri="{FF2B5EF4-FFF2-40B4-BE49-F238E27FC236}">
                <a16:creationId xmlns:a16="http://schemas.microsoft.com/office/drawing/2014/main" id="{B43313B5-B822-6E40-3D11-7CDDC9AE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477942"/>
            <a:ext cx="4191000" cy="285867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066800"/>
            <a:ext cx="8077200" cy="22098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r>
              <a:rPr lang="en-US" sz="3200" b="0" i="0" u="none" strike="noStrike" dirty="0">
                <a:solidFill>
                  <a:srgbClr val="212121"/>
                </a:solidFill>
                <a:effectLst/>
                <a:latin typeface="+mn-lt"/>
              </a:rPr>
              <a:t>We test and verify the sites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we are not losing money and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the sites are safe.</a:t>
            </a:r>
            <a:endParaRPr lang="en-US" altLang="en-US" sz="3200" dirty="0">
              <a:latin typeface="+mn-lt"/>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371600" y="152400"/>
            <a:ext cx="7360507" cy="679832"/>
          </a:xfrm>
        </p:spPr>
        <p:txBody>
          <a:bodyPr/>
          <a:lstStyle/>
          <a:p>
            <a:r>
              <a:rPr lang="en-US" sz="3600" dirty="0">
                <a:solidFill>
                  <a:srgbClr val="C00000"/>
                </a:solidFill>
              </a:rPr>
              <a:t>Most Importantly…</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2050" name="Picture 2" descr="Lost Stock Illustration - Download Image Now - Currency, Loss, Lost - iStock">
            <a:extLst>
              <a:ext uri="{FF2B5EF4-FFF2-40B4-BE49-F238E27FC236}">
                <a16:creationId xmlns:a16="http://schemas.microsoft.com/office/drawing/2014/main" id="{9B9C7FA3-45E6-9AFF-9E32-0441839CC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2" t="11940" r="25490"/>
          <a:stretch/>
        </p:blipFill>
        <p:spPr bwMode="auto">
          <a:xfrm>
            <a:off x="1143000" y="2951324"/>
            <a:ext cx="2300612" cy="30755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fety Manager: Job Description, Salary, Skills, &amp; More">
            <a:extLst>
              <a:ext uri="{FF2B5EF4-FFF2-40B4-BE49-F238E27FC236}">
                <a16:creationId xmlns:a16="http://schemas.microsoft.com/office/drawing/2014/main" id="{1F561B02-019C-D04C-B57C-9A8715CDE6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951325"/>
            <a:ext cx="4191000" cy="3075583"/>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lose with solid fill">
            <a:extLst>
              <a:ext uri="{FF2B5EF4-FFF2-40B4-BE49-F238E27FC236}">
                <a16:creationId xmlns:a16="http://schemas.microsoft.com/office/drawing/2014/main" id="{E51CD795-97EB-563A-FF8E-05744972E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5337" y="3230880"/>
            <a:ext cx="2077876" cy="2077876"/>
          </a:xfrm>
          <a:prstGeom prst="rect">
            <a:avLst/>
          </a:prstGeom>
        </p:spPr>
      </p:pic>
      <p:pic>
        <p:nvPicPr>
          <p:cNvPr id="8" name="Graphic 7" descr="Checkmark with solid fill">
            <a:extLst>
              <a:ext uri="{FF2B5EF4-FFF2-40B4-BE49-F238E27FC236}">
                <a16:creationId xmlns:a16="http://schemas.microsoft.com/office/drawing/2014/main" id="{689BE1F0-4BD7-E2F3-72F7-347BE8FF5C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8784" y="3424881"/>
            <a:ext cx="1814188" cy="1814188"/>
          </a:xfrm>
          <a:prstGeom prst="rect">
            <a:avLst/>
          </a:prstGeom>
        </p:spPr>
      </p:pic>
    </p:spTree>
    <p:extLst>
      <p:ext uri="{BB962C8B-B14F-4D97-AF65-F5344CB8AC3E}">
        <p14:creationId xmlns:p14="http://schemas.microsoft.com/office/powerpoint/2010/main" val="1619167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71600" y="168139"/>
            <a:ext cx="8501449" cy="679832"/>
          </a:xfrm>
          <a:noFill/>
        </p:spPr>
        <p:txBody>
          <a:bodyPr anchor="ctr"/>
          <a:lstStyle/>
          <a:p>
            <a:pPr algn="l" eaLnBrk="1" hangingPunct="1"/>
            <a:r>
              <a:rPr lang="en-US" altLang="en-US" sz="3600" dirty="0">
                <a:solidFill>
                  <a:srgbClr val="C00000"/>
                </a:solidFill>
                <a:latin typeface="+mj-lt"/>
                <a:cs typeface="Arial" panose="020B0604020202020204" pitchFamily="34" charset="0"/>
              </a:rPr>
              <a:t>Questions and Discussion  </a:t>
            </a: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4787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C3603A8-CF95-D537-5408-8E0B79B07955}"/>
              </a:ext>
            </a:extLst>
          </p:cNvPr>
          <p:cNvSpPr txBox="1"/>
          <p:nvPr/>
        </p:nvSpPr>
        <p:spPr>
          <a:xfrm>
            <a:off x="423134" y="1161608"/>
            <a:ext cx="4114800" cy="101566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Perry Lawton</a:t>
            </a:r>
          </a:p>
          <a:p>
            <a:r>
              <a:rPr lang="en-US" i="1" dirty="0">
                <a:latin typeface="Arial" panose="020B0604020202020204" pitchFamily="34" charset="0"/>
                <a:cs typeface="Arial" panose="020B0604020202020204" pitchFamily="34" charset="0"/>
              </a:rPr>
              <a:t>Northeastern Regional Sales Manager</a:t>
            </a:r>
          </a:p>
          <a:p>
            <a:r>
              <a:rPr lang="en-US" dirty="0" err="1">
                <a:solidFill>
                  <a:srgbClr val="C00000"/>
                </a:solidFill>
                <a:latin typeface="Arial" panose="020B0604020202020204" pitchFamily="34" charset="0"/>
                <a:cs typeface="Arial" panose="020B0604020202020204" pitchFamily="34" charset="0"/>
              </a:rPr>
              <a:t>perry.lawton@tescometering.com</a:t>
            </a:r>
            <a:endParaRPr lang="en-US" dirty="0">
              <a:solidFill>
                <a:srgbClr val="C000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FA1F08B5-D7F0-2314-D3B9-CEC3FF21981B}"/>
              </a:ext>
            </a:extLst>
          </p:cNvPr>
          <p:cNvSpPr>
            <a:spLocks noGrp="1" noChangeArrowheads="1"/>
          </p:cNvSpPr>
          <p:nvPr>
            <p:ph idx="1"/>
          </p:nvPr>
        </p:nvSpPr>
        <p:spPr>
          <a:xfrm>
            <a:off x="628650" y="2895600"/>
            <a:ext cx="7886700" cy="4842433"/>
          </a:xfrm>
          <a:noFill/>
        </p:spPr>
        <p:txBody>
          <a:bodyPr/>
          <a:lstStyle/>
          <a:p>
            <a:pPr algn="ctr" eaLnBrk="1" hangingPunct="1">
              <a:buFontTx/>
              <a:buNone/>
            </a:pPr>
            <a:endParaRPr lang="en-US" altLang="en-US" dirty="0">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err="1">
                <a:solidFill>
                  <a:srgbClr val="C00000"/>
                </a:solidFill>
                <a:latin typeface="Arial" panose="020B0604020202020204" pitchFamily="34" charset="0"/>
                <a:cs typeface="Arial" panose="020B0604020202020204" pitchFamily="34" charset="0"/>
              </a:rPr>
              <a:t>tescometering.com</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400" b="1" dirty="0">
              <a:solidFill>
                <a:schemeClr val="accent6">
                  <a:lumMod val="50000"/>
                </a:schemeClr>
              </a:solidFill>
            </a:endParaRPr>
          </a:p>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a:p>
            <a:pPr algn="ctr" eaLnBrk="1" hangingPunct="1">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Tree>
    <p:extLst>
      <p:ext uri="{BB962C8B-B14F-4D97-AF65-F5344CB8AC3E}">
        <p14:creationId xmlns:p14="http://schemas.microsoft.com/office/powerpoint/2010/main" val="175250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D13D80D-CFDA-CB42-05A9-3275C35A802F}"/>
              </a:ext>
            </a:extLst>
          </p:cNvPr>
          <p:cNvSpPr>
            <a:spLocks noGrp="1" noChangeArrowheads="1"/>
          </p:cNvSpPr>
          <p:nvPr>
            <p:ph type="title"/>
          </p:nvPr>
        </p:nvSpPr>
        <p:spPr>
          <a:xfrm>
            <a:off x="1295400" y="139700"/>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F9F2FA3A-F84C-4B8B-34CA-623FCAF9E918}"/>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A8EF8AFA-1E5C-639A-52CD-5B67591A8C5F}"/>
              </a:ext>
            </a:extLst>
          </p:cNvPr>
          <p:cNvSpPr txBox="1">
            <a:spLocks noChangeArrowheads="1"/>
          </p:cNvSpPr>
          <p:nvPr/>
        </p:nvSpPr>
        <p:spPr bwMode="auto">
          <a:xfrm>
            <a:off x="285750" y="1143000"/>
            <a:ext cx="48958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r>
              <a:rPr lang="en-US" altLang="en-US" sz="2000" dirty="0">
                <a:latin typeface="+mn-lt"/>
              </a:rPr>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spcBef>
                <a:spcPct val="20000"/>
              </a:spcBef>
              <a:buFontTx/>
              <a:buNone/>
              <a:defRPr/>
            </a:pPr>
            <a:endParaRPr lang="en-US" altLang="en-US" sz="1400" dirty="0">
              <a:latin typeface="Arial" panose="020B0604020202020204" pitchFamily="34" charset="0"/>
            </a:endParaRPr>
          </a:p>
        </p:txBody>
      </p:sp>
      <p:pic>
        <p:nvPicPr>
          <p:cNvPr id="61447" name="Picture 2" descr="Why verification might be THE most important word you teach your students  in 2020 | Stories | South Carolina ETV">
            <a:extLst>
              <a:ext uri="{FF2B5EF4-FFF2-40B4-BE49-F238E27FC236}">
                <a16:creationId xmlns:a16="http://schemas.microsoft.com/office/drawing/2014/main" id="{039659D9-0A92-A1B3-2851-A8460472F2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350" y="2106613"/>
            <a:ext cx="36449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CD76EA-563C-7E92-2EA8-AA6F0E6D5234}"/>
              </a:ext>
            </a:extLst>
          </p:cNvPr>
          <p:cNvSpPr>
            <a:spLocks noGrp="1" noChangeArrowheads="1"/>
          </p:cNvSpPr>
          <p:nvPr>
            <p:ph type="title"/>
          </p:nvPr>
        </p:nvSpPr>
        <p:spPr>
          <a:xfrm>
            <a:off x="1371600" y="136525"/>
            <a:ext cx="73691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5" name="Footer Placeholder 4">
            <a:extLst>
              <a:ext uri="{FF2B5EF4-FFF2-40B4-BE49-F238E27FC236}">
                <a16:creationId xmlns:a16="http://schemas.microsoft.com/office/drawing/2014/main" id="{381B5252-E6B0-C41D-E1F1-245D20E10B6A}"/>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1A60F0EC-6730-41B8-8FC9-6C027DD7823B}"/>
              </a:ext>
            </a:extLst>
          </p:cNvPr>
          <p:cNvSpPr txBox="1">
            <a:spLocks noChangeArrowheads="1"/>
          </p:cNvSpPr>
          <p:nvPr/>
        </p:nvSpPr>
        <p:spPr bwMode="auto">
          <a:xfrm>
            <a:off x="457200" y="1241425"/>
            <a:ext cx="8229600" cy="43434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6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600" dirty="0"/>
          </a:p>
          <a:p>
            <a:pPr marL="228600" indent="-228600">
              <a:lnSpc>
                <a:spcPct val="80000"/>
              </a:lnSpc>
              <a:spcBef>
                <a:spcPts val="336"/>
              </a:spcBef>
              <a:defRPr/>
            </a:pPr>
            <a:r>
              <a:rPr lang="en-US" altLang="en-US" sz="16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meter information including meter multiplier, 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CT shunts are all opened.</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Look for signs of excessive heat on the meter base e.g.</a:t>
            </a:r>
          </a:p>
          <a:p>
            <a:pPr marL="228600" indent="-50800">
              <a:spcBef>
                <a:spcPts val="336"/>
              </a:spcBef>
              <a:buFontTx/>
              <a:buNone/>
              <a:defRPr/>
            </a:pPr>
            <a:r>
              <a:rPr lang="en-US" altLang="en-US" sz="1600" dirty="0"/>
              <a:t> melted plastic or discoloration related to heat</a:t>
            </a:r>
          </a:p>
          <a:p>
            <a:pPr marL="0" indent="0">
              <a:lnSpc>
                <a:spcPct val="80000"/>
              </a:lnSpc>
              <a:buFontTx/>
              <a:buNone/>
              <a:defRPr/>
            </a:pPr>
            <a:endParaRPr lang="en-US" altLang="en-US" sz="1400" kern="0" dirty="0"/>
          </a:p>
        </p:txBody>
      </p:sp>
      <p:pic>
        <p:nvPicPr>
          <p:cNvPr id="62468" name="Picture 4" descr="thumbnail">
            <a:extLst>
              <a:ext uri="{FF2B5EF4-FFF2-40B4-BE49-F238E27FC236}">
                <a16:creationId xmlns:a16="http://schemas.microsoft.com/office/drawing/2014/main" id="{2B2B4DA8-4DB1-DF67-EDFC-27905D31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03763"/>
            <a:ext cx="19288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0845F7B-AAF0-3840-9DD9-43C22DA3360E}"/>
              </a:ext>
            </a:extLst>
          </p:cNvPr>
          <p:cNvSpPr>
            <a:spLocks noGrp="1" noChangeArrowheads="1"/>
          </p:cNvSpPr>
          <p:nvPr>
            <p:ph type="title"/>
          </p:nvPr>
        </p:nvSpPr>
        <p:spPr>
          <a:xfrm>
            <a:off x="1371600" y="152400"/>
            <a:ext cx="7313613" cy="701675"/>
          </a:xfrm>
        </p:spPr>
        <p:txBody>
          <a:bodyPr/>
          <a:lstStyle/>
          <a:p>
            <a:pPr eaLnBrk="1" fontAlgn="auto" hangingPunct="1">
              <a:spcAft>
                <a:spcPts val="0"/>
              </a:spcAft>
              <a:defRPr/>
            </a:pPr>
            <a:r>
              <a:rPr altLang="en-US" sz="3600" dirty="0"/>
              <a:t>Periodic Site Inspections…..</a:t>
            </a:r>
          </a:p>
        </p:txBody>
      </p:sp>
      <p:sp>
        <p:nvSpPr>
          <p:cNvPr id="5" name="Footer Placeholder 4">
            <a:extLst>
              <a:ext uri="{FF2B5EF4-FFF2-40B4-BE49-F238E27FC236}">
                <a16:creationId xmlns:a16="http://schemas.microsoft.com/office/drawing/2014/main" id="{EF26217B-55EB-8577-FEED-7538B988CE21}"/>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37FB7B05-091A-42A8-B4DB-B896BEF94F0F}"/>
              </a:ext>
            </a:extLst>
          </p:cNvPr>
          <p:cNvSpPr/>
          <p:nvPr/>
        </p:nvSpPr>
        <p:spPr>
          <a:xfrm>
            <a:off x="469900" y="1277938"/>
            <a:ext cx="4572000" cy="4524375"/>
          </a:xfrm>
          <a:prstGeom prst="rect">
            <a:avLst/>
          </a:prstGeom>
        </p:spPr>
        <p:txBody>
          <a:bodyPr>
            <a:spAutoFit/>
          </a:bodyPr>
          <a:lstStyle/>
          <a:p>
            <a:pPr algn="ctr" eaLnBrk="1" hangingPunct="1">
              <a:defRPr/>
            </a:pPr>
            <a:r>
              <a:rPr lang="en-US" altLang="en-US" b="1" u="sng" kern="0" dirty="0">
                <a:latin typeface="Arial" charset="0"/>
              </a:rPr>
              <a:t>….Can Discover or Prevent:</a:t>
            </a:r>
          </a:p>
          <a:p>
            <a:pPr marL="342900" indent="-342900" eaLnBrk="1" hangingPunct="1">
              <a:buFont typeface="Arial" panose="020B0604020202020204" pitchFamily="34" charset="0"/>
              <a:buChar char="•"/>
              <a:defRPr/>
            </a:pPr>
            <a:endParaRPr lang="en-US" altLang="en-US" kern="0" dirty="0">
              <a:latin typeface="Arial" charset="0"/>
            </a:endParaRPr>
          </a:p>
          <a:p>
            <a:pPr marL="342900" indent="-342900" eaLnBrk="1" hangingPunct="1">
              <a:buFont typeface="Arial" panose="020B0604020202020204" pitchFamily="34" charset="0"/>
              <a:buChar char="•"/>
              <a:defRPr/>
            </a:pPr>
            <a:r>
              <a:rPr lang="en-US" altLang="en-US" kern="0" dirty="0">
                <a:latin typeface="Arial" charset="0"/>
              </a:rPr>
              <a:t>Billing Errors</a:t>
            </a:r>
          </a:p>
          <a:p>
            <a:pPr marL="342900" indent="-342900" eaLnBrk="1" hangingPunct="1">
              <a:buFont typeface="Arial" panose="020B0604020202020204" pitchFamily="34" charset="0"/>
              <a:buChar char="•"/>
              <a:defRPr/>
            </a:pPr>
            <a:r>
              <a:rPr lang="en-US" altLang="en-US" kern="0" dirty="0">
                <a:latin typeface="Arial" charset="0"/>
              </a:rPr>
              <a:t>Bad Metering set-up</a:t>
            </a:r>
          </a:p>
          <a:p>
            <a:pPr marL="342900" indent="-342900" eaLnBrk="1" hangingPunct="1">
              <a:buFont typeface="Arial" panose="020B0604020202020204" pitchFamily="34" charset="0"/>
              <a:buChar char="•"/>
              <a:defRPr/>
            </a:pPr>
            <a:r>
              <a:rPr lang="en-US" altLang="en-US" kern="0" dirty="0">
                <a:latin typeface="Arial" charset="0"/>
              </a:rPr>
              <a:t>Detect Current Diversion</a:t>
            </a:r>
          </a:p>
          <a:p>
            <a:pPr marL="342900" indent="-342900" eaLnBrk="1" hangingPunct="1">
              <a:buFont typeface="Arial" panose="020B0604020202020204" pitchFamily="34" charset="0"/>
              <a:buChar char="•"/>
              <a:defRPr/>
            </a:pPr>
            <a:r>
              <a:rPr lang="en-US" altLang="en-US" kern="0" dirty="0">
                <a:latin typeface="Arial" charset="0"/>
              </a:rPr>
              <a:t>Identify Potential Safety Issues</a:t>
            </a:r>
          </a:p>
          <a:p>
            <a:pPr marL="342900" indent="-342900" eaLnBrk="1" hangingPunct="1">
              <a:buFont typeface="Arial" panose="020B0604020202020204" pitchFamily="34" charset="0"/>
              <a:buChar char="•"/>
              <a:defRPr/>
            </a:pPr>
            <a:r>
              <a:rPr lang="en-US" altLang="en-US" kern="0" dirty="0">
                <a:latin typeface="Arial" charset="0"/>
              </a:rPr>
              <a:t>Metering Issues (issues not </a:t>
            </a:r>
            <a:br>
              <a:rPr lang="en-US" altLang="en-US" kern="0" dirty="0">
                <a:latin typeface="Arial" charset="0"/>
              </a:rPr>
            </a:br>
            <a:r>
              <a:rPr lang="en-US" altLang="en-US" kern="0" dirty="0">
                <a:latin typeface="Arial" charset="0"/>
              </a:rPr>
              <a:t>related to meter accuracy)</a:t>
            </a:r>
          </a:p>
          <a:p>
            <a:pPr marL="342900" indent="-342900" eaLnBrk="1" hangingPunct="1">
              <a:buFont typeface="Arial" panose="020B0604020202020204" pitchFamily="34" charset="0"/>
              <a:buChar char="•"/>
              <a:defRPr/>
            </a:pPr>
            <a:r>
              <a:rPr lang="en-US" altLang="en-US" kern="0" dirty="0">
                <a:latin typeface="Arial" charset="0"/>
              </a:rPr>
              <a:t>AMR/AMI Communications </a:t>
            </a:r>
            <a:r>
              <a:rPr lang="en-US" altLang="en-US" dirty="0">
                <a:latin typeface="Arial" charset="0"/>
              </a:rPr>
              <a:t>Issues</a:t>
            </a:r>
          </a:p>
          <a:p>
            <a:pPr marL="342900" indent="-342900" eaLnBrk="1" hangingPunct="1">
              <a:buFont typeface="Arial" panose="020B0604020202020204" pitchFamily="34" charset="0"/>
              <a:buChar char="•"/>
              <a:defRPr/>
            </a:pPr>
            <a:r>
              <a:rPr lang="en-US" altLang="en-US" dirty="0">
                <a:latin typeface="Arial" charset="0"/>
              </a:rPr>
              <a:t>The need for Unscheduled Truck Rolls due to Undetected Field Related Issues</a:t>
            </a:r>
          </a:p>
          <a:p>
            <a:pPr marL="342900" indent="-342900" eaLnBrk="1" hangingPunct="1">
              <a:buFont typeface="Arial" panose="020B0604020202020204" pitchFamily="34" charset="0"/>
              <a:buChar char="•"/>
              <a:defRPr/>
            </a:pPr>
            <a:r>
              <a:rPr lang="en-US" altLang="en-US" dirty="0">
                <a:latin typeface="Arial" charset="0"/>
              </a:rPr>
              <a:t>Discrepancies between what is believed to be at a given site versus the actual setup and equipment at the site </a:t>
            </a:r>
          </a:p>
          <a:p>
            <a:pPr marL="342900" indent="-342900" eaLnBrk="1" hangingPunct="1">
              <a:buFont typeface="Arial" panose="020B0604020202020204" pitchFamily="34" charset="0"/>
              <a:buChar char="•"/>
              <a:defRPr/>
            </a:pPr>
            <a:endParaRPr lang="en-US" altLang="en-US" dirty="0">
              <a:latin typeface="Arial" charset="0"/>
            </a:endParaRPr>
          </a:p>
          <a:p>
            <a:pPr marL="342900" indent="-342900" eaLnBrk="1" hangingPunct="1">
              <a:buFont typeface="Arial" panose="020B0604020202020204" pitchFamily="34" charset="0"/>
              <a:buChar char="•"/>
              <a:defRPr/>
            </a:pPr>
            <a:endParaRPr lang="en-US" kern="0" dirty="0">
              <a:latin typeface="Arial" charset="0"/>
            </a:endParaRPr>
          </a:p>
        </p:txBody>
      </p:sp>
      <p:pic>
        <p:nvPicPr>
          <p:cNvPr id="63493" name="Picture 6">
            <a:extLst>
              <a:ext uri="{FF2B5EF4-FFF2-40B4-BE49-F238E27FC236}">
                <a16:creationId xmlns:a16="http://schemas.microsoft.com/office/drawing/2014/main" id="{A770C308-0364-6AC7-676F-8116B898F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747" y="2514600"/>
            <a:ext cx="3424283" cy="257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7253" y="15240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Ratio, Burden, and Admittance</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47" y="2527005"/>
            <a:ext cx="3304239" cy="256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C8A50CCA-9640-55A3-AA0A-F31662182EBA}"/>
              </a:ext>
            </a:extLst>
          </p:cNvPr>
          <p:cNvSpPr>
            <a:spLocks noGrp="1"/>
          </p:cNvSpPr>
          <p:nvPr>
            <p:ph type="title"/>
          </p:nvPr>
        </p:nvSpPr>
        <p:spPr/>
        <p:txBody>
          <a:bodyPr/>
          <a:lstStyle/>
          <a:p>
            <a:r>
              <a:rPr lang="en-US" dirty="0">
                <a:solidFill>
                  <a:srgbClr val="C00000"/>
                </a:solidFill>
              </a:rPr>
              <a:t>Ct Testing</a:t>
            </a:r>
          </a:p>
        </p:txBody>
      </p:sp>
      <p:sp>
        <p:nvSpPr>
          <p:cNvPr id="5" name="Footer Placeholder 4">
            <a:extLst>
              <a:ext uri="{FF2B5EF4-FFF2-40B4-BE49-F238E27FC236}">
                <a16:creationId xmlns:a16="http://schemas.microsoft.com/office/drawing/2014/main" id="{5E9B239D-F4E7-D6B4-4FBD-91A8C12CAF12}"/>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err="1"/>
              <a:t>tescometering.com</a:t>
            </a:r>
            <a:endParaRPr lang="en-US" dirty="0"/>
          </a:p>
        </p:txBody>
      </p:sp>
      <p:sp>
        <p:nvSpPr>
          <p:cNvPr id="6" name="Slide Number Placeholder 5">
            <a:extLst>
              <a:ext uri="{FF2B5EF4-FFF2-40B4-BE49-F238E27FC236}">
                <a16:creationId xmlns:a16="http://schemas.microsoft.com/office/drawing/2014/main" id="{FDE489A4-0BA6-3EC8-65D9-2F43603295C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EAC4C4-F0A7-4B61-A827-E4198D078267}" type="slidenum">
              <a:rPr lang="en-US" smtClean="0"/>
              <a:pPr/>
              <a:t>9</a:t>
            </a:fld>
            <a:endParaRPr lang="en-US" dirty="0"/>
          </a:p>
        </p:txBody>
      </p:sp>
    </p:spTree>
    <p:extLst>
      <p:ext uri="{BB962C8B-B14F-4D97-AF65-F5344CB8AC3E}">
        <p14:creationId xmlns:p14="http://schemas.microsoft.com/office/powerpoint/2010/main" val="1962335948"/>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2024 </Template>
  <TotalTime>8010</TotalTime>
  <Words>2775</Words>
  <Application>Microsoft Office PowerPoint</Application>
  <PresentationFormat>On-screen Show (4:3)</PresentationFormat>
  <Paragraphs>396</Paragraphs>
  <Slides>51</Slides>
  <Notes>5</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7" baseType="lpstr">
      <vt:lpstr>Arial</vt:lpstr>
      <vt:lpstr>AvantGarde</vt:lpstr>
      <vt:lpstr>Calibri</vt:lpstr>
      <vt:lpstr>Times New Roman</vt:lpstr>
      <vt:lpstr>TESCO Template</vt:lpstr>
      <vt:lpstr>Chart</vt:lpstr>
      <vt:lpstr>Site Verification and Safety</vt:lpstr>
      <vt:lpstr>Site Verification: Why should we invest our limited meter service resources here</vt:lpstr>
      <vt:lpstr>Potential list of tasks to be completed during a Site Verification of a Transformer Rated Metering Site</vt:lpstr>
      <vt:lpstr>PowerPoint Presentation</vt:lpstr>
      <vt:lpstr>Site Verification Checklist (cont)</vt:lpstr>
      <vt:lpstr>Site Verification Checklist (cont)</vt:lpstr>
      <vt:lpstr>Site Verification Checklist (cont)</vt:lpstr>
      <vt:lpstr>Periodic Site Inspections…..</vt:lpstr>
      <vt:lpstr>Ct Testing</vt:lpstr>
      <vt:lpstr>Example Application</vt:lpstr>
      <vt:lpstr>Faceplate Specifications</vt:lpstr>
      <vt:lpstr>Faceplate Specifications</vt:lpstr>
      <vt:lpstr>CT’s Ratio</vt:lpstr>
      <vt:lpstr>Faceplate Specifications</vt:lpstr>
      <vt:lpstr>CT’s – Functions and Terminology</vt:lpstr>
      <vt:lpstr>Faceplate Specifications</vt:lpstr>
      <vt:lpstr>Faceplate Specifications</vt:lpstr>
      <vt:lpstr>Burden Rating</vt:lpstr>
      <vt:lpstr>Ratio Testing</vt:lpstr>
      <vt:lpstr>Burden Testing</vt:lpstr>
      <vt:lpstr>Burden Testing</vt:lpstr>
      <vt:lpstr>Burden Testing</vt:lpstr>
      <vt:lpstr>Burden Testing</vt:lpstr>
      <vt:lpstr>Burden Testing</vt:lpstr>
      <vt:lpstr>Burden Testing</vt:lpstr>
      <vt:lpstr>Admittance Testing</vt:lpstr>
      <vt:lpstr>Admittance Testing</vt:lpstr>
      <vt:lpstr>Admittance Testing</vt:lpstr>
      <vt:lpstr>Admittance Testing</vt:lpstr>
      <vt:lpstr>De-magnetization</vt:lpstr>
      <vt:lpstr>Metering Safety</vt:lpstr>
      <vt:lpstr>Does Age Matter – Or Experience?</vt:lpstr>
      <vt:lpstr>Non-Fatal Electrical Injuries</vt:lpstr>
      <vt:lpstr>How Dangerous is Metering? </vt:lpstr>
      <vt:lpstr>PowerPoint Presentation</vt:lpstr>
      <vt:lpstr>Safety First -  PPE </vt:lpstr>
      <vt:lpstr>Arc Flash</vt:lpstr>
      <vt:lpstr>Covering the Basics</vt:lpstr>
      <vt:lpstr>More of the Basics</vt:lpstr>
      <vt:lpstr>How Bad Can Things Get?</vt:lpstr>
      <vt:lpstr>Field Audits, Trouble Shooting and Testing </vt:lpstr>
      <vt:lpstr>PowerPoint Presentation</vt:lpstr>
      <vt:lpstr>Field Audits, Trouble Shooting and Testing 3 </vt:lpstr>
      <vt:lpstr>Once the box is Open: Issues to Look For</vt:lpstr>
      <vt:lpstr>Backfeed, Ground Fault and other Issues to Look For</vt:lpstr>
      <vt:lpstr>Tools</vt:lpstr>
      <vt:lpstr>PowerPoint Presentation</vt:lpstr>
      <vt:lpstr>Summary</vt:lpstr>
      <vt:lpstr>Around the room</vt:lpstr>
      <vt:lpstr>Most Importantly…</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Perry Lawton</cp:lastModifiedBy>
  <cp:revision>124</cp:revision>
  <cp:lastPrinted>2004-05-03T19:12:21Z</cp:lastPrinted>
  <dcterms:created xsi:type="dcterms:W3CDTF">2004-03-09T01:40:14Z</dcterms:created>
  <dcterms:modified xsi:type="dcterms:W3CDTF">2025-03-05T13:30:53Z</dcterms:modified>
</cp:coreProperties>
</file>