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5" r:id="rId1"/>
  </p:sldMasterIdLst>
  <p:notesMasterIdLst>
    <p:notesMasterId r:id="rId13"/>
  </p:notesMasterIdLst>
  <p:handoutMasterIdLst>
    <p:handoutMasterId r:id="rId14"/>
  </p:handoutMasterIdLst>
  <p:sldIdLst>
    <p:sldId id="475" r:id="rId2"/>
    <p:sldId id="257" r:id="rId3"/>
    <p:sldId id="258" r:id="rId4"/>
    <p:sldId id="284" r:id="rId5"/>
    <p:sldId id="285" r:id="rId6"/>
    <p:sldId id="286" r:id="rId7"/>
    <p:sldId id="273" r:id="rId8"/>
    <p:sldId id="282" r:id="rId9"/>
    <p:sldId id="288" r:id="rId10"/>
    <p:sldId id="289" r:id="rId11"/>
    <p:sldId id="293" r:id="rId12"/>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96327" autoAdjust="0"/>
  </p:normalViewPr>
  <p:slideViewPr>
    <p:cSldViewPr>
      <p:cViewPr varScale="1">
        <p:scale>
          <a:sx n="92" d="100"/>
          <a:sy n="92" d="100"/>
        </p:scale>
        <p:origin x="801"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EDD1C6A-9B5F-4B88-9FE4-3AA0D877C483}" type="slidenum">
              <a:rPr lang="en-US" altLang="en-US" smtClean="0"/>
              <a:pPr eaLnBrk="1" hangingPunct="1">
                <a:spcBef>
                  <a:spcPct val="0"/>
                </a:spcBef>
                <a:defRPr/>
              </a:pPr>
              <a:t>1</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9B4C739-0239-4BF3-B842-085FEAA65F5D}" type="slidenum">
              <a:rPr lang="en-US" altLang="en-US" smtClean="0"/>
              <a:pPr eaLnBrk="1" hangingPunct="1">
                <a:spcBef>
                  <a:spcPct val="0"/>
                </a:spcBef>
                <a:defRPr/>
              </a:pPr>
              <a:t>10</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11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2</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9B0C7D5-B472-4819-BB99-CAA32F3F6C92}" type="slidenum">
              <a:rPr lang="en-US" altLang="en-US" smtClean="0"/>
              <a:pPr eaLnBrk="1" hangingPunct="1">
                <a:spcBef>
                  <a:spcPct val="0"/>
                </a:spcBef>
                <a:defRPr/>
              </a:pPr>
              <a:t>3</a:t>
            </a:fld>
            <a:endParaRPr lang="en-US" alt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7FE637B-96F3-47A1-A43D-9EA43E676AF5}" type="slidenum">
              <a:rPr lang="en-US" altLang="en-US" smtClean="0"/>
              <a:pPr eaLnBrk="1" hangingPunct="1">
                <a:spcBef>
                  <a:spcPct val="0"/>
                </a:spcBef>
                <a:defRPr/>
              </a:pPr>
              <a:t>4</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8F9DD25-643F-4088-A9CF-F640484C21A5}" type="slidenum">
              <a:rPr lang="en-US" altLang="en-US" smtClean="0"/>
              <a:pPr eaLnBrk="1" hangingPunct="1">
                <a:spcBef>
                  <a:spcPct val="0"/>
                </a:spcBef>
                <a:defRPr/>
              </a:pPr>
              <a:t>5</a:t>
            </a:fld>
            <a:endParaRPr lang="en-US"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146BDB0-DC9A-4872-AB7F-DB6E190A7B1C}" type="slidenum">
              <a:rPr lang="en-US" altLang="en-US" smtClean="0"/>
              <a:pPr eaLnBrk="1" hangingPunct="1">
                <a:spcBef>
                  <a:spcPct val="0"/>
                </a:spcBef>
                <a:defRPr/>
              </a:pPr>
              <a:t>6</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999F2F-B87E-46AA-BEF9-0F5713DAE974}" type="slidenum">
              <a:rPr lang="en-US" altLang="en-US" smtClean="0"/>
              <a:pPr eaLnBrk="1" hangingPunct="1">
                <a:spcBef>
                  <a:spcPct val="0"/>
                </a:spcBef>
                <a:defRPr/>
              </a:pPr>
              <a:t>7</a:t>
            </a:fld>
            <a:endParaRPr lang="en-US" alt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561C7BD-C650-43B8-9A99-46167BA11DCE}" type="slidenum">
              <a:rPr lang="en-US" altLang="en-US" smtClean="0"/>
              <a:pPr eaLnBrk="1" hangingPunct="1">
                <a:spcBef>
                  <a:spcPct val="0"/>
                </a:spcBef>
                <a:defRPr/>
              </a:pPr>
              <a:t>8</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2CE0D1-DCE8-421C-BE0A-8D71C27898C3}" type="slidenum">
              <a:rPr lang="en-US" altLang="en-US" smtClean="0"/>
              <a:pPr eaLnBrk="1" hangingPunct="1">
                <a:spcBef>
                  <a:spcPct val="0"/>
                </a:spcBef>
                <a:defRPr/>
              </a:pPr>
              <a:t>9</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red and black logo&#10;&#10;Description automatically generated with low confidence">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79" y="259192"/>
            <a:ext cx="2327325" cy="1422015"/>
          </a:xfrm>
          <a:prstGeom prst="rect">
            <a:avLst/>
          </a:prstGeom>
        </p:spPr>
      </p:pic>
    </p:spTree>
    <p:extLst>
      <p:ext uri="{BB962C8B-B14F-4D97-AF65-F5344CB8AC3E}">
        <p14:creationId xmlns:p14="http://schemas.microsoft.com/office/powerpoint/2010/main" val="914508777"/>
      </p:ext>
    </p:extLst>
  </p:cSld>
  <p:clrMapOvr>
    <a:masterClrMapping/>
  </p:clrMapOvr>
  <p:extLst>
    <p:ext uri="{DCECCB84-F9BA-43D5-87BE-67443E8EF086}">
      <p15:sldGuideLst xmlns:p15="http://schemas.microsoft.com/office/powerpoint/2012/main">
        <p15:guide id="2" pos="5472">
          <p15:clr>
            <a:srgbClr val="FBAE40"/>
          </p15:clr>
        </p15:guide>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5119492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9255506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277" y="259192"/>
            <a:ext cx="2327325" cy="1422015"/>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571108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6563136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5039535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381194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4069316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084427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9969085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descr="A red and black logo&#10;&#10;Description automatically generated with low confidence">
            <a:extLst>
              <a:ext uri="{FF2B5EF4-FFF2-40B4-BE49-F238E27FC236}">
                <a16:creationId xmlns:a16="http://schemas.microsoft.com/office/drawing/2014/main" id="{02A30527-4564-A866-22F6-180AC8AB0A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351" y="178915"/>
            <a:ext cx="1027088" cy="627559"/>
          </a:xfrm>
          <a:prstGeom prst="rect">
            <a:avLst/>
          </a:prstGeom>
        </p:spPr>
      </p:pic>
      <p:sp>
        <p:nvSpPr>
          <p:cNvPr id="7" name="Text Box 13">
            <a:extLst>
              <a:ext uri="{FF2B5EF4-FFF2-40B4-BE49-F238E27FC236}">
                <a16:creationId xmlns:a16="http://schemas.microsoft.com/office/drawing/2014/main" id="{D484AAA6-BB2F-DF15-D088-81E07E76CCCC}"/>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defRPr/>
            </a:pPr>
            <a:endParaRPr lang="en-US" altLang="en-US" sz="900" dirty="0">
              <a:solidFill>
                <a:schemeClr val="tx1"/>
              </a:solidFill>
              <a:latin typeface="AvantGarde"/>
            </a:endParaRPr>
          </a:p>
        </p:txBody>
      </p:sp>
    </p:spTree>
    <p:extLst>
      <p:ext uri="{BB962C8B-B14F-4D97-AF65-F5344CB8AC3E}">
        <p14:creationId xmlns:p14="http://schemas.microsoft.com/office/powerpoint/2010/main" val="12087791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10"/>
          <p:cNvSpPr txBox="1">
            <a:spLocks noChangeArrowheads="1"/>
          </p:cNvSpPr>
          <p:nvPr/>
        </p:nvSpPr>
        <p:spPr bwMode="auto">
          <a:xfrm>
            <a:off x="762000" y="4876800"/>
            <a:ext cx="76200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Presented </a:t>
            </a:r>
            <a:r>
              <a:rPr lang="en-US" altLang="en-US" sz="2400">
                <a:solidFill>
                  <a:srgbClr val="C00000"/>
                </a:solidFill>
              </a:rPr>
              <a:t>by Tom </a:t>
            </a:r>
            <a:r>
              <a:rPr lang="en-US" altLang="en-US" sz="2400" dirty="0">
                <a:solidFill>
                  <a:srgbClr val="C00000"/>
                </a:solidFill>
              </a:rPr>
              <a:t>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a:buFontTx/>
              <a:buNone/>
            </a:pPr>
            <a:r>
              <a:rPr lang="en-US" altLang="en-US" sz="1600" i="1" dirty="0">
                <a:solidFill>
                  <a:srgbClr val="C00000"/>
                </a:solidFill>
              </a:rPr>
              <a:t>for Pennsylvania Rural Electric Association</a:t>
            </a:r>
          </a:p>
          <a:p>
            <a:pPr algn="r">
              <a:buFontTx/>
              <a:buNone/>
            </a:pPr>
            <a:r>
              <a:rPr lang="en-US" altLang="en-US" sz="1600" i="1" dirty="0">
                <a:solidFill>
                  <a:srgbClr val="C00000"/>
                </a:solidFill>
              </a:rPr>
              <a:t>March 4</a:t>
            </a:r>
            <a:r>
              <a:rPr lang="en-US" altLang="en-US" sz="1600" i="1" baseline="30000" dirty="0">
                <a:solidFill>
                  <a:srgbClr val="C00000"/>
                </a:solidFill>
              </a:rPr>
              <a:t>th</a:t>
            </a:r>
            <a:r>
              <a:rPr lang="en-US" altLang="en-US" sz="1600" i="1" dirty="0">
                <a:solidFill>
                  <a:srgbClr val="C00000"/>
                </a:solidFill>
              </a:rPr>
              <a:t>, 2025</a:t>
            </a:r>
          </a:p>
        </p:txBody>
      </p:sp>
      <p:pic>
        <p:nvPicPr>
          <p:cNvPr id="2057" name="Picture 12" descr="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66128"/>
            <a:ext cx="2076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9BC55BF-8809-4898-B46D-D096A86F75EA}"/>
              </a:ext>
            </a:extLst>
          </p:cNvPr>
          <p:cNvSpPr>
            <a:spLocks noGrp="1"/>
          </p:cNvSpPr>
          <p:nvPr>
            <p:ph type="ctrTitle"/>
          </p:nvPr>
        </p:nvSpPr>
        <p:spPr>
          <a:xfrm>
            <a:off x="762001" y="2133600"/>
            <a:ext cx="8382000" cy="1557595"/>
          </a:xfrm>
        </p:spPr>
        <p:txBody>
          <a:bodyPr>
            <a:normAutofit fontScale="90000"/>
          </a:bodyPr>
          <a:lstStyle/>
          <a:p>
            <a:r>
              <a:rPr lang="en-US" dirty="0"/>
              <a:t>AMI Technology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556951" y="234568"/>
            <a:ext cx="7208107" cy="679832"/>
          </a:xfrm>
          <a:noFill/>
        </p:spPr>
        <p:txBody>
          <a:bodyPr/>
          <a:lstStyle/>
          <a:p>
            <a:pPr eaLnBrk="1" hangingPunct="1"/>
            <a:r>
              <a:rPr lang="en-US" altLang="en-US" dirty="0">
                <a:solidFill>
                  <a:srgbClr val="C00000"/>
                </a:solidFill>
              </a:rPr>
              <a:t>LTL Back Haul</a:t>
            </a:r>
          </a:p>
        </p:txBody>
      </p:sp>
      <p:sp>
        <p:nvSpPr>
          <p:cNvPr id="11267" name="Rectangle 3"/>
          <p:cNvSpPr>
            <a:spLocks noGrp="1" noChangeArrowheads="1"/>
          </p:cNvSpPr>
          <p:nvPr>
            <p:ph idx="1"/>
          </p:nvPr>
        </p:nvSpPr>
        <p:spPr/>
        <p:txBody>
          <a:bodyPr>
            <a:normAutofit/>
          </a:bodyPr>
          <a:lstStyle/>
          <a:p>
            <a:pPr eaLnBrk="1" hangingPunct="1">
              <a:lnSpc>
                <a:spcPct val="105000"/>
              </a:lnSpc>
            </a:pPr>
            <a:r>
              <a:rPr lang="en-US" altLang="en-US" sz="2800" dirty="0"/>
              <a:t>Infrastructure will win</a:t>
            </a:r>
          </a:p>
          <a:p>
            <a:pPr lvl="1" eaLnBrk="1" hangingPunct="1">
              <a:lnSpc>
                <a:spcPct val="105000"/>
              </a:lnSpc>
            </a:pPr>
            <a:r>
              <a:rPr lang="en-US" altLang="en-US" sz="2000" dirty="0"/>
              <a:t>IoT vs. number of meters</a:t>
            </a:r>
          </a:p>
          <a:p>
            <a:pPr lvl="2" eaLnBrk="1" hangingPunct="1">
              <a:lnSpc>
                <a:spcPct val="105000"/>
              </a:lnSpc>
            </a:pPr>
            <a:r>
              <a:rPr lang="en-US" altLang="en-US" sz="1600" dirty="0"/>
              <a:t>New IoT devices are being installed at a rate of 127 per second or 11 million per day</a:t>
            </a:r>
          </a:p>
          <a:p>
            <a:pPr lvl="1" eaLnBrk="1" hangingPunct="1">
              <a:lnSpc>
                <a:spcPct val="105000"/>
              </a:lnSpc>
            </a:pPr>
            <a:r>
              <a:rPr lang="en-US" altLang="en-US" sz="2000" dirty="0"/>
              <a:t>165 million connected electric meter customers in the U.S. and Canada</a:t>
            </a:r>
          </a:p>
          <a:p>
            <a:pPr lvl="2" eaLnBrk="1" hangingPunct="1">
              <a:lnSpc>
                <a:spcPct val="105000"/>
              </a:lnSpc>
            </a:pPr>
            <a:r>
              <a:rPr lang="en-US" altLang="en-US" sz="1600" dirty="0"/>
              <a:t>After 12 years we are 60% complete or roughly 100 million done</a:t>
            </a:r>
          </a:p>
          <a:p>
            <a:pPr eaLnBrk="1" hangingPunct="1">
              <a:lnSpc>
                <a:spcPct val="100000"/>
              </a:lnSpc>
            </a:pPr>
            <a:r>
              <a:rPr lang="en-US" altLang="en-US" sz="2000" dirty="0"/>
              <a:t>But never discount the fact that Electric Utilities will always own the Copper Wires.  LTL and PLC will displace RF in the mid term and eliminate RF in the long term – strictly because of infrastructure and not on the merits of technology</a:t>
            </a:r>
            <a:r>
              <a:rPr lang="en-US" altLang="en-US" sz="2400" dirty="0"/>
              <a:t>.</a:t>
            </a:r>
          </a:p>
          <a:p>
            <a:pPr lvl="1" eaLnBrk="1" hangingPunct="1">
              <a:lnSpc>
                <a:spcPct val="105000"/>
              </a:lnSpc>
            </a:pPr>
            <a:endParaRPr lang="en-US" altLang="en-US" sz="2000" dirty="0"/>
          </a:p>
          <a:p>
            <a:pPr lvl="1" eaLnBrk="1" hangingPunct="1">
              <a:lnSpc>
                <a:spcPct val="105000"/>
              </a:lnSpc>
            </a:pPr>
            <a:endParaRPr lang="en-US" altLang="en-US" sz="14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5334000"/>
            <a:ext cx="167798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E8CF2391-53AE-468B-89BD-ADA6A6F439D3}"/>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35A35A25-B73B-4D43-A9E7-13D2F23D3A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600" y="136525"/>
            <a:ext cx="7968049" cy="679832"/>
          </a:xfrm>
          <a:noFill/>
        </p:spPr>
        <p:txBody>
          <a:bodyPr anchor="ctr"/>
          <a:lstStyle/>
          <a:p>
            <a:pPr algn="l" eaLnBrk="1" hangingPunct="1"/>
            <a:r>
              <a:rPr lang="en-US" altLang="en-US" sz="3000" dirty="0">
                <a:solidFill>
                  <a:srgbClr val="C00000"/>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554" y="110727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6019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a:solidFill>
                  <a:srgbClr val="2F549D"/>
                </a:solidFill>
              </a:rPr>
              <a:t>ISO 9001:2015 Certified Quality Company</a:t>
            </a:r>
          </a:p>
          <a:p>
            <a:pPr algn="ctr" eaLnBrk="1" hangingPunct="1">
              <a:spcBef>
                <a:spcPct val="0"/>
              </a:spcBef>
              <a:buFontTx/>
              <a:buNone/>
            </a:pPr>
            <a:r>
              <a:rPr lang="en-US" altLang="en-US" sz="1400" b="1">
                <a:solidFill>
                  <a:srgbClr val="2F549D"/>
                </a:solidFill>
              </a:rPr>
              <a:t>ISO 17025:2017 Accredited Laboratory</a:t>
            </a:r>
          </a:p>
        </p:txBody>
      </p:sp>
      <p:sp>
        <p:nvSpPr>
          <p:cNvPr id="2" name="Footer Placeholder 1">
            <a:extLst>
              <a:ext uri="{FF2B5EF4-FFF2-40B4-BE49-F238E27FC236}">
                <a16:creationId xmlns:a16="http://schemas.microsoft.com/office/drawing/2014/main" id="{192A34B6-F3CB-417B-8F47-8C18692837E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19A6683-8CD3-4243-9B11-19A09B1239B2}"/>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extLst>
      <p:ext uri="{BB962C8B-B14F-4D97-AF65-F5344CB8AC3E}">
        <p14:creationId xmlns:p14="http://schemas.microsoft.com/office/powerpoint/2010/main" val="73999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Topics We Will Cover</a:t>
            </a:r>
          </a:p>
        </p:txBody>
      </p:sp>
      <p:sp>
        <p:nvSpPr>
          <p:cNvPr id="3075" name="Rectangle 3"/>
          <p:cNvSpPr>
            <a:spLocks noGrp="1" noChangeArrowheads="1"/>
          </p:cNvSpPr>
          <p:nvPr>
            <p:ph idx="1"/>
          </p:nvPr>
        </p:nvSpPr>
        <p:spPr>
          <a:solidFill>
            <a:srgbClr val="FFFFFF"/>
          </a:solidFill>
        </p:spPr>
        <p:txBody>
          <a:bodyPr/>
          <a:lstStyle/>
          <a:p>
            <a:pPr eaLnBrk="1" hangingPunct="1">
              <a:lnSpc>
                <a:spcPct val="80000"/>
              </a:lnSpc>
              <a:spcAft>
                <a:spcPct val="100000"/>
              </a:spcAft>
            </a:pPr>
            <a:r>
              <a:rPr lang="en-US" altLang="en-US" sz="2000"/>
              <a:t>Benefits of AMI and where we are starting from</a:t>
            </a:r>
          </a:p>
          <a:p>
            <a:pPr eaLnBrk="1" hangingPunct="1">
              <a:lnSpc>
                <a:spcPct val="80000"/>
              </a:lnSpc>
              <a:spcAft>
                <a:spcPct val="100000"/>
              </a:spcAft>
            </a:pPr>
            <a:r>
              <a:rPr lang="en-US" altLang="en-US" sz="2000"/>
              <a:t>Overview of technologies</a:t>
            </a:r>
          </a:p>
          <a:p>
            <a:pPr eaLnBrk="1" hangingPunct="1">
              <a:lnSpc>
                <a:spcPct val="80000"/>
              </a:lnSpc>
              <a:spcAft>
                <a:spcPct val="100000"/>
              </a:spcAft>
            </a:pPr>
            <a:r>
              <a:rPr lang="en-US" altLang="en-US" sz="2000"/>
              <a:t>How AMI is changing Meter Service Departments and metering jobs</a:t>
            </a:r>
          </a:p>
          <a:p>
            <a:pPr eaLnBrk="1" hangingPunct="1">
              <a:lnSpc>
                <a:spcPct val="80000"/>
              </a:lnSpc>
              <a:spcAft>
                <a:spcPct val="100000"/>
              </a:spcAft>
            </a:pPr>
            <a:r>
              <a:rPr lang="en-US" altLang="en-US" sz="2000"/>
              <a:t>Metering and the Future of AMI</a:t>
            </a:r>
          </a:p>
        </p:txBody>
      </p:sp>
      <p:sp>
        <p:nvSpPr>
          <p:cNvPr id="2" name="Footer Placeholder 1">
            <a:extLst>
              <a:ext uri="{FF2B5EF4-FFF2-40B4-BE49-F238E27FC236}">
                <a16:creationId xmlns:a16="http://schemas.microsoft.com/office/drawing/2014/main" id="{C4FFD84D-7F72-4E26-9C41-9C5E8F6BC30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8C51D94-10D6-40F2-B1FE-77FC3B7B6D96}"/>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3076" name="Picture 4" descr="P:\Tesco\Marketing DO NOT MOVE THIS FOLDER\Product images\Smart 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811588"/>
            <a:ext cx="21320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Tesco\Marketing DO NOT MOVE THIS FOLDER\Product images\Smart Me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97325"/>
            <a:ext cx="1752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AMI Benefits</a:t>
            </a:r>
          </a:p>
        </p:txBody>
      </p:sp>
      <p:sp>
        <p:nvSpPr>
          <p:cNvPr id="4099" name="Rectangle 5"/>
          <p:cNvSpPr>
            <a:spLocks noGrp="1" noChangeArrowheads="1"/>
          </p:cNvSpPr>
          <p:nvPr>
            <p:ph idx="1"/>
          </p:nvPr>
        </p:nvSpPr>
        <p:spPr>
          <a:xfrm>
            <a:off x="559593" y="1143000"/>
            <a:ext cx="8024813" cy="4975225"/>
          </a:xfrm>
          <a:solidFill>
            <a:schemeClr val="bg1"/>
          </a:solidFill>
        </p:spPr>
        <p:txBody>
          <a:bodyPr>
            <a:noAutofit/>
          </a:bodyPr>
          <a:lstStyle/>
          <a:p>
            <a:pPr eaLnBrk="1" hangingPunct="1">
              <a:lnSpc>
                <a:spcPts val="2200"/>
              </a:lnSpc>
              <a:spcAft>
                <a:spcPct val="20000"/>
              </a:spcAft>
            </a:pPr>
            <a:r>
              <a:rPr lang="en-US" altLang="en-US" sz="2400" dirty="0"/>
              <a:t>Two-way communication to the meter</a:t>
            </a:r>
          </a:p>
          <a:p>
            <a:pPr lvl="1" eaLnBrk="1" hangingPunct="1">
              <a:lnSpc>
                <a:spcPts val="2200"/>
              </a:lnSpc>
              <a:spcAft>
                <a:spcPct val="20000"/>
              </a:spcAft>
            </a:pPr>
            <a:r>
              <a:rPr lang="en-US" altLang="en-US" dirty="0"/>
              <a:t>Why is this important or desirable?</a:t>
            </a:r>
          </a:p>
          <a:p>
            <a:pPr eaLnBrk="1" hangingPunct="1">
              <a:lnSpc>
                <a:spcPts val="2200"/>
              </a:lnSpc>
              <a:spcAft>
                <a:spcPct val="20000"/>
              </a:spcAft>
            </a:pPr>
            <a:r>
              <a:rPr lang="en-US" altLang="en-US" sz="2400" dirty="0"/>
              <a:t>Usage</a:t>
            </a:r>
          </a:p>
          <a:p>
            <a:pPr eaLnBrk="1" hangingPunct="1">
              <a:lnSpc>
                <a:spcPts val="2200"/>
              </a:lnSpc>
              <a:spcAft>
                <a:spcPct val="20000"/>
              </a:spcAft>
            </a:pPr>
            <a:r>
              <a:rPr lang="en-US" altLang="en-US" sz="2400" dirty="0"/>
              <a:t>Voltage</a:t>
            </a:r>
          </a:p>
          <a:p>
            <a:pPr eaLnBrk="1" hangingPunct="1">
              <a:lnSpc>
                <a:spcPts val="2200"/>
              </a:lnSpc>
              <a:spcAft>
                <a:spcPct val="20000"/>
              </a:spcAft>
            </a:pPr>
            <a:r>
              <a:rPr lang="en-US" altLang="en-US" sz="2400" dirty="0"/>
              <a:t>Current</a:t>
            </a:r>
          </a:p>
          <a:p>
            <a:pPr eaLnBrk="1" hangingPunct="1">
              <a:lnSpc>
                <a:spcPts val="2200"/>
              </a:lnSpc>
              <a:spcAft>
                <a:spcPct val="20000"/>
              </a:spcAft>
            </a:pPr>
            <a:r>
              <a:rPr lang="en-US" altLang="en-US" sz="2400" dirty="0"/>
              <a:t>Power Quality</a:t>
            </a:r>
          </a:p>
          <a:p>
            <a:pPr eaLnBrk="1" hangingPunct="1">
              <a:lnSpc>
                <a:spcPts val="2200"/>
              </a:lnSpc>
              <a:spcAft>
                <a:spcPct val="20000"/>
              </a:spcAft>
            </a:pPr>
            <a:r>
              <a:rPr lang="en-US" altLang="en-US" sz="2400" dirty="0"/>
              <a:t>Disconnect/Reconnect</a:t>
            </a:r>
          </a:p>
          <a:p>
            <a:pPr eaLnBrk="1" hangingPunct="1">
              <a:lnSpc>
                <a:spcPts val="2200"/>
              </a:lnSpc>
              <a:spcAft>
                <a:spcPct val="20000"/>
              </a:spcAft>
            </a:pPr>
            <a:r>
              <a:rPr lang="en-US" altLang="en-US" sz="2400" dirty="0"/>
              <a:t>Outages</a:t>
            </a:r>
          </a:p>
          <a:p>
            <a:pPr eaLnBrk="1" hangingPunct="1">
              <a:lnSpc>
                <a:spcPts val="2200"/>
              </a:lnSpc>
              <a:spcAft>
                <a:spcPct val="20000"/>
              </a:spcAft>
            </a:pPr>
            <a:r>
              <a:rPr lang="en-US" altLang="en-US" sz="2400" dirty="0"/>
              <a:t>The Future</a:t>
            </a:r>
          </a:p>
          <a:p>
            <a:pPr lvl="1" eaLnBrk="1" hangingPunct="1">
              <a:lnSpc>
                <a:spcPts val="2200"/>
              </a:lnSpc>
              <a:spcAft>
                <a:spcPct val="20000"/>
              </a:spcAft>
            </a:pPr>
            <a:r>
              <a:rPr lang="en-US" altLang="en-US" dirty="0"/>
              <a:t>Location</a:t>
            </a:r>
          </a:p>
          <a:p>
            <a:pPr lvl="1" eaLnBrk="1" hangingPunct="1">
              <a:lnSpc>
                <a:spcPts val="2200"/>
              </a:lnSpc>
              <a:spcAft>
                <a:spcPct val="20000"/>
              </a:spcAft>
            </a:pPr>
            <a:r>
              <a:rPr lang="en-US" altLang="en-US" dirty="0"/>
              <a:t>Displays</a:t>
            </a:r>
          </a:p>
        </p:txBody>
      </p:sp>
      <p:pic>
        <p:nvPicPr>
          <p:cNvPr id="4100" name="Picture 7" descr="Image result for meter man changing 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3200"/>
            <a:ext cx="3305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18DB250-D54F-4D3D-87BE-66D6A17379C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169AFCD-2DC8-4A24-B0F6-391A920D05C2}"/>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Pre-AMI Meter Operations </a:t>
            </a:r>
          </a:p>
        </p:txBody>
      </p:sp>
      <p:sp>
        <p:nvSpPr>
          <p:cNvPr id="5123" name="Rectangle 5"/>
          <p:cNvSpPr>
            <a:spLocks noGrp="1" noChangeArrowheads="1"/>
          </p:cNvSpPr>
          <p:nvPr>
            <p:ph idx="1"/>
          </p:nvPr>
        </p:nvSpPr>
        <p:spPr>
          <a:xfrm>
            <a:off x="3200400" y="1981200"/>
            <a:ext cx="5410200" cy="4267200"/>
          </a:xfrm>
          <a:solidFill>
            <a:schemeClr val="bg1"/>
          </a:solidFill>
        </p:spPr>
        <p:txBody>
          <a:bodyPr>
            <a:noAutofit/>
          </a:bodyPr>
          <a:lstStyle/>
          <a:p>
            <a:pPr eaLnBrk="1" hangingPunct="1">
              <a:lnSpc>
                <a:spcPts val="2200"/>
              </a:lnSpc>
              <a:spcAft>
                <a:spcPct val="20000"/>
              </a:spcAft>
            </a:pPr>
            <a:r>
              <a:rPr lang="en-US" altLang="en-US" sz="2000" dirty="0"/>
              <a:t>Fewer meter techs in the field and in the shop than there were 25 years ago</a:t>
            </a:r>
          </a:p>
          <a:p>
            <a:pPr eaLnBrk="1" hangingPunct="1">
              <a:lnSpc>
                <a:spcPts val="2200"/>
              </a:lnSpc>
              <a:spcAft>
                <a:spcPct val="20000"/>
              </a:spcAft>
            </a:pPr>
            <a:r>
              <a:rPr lang="en-US" altLang="en-US" sz="2000" dirty="0"/>
              <a:t>Fewer Field checks and site verifications due to lack of personnel, lack of experience and lack of expertise</a:t>
            </a:r>
          </a:p>
          <a:p>
            <a:pPr eaLnBrk="1" hangingPunct="1">
              <a:lnSpc>
                <a:spcPts val="2200"/>
              </a:lnSpc>
              <a:spcAft>
                <a:spcPct val="20000"/>
              </a:spcAft>
            </a:pPr>
            <a:r>
              <a:rPr lang="en-US" altLang="en-US" sz="2000" dirty="0"/>
              <a:t>More features under glass in the meters even before AMI deployed</a:t>
            </a:r>
          </a:p>
          <a:p>
            <a:pPr eaLnBrk="1" hangingPunct="1">
              <a:lnSpc>
                <a:spcPts val="2200"/>
              </a:lnSpc>
              <a:spcAft>
                <a:spcPct val="20000"/>
              </a:spcAft>
            </a:pPr>
            <a:r>
              <a:rPr lang="en-US" altLang="en-US" sz="2000" dirty="0"/>
              <a:t>Significantly more features under glass in every AMR and AMI system being considered or being deployed</a:t>
            </a:r>
          </a:p>
          <a:p>
            <a:pPr eaLnBrk="1" hangingPunct="1">
              <a:lnSpc>
                <a:spcPts val="2200"/>
              </a:lnSpc>
              <a:spcAft>
                <a:spcPct val="20000"/>
              </a:spcAft>
            </a:pPr>
            <a:r>
              <a:rPr lang="en-US" altLang="en-US" sz="2000" dirty="0"/>
              <a:t>Metering losses starting to be identified “by accident” as opposed to being “by design”.</a:t>
            </a:r>
          </a:p>
        </p:txBody>
      </p:sp>
      <p:sp>
        <p:nvSpPr>
          <p:cNvPr id="5124" name="Text Box 8"/>
          <p:cNvSpPr txBox="1">
            <a:spLocks noChangeArrowheads="1"/>
          </p:cNvSpPr>
          <p:nvPr/>
        </p:nvSpPr>
        <p:spPr bwMode="auto">
          <a:xfrm>
            <a:off x="457200" y="12192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2653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E7D3212-3B5A-4EB6-8B98-9D675B42C4D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A9C8E37-57FB-41CC-A0B3-B3B657D49366}"/>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556951" y="234568"/>
            <a:ext cx="7208107" cy="679832"/>
          </a:xfrm>
          <a:noFill/>
        </p:spPr>
        <p:txBody>
          <a:bodyPr/>
          <a:lstStyle/>
          <a:p>
            <a:pPr eaLnBrk="1" hangingPunct="1"/>
            <a:r>
              <a:rPr lang="en-US" altLang="en-US" sz="4000" dirty="0">
                <a:solidFill>
                  <a:srgbClr val="C00000"/>
                </a:solidFill>
              </a:rPr>
              <a:t>The Pendulum Starts to Move</a:t>
            </a:r>
          </a:p>
        </p:txBody>
      </p:sp>
      <p:sp>
        <p:nvSpPr>
          <p:cNvPr id="6147" name="Rectangle 8"/>
          <p:cNvSpPr>
            <a:spLocks noGrp="1" noChangeArrowheads="1"/>
          </p:cNvSpPr>
          <p:nvPr>
            <p:ph idx="1"/>
          </p:nvPr>
        </p:nvSpPr>
        <p:spPr>
          <a:xfrm>
            <a:off x="457200" y="1676400"/>
            <a:ext cx="8229600" cy="1600200"/>
          </a:xfrm>
          <a:solidFill>
            <a:schemeClr val="bg1"/>
          </a:solidFill>
        </p:spPr>
        <p:txBody>
          <a:bodyPr/>
          <a:lstStyle/>
          <a:p>
            <a:pPr marL="292100" indent="-292100" eaLnBrk="1" hangingPunct="1">
              <a:lnSpc>
                <a:spcPct val="120000"/>
              </a:lnSpc>
              <a:spcAft>
                <a:spcPct val="100000"/>
              </a:spcAft>
            </a:pPr>
            <a:r>
              <a:rPr lang="en-US" altLang="en-US" sz="1800"/>
              <a:t>Meter Operations.  Prior to deployment many larger utilities take an attitude of “this is only metering – how hard can that be?”.  Over the course of deployment Meter Operations gains a stature and a respect from the rest of the organization that was not previously accorded them – even if this is only begrudging respect.</a:t>
            </a:r>
            <a:r>
              <a:rPr lang="en-US" altLang="en-US" sz="2000"/>
              <a:t> </a:t>
            </a:r>
          </a:p>
        </p:txBody>
      </p:sp>
      <p:sp>
        <p:nvSpPr>
          <p:cNvPr id="6148" name="Rectangle 8"/>
          <p:cNvSpPr>
            <a:spLocks noChangeArrowheads="1"/>
          </p:cNvSpPr>
          <p:nvPr/>
        </p:nvSpPr>
        <p:spPr bwMode="auto">
          <a:xfrm>
            <a:off x="457200" y="3429000"/>
            <a:ext cx="57150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pPr>
            <a:r>
              <a:rPr lang="en-US" altLang="en-US" sz="1800"/>
              <a:t>New tests for AMI meters (e.g. communication, disconnect) are identified</a:t>
            </a:r>
          </a:p>
          <a:p>
            <a:pPr eaLnBrk="1" hangingPunct="1">
              <a:lnSpc>
                <a:spcPct val="120000"/>
              </a:lnSpc>
              <a:spcBef>
                <a:spcPct val="0"/>
              </a:spcBef>
            </a:pPr>
            <a:r>
              <a:rPr lang="en-US" altLang="en-US" sz="1800"/>
              <a:t>The complexity and issues around high revenue metering are at least acknowledged by the rest of the organization</a:t>
            </a:r>
          </a:p>
          <a:p>
            <a:pPr eaLnBrk="1" hangingPunct="1">
              <a:lnSpc>
                <a:spcPct val="120000"/>
              </a:lnSpc>
              <a:spcBef>
                <a:spcPct val="0"/>
              </a:spcBef>
            </a:pPr>
            <a:r>
              <a:rPr lang="en-US" altLang="en-US" sz="1800"/>
              <a:t>Tests which have not been performed in years are suddenly back in vogue</a:t>
            </a:r>
          </a:p>
        </p:txBody>
      </p:sp>
      <p:sp>
        <p:nvSpPr>
          <p:cNvPr id="6149" name="AutoShape 7" descr="Image result for pendulum swingi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pic>
        <p:nvPicPr>
          <p:cNvPr id="6150" name="Picture 11" descr="Image result for 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476625"/>
            <a:ext cx="25098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A6F7D2D-8D51-4D8B-A262-F076C0B7917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3A75FE4-1CD3-4459-BD38-30A9D4F0633C}"/>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The New Realities</a:t>
            </a:r>
          </a:p>
        </p:txBody>
      </p:sp>
      <p:sp>
        <p:nvSpPr>
          <p:cNvPr id="7171" name="Text Box 6"/>
          <p:cNvSpPr txBox="1">
            <a:spLocks noChangeArrowheads="1"/>
          </p:cNvSpPr>
          <p:nvPr/>
        </p:nvSpPr>
        <p:spPr bwMode="auto">
          <a:xfrm>
            <a:off x="457200" y="1539875"/>
            <a:ext cx="8229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a:t>Electro-Mechanical Meters typically lasted 30 years and more.  Electronic AMI meters are typically envisioned to have a life span of fifteen years and given the pace of technology advances in metering are not expected to last much longer than this.  </a:t>
            </a:r>
          </a:p>
          <a:p>
            <a:pPr eaLnBrk="1" hangingPunct="1">
              <a:lnSpc>
                <a:spcPct val="105000"/>
              </a:lnSpc>
              <a:spcBef>
                <a:spcPct val="10000"/>
              </a:spcBef>
              <a:spcAft>
                <a:spcPct val="50000"/>
              </a:spcAft>
            </a:pPr>
            <a:r>
              <a:rPr lang="en-US" altLang="en-US" sz="1700"/>
              <a:t>This means entire systems are envisioned to be exchanged every fifteen years or so.  In the interim the meter population and communication network inherent in the infrastructure for each utility must be maintained.</a:t>
            </a:r>
          </a:p>
        </p:txBody>
      </p:sp>
      <p:sp>
        <p:nvSpPr>
          <p:cNvPr id="7172" name="Rectangle 8"/>
          <p:cNvSpPr>
            <a:spLocks noChangeArrowheads="1"/>
          </p:cNvSpPr>
          <p:nvPr/>
        </p:nvSpPr>
        <p:spPr bwMode="auto">
          <a:xfrm>
            <a:off x="457200" y="3733800"/>
            <a:ext cx="525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977900" indent="-285750" eaLnBrk="0" hangingPunct="0">
              <a:spcBef>
                <a:spcPct val="20000"/>
              </a:spcBef>
              <a:buChar char="–"/>
              <a:defRPr sz="2800">
                <a:solidFill>
                  <a:schemeClr val="tx1"/>
                </a:solidFill>
                <a:latin typeface="Arial" charset="0"/>
              </a:defRPr>
            </a:lvl2pPr>
            <a:lvl3pPr marL="10922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a:t>Meter communication and meter data management are becoming as important to metering operations as meter accuracy.</a:t>
            </a:r>
          </a:p>
          <a:p>
            <a:pPr eaLnBrk="1" hangingPunct="1">
              <a:lnSpc>
                <a:spcPct val="105000"/>
              </a:lnSpc>
              <a:spcBef>
                <a:spcPct val="10000"/>
              </a:spcBef>
              <a:spcAft>
                <a:spcPct val="50000"/>
              </a:spcAft>
            </a:pPr>
            <a:r>
              <a:rPr lang="en-US" altLang="en-US" sz="1700"/>
              <a:t>Firmware upgrades, firmware stability and cyber security are becoming increasingly important to metering departments</a:t>
            </a:r>
          </a:p>
        </p:txBody>
      </p:sp>
      <p:pic>
        <p:nvPicPr>
          <p:cNvPr id="7173" name="Picture 7" descr="Image result for electric 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8100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5D7515-8458-4AB8-9D4B-A3E0EF134B3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DA73B6-FE7B-454F-9014-284DC9ABEB13}"/>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noFill/>
        </p:spPr>
        <p:txBody>
          <a:bodyPr/>
          <a:lstStyle/>
          <a:p>
            <a:pPr eaLnBrk="1" hangingPunct="1"/>
            <a:r>
              <a:rPr lang="en-US" altLang="en-US" sz="3600" dirty="0">
                <a:solidFill>
                  <a:srgbClr val="C00000"/>
                </a:solidFill>
              </a:rPr>
              <a:t>What Technologies Are We Using?</a:t>
            </a:r>
          </a:p>
        </p:txBody>
      </p:sp>
      <p:sp>
        <p:nvSpPr>
          <p:cNvPr id="8195" name="Rectangle 3"/>
          <p:cNvSpPr>
            <a:spLocks noGrp="1" noChangeArrowheads="1"/>
          </p:cNvSpPr>
          <p:nvPr>
            <p:ph idx="1"/>
          </p:nvPr>
        </p:nvSpPr>
        <p:spPr/>
        <p:txBody>
          <a:bodyPr/>
          <a:lstStyle/>
          <a:p>
            <a:pPr eaLnBrk="1" hangingPunct="1">
              <a:lnSpc>
                <a:spcPct val="105000"/>
              </a:lnSpc>
            </a:pPr>
            <a:r>
              <a:rPr lang="en-US" altLang="en-US" sz="2800"/>
              <a:t>RF Mesh</a:t>
            </a:r>
          </a:p>
          <a:p>
            <a:pPr eaLnBrk="1" hangingPunct="1">
              <a:lnSpc>
                <a:spcPct val="105000"/>
              </a:lnSpc>
            </a:pPr>
            <a:r>
              <a:rPr lang="en-US" altLang="en-US" sz="2800"/>
              <a:t>Power Line Carrier (PLC)</a:t>
            </a:r>
          </a:p>
          <a:p>
            <a:pPr eaLnBrk="1" hangingPunct="1">
              <a:lnSpc>
                <a:spcPct val="105000"/>
              </a:lnSpc>
            </a:pPr>
            <a:r>
              <a:rPr lang="en-US" altLang="en-US" sz="2800"/>
              <a:t>LTL Back Haul</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742" y="1600200"/>
            <a:ext cx="3947983" cy="39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3B7149B9-1DEA-4FB9-9229-7D6045597E62}"/>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087A9739-3898-4CD5-A4B5-103F11391F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C00000"/>
                </a:solidFill>
              </a:rPr>
              <a:t>RF Mesh</a:t>
            </a:r>
          </a:p>
        </p:txBody>
      </p:sp>
      <p:sp>
        <p:nvSpPr>
          <p:cNvPr id="9219" name="Rectangle 3"/>
          <p:cNvSpPr>
            <a:spLocks noGrp="1" noChangeArrowheads="1"/>
          </p:cNvSpPr>
          <p:nvPr>
            <p:ph idx="1"/>
          </p:nvPr>
        </p:nvSpPr>
        <p:spPr/>
        <p:txBody>
          <a:bodyPr>
            <a:normAutofit/>
          </a:bodyPr>
          <a:lstStyle/>
          <a:p>
            <a:pPr eaLnBrk="1" hangingPunct="1">
              <a:lnSpc>
                <a:spcPct val="105000"/>
              </a:lnSpc>
            </a:pPr>
            <a:r>
              <a:rPr lang="en-US" altLang="en-US" sz="2400" dirty="0"/>
              <a:t>True RF Mesh</a:t>
            </a:r>
          </a:p>
          <a:p>
            <a:pPr eaLnBrk="1" hangingPunct="1">
              <a:lnSpc>
                <a:spcPct val="105000"/>
              </a:lnSpc>
            </a:pPr>
            <a:r>
              <a:rPr lang="en-US" altLang="en-US" sz="2400" dirty="0"/>
              <a:t>Meters and collectors</a:t>
            </a:r>
          </a:p>
          <a:p>
            <a:pPr eaLnBrk="1" hangingPunct="1">
              <a:lnSpc>
                <a:spcPct val="105000"/>
              </a:lnSpc>
            </a:pPr>
            <a:r>
              <a:rPr lang="en-US" altLang="en-US" sz="2400" dirty="0"/>
              <a:t>Software and firmware</a:t>
            </a:r>
          </a:p>
          <a:p>
            <a:pPr eaLnBrk="1" hangingPunct="1">
              <a:lnSpc>
                <a:spcPct val="105000"/>
              </a:lnSpc>
            </a:pPr>
            <a:r>
              <a:rPr lang="en-US" altLang="en-US" sz="2400" dirty="0"/>
              <a:t>Head End Systems</a:t>
            </a:r>
          </a:p>
          <a:p>
            <a:pPr eaLnBrk="1" hangingPunct="1">
              <a:lnSpc>
                <a:spcPct val="105000"/>
              </a:lnSpc>
            </a:pPr>
            <a:r>
              <a:rPr lang="en-US" altLang="en-US" sz="2400" dirty="0"/>
              <a:t>The difference </a:t>
            </a:r>
            <a:br>
              <a:rPr lang="en-US" altLang="en-US" sz="2400" dirty="0"/>
            </a:br>
            <a:r>
              <a:rPr lang="en-US" altLang="en-US" sz="2400" dirty="0"/>
              <a:t>between frequencies</a:t>
            </a:r>
          </a:p>
          <a:p>
            <a:pPr lvl="1" eaLnBrk="1" hangingPunct="1">
              <a:lnSpc>
                <a:spcPct val="105000"/>
              </a:lnSpc>
            </a:pPr>
            <a:r>
              <a:rPr lang="en-US" altLang="en-US" sz="2000" dirty="0"/>
              <a:t>Proprietary and non-proprietary </a:t>
            </a:r>
            <a:br>
              <a:rPr lang="en-US" altLang="en-US" sz="2000" dirty="0"/>
            </a:br>
            <a:r>
              <a:rPr lang="en-US" altLang="en-US" sz="2000" dirty="0"/>
              <a:t>frequencies</a:t>
            </a:r>
          </a:p>
          <a:p>
            <a:pPr lvl="1" eaLnBrk="1" hangingPunct="1">
              <a:lnSpc>
                <a:spcPct val="105000"/>
              </a:lnSpc>
            </a:pPr>
            <a:r>
              <a:rPr lang="en-US" altLang="en-US" sz="2000" dirty="0"/>
              <a:t>Penetration vs. distance trade-off</a:t>
            </a:r>
          </a:p>
          <a:p>
            <a:pPr lvl="1" eaLnBrk="1" hangingPunct="1">
              <a:lnSpc>
                <a:spcPct val="105000"/>
              </a:lnSpc>
            </a:pPr>
            <a:endParaRPr lang="en-US" altLang="en-US" sz="14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80"/>
          <a:stretch/>
        </p:blipFill>
        <p:spPr bwMode="auto">
          <a:xfrm>
            <a:off x="4800600" y="1600200"/>
            <a:ext cx="3888258"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1C923AE1-EBBE-4369-9024-B390AC90560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B3B3EC40-C2B0-4772-9DAD-8C70188D74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Power Line Carrier</a:t>
            </a:r>
          </a:p>
        </p:txBody>
      </p:sp>
      <p:sp>
        <p:nvSpPr>
          <p:cNvPr id="10243" name="Rectangle 3"/>
          <p:cNvSpPr>
            <a:spLocks noGrp="1" noChangeArrowheads="1"/>
          </p:cNvSpPr>
          <p:nvPr>
            <p:ph idx="1"/>
          </p:nvPr>
        </p:nvSpPr>
        <p:spPr>
          <a:xfrm>
            <a:off x="628650" y="1007783"/>
            <a:ext cx="7886700" cy="4842433"/>
          </a:xfrm>
        </p:spPr>
        <p:txBody>
          <a:bodyPr/>
          <a:lstStyle/>
          <a:p>
            <a:pPr eaLnBrk="1" hangingPunct="1">
              <a:lnSpc>
                <a:spcPct val="105000"/>
              </a:lnSpc>
            </a:pPr>
            <a:r>
              <a:rPr lang="en-US" altLang="en-US" sz="2800" dirty="0"/>
              <a:t>Pros and Cons</a:t>
            </a:r>
          </a:p>
          <a:p>
            <a:pPr lvl="1" eaLnBrk="1" hangingPunct="1">
              <a:lnSpc>
                <a:spcPct val="105000"/>
              </a:lnSpc>
            </a:pPr>
            <a:r>
              <a:rPr lang="en-US" altLang="en-US" sz="2400" dirty="0"/>
              <a:t>Copper Wires</a:t>
            </a:r>
          </a:p>
          <a:p>
            <a:pPr lvl="1" eaLnBrk="1" hangingPunct="1">
              <a:lnSpc>
                <a:spcPct val="105000"/>
              </a:lnSpc>
            </a:pPr>
            <a:r>
              <a:rPr lang="en-US" altLang="en-US" sz="2400" dirty="0"/>
              <a:t>Amount of data – now and in the future</a:t>
            </a:r>
          </a:p>
          <a:p>
            <a:pPr lvl="1" eaLnBrk="1" hangingPunct="1">
              <a:lnSpc>
                <a:spcPct val="105000"/>
              </a:lnSpc>
            </a:pPr>
            <a:endParaRPr lang="en-US" altLang="en-US" sz="1400" dirty="0"/>
          </a:p>
        </p:txBody>
      </p:sp>
      <p:pic>
        <p:nvPicPr>
          <p:cNvPr id="1026" name="Picture 2" descr="Better power lines would help U.S. supercharge renewable energy, study  suggests | Science | AAAS">
            <a:extLst>
              <a:ext uri="{FF2B5EF4-FFF2-40B4-BE49-F238E27FC236}">
                <a16:creationId xmlns:a16="http://schemas.microsoft.com/office/drawing/2014/main" id="{F998B619-B621-4C31-9829-F2CF4ACA0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14600"/>
            <a:ext cx="6612236" cy="371938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B65BF8A4-087A-482F-B91B-607D8C643B9E}"/>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8EEE8D8E-1282-4365-96A8-22BBEF35EA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Slide Template 2024 </Template>
  <TotalTime>10236</TotalTime>
  <Words>662</Words>
  <Application>Microsoft Office PowerPoint</Application>
  <PresentationFormat>On-screen Show (4:3)</PresentationFormat>
  <Paragraphs>104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AvantGarde</vt:lpstr>
      <vt:lpstr>Calibri</vt:lpstr>
      <vt:lpstr>TESCO Template</vt:lpstr>
      <vt:lpstr>AMI Technology Overview</vt:lpstr>
      <vt:lpstr>Topics We Will Cover</vt:lpstr>
      <vt:lpstr>AMI Benefits</vt:lpstr>
      <vt:lpstr>Pre-AMI Meter Operations </vt:lpstr>
      <vt:lpstr>The Pendulum Starts to Move</vt:lpstr>
      <vt:lpstr>The New Realities</vt:lpstr>
      <vt:lpstr>What Technologies Are We Using?</vt:lpstr>
      <vt:lpstr>RF Mesh</vt:lpstr>
      <vt:lpstr>Power Line Carrier</vt:lpstr>
      <vt:lpstr>LTL Back Haul</vt:lpstr>
      <vt:lpstr>              Questions and Discussion  </vt:lpstr>
    </vt:vector>
  </TitlesOfParts>
  <Company>Powermetrix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Perry Lawton</cp:lastModifiedBy>
  <cp:revision>642</cp:revision>
  <cp:lastPrinted>2019-03-11T18:25:43Z</cp:lastPrinted>
  <dcterms:created xsi:type="dcterms:W3CDTF">2006-02-22T21:24:59Z</dcterms:created>
  <dcterms:modified xsi:type="dcterms:W3CDTF">2025-03-04T18:34:02Z</dcterms:modified>
</cp:coreProperties>
</file>