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7" r:id="rId4"/>
  </p:sldMasterIdLst>
  <p:notesMasterIdLst>
    <p:notesMasterId r:id="rId37"/>
  </p:notesMasterIdLst>
  <p:handoutMasterIdLst>
    <p:handoutMasterId r:id="rId38"/>
  </p:handoutMasterIdLst>
  <p:sldIdLst>
    <p:sldId id="256" r:id="rId5"/>
    <p:sldId id="443" r:id="rId6"/>
    <p:sldId id="258" r:id="rId7"/>
    <p:sldId id="476" r:id="rId8"/>
    <p:sldId id="284" r:id="rId9"/>
    <p:sldId id="477" r:id="rId10"/>
    <p:sldId id="475" r:id="rId11"/>
    <p:sldId id="464" r:id="rId12"/>
    <p:sldId id="444" r:id="rId13"/>
    <p:sldId id="445" r:id="rId14"/>
    <p:sldId id="446" r:id="rId15"/>
    <p:sldId id="447" r:id="rId16"/>
    <p:sldId id="478" r:id="rId17"/>
    <p:sldId id="463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02" r:id="rId29"/>
    <p:sldId id="403" r:id="rId30"/>
    <p:sldId id="405" r:id="rId31"/>
    <p:sldId id="394" r:id="rId32"/>
    <p:sldId id="395" r:id="rId33"/>
    <p:sldId id="406" r:id="rId34"/>
    <p:sldId id="407" r:id="rId35"/>
    <p:sldId id="421" r:id="rId3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2" d="100"/>
          <a:sy n="102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8BF11D-70EE-4B1A-9791-1DD230BD97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67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3E6DDF0-1D55-4C73-9775-6A02CCEAAD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926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9B0C7D5-B472-4819-BB99-CAA32F3F6C92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CEA52-D4C5-24D1-CE1F-D5F356607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1A82FF8-1573-C416-79CF-44093804F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9B0C7D5-B472-4819-BB99-CAA32F3F6C92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dirty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6D43D52-FA82-366C-A8EF-180474CDC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955A598-BAEA-A213-427D-109D62DB3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28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FE637B-96F3-47A1-A43D-9EA43E676AF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9DC05-5CA6-97ED-A4EE-E0FCCA85F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863BAFC-0897-EE12-6579-2ADF915B8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FE637B-96F3-47A1-A43D-9EA43E676AF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6549B1D-3071-9647-056B-9A8C561E91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8BBE3E8-3DFC-32E2-03D9-1E1B218AF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8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E6DDF0-1D55-4C73-9775-6A02CCEAADA5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8441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6664318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2069" y="5125109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2069" y="539627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2069" y="566743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132B8EE0-4316-6E15-B655-0C0C7CE5E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24" y="259191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21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72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8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A353B2-C062-79CA-F59C-479A9B792025}"/>
              </a:ext>
            </a:extLst>
          </p:cNvPr>
          <p:cNvSpPr/>
          <p:nvPr userDrawn="1"/>
        </p:nvSpPr>
        <p:spPr>
          <a:xfrm>
            <a:off x="1447800" y="685800"/>
            <a:ext cx="73914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C68E7F-86AA-53DE-377A-4D3B7104DFC9}"/>
              </a:ext>
            </a:extLst>
          </p:cNvPr>
          <p:cNvSpPr/>
          <p:nvPr userDrawn="1"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C2075258-1E0B-91FE-FBD6-6AE1E6539F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490E8174-B0A8-E4F0-DFB1-C294C4066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8366BA2-3B08-D87C-8525-EC53E5C92F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2917F9E-3934-5CAA-A47A-D6207351C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D01F9D3-AE84-0133-5B79-E6C5587F26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44452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792" y="116205"/>
            <a:ext cx="7208107" cy="679832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6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71826" cy="3442130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4253BDD9-DF78-0B89-3365-C93D4DA76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77" y="259192"/>
            <a:ext cx="2327325" cy="1422015"/>
          </a:xfrm>
          <a:prstGeom prst="rect">
            <a:avLst/>
          </a:prstGeom>
        </p:spPr>
      </p:pic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8533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74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72088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740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55246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8016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43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175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0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0687" y="-19688"/>
            <a:ext cx="7354884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02A30527-4564-A866-22F6-180AC8AB0A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" y="178915"/>
            <a:ext cx="1027088" cy="627559"/>
          </a:xfrm>
          <a:prstGeom prst="rect">
            <a:avLst/>
          </a:prstGeom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AD5D4EFA-1C7B-30A8-EC7D-780742A12D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</p:spTree>
    <p:extLst>
      <p:ext uri="{BB962C8B-B14F-4D97-AF65-F5344CB8AC3E}">
        <p14:creationId xmlns:p14="http://schemas.microsoft.com/office/powerpoint/2010/main" val="40354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69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ddy_current" TargetMode="External"/><Relationship Id="rId13" Type="http://schemas.openxmlformats.org/officeDocument/2006/relationships/hyperlink" Target="https://en.wikipedia.org/wiki/Proportionality_(mathematics)" TargetMode="External"/><Relationship Id="rId3" Type="http://schemas.openxmlformats.org/officeDocument/2006/relationships/hyperlink" Target="https://en.wikipedia.org/wiki/Electromagnetic_induction" TargetMode="External"/><Relationship Id="rId7" Type="http://schemas.openxmlformats.org/officeDocument/2006/relationships/hyperlink" Target="https://en.wikipedia.org/wiki/Electric_current" TargetMode="External"/><Relationship Id="rId12" Type="http://schemas.openxmlformats.org/officeDocument/2006/relationships/hyperlink" Target="https://en.wikipedia.org/wiki/Angular_velocity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gnetic_flux" TargetMode="External"/><Relationship Id="rId11" Type="http://schemas.openxmlformats.org/officeDocument/2006/relationships/hyperlink" Target="https://en.wikipedia.org/wiki/Eddy_current_brake" TargetMode="External"/><Relationship Id="rId5" Type="http://schemas.openxmlformats.org/officeDocument/2006/relationships/hyperlink" Target="https://en.wikipedia.org/wiki/Linear_induction_motor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en.wikipedia.org/wiki/Permanent_magnet" TargetMode="External"/><Relationship Id="rId4" Type="http://schemas.openxmlformats.org/officeDocument/2006/relationships/hyperlink" Target="https://en.wikipedia.org/wiki/Induction_coil" TargetMode="External"/><Relationship Id="rId9" Type="http://schemas.openxmlformats.org/officeDocument/2006/relationships/hyperlink" Target="https://en.wikipedia.org/wiki/Force" TargetMode="External"/><Relationship Id="rId14" Type="http://schemas.openxmlformats.org/officeDocument/2006/relationships/hyperlink" Target="https://en.wikipedia.org/wiki/Odomet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B5F18-9223-4EA5-8186-9DCC7A37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538" y="4245416"/>
            <a:ext cx="7086600" cy="1557595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+mj-lt"/>
                <a:cs typeface="Arial"/>
              </a:rPr>
              <a:t>Intro to Self Contained </a:t>
            </a:r>
            <a:r>
              <a:rPr lang="en-US" sz="6600" dirty="0" err="1">
                <a:latin typeface="+mj-lt"/>
                <a:cs typeface="Arial"/>
              </a:rPr>
              <a:t>Metering,Transformer</a:t>
            </a:r>
            <a:r>
              <a:rPr lang="en-US" sz="6600" dirty="0">
                <a:latin typeface="+mj-lt"/>
                <a:cs typeface="Arial"/>
              </a:rPr>
              <a:t> Rated Metering, and Testing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BE897-AE03-22CD-1EF0-57BDB2219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7568" y="6029366"/>
            <a:ext cx="3244850" cy="27116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PREA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EC5E0-53CE-FF56-D489-0C01B7319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7568" y="6255720"/>
            <a:ext cx="3244850" cy="27116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March 2025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1183BB-DFAD-4E91-C1FD-47FE8EA9F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7568" y="6482074"/>
            <a:ext cx="3244850" cy="27116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Rob Reese, TESCO</a:t>
            </a:r>
          </a:p>
        </p:txBody>
      </p:sp>
      <p:pic>
        <p:nvPicPr>
          <p:cNvPr id="8" name="Picture 2" descr="Home">
            <a:extLst>
              <a:ext uri="{FF2B5EF4-FFF2-40B4-BE49-F238E27FC236}">
                <a16:creationId xmlns:a16="http://schemas.microsoft.com/office/drawing/2014/main" id="{7CF55F56-783D-FAE4-A877-A2EEA62EF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86616"/>
            <a:ext cx="2495239" cy="16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886" y="99060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Primarily Residential</a:t>
            </a:r>
          </a:p>
          <a:p>
            <a:pPr algn="ctr"/>
            <a:r>
              <a:rPr lang="en-US" altLang="en-US" sz="3200" dirty="0"/>
              <a:t>(1S, 2S, 12S)</a:t>
            </a:r>
          </a:p>
        </p:txBody>
      </p:sp>
      <p:pic>
        <p:nvPicPr>
          <p:cNvPr id="24578" name="Picture 2" descr="How to Do Home Electrical Repairs: Tips and Guidelines | HowStuff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93" y="2209800"/>
            <a:ext cx="3091641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Electrical Meter Base and Panel Upgrade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5017"/>
            <a:ext cx="3843866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791E8F-F7A5-16AB-FF92-FDA193BB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Self-Contained vs. Transformer-Rated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11CEB9-3DF5-9FE5-2357-1D007E417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A09C7F-5E8C-5561-8052-7CE026268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9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-84000"/>
            <a:ext cx="8305800" cy="109696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Self-Contained vs. Transformer-Rated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/>
              <a:t>Relatively High Current</a:t>
            </a:r>
          </a:p>
          <a:p>
            <a:pPr algn="ctr"/>
            <a:r>
              <a:rPr lang="en-US" altLang="en-US" sz="2400" dirty="0"/>
              <a:t>Example: 2000A</a:t>
            </a:r>
          </a:p>
        </p:txBody>
      </p:sp>
      <p:pic>
        <p:nvPicPr>
          <p:cNvPr id="7" name="Picture 9" descr="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47808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29"/>
          <p:cNvSpPr>
            <a:spLocks/>
          </p:cNvSpPr>
          <p:nvPr/>
        </p:nvSpPr>
        <p:spPr bwMode="auto">
          <a:xfrm>
            <a:off x="1905000" y="3276600"/>
            <a:ext cx="4648200" cy="317500"/>
          </a:xfrm>
          <a:custGeom>
            <a:avLst/>
            <a:gdLst>
              <a:gd name="T0" fmla="*/ 0 w 2928"/>
              <a:gd name="T1" fmla="*/ 0 h 200"/>
              <a:gd name="T2" fmla="*/ 1536 w 2928"/>
              <a:gd name="T3" fmla="*/ 192 h 200"/>
              <a:gd name="T4" fmla="*/ 2928 w 2928"/>
              <a:gd name="T5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Freeform 30"/>
          <p:cNvSpPr>
            <a:spLocks/>
          </p:cNvSpPr>
          <p:nvPr/>
        </p:nvSpPr>
        <p:spPr bwMode="auto">
          <a:xfrm>
            <a:off x="1905000" y="3581400"/>
            <a:ext cx="4648200" cy="317500"/>
          </a:xfrm>
          <a:custGeom>
            <a:avLst/>
            <a:gdLst>
              <a:gd name="T0" fmla="*/ 0 w 2928"/>
              <a:gd name="T1" fmla="*/ 0 h 200"/>
              <a:gd name="T2" fmla="*/ 1536 w 2928"/>
              <a:gd name="T3" fmla="*/ 192 h 200"/>
              <a:gd name="T4" fmla="*/ 2928 w 2928"/>
              <a:gd name="T5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31"/>
          <p:cNvSpPr>
            <a:spLocks/>
          </p:cNvSpPr>
          <p:nvPr/>
        </p:nvSpPr>
        <p:spPr bwMode="auto">
          <a:xfrm>
            <a:off x="1905000" y="3429000"/>
            <a:ext cx="4648200" cy="317500"/>
          </a:xfrm>
          <a:custGeom>
            <a:avLst/>
            <a:gdLst>
              <a:gd name="T0" fmla="*/ 0 w 2928"/>
              <a:gd name="T1" fmla="*/ 0 h 200"/>
              <a:gd name="T2" fmla="*/ 1536 w 2928"/>
              <a:gd name="T3" fmla="*/ 192 h 200"/>
              <a:gd name="T4" fmla="*/ 2928 w 2928"/>
              <a:gd name="T5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1" name="Picture 8" descr="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11557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6"/>
          <p:cNvSpPr>
            <a:spLocks noChangeArrowheads="1"/>
          </p:cNvSpPr>
          <p:nvPr/>
        </p:nvSpPr>
        <p:spPr bwMode="auto">
          <a:xfrm>
            <a:off x="3352800" y="2743200"/>
            <a:ext cx="2133600" cy="2057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4" name="Picture 20" descr="p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525" y="28956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17253" y="1371600"/>
            <a:ext cx="9144000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Primarily Commercial/Industrial</a:t>
            </a:r>
          </a:p>
          <a:p>
            <a:pPr algn="ctr"/>
            <a:r>
              <a:rPr lang="en-US" altLang="en-US" sz="3200" dirty="0"/>
              <a:t>(9S)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ED96DF3-5630-ED30-A3C2-FA956BFE1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9E5E9F1-6246-81E0-FD9A-0AC4BDA95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ow to Do Home Electrical Repairs: Tips and Guidelines | HowStuffWorks">
            <a:extLst>
              <a:ext uri="{FF2B5EF4-FFF2-40B4-BE49-F238E27FC236}">
                <a16:creationId xmlns:a16="http://schemas.microsoft.com/office/drawing/2014/main" id="{D7338EDF-E5BB-3F79-576A-9ECA20C8A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96" y="2177152"/>
            <a:ext cx="3429000" cy="44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-76200"/>
            <a:ext cx="8305800" cy="109696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Self-Contained Metering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21566" y="1383353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Primarily Residential</a:t>
            </a:r>
          </a:p>
          <a:p>
            <a:pPr algn="ctr"/>
            <a:r>
              <a:rPr lang="en-US" altLang="en-US" sz="3200" dirty="0"/>
              <a:t>(2S)</a:t>
            </a:r>
          </a:p>
        </p:txBody>
      </p:sp>
      <p:sp>
        <p:nvSpPr>
          <p:cNvPr id="2" name="AutoShape 6" descr="Electricity Mete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51A124-D45F-BA33-73A9-05443056E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3FCFC3-FEA9-32CC-EFA2-78B7B8053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4BF3C-3468-52ED-922C-509665D41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2716798"/>
            <a:ext cx="2362200" cy="1933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BA6F9E-644C-4271-6463-66399192C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038" y="1032546"/>
            <a:ext cx="2286839" cy="3049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C4E885-F81B-54A3-21FC-7E12CAA81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041" y="4081665"/>
            <a:ext cx="2578832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7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DB5EB-A5A5-FA99-9112-2FA34ED3E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>
            <a:extLst>
              <a:ext uri="{FF2B5EF4-FFF2-40B4-BE49-F238E27FC236}">
                <a16:creationId xmlns:a16="http://schemas.microsoft.com/office/drawing/2014/main" id="{3EF656EE-2F84-7CDB-61EB-DF296976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197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>
            <a:extLst>
              <a:ext uri="{FF2B5EF4-FFF2-40B4-BE49-F238E27FC236}">
                <a16:creationId xmlns:a16="http://schemas.microsoft.com/office/drawing/2014/main" id="{1442D9AF-360E-8ECC-5A4C-31DE206AD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-76200"/>
            <a:ext cx="8305800" cy="109696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5A099CFA-0F4C-A3D8-2EF6-C548EEB6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8433CC21-7085-7E9B-9CC2-C2D544EF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383353"/>
            <a:ext cx="9144000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Primarily Commercial/Industrial</a:t>
            </a:r>
          </a:p>
          <a:p>
            <a:pPr algn="ctr"/>
            <a:r>
              <a:rPr lang="en-US" altLang="en-US" sz="3200" dirty="0"/>
              <a:t>(9S)</a:t>
            </a:r>
          </a:p>
        </p:txBody>
      </p:sp>
      <p:pic>
        <p:nvPicPr>
          <p:cNvPr id="43010" name="Picture 2" descr="https://www.tescometering.com/wp-content/uploads/2019/01/TESCO-Transockets-Photo-1.jpg">
            <a:extLst>
              <a:ext uri="{FF2B5EF4-FFF2-40B4-BE49-F238E27FC236}">
                <a16:creationId xmlns:a16="http://schemas.microsoft.com/office/drawing/2014/main" id="{2F590608-FFAB-DC4A-489E-48333BA2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21" y="1905000"/>
            <a:ext cx="3138830" cy="313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s://www.tescometering.com/wp-content/uploads/2019/01/TESCO-Transockets-Photo-2.jpg">
            <a:extLst>
              <a:ext uri="{FF2B5EF4-FFF2-40B4-BE49-F238E27FC236}">
                <a16:creationId xmlns:a16="http://schemas.microsoft.com/office/drawing/2014/main" id="{95CA3E23-832E-E9EA-AD43-3B0620246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6255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523F6F8C-BD83-9195-7269-6BCDB4BD23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8CA0C7-6216-1FD1-4593-7AD3F106F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67B205-B55D-D48A-C9FD-512209A88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5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59" y="2030358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Typical Components of an Installation</a:t>
            </a:r>
          </a:p>
        </p:txBody>
      </p:sp>
      <p:sp>
        <p:nvSpPr>
          <p:cNvPr id="2" name="AutoShape 6" descr="Electricity Mete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33600"/>
            <a:ext cx="20679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190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3697677"/>
            <a:ext cx="2684253" cy="26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6" y="4621213"/>
            <a:ext cx="13350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837F4B-0C50-AA28-2592-C03448943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902CB1-DDC0-A75F-4035-A61AFE653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9EDBA3-9EE5-D15E-D6EC-74E1F104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0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B1442-D260-0C8D-2E6A-E42865757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>
            <a:extLst>
              <a:ext uri="{FF2B5EF4-FFF2-40B4-BE49-F238E27FC236}">
                <a16:creationId xmlns:a16="http://schemas.microsoft.com/office/drawing/2014/main" id="{B642D950-1D26-D29F-03DE-7B4ADBE4A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59" y="2030358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C0B5B555-6F15-4F2D-FF37-DB0E940FB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09DD2D03-BA17-17F9-D126-42B1AFD45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Meter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0BE1DAB3-65E3-2135-96CD-3906342D5D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8D2C2D42-9C4A-2FE1-B8A7-E830BAE6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33600"/>
            <a:ext cx="20679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29B84CB3-2198-194C-502E-64707F17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190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70CBC821-AAE9-AA11-E4DB-BD368EEFC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3697677"/>
            <a:ext cx="2684253" cy="26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0BAC401F-E9A4-BAD8-722A-205521BB0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09" y="2344762"/>
            <a:ext cx="4229893" cy="370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8BE84E-D232-A4FD-D122-F9E010DC1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5FD96D-375E-7291-D8BA-611520A1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F69970-E46F-0022-0DDD-3C7B0D12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3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11484-DF24-9BE9-EEE1-F13013B60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099EF3A2-8AC9-71AD-18B0-A287BD3A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05ACA90-F0CD-D5D3-D3D1-1FEF5F211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Meter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ECE84DA0-2B7F-2475-146E-249A5CD1B3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B06D0008-9C35-5411-51BB-DF33AA82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1672002" cy="14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4CA9BF-E4AB-709A-0BE2-6EC2E8E72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E5BE47-C0A1-D7FC-EDED-3AC51F029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7AD5DA-F2A6-C7BA-1CEA-847AF3AA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33ABE-5D01-B000-675A-1F8F66874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2" y="2014531"/>
            <a:ext cx="3571875" cy="42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2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DBF20-DEA6-523E-8902-BE88DC187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>
            <a:extLst>
              <a:ext uri="{FF2B5EF4-FFF2-40B4-BE49-F238E27FC236}">
                <a16:creationId xmlns:a16="http://schemas.microsoft.com/office/drawing/2014/main" id="{6F53F762-D393-5C83-30DA-61C7D832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59" y="2030358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52DF8294-BE65-228E-4B39-5BCBF40E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7106B8A-3021-408C-A1A6-253C9F71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Enclosure, Socket, Test Switch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12C536AB-475E-C62A-064C-F8ACDD7B9D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0A7B8C99-70C2-0796-7530-7438C1B91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33600"/>
            <a:ext cx="20679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52795152-830F-DB65-B297-E1308309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190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6346ABB8-D243-5E38-D82B-23E57BBCB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6" y="4454809"/>
            <a:ext cx="13350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EE0295-E2A4-250B-E152-680267139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8A1D73-E73B-E766-0A90-67C309D9A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269DD1-1B9E-FCE2-E49E-AF286585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3095C527-24FA-F578-1730-294888B5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38" y="2239804"/>
            <a:ext cx="3398944" cy="33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8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11D08-7B4C-656A-950F-BF18E45B9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58DA1719-D161-C16A-11A3-1DA5868E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77" y="1397966"/>
            <a:ext cx="4774233" cy="47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97AFA18E-B458-336B-9E15-EBBABFB70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8491D51-B53A-EBE0-3CE1-816BA379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Enclosure, Socket, Test Switch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E9A39AA0-1861-C6F0-B6AF-A0EF6BBE85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BA5504-9E79-68F4-F0CC-C1E1B45FD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0430BD-AD2D-95A5-E64B-4B9720F63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46DE6-D0DB-B05C-8E1B-4B4DA237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0E630AA-539B-6F7D-455D-696678C9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14512"/>
            <a:ext cx="525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Enclosure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Painted Steel or Aluminum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One or Two Piece Lid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Many, Many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406153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25B49-5EEA-2E00-1725-0D5726B5E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E82C2991-D19F-71CD-35A9-B498535BB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0D2FEB4C-D2B1-6FC3-8B38-47D698B8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Enclosure, Socket, Test Switch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2DFEB391-3C44-D99F-C687-2150E9D2CD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7A636A-F100-357A-CF4B-B3F5F29B3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5B93D1-B0A4-B9BC-4614-F1F8AF7BE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66D25B-0CF9-6C96-FAE8-DF564F7C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B96D7F2-E062-9251-19A5-086446480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14512"/>
            <a:ext cx="525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Socket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Configured for Specific 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1C9DE9-4F27-D8E7-FB86-EA39E1E9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603" y="1841175"/>
            <a:ext cx="3417296" cy="45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6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208107" cy="679832"/>
          </a:xfrm>
          <a:noFill/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C00000"/>
                </a:solidFill>
              </a:rPr>
              <a:t>Topics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6200" y="1524000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buFontTx/>
              <a:buChar char="-"/>
            </a:pPr>
            <a:r>
              <a:rPr lang="en-US" altLang="en-US" sz="3600" dirty="0"/>
              <a:t>What is a meter?</a:t>
            </a:r>
          </a:p>
          <a:p>
            <a:pPr marL="342900" indent="-342900" algn="ctr" eaLnBrk="1" hangingPunct="1">
              <a:buFontTx/>
              <a:buChar char="-"/>
            </a:pPr>
            <a:r>
              <a:rPr lang="en-US" altLang="en-US" sz="3600" dirty="0"/>
              <a:t>Electro-mechanical versus Solid State</a:t>
            </a:r>
          </a:p>
          <a:p>
            <a:pPr marL="342900" indent="-342900" algn="ctr" eaLnBrk="1" hangingPunct="1">
              <a:buFontTx/>
              <a:buChar char="-"/>
            </a:pPr>
            <a:r>
              <a:rPr lang="en-US" altLang="en-US" sz="3600" dirty="0"/>
              <a:t>Forms and Services</a:t>
            </a:r>
          </a:p>
          <a:p>
            <a:pPr marL="342900" indent="-342900" algn="ctr" eaLnBrk="1" hangingPunct="1">
              <a:buFontTx/>
              <a:buChar char="-"/>
            </a:pPr>
            <a:r>
              <a:rPr lang="en-US" altLang="en-US" sz="3600" dirty="0"/>
              <a:t>Self Contained Metering</a:t>
            </a:r>
          </a:p>
          <a:p>
            <a:pPr marL="342900" indent="-342900" algn="ctr" eaLnBrk="1" hangingPunct="1">
              <a:buFontTx/>
              <a:buChar char="-"/>
            </a:pPr>
            <a:r>
              <a:rPr lang="en-US" altLang="en-US" sz="3600" dirty="0"/>
              <a:t>Transformer Rated Metering</a:t>
            </a:r>
          </a:p>
        </p:txBody>
      </p:sp>
    </p:spTree>
    <p:extLst>
      <p:ext uri="{BB962C8B-B14F-4D97-AF65-F5344CB8AC3E}">
        <p14:creationId xmlns:p14="http://schemas.microsoft.com/office/powerpoint/2010/main" val="2566557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48FAE-88DA-3D2A-FE67-F149F6385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D112F5D7-981A-E06A-BB14-9B06F3CB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FBD1CDE-75CA-7397-4E83-0909B1809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Enclosure, Socket, Test Switch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73CDA5A2-5A03-2539-D092-31BA41A679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154AE58-47C1-E1C7-03DE-556F87D12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F6A738-86C7-058E-FA06-6B53C40AD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A3BA46-480D-87BD-2EC1-66C93BEF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C259ED8-6D0C-EECA-4CBD-D2AFF4297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14512"/>
            <a:ext cx="5029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Test Switch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Upmost Safety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Shuts the CT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Isolates the Meter from the Service During Testing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09DE35-0F28-7896-1213-9ADA2990C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399" y="2346156"/>
            <a:ext cx="3982263" cy="27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47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062E7-5468-6ED5-A619-862A6EC8C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594D2D45-C008-9B79-E782-ACF59BBB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3697677"/>
            <a:ext cx="2684253" cy="26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>
            <a:extLst>
              <a:ext uri="{FF2B5EF4-FFF2-40B4-BE49-F238E27FC236}">
                <a16:creationId xmlns:a16="http://schemas.microsoft.com/office/drawing/2014/main" id="{4BB5789C-4D01-94F3-D3E6-4C5AEA386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59" y="2030358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BB452357-D5B9-F540-2820-0A622C2E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6AF5C1EE-EF65-6288-B2ED-AD36013A2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PT/VT –Voltage Transformer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22598AF0-B24F-CBC3-A084-384FE0970B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A5400DA4-715C-75DE-5FFF-9E0117F5D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69" y="2667000"/>
            <a:ext cx="367626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FF78DD65-F66F-FB64-643A-5D97308E5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190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14365A92-80CC-F63A-12B1-A2B035E2E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6" y="4454809"/>
            <a:ext cx="13350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4886B1-D779-1A4A-0F25-5A9CBA397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C6E1E7-2092-0EAC-7E44-084CB8B7D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DEB57C-6DDC-1D51-4479-0B17AF1A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DCA80-0263-B4E9-529A-DD8D533C2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BFDF5A56-24A9-14B9-3765-CE4B0714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1FC5F6E-150E-79CF-FFB6-B98A0C7C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PT/VT –Voltage Transformer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6B452175-F093-A945-04CC-38DF665258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7AEC9071-89C4-3433-B34F-D368502C7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84831"/>
            <a:ext cx="367626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442B0C-2BFD-FCA6-A859-DDDBAA21A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6B7824-85FC-BB7F-85A1-78B6A87B1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F5AE68-57C2-390F-3761-14A6DC9A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6339BAA-6142-417D-2897-462CC292A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1" y="2765540"/>
            <a:ext cx="502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PT/VT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Scales Down the Voltage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4:1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480V:120V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451216-113C-61A3-C9C5-5D322726D9E2}"/>
              </a:ext>
            </a:extLst>
          </p:cNvPr>
          <p:cNvSpPr/>
          <p:nvPr/>
        </p:nvSpPr>
        <p:spPr>
          <a:xfrm>
            <a:off x="3262050" y="5997714"/>
            <a:ext cx="2852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PAGES 23-26</a:t>
            </a:r>
          </a:p>
        </p:txBody>
      </p:sp>
    </p:spTree>
    <p:extLst>
      <p:ext uri="{BB962C8B-B14F-4D97-AF65-F5344CB8AC3E}">
        <p14:creationId xmlns:p14="http://schemas.microsoft.com/office/powerpoint/2010/main" val="4187672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AA844-DDB6-23CD-29FA-1DC2C9457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5A3AB00A-C0E9-2E1A-B60E-292755E9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3697677"/>
            <a:ext cx="2684253" cy="26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>
            <a:extLst>
              <a:ext uri="{FF2B5EF4-FFF2-40B4-BE49-F238E27FC236}">
                <a16:creationId xmlns:a16="http://schemas.microsoft.com/office/drawing/2014/main" id="{D3E591FC-75BE-56A9-8FB3-B398D6E73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59" y="2030358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19D29B3F-BDF4-A1B9-2EDF-93E4FDCFE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F45652F-98E0-348C-FACA-F957FC1FD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CT – Current Transformer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86F6636B-9653-5C79-FC21-28DDE6D53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43E80F3C-2251-5450-3221-B104CCA9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33600"/>
            <a:ext cx="20679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7A214CA0-F5B7-8B34-2D36-993439CF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22" y="2531938"/>
            <a:ext cx="3539213" cy="274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0A70E8CC-EBE2-7942-43FD-065FA3E9F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6" y="4454809"/>
            <a:ext cx="13350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C8775-96DC-DF14-8D56-7B3715079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963E94-3F1C-1FEA-51C1-9CF6F7007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2A4ACC-950E-FFF6-7C29-3BB945AE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E745D-49E6-8393-B477-470011B09929}"/>
              </a:ext>
            </a:extLst>
          </p:cNvPr>
          <p:cNvSpPr/>
          <p:nvPr/>
        </p:nvSpPr>
        <p:spPr>
          <a:xfrm>
            <a:off x="3262050" y="5997714"/>
            <a:ext cx="2852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PAGES 23-26</a:t>
            </a:r>
          </a:p>
        </p:txBody>
      </p:sp>
    </p:spTree>
    <p:extLst>
      <p:ext uri="{BB962C8B-B14F-4D97-AF65-F5344CB8AC3E}">
        <p14:creationId xmlns:p14="http://schemas.microsoft.com/office/powerpoint/2010/main" val="3607949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B5733-116D-99BF-4722-8FFF2E1E0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95983C30-F210-6388-42C3-BD4424823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37DC812-BE08-6070-8AF3-6D2EF388A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CT – Current Transformer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12C6FF81-C78F-D84B-6B7A-9119F3AEEE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6CD930D0-38D3-28F4-7D3B-FB6B33A39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08264"/>
            <a:ext cx="3539213" cy="274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0232B1E-AED6-9DFC-DAF1-9189B075E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53851D-4E9E-8048-0379-D7C09F039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F03F71-BA29-1A75-D24F-AD46454D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CAAE220-63F3-3FE1-A880-F7155BB6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1" y="2765540"/>
            <a:ext cx="502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CT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Scales Down the Current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400:5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800A:10A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919BB5-9A4C-AF11-7D10-AFE9AAB29BEA}"/>
              </a:ext>
            </a:extLst>
          </p:cNvPr>
          <p:cNvSpPr/>
          <p:nvPr/>
        </p:nvSpPr>
        <p:spPr>
          <a:xfrm>
            <a:off x="3262050" y="5981288"/>
            <a:ext cx="2852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PAGES 23-26</a:t>
            </a:r>
          </a:p>
        </p:txBody>
      </p:sp>
    </p:spTree>
    <p:extLst>
      <p:ext uri="{BB962C8B-B14F-4D97-AF65-F5344CB8AC3E}">
        <p14:creationId xmlns:p14="http://schemas.microsoft.com/office/powerpoint/2010/main" val="2044224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92" y="1235901"/>
            <a:ext cx="62870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683653-6CC5-422B-9454-509A8F82C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D7B3D-AF48-483D-8174-77704B0A3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5334000" y="2852871"/>
            <a:ext cx="1828800" cy="9906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315200" y="3027496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Ratio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7ADC51-B745-4A92-ABFE-DFFCB9D9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52400"/>
            <a:ext cx="7208107" cy="679832"/>
          </a:xfrm>
        </p:spPr>
        <p:txBody>
          <a:bodyPr/>
          <a:lstStyle/>
          <a:p>
            <a:r>
              <a:rPr lang="en-US" dirty="0"/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D1815-4762-4837-9DC7-74DD5EC32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2DAB8-5FB2-4B39-94FF-E54801778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1676400" y="4416425"/>
            <a:ext cx="914400" cy="5334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162800" y="3193709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</a:rPr>
              <a:t>Thermal factor</a:t>
            </a:r>
          </a:p>
        </p:txBody>
      </p:sp>
      <p:sp>
        <p:nvSpPr>
          <p:cNvPr id="2" name="Down Arrow 1"/>
          <p:cNvSpPr/>
          <p:nvPr/>
        </p:nvSpPr>
        <p:spPr bwMode="auto">
          <a:xfrm rot="4746480">
            <a:off x="4917440" y="1905842"/>
            <a:ext cx="208074" cy="463156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354C67-2CD1-4354-8446-4826669D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Faceplate Specifications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8E028-0E54-4493-A545-210BAD44C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2A205-C5F7-47DF-8332-C26199ED6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EBF26-1B48-462B-BDB1-EBCBDC547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04ACA-FEA4-4A4E-80F6-A24DBE65E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28</a:t>
            </a:fld>
            <a:endParaRPr lang="en-US" dirty="0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8153400" cy="39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Thermal Rating factor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A value representing the amount by which the primary current can be increased without exceeding the allowable temperature rise.</a:t>
            </a:r>
          </a:p>
          <a:p>
            <a:pPr algn="ctr" eaLnBrk="1" hangingPunct="1"/>
            <a:r>
              <a:rPr lang="en-US" altLang="en-US" sz="2800" dirty="0"/>
              <a:t>For instance, a RF of 4.0 at 30</a:t>
            </a:r>
            <a:r>
              <a:rPr lang="en-US" altLang="en-US" sz="2800" dirty="0">
                <a:cs typeface="Arial" pitchFamily="34" charset="0"/>
              </a:rPr>
              <a:t>° ambient on a 400:5 ratio CT would allow for a primary current up to 1600A.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4893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52EB50-D5C0-422B-8CC3-FF1B321EC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915F2-F5C0-4BED-A037-0AE775FCE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29</a:t>
            </a:fld>
            <a:endParaRPr lang="en-US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4273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0999" y="2052044"/>
            <a:ext cx="8382001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All CT’s fall within an accuracy class.</a:t>
            </a:r>
          </a:p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IEEE Standards have defined accuracy classes.</a:t>
            </a:r>
          </a:p>
          <a:p>
            <a:pPr algn="ctr" eaLnBrk="1" hangingPunct="1"/>
            <a:endParaRPr lang="en-US" altLang="en-US" sz="3200" dirty="0">
              <a:cs typeface="Arial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87" y="3523716"/>
            <a:ext cx="3943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B4670E-78AA-20D4-3537-D46799BA4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7" y="3842473"/>
            <a:ext cx="2847975" cy="1600200"/>
          </a:xfrm>
          <a:prstGeom prst="rect">
            <a:avLst/>
          </a:prstGeom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marL="838200" indent="-838200" eaLnBrk="1" hangingPunct="1"/>
            <a:r>
              <a:rPr lang="en-US" altLang="en-US" sz="3600" dirty="0"/>
              <a:t>Meters 101 – What is a meter?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224338" y="1443037"/>
            <a:ext cx="49196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Energy Revenue Billing Meter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24338" y="2137366"/>
            <a:ext cx="4800600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202122"/>
                </a:solidFill>
                <a:cs typeface="Arial" pitchFamily="34" charset="0"/>
              </a:rPr>
              <a:t>Measures Watt-hours (</a:t>
            </a:r>
            <a:r>
              <a:rPr lang="en-US" altLang="en-US" sz="2400" dirty="0" err="1">
                <a:solidFill>
                  <a:srgbClr val="202122"/>
                </a:solidFill>
                <a:cs typeface="Arial" pitchFamily="34" charset="0"/>
              </a:rPr>
              <a:t>Wh</a:t>
            </a:r>
            <a:r>
              <a:rPr lang="en-US" altLang="en-US" sz="2400" dirty="0">
                <a:solidFill>
                  <a:srgbClr val="202122"/>
                </a:solidFill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202122"/>
                </a:solidFill>
                <a:cs typeface="Arial" pitchFamily="34" charset="0"/>
              </a:rPr>
              <a:t>Used to quantify the amount of energy that was provided to the customer for billing purposes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202122"/>
                </a:solidFill>
                <a:cs typeface="Arial" pitchFamily="34" charset="0"/>
              </a:rPr>
              <a:t>NIST Traceability – Verification of Accuracy</a:t>
            </a:r>
          </a:p>
          <a:p>
            <a:pPr>
              <a:buFont typeface="Arial" pitchFamily="34" charset="0"/>
              <a:buChar char="•"/>
            </a:pPr>
            <a:endParaRPr lang="en-US" altLang="en-US" sz="2400" dirty="0">
              <a:solidFill>
                <a:srgbClr val="0645AD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altLang="en-US" sz="2400" dirty="0">
              <a:solidFill>
                <a:srgbClr val="0645AD"/>
              </a:solidFill>
              <a:cs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C7D9F3-7B1D-44A9-BF29-C9B396CB4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E0CA4A-7BAC-4B07-933C-3F50ECFB7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D49ABE3-D91E-76CD-4DF5-DEC8386A5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0" y="1872999"/>
            <a:ext cx="13350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ow to read your electric meter ...">
            <a:extLst>
              <a:ext uri="{FF2B5EF4-FFF2-40B4-BE49-F238E27FC236}">
                <a16:creationId xmlns:a16="http://schemas.microsoft.com/office/drawing/2014/main" id="{1F41B5A2-1C5B-3A5E-9816-ED17E709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871413"/>
            <a:ext cx="1752600" cy="176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ERAL ELECTRIC Company WATT HOUR METER (KWH) with Box House Home Power  Utility">
            <a:extLst>
              <a:ext uri="{FF2B5EF4-FFF2-40B4-BE49-F238E27FC236}">
                <a16:creationId xmlns:a16="http://schemas.microsoft.com/office/drawing/2014/main" id="{86E0A8AC-B3A3-3CAE-C772-38CF32A03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8096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07" y="1524000"/>
            <a:ext cx="61856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2800350" y="4495800"/>
            <a:ext cx="1828800" cy="4572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77568" y="3300662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</a:rPr>
              <a:t>BurdenRating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4E097-AC05-4CE9-8317-7AE0903E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  <a:latin typeface="+mj-lt"/>
              </a:rPr>
              <a:t>Faceplate Specifications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7F0C47-77BD-4A56-A497-6832ECED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2D0FF-7FD4-49CC-ACA9-45855A56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19100" y="1752600"/>
            <a:ext cx="8305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.3@B0.1,B0.2</a:t>
            </a:r>
          </a:p>
          <a:p>
            <a:pPr algn="ctr" eaLnBrk="1" hangingPunct="1"/>
            <a:endParaRPr lang="en-US" altLang="en-US" sz="3200" dirty="0"/>
          </a:p>
          <a:p>
            <a:pPr algn="ctr" eaLnBrk="1" hangingPunct="1"/>
            <a:r>
              <a:rPr lang="en-US" altLang="en-US" sz="3200" dirty="0"/>
              <a:t>The burden range, present in the secondary circuit, that the manufacturer will guarantee their CT’s will still accurately function, in regards to the ratio specification.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EAFED8-70E9-4498-B0D5-9747640D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Burden Rating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772E8-EED7-447D-9363-0DD407C4B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B7EDB6-8831-4075-A11C-7C504DDF3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36522"/>
            <a:ext cx="7391400" cy="679832"/>
          </a:xfrm>
          <a:noFill/>
        </p:spPr>
        <p:txBody>
          <a:bodyPr anchor="ctr"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         </a:t>
            </a:r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Questions and Discussion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Rob Reese</a:t>
            </a:r>
          </a:p>
          <a:p>
            <a:pPr algn="ctr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Midwest Regional Sales Manager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rob.reese@tescometering.com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215.310.8809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50000"/>
                  </a:schemeClr>
                </a:solidFill>
              </a:rPr>
              <a:t>ISO 9001:2015 Certified Quality Company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50000"/>
                  </a:schemeClr>
                </a:solidFill>
              </a:rPr>
              <a:t>ISO 17025:2017 Accredited Laboratory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214132-9888-47FE-B095-A818A0A2A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2FB14-BF10-4E23-ACDD-AF397ABB3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32</a:t>
            </a:fld>
            <a:endParaRPr lang="en-US" dirty="0"/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522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50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2264E-4C30-AD36-45D2-844752C60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127A06B9-4F69-721E-95EE-630AAC538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951" y="234568"/>
            <a:ext cx="7208107" cy="679832"/>
          </a:xfrm>
          <a:noFill/>
        </p:spPr>
        <p:txBody>
          <a:bodyPr/>
          <a:lstStyle/>
          <a:p>
            <a:pPr marL="838200" indent="-838200" eaLnBrk="1" hangingPunct="1"/>
            <a:r>
              <a:rPr lang="en-US" altLang="en-US" sz="3600" dirty="0"/>
              <a:t>Meters 101 – Electro-mechanical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1165F794-CFAB-772D-453F-8E1ABFCD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443037"/>
            <a:ext cx="464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Overview of Functionality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B394E6C-F405-FB43-1F2D-09CD1AC1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1752600"/>
            <a:ext cx="4800600" cy="45450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he electromechanical induction meter operates through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3" tooltip="Electromagnetic induction"/>
              </a:rPr>
              <a:t>electromagnetic induction</a:t>
            </a:r>
            <a:endParaRPr lang="en-US" altLang="en-US" sz="1100" dirty="0">
              <a:solidFill>
                <a:srgbClr val="0645AD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A 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non-magnetic, but electrically conductive, metal disc which is made to rotate at a speed proportional to the power passing through the meter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disc is acted upon by two sets of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4" tooltip="Induction coil"/>
              </a:rPr>
              <a:t>induction coils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, which form, in effect, a two phase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5" tooltip="Linear induction motor"/>
              </a:rPr>
              <a:t>linear induction motor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O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ne coil is connected in such a way that it produces 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6" tooltip="Magnetic flux"/>
              </a:rPr>
              <a:t>magnetic flux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proportion to the voltage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he other</a:t>
            </a: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 coil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 produces a magnetic flux in proportion to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7" tooltip="Electric current"/>
              </a:rPr>
              <a:t>current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field of the voltage coil is delayed by 90 degrees, due to the coil's inductive nature, and calibrated using a lag coil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his produces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8" tooltip="Eddy current"/>
              </a:rPr>
              <a:t>eddy currents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the disc and the effect is such that 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9" tooltip="Force"/>
              </a:rPr>
              <a:t>force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is exerted on the disc in proportion to the product of the instantaneous current and instantaneous voltage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0" tooltip="Permanent magnet"/>
              </a:rPr>
              <a:t>permanent magnet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acts as an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1" tooltip="Eddy current brake"/>
              </a:rPr>
              <a:t>eddy current brake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, exerting an opposing force proportional to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2" tooltip="Angular velocity"/>
              </a:rPr>
              <a:t>speed of rotation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of the disc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equilibrium between these two opposing forces results in the disc rotating at a speed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3" tooltip="Proportionality (mathematics)"/>
              </a:rPr>
              <a:t>proportional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to the power or rate of energy usage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disc drives a register mechanism which counts revolutions, much like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4" tooltip="Odometer"/>
              </a:rPr>
              <a:t>odometer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a car, in order to render a measurement of the total energy used.</a:t>
            </a:r>
            <a:endParaRPr lang="ru-RU" altLang="en-US" sz="1100" dirty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The a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mount of energy represented by one revolution of the disc is denoted by the symbol Kh which is given in units of watt-hours per revolution.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A </a:t>
            </a:r>
            <a:r>
              <a:rPr lang="en-US" altLang="en-US" sz="1100" dirty="0" err="1">
                <a:solidFill>
                  <a:srgbClr val="202122"/>
                </a:solidFill>
                <a:cs typeface="Arial" pitchFamily="34" charset="0"/>
              </a:rPr>
              <a:t>Kh</a:t>
            </a: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 of 7.2 is typical. In this example, each full rotation of the disk is equivalent to 7.2Wh of energy.</a:t>
            </a:r>
            <a:endParaRPr lang="ru-RU" altLang="en-US" sz="1100" dirty="0">
              <a:solidFill>
                <a:srgbClr val="0645AD"/>
              </a:solidFill>
              <a:cs typeface="Arial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36034EF-7555-9FB1-503C-7F0099FD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2" y="1782792"/>
            <a:ext cx="375285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4DC9A15A-1BD4-4980-8A87-DA8AD223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" y="3936210"/>
            <a:ext cx="4197021" cy="23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79C0F9-BE1D-C8C3-97A2-9107C314F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893FF-C258-877F-AC45-73B7CB23D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4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marL="838200" indent="-838200" eaLnBrk="1" hangingPunct="1"/>
            <a:r>
              <a:rPr lang="en-US" altLang="en-US" dirty="0"/>
              <a:t>Meters 101 – Solid-state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47800" y="3733800"/>
            <a:ext cx="5867399" cy="2209800"/>
            <a:chOff x="90488" y="2362200"/>
            <a:chExt cx="4937125" cy="1676400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90488" y="2667000"/>
              <a:ext cx="1431925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CURRENT TRANSFORMER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0488" y="3276600"/>
              <a:ext cx="1431925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POTENTIAL TRANSFORMER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571750" y="27432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ADC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1674813" y="274320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FILTER</a:t>
              </a: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571750" y="33528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ADC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674813" y="335280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FILTER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284538" y="2362200"/>
              <a:ext cx="711200" cy="1676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/>
                <a:t>MICRO</a:t>
              </a:r>
            </a:p>
            <a:p>
              <a:pPr eaLnBrk="1" hangingPunct="1"/>
              <a:r>
                <a:rPr lang="en-US" altLang="en-US" sz="1200" dirty="0"/>
                <a:t>PROC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189413" y="2624138"/>
              <a:ext cx="8382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DISPLAY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178300" y="3048000"/>
              <a:ext cx="849313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COMM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189413" y="3505200"/>
              <a:ext cx="8382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PULSE</a:t>
              </a:r>
            </a:p>
          </p:txBody>
        </p:sp>
        <p:cxnSp>
          <p:nvCxnSpPr>
            <p:cNvPr id="17" name="Straight Arrow Connector 2"/>
            <p:cNvCxnSpPr>
              <a:cxnSpLocks noChangeShapeType="1"/>
              <a:stCxn id="7" idx="3"/>
              <a:endCxn id="10" idx="1"/>
            </p:cNvCxnSpPr>
            <p:nvPr/>
          </p:nvCxnSpPr>
          <p:spPr bwMode="auto">
            <a:xfrm>
              <a:off x="1522413" y="2895600"/>
              <a:ext cx="1524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4"/>
            <p:cNvCxnSpPr>
              <a:cxnSpLocks noChangeShapeType="1"/>
              <a:stCxn id="8" idx="3"/>
              <a:endCxn id="12" idx="1"/>
            </p:cNvCxnSpPr>
            <p:nvPr/>
          </p:nvCxnSpPr>
          <p:spPr bwMode="auto">
            <a:xfrm>
              <a:off x="1522413" y="3505200"/>
              <a:ext cx="1524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9"/>
            <p:cNvCxnSpPr>
              <a:cxnSpLocks noChangeShapeType="1"/>
              <a:endCxn id="9" idx="1"/>
            </p:cNvCxnSpPr>
            <p:nvPr/>
          </p:nvCxnSpPr>
          <p:spPr bwMode="auto">
            <a:xfrm>
              <a:off x="2436813" y="2895600"/>
              <a:ext cx="13493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21"/>
            <p:cNvCxnSpPr>
              <a:cxnSpLocks noChangeShapeType="1"/>
              <a:endCxn id="11" idx="1"/>
            </p:cNvCxnSpPr>
            <p:nvPr/>
          </p:nvCxnSpPr>
          <p:spPr bwMode="auto">
            <a:xfrm>
              <a:off x="2436813" y="3497263"/>
              <a:ext cx="134937" cy="79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8"/>
            <p:cNvCxnSpPr>
              <a:cxnSpLocks noChangeShapeType="1"/>
              <a:stCxn id="9" idx="3"/>
            </p:cNvCxnSpPr>
            <p:nvPr/>
          </p:nvCxnSpPr>
          <p:spPr bwMode="auto">
            <a:xfrm>
              <a:off x="3105150" y="2895600"/>
              <a:ext cx="17938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16"/>
            <p:cNvCxnSpPr>
              <a:cxnSpLocks noChangeShapeType="1"/>
              <a:stCxn id="11" idx="3"/>
            </p:cNvCxnSpPr>
            <p:nvPr/>
          </p:nvCxnSpPr>
          <p:spPr bwMode="auto">
            <a:xfrm flipV="1">
              <a:off x="3105150" y="3497263"/>
              <a:ext cx="179388" cy="79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18"/>
            <p:cNvCxnSpPr>
              <a:cxnSpLocks noChangeShapeType="1"/>
              <a:stCxn id="13" idx="3"/>
              <a:endCxn id="14" idx="1"/>
            </p:cNvCxnSpPr>
            <p:nvPr/>
          </p:nvCxnSpPr>
          <p:spPr bwMode="auto">
            <a:xfrm flipV="1">
              <a:off x="3995738" y="2776538"/>
              <a:ext cx="193675" cy="4238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2"/>
            <p:cNvCxnSpPr>
              <a:cxnSpLocks noChangeShapeType="1"/>
              <a:stCxn id="13" idx="3"/>
              <a:endCxn id="15" idx="1"/>
            </p:cNvCxnSpPr>
            <p:nvPr/>
          </p:nvCxnSpPr>
          <p:spPr bwMode="auto">
            <a:xfrm>
              <a:off x="3995738" y="3200400"/>
              <a:ext cx="18256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  <a:stCxn id="13" idx="3"/>
              <a:endCxn id="16" idx="1"/>
            </p:cNvCxnSpPr>
            <p:nvPr/>
          </p:nvCxnSpPr>
          <p:spPr bwMode="auto">
            <a:xfrm>
              <a:off x="3995738" y="3200400"/>
              <a:ext cx="193675" cy="457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247900" y="12192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Overview of Functionality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57201" y="1648852"/>
            <a:ext cx="8229599" cy="23391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>
                <a:solidFill>
                  <a:srgbClr val="202122"/>
                </a:solidFill>
                <a:latin typeface="+mn-lt"/>
                <a:cs typeface="Arial" panose="020B0604020202020204" pitchFamily="34" charset="0"/>
              </a:rPr>
              <a:t>Potential and Current is scaled down and conditioned with transformers and filters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>
                <a:solidFill>
                  <a:srgbClr val="202122"/>
                </a:solidFill>
                <a:latin typeface="+mn-lt"/>
                <a:cs typeface="Arial" panose="020B0604020202020204" pitchFamily="34" charset="0"/>
              </a:rPr>
              <a:t>ADC’s (analog to digital converters) digitize the signals</a:t>
            </a:r>
            <a:endParaRPr lang="en-US" altLang="en-US" dirty="0">
              <a:solidFill>
                <a:srgbClr val="0645AD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micro-processor or DSP executes the calculations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Resulting data is displayed, sent externally via the communication circuits, and used for the calibrated pulse output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altLang="en-US" sz="1100" dirty="0">
              <a:solidFill>
                <a:srgbClr val="202122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31986-8BE6-4B81-B41B-3FACCA012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7F4CD-D8B9-4FFA-B800-29E631901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8FF2B-581E-6778-CE76-3ED1FAC65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C42A81A-6F54-550F-A590-78C20ECD8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  <a:noFill/>
        </p:spPr>
        <p:txBody>
          <a:bodyPr/>
          <a:lstStyle/>
          <a:p>
            <a:pPr marL="838200" indent="-838200" eaLnBrk="1" hangingPunct="1"/>
            <a:r>
              <a:rPr lang="en-US" altLang="en-US" dirty="0"/>
              <a:t>Meters 101 – A-Base, K-Base, S-Base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33B3A3-FDD2-31BA-FDA9-86A2F521F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100D5-17E2-CBFB-03E2-1D320678F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1AB1B-6C1C-5F05-1689-DB133A9E8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01" y="2362200"/>
            <a:ext cx="28575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C6BE0-A724-E3FB-F547-F10A50ECC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188367"/>
            <a:ext cx="3205163" cy="32051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11E7C1-3A6B-9DB7-DD4C-9BE8F72D2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959" y="2573602"/>
            <a:ext cx="2777075" cy="2434694"/>
          </a:xfrm>
          <a:prstGeom prst="rect">
            <a:avLst/>
          </a:prstGeom>
        </p:spPr>
      </p:pic>
      <p:sp>
        <p:nvSpPr>
          <p:cNvPr id="29" name="Text Box 17">
            <a:extLst>
              <a:ext uri="{FF2B5EF4-FFF2-40B4-BE49-F238E27FC236}">
                <a16:creationId xmlns:a16="http://schemas.microsoft.com/office/drawing/2014/main" id="{F5718129-C451-F6EC-797A-4BFABEBC7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59" y="5547326"/>
            <a:ext cx="1562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K-base</a:t>
            </a: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9D2774C7-AD13-03E6-5D2C-A05997568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904" y="5547326"/>
            <a:ext cx="1562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A-base</a:t>
            </a: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65BB8C52-335D-054D-A708-94FF1D7CE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411" y="5547325"/>
            <a:ext cx="1562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S-base</a:t>
            </a:r>
          </a:p>
        </p:txBody>
      </p:sp>
    </p:spTree>
    <p:extLst>
      <p:ext uri="{BB962C8B-B14F-4D97-AF65-F5344CB8AC3E}">
        <p14:creationId xmlns:p14="http://schemas.microsoft.com/office/powerpoint/2010/main" val="20049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F1AF0-27F3-7C04-ABFB-50EF8EE8B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>
            <a:extLst>
              <a:ext uri="{FF2B5EF4-FFF2-40B4-BE49-F238E27FC236}">
                <a16:creationId xmlns:a16="http://schemas.microsoft.com/office/drawing/2014/main" id="{FE72AB89-A92C-CF5A-E344-E1E9C3D87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Self-Contained vs. Transformer-Rated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52B375ED-8B20-2F6A-EC87-BE0846EC8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6129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1S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73E0970C-698B-64EE-924D-2C649A7F6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1996850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2S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65C47E45-BF5C-4E22-1502-6CA9DCBEB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244" y="2421507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3S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E386643E-3A00-44A4-98DC-C62262C75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340" y="2859657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4S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F95FE818-0D90-5590-CC0D-85994A8A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77" y="4850471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5S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2D881FA9-42FB-F607-D416-7F9EFD173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829" y="5207029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F43E01DF-AFD8-9F0E-F36C-CBDABDD8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302" y="5440931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D81F6F36-CEA3-3945-54EC-E35C448B2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272" y="2399281"/>
            <a:ext cx="792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12S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8F60FDB9-FD2C-2666-6D84-42B0B2F0E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66" y="5746158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85AE43E4-4273-1F48-C974-1E3A59000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802" y="5301876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9BB7A3FA-0BFA-F1C3-75FF-051631569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902" y="3154931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54E28D93-40D3-CF22-0BB5-D3BA8E518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502" y="399313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45S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968D6A8D-7D4D-85D9-4639-7BAAB37C0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642" y="33270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10S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CDF52C3E-EDBB-E7E2-3FF2-0B196EB4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434" y="4455094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11S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E0069A47-C3D5-D779-8A55-FCB72494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534" y="60983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328CDF3-6A54-52BC-43AE-7C2026C60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302" y="140233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14S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CD38AB80-5AB2-7B49-688B-27FC55368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802" y="1391279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17S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1DAF256F-380F-3BAD-906C-089F73D51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983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406201B8-AB94-57C0-C696-DC0E19CE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002" y="4455094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32S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58C43EEB-F5F0-B331-BB3D-355D2A553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710" y="13716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39S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8B344649-3BCD-D4CB-299F-0B4B9C55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002" y="4839913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26S</a:t>
            </a: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3531916C-3237-6B3B-6C22-A9EE98ED7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602" y="2458812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35S</a:t>
            </a: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74695CAF-1FEA-3590-96F1-1AD44D0B1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34" y="358858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46S</a:t>
            </a: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ABD4BA41-842F-E024-A575-6A63D217B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09" y="5819549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56S</a:t>
            </a: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B9F8E256-11B5-F5A4-793F-B37224A30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529" y="3912168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66S</a:t>
            </a: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6C00D004-FDFE-3502-2ED6-53B2FC4D8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02" y="3588588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76S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764BB9-56C2-6F7F-EACA-82666E7EB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3FDBA4-8FD1-6393-D899-862643D9F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E1F63C-7245-DD41-5730-D492773F6C79}"/>
              </a:ext>
            </a:extLst>
          </p:cNvPr>
          <p:cNvSpPr/>
          <p:nvPr/>
        </p:nvSpPr>
        <p:spPr>
          <a:xfrm>
            <a:off x="7816" y="806077"/>
            <a:ext cx="42967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PAGES 19-22, 31-50</a:t>
            </a:r>
          </a:p>
        </p:txBody>
      </p:sp>
    </p:spTree>
    <p:extLst>
      <p:ext uri="{BB962C8B-B14F-4D97-AF65-F5344CB8AC3E}">
        <p14:creationId xmlns:p14="http://schemas.microsoft.com/office/powerpoint/2010/main" val="419069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8959" y="126928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Self-Contained vs. Transformer-Rated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4902" y="1935731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4758" y="1626813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974785" y="2386805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581291" y="2095214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815697" y="3518185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000391" y="3044523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572000" y="5025441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090553" y="5389069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9S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543300" y="2427375"/>
            <a:ext cx="792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12S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79777" y="5894390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678502" y="4315259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494527" y="3182581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25S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250446" y="492710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45S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886091" y="563255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10S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047891" y="433403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11S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10979" y="563255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875527" y="181013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14S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04166" y="4563478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17S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288602" y="605830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3331234" y="605721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32S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4495800" y="1762139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39S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412246" y="4230822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26S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8126802" y="30432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35S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045263" y="3447823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46S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623040" y="608060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035255" y="472544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66S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4528150" y="268859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76S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19600" y="1348470"/>
            <a:ext cx="45719" cy="53926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595722" y="1348471"/>
            <a:ext cx="4555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TRANSFORMER RATED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8479046" y="1640530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7S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6218208" y="4003182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8S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7117870" y="2386294"/>
            <a:ext cx="7655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29S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6647010" y="1810284"/>
            <a:ext cx="817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36S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0" y="1348471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SELF-CONTAINED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2C2D2D-C5A0-5A11-6E5F-E91CEB666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31CDC3-704E-DF6D-79EB-E8F7A4F1A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2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2743200"/>
            <a:ext cx="28289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8"/>
          <p:cNvSpPr>
            <a:spLocks/>
          </p:cNvSpPr>
          <p:nvPr/>
        </p:nvSpPr>
        <p:spPr bwMode="auto">
          <a:xfrm>
            <a:off x="2895599" y="2108200"/>
            <a:ext cx="3276600" cy="3365500"/>
          </a:xfrm>
          <a:custGeom>
            <a:avLst/>
            <a:gdLst>
              <a:gd name="T0" fmla="*/ 48 w 2064"/>
              <a:gd name="T1" fmla="*/ 0 h 2120"/>
              <a:gd name="T2" fmla="*/ 336 w 2064"/>
              <a:gd name="T3" fmla="*/ 1824 h 2120"/>
              <a:gd name="T4" fmla="*/ 2064 w 2064"/>
              <a:gd name="T5" fmla="*/ 1776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2120">
                <a:moveTo>
                  <a:pt x="48" y="0"/>
                </a:moveTo>
                <a:cubicBezTo>
                  <a:pt x="24" y="764"/>
                  <a:pt x="0" y="1528"/>
                  <a:pt x="336" y="1824"/>
                </a:cubicBezTo>
                <a:cubicBezTo>
                  <a:pt x="672" y="2120"/>
                  <a:pt x="1368" y="1948"/>
                  <a:pt x="2064" y="1776"/>
                </a:cubicBezTo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895600" y="3446761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/>
              <a:t>Relatively Low Current</a:t>
            </a:r>
          </a:p>
          <a:p>
            <a:pPr algn="ctr"/>
            <a:r>
              <a:rPr lang="en-US" altLang="en-US" sz="2400" dirty="0"/>
              <a:t>Example: 100A</a:t>
            </a:r>
          </a:p>
        </p:txBody>
      </p:sp>
      <p:pic>
        <p:nvPicPr>
          <p:cNvPr id="10" name="Picture 10" descr="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8" y="4432540"/>
            <a:ext cx="11557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2192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780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Primarily Residential</a:t>
            </a:r>
          </a:p>
          <a:p>
            <a:pPr algn="ctr"/>
            <a:r>
              <a:rPr lang="en-US" altLang="en-US" sz="3200" dirty="0"/>
              <a:t>(1S, 2S, 12S)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FA9D6-A9E4-742F-EA21-305B561C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Self-Contained vs. Transformer-Rated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0B8EAC-89BA-2F78-4089-FA2D4F995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AD66-A821-C38D-917C-843C440A6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  <SharedWithUsers xmlns="865caf8b-3888-4957-b682-040f388f7b52">
      <UserInfo>
        <DisplayName>Perry Lawton</DisplayName>
        <AccountId>44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385A62-4CFC-426E-814C-B20CFC520DAF}">
  <ds:schemaRefs>
    <ds:schemaRef ds:uri="865caf8b-3888-4957-b682-040f388f7b52"/>
    <ds:schemaRef ds:uri="8f26ee74-1c53-4b01-a982-cec1216b8a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8E9CB1-FEBB-4992-9512-04FA50168912}">
  <ds:schemaRefs>
    <ds:schemaRef ds:uri="8f26ee74-1c53-4b01-a982-cec1216b8a00"/>
    <ds:schemaRef ds:uri="http://purl.org/dc/elements/1.1/"/>
    <ds:schemaRef ds:uri="http://schemas.microsoft.com/office/2006/documentManagement/types"/>
    <ds:schemaRef ds:uri="http://www.w3.org/XML/1998/namespace"/>
    <ds:schemaRef ds:uri="865caf8b-3888-4957-b682-040f388f7b52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D7A70C-7C72-40B5-BBDF-3AF4D0E985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TESCO Slide Template 2024 </Template>
  <TotalTime>2617</TotalTime>
  <Words>1016</Words>
  <Application>Microsoft Office PowerPoint</Application>
  <PresentationFormat>On-screen Show (4:3)</PresentationFormat>
  <Paragraphs>272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Calibri</vt:lpstr>
      <vt:lpstr>AvantGarde</vt:lpstr>
      <vt:lpstr>TESCO Template</vt:lpstr>
      <vt:lpstr>Intro to Self Contained Metering,Transformer Rated Metering, and Testing</vt:lpstr>
      <vt:lpstr>Topics</vt:lpstr>
      <vt:lpstr>Meters 101 – What is a meter?</vt:lpstr>
      <vt:lpstr>Meters 101 – Electro-mechanical</vt:lpstr>
      <vt:lpstr>Meters 101 – Solid-state</vt:lpstr>
      <vt:lpstr>Meters 101 – A-Base, K-Base, S-Base</vt:lpstr>
      <vt:lpstr>Self-Contained vs. Transformer-Rated</vt:lpstr>
      <vt:lpstr>Self-Contained vs. Transformer-Rated</vt:lpstr>
      <vt:lpstr>Self-Contained vs. Transformer-Rated</vt:lpstr>
      <vt:lpstr>Self-Contained vs. Transformer-Rated</vt:lpstr>
      <vt:lpstr>Self-Contained vs. Transformer-Rated</vt:lpstr>
      <vt:lpstr>Self-Contained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Faceplate Specifications</vt:lpstr>
      <vt:lpstr>Faceplate Specifications</vt:lpstr>
      <vt:lpstr>Faceplate Specifications</vt:lpstr>
      <vt:lpstr>CT’s – Functions and Terminology</vt:lpstr>
      <vt:lpstr>Faceplate Specifications</vt:lpstr>
      <vt:lpstr>Faceplate Specifications</vt:lpstr>
      <vt:lpstr>Burden Rating</vt:lpstr>
      <vt:lpstr>              Questions and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Rob Reese</cp:lastModifiedBy>
  <cp:revision>121</cp:revision>
  <cp:lastPrinted>2004-05-03T19:12:21Z</cp:lastPrinted>
  <dcterms:created xsi:type="dcterms:W3CDTF">2004-03-09T01:40:14Z</dcterms:created>
  <dcterms:modified xsi:type="dcterms:W3CDTF">2025-03-04T01:05:51Z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  <property fmtid="{D5CDD505-2E9C-101B-9397-08002B2CF9AE}" pid="3" name="MediaServiceImageTags">
    <vt:lpwstr/>
  </property>
</Properties>
</file>