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 autoAdjust="0"/>
    <p:restoredTop sz="85684" autoAdjust="0"/>
  </p:normalViewPr>
  <p:slideViewPr>
    <p:cSldViewPr snapToGrid="0">
      <p:cViewPr varScale="1">
        <p:scale>
          <a:sx n="82" d="100"/>
          <a:sy n="82" d="100"/>
        </p:scale>
        <p:origin x="1293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6664318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069" y="5125109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Meter School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2069" y="539627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Date/Time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069" y="566743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 userDrawn="1"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4E4207-7810-AC23-9D81-577EFAE72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79" y="259192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2" y="116205"/>
            <a:ext cx="7208107" cy="67983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71826" cy="344213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 userDrawn="1"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72088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55246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2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9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687" y="-19688"/>
            <a:ext cx="7354884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 userDrawn="1"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2A30527-4564-A866-22F6-180AC8AB0A4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178915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9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06B6984-0370-AB06-4055-F34CA468A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2" y="1952367"/>
            <a:ext cx="7065818" cy="1557595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Events in Metering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F9B81C2-0802-0351-1216-41EC729E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81" y="3509965"/>
            <a:ext cx="7065817" cy="674859"/>
          </a:xfrm>
        </p:spPr>
        <p:txBody>
          <a:bodyPr/>
          <a:lstStyle/>
          <a:p>
            <a:r>
              <a:rPr lang="en-US" sz="2400" dirty="0"/>
              <a:t>Electric Vehicles and Effect on Distribution Networks</a:t>
            </a:r>
          </a:p>
          <a:p>
            <a:r>
              <a:rPr lang="en-US" sz="2400" dirty="0"/>
              <a:t>Renewables, DER’s, and Energy Storage</a:t>
            </a:r>
          </a:p>
          <a:p>
            <a:r>
              <a:rPr lang="en-US" sz="2400" dirty="0"/>
              <a:t>AMI 2.0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0E0330-B67E-92D5-C77B-B342DE82B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PREA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650394-BEFB-5DAE-6D9C-5B89A0B6E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March 4, 2025 3:00 PM-4:30 PM</a:t>
            </a:r>
          </a:p>
        </p:txBody>
      </p:sp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id="{BDB6DF69-3180-441D-DBFC-2BB20174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6" y="4715381"/>
            <a:ext cx="3036131" cy="20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9AD085-D1CB-D765-3D8B-09E194ED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Tom Lawton and Perry Lawton, TESCO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74455" cy="6858000"/>
            <a:chOff x="0" y="0"/>
            <a:chExt cx="8974455" cy="6858000"/>
          </a:xfrm>
        </p:grpSpPr>
        <p:sp>
          <p:nvSpPr>
            <p:cNvPr id="3" name="object 3"/>
            <p:cNvSpPr/>
            <p:nvPr/>
          </p:nvSpPr>
          <p:spPr>
            <a:xfrm>
              <a:off x="1504951" y="723016"/>
              <a:ext cx="7469505" cy="365125"/>
            </a:xfrm>
            <a:custGeom>
              <a:avLst/>
              <a:gdLst/>
              <a:ahLst/>
              <a:cxnLst/>
              <a:rect l="l" t="t" r="r" b="b"/>
              <a:pathLst>
                <a:path w="7469505" h="365125">
                  <a:moveTo>
                    <a:pt x="7468928" y="0"/>
                  </a:moveTo>
                  <a:lnTo>
                    <a:pt x="0" y="0"/>
                  </a:lnTo>
                  <a:lnTo>
                    <a:pt x="0" y="365125"/>
                  </a:lnTo>
                  <a:lnTo>
                    <a:pt x="7468928" y="365125"/>
                  </a:lnTo>
                  <a:lnTo>
                    <a:pt x="7468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3276" y="259191"/>
              <a:ext cx="2327324" cy="142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72173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8504" y="1822704"/>
              <a:ext cx="868680" cy="1033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6351" y="1935479"/>
              <a:ext cx="2350007" cy="8442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5528" y="1822704"/>
              <a:ext cx="1719072" cy="10332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0720" y="1935479"/>
              <a:ext cx="685800" cy="8442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8088" y="1935479"/>
              <a:ext cx="1203960" cy="8442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4847" y="1822704"/>
              <a:ext cx="835151" cy="10332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6119" y="1935479"/>
              <a:ext cx="1554479" cy="844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1135" y="2316479"/>
              <a:ext cx="826008" cy="10363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93264" y="2432304"/>
              <a:ext cx="1764791" cy="8442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52671" y="2432304"/>
              <a:ext cx="1203960" cy="8442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8200" y="2432304"/>
              <a:ext cx="1447800" cy="8442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87567" y="2432304"/>
              <a:ext cx="1292352" cy="8442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1488" y="2432304"/>
              <a:ext cx="1466088" cy="8442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29143" y="2432304"/>
              <a:ext cx="929640" cy="8442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53400" y="2432304"/>
              <a:ext cx="731520" cy="8442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73296" y="2813304"/>
              <a:ext cx="826008" cy="10332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8471" y="2926079"/>
              <a:ext cx="1435608" cy="8442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65647" y="2926079"/>
              <a:ext cx="1280159" cy="84429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49608" y="1953259"/>
            <a:ext cx="6118225" cy="15646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065" marR="5080" algn="ctr">
              <a:lnSpc>
                <a:spcPct val="90300"/>
              </a:lnSpc>
              <a:spcBef>
                <a:spcPts val="520"/>
              </a:spcBef>
            </a:pPr>
            <a:r>
              <a:rPr b="1" cap="small" spc="-25" dirty="0">
                <a:solidFill>
                  <a:srgbClr val="E10027"/>
                </a:solidFill>
                <a:latin typeface="Calibri"/>
                <a:cs typeface="Calibri"/>
              </a:rPr>
              <a:t>Renewables,</a:t>
            </a:r>
            <a:r>
              <a:rPr b="1" cap="small" spc="-6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DER’s</a:t>
            </a:r>
            <a:r>
              <a:rPr b="1" cap="small" spc="7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and</a:t>
            </a:r>
            <a:r>
              <a:rPr b="1" cap="small" spc="70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spc="-10" dirty="0">
                <a:solidFill>
                  <a:srgbClr val="E10027"/>
                </a:solidFill>
                <a:latin typeface="Calibri"/>
                <a:cs typeface="Calibri"/>
              </a:rPr>
              <a:t>Energy Storage</a:t>
            </a:r>
            <a:r>
              <a:rPr b="1" cap="small" spc="-1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and</a:t>
            </a:r>
            <a:r>
              <a:rPr b="1" cap="small" spc="-10" dirty="0">
                <a:solidFill>
                  <a:srgbClr val="E10027"/>
                </a:solidFill>
                <a:latin typeface="Calibri"/>
                <a:cs typeface="Calibri"/>
              </a:rPr>
              <a:t> what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they</a:t>
            </a:r>
            <a:r>
              <a:rPr b="1" cap="small" spc="-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mean</a:t>
            </a:r>
            <a:r>
              <a:rPr b="1" cap="small" spc="-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to</a:t>
            </a:r>
            <a:r>
              <a:rPr b="1" cap="small" spc="-10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spc="-195" dirty="0">
                <a:solidFill>
                  <a:srgbClr val="E10027"/>
                </a:solidFill>
                <a:latin typeface="Calibri"/>
                <a:cs typeface="Calibri"/>
              </a:rPr>
              <a:t>a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Smart</a:t>
            </a:r>
            <a:r>
              <a:rPr b="1" cap="small" spc="-10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spc="-20" dirty="0">
                <a:solidFill>
                  <a:srgbClr val="E10027"/>
                </a:solidFill>
                <a:latin typeface="Calibri"/>
                <a:cs typeface="Calibri"/>
              </a:rPr>
              <a:t>grid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20757" y="6428920"/>
            <a:ext cx="124206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E10027"/>
                </a:solidFill>
                <a:latin typeface="Calibri"/>
                <a:cs typeface="Calibri"/>
              </a:rPr>
              <a:t>tescometering.com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10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7377606" y="5639816"/>
            <a:ext cx="1053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solidFill>
                  <a:srgbClr val="C00000"/>
                </a:solidFill>
                <a:latin typeface="Arial"/>
                <a:cs typeface="Arial"/>
              </a:rPr>
              <a:t>Tom</a:t>
            </a:r>
            <a:r>
              <a:rPr sz="15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Arial"/>
                <a:cs typeface="Arial"/>
              </a:rPr>
              <a:t>Lawton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212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E10027"/>
                </a:solidFill>
              </a:rPr>
              <a:t>Sources</a:t>
            </a:r>
            <a:r>
              <a:rPr cap="small" spc="25" dirty="0">
                <a:solidFill>
                  <a:srgbClr val="E10027"/>
                </a:solidFill>
              </a:rPr>
              <a:t> </a:t>
            </a:r>
            <a:r>
              <a:rPr cap="small" dirty="0">
                <a:solidFill>
                  <a:srgbClr val="E10027"/>
                </a:solidFill>
              </a:rPr>
              <a:t>of</a:t>
            </a:r>
            <a:r>
              <a:rPr cap="small" spc="30" dirty="0">
                <a:solidFill>
                  <a:srgbClr val="E10027"/>
                </a:solidFill>
              </a:rPr>
              <a:t> </a:t>
            </a:r>
            <a:r>
              <a:rPr cap="small" spc="-10" dirty="0">
                <a:solidFill>
                  <a:srgbClr val="E10027"/>
                </a:solidFill>
              </a:rPr>
              <a:t>Generation</a:t>
            </a:r>
            <a:r>
              <a:rPr cap="small" spc="25" dirty="0">
                <a:solidFill>
                  <a:srgbClr val="E10027"/>
                </a:solidFill>
              </a:rPr>
              <a:t> </a:t>
            </a:r>
            <a:r>
              <a:rPr cap="small" dirty="0">
                <a:solidFill>
                  <a:srgbClr val="E10027"/>
                </a:solidFill>
              </a:rPr>
              <a:t>in</a:t>
            </a:r>
            <a:r>
              <a:rPr cap="small" spc="30" dirty="0">
                <a:solidFill>
                  <a:srgbClr val="E10027"/>
                </a:solidFill>
              </a:rPr>
              <a:t> </a:t>
            </a:r>
            <a:r>
              <a:rPr cap="small" dirty="0">
                <a:solidFill>
                  <a:srgbClr val="E10027"/>
                </a:solidFill>
              </a:rPr>
              <a:t>the</a:t>
            </a:r>
            <a:r>
              <a:rPr cap="small" spc="30" dirty="0">
                <a:solidFill>
                  <a:srgbClr val="E10027"/>
                </a:solidFill>
              </a:rPr>
              <a:t> </a:t>
            </a:r>
            <a:r>
              <a:rPr cap="small" spc="-85" dirty="0">
                <a:solidFill>
                  <a:srgbClr val="E10027"/>
                </a:solidFill>
              </a:rPr>
              <a:t>US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28650" y="1044389"/>
            <a:ext cx="8063230" cy="1096645"/>
            <a:chOff x="628650" y="1044389"/>
            <a:chExt cx="8063230" cy="1096645"/>
          </a:xfrm>
        </p:grpSpPr>
        <p:sp>
          <p:nvSpPr>
            <p:cNvPr id="13" name="object 13"/>
            <p:cNvSpPr/>
            <p:nvPr/>
          </p:nvSpPr>
          <p:spPr>
            <a:xfrm>
              <a:off x="628650" y="1044389"/>
              <a:ext cx="8063230" cy="1096645"/>
            </a:xfrm>
            <a:custGeom>
              <a:avLst/>
              <a:gdLst/>
              <a:ahLst/>
              <a:cxnLst/>
              <a:rect l="l" t="t" r="r" b="b"/>
              <a:pathLst>
                <a:path w="8063230" h="1096645">
                  <a:moveTo>
                    <a:pt x="7953449" y="0"/>
                  </a:moveTo>
                  <a:lnTo>
                    <a:pt x="109614" y="0"/>
                  </a:lnTo>
                  <a:lnTo>
                    <a:pt x="66947" y="8614"/>
                  </a:lnTo>
                  <a:lnTo>
                    <a:pt x="32105" y="32105"/>
                  </a:lnTo>
                  <a:lnTo>
                    <a:pt x="8614" y="66948"/>
                  </a:lnTo>
                  <a:lnTo>
                    <a:pt x="0" y="109614"/>
                  </a:lnTo>
                  <a:lnTo>
                    <a:pt x="0" y="986544"/>
                  </a:lnTo>
                  <a:lnTo>
                    <a:pt x="8614" y="1029212"/>
                  </a:lnTo>
                  <a:lnTo>
                    <a:pt x="32105" y="1064054"/>
                  </a:lnTo>
                  <a:lnTo>
                    <a:pt x="66947" y="1087545"/>
                  </a:lnTo>
                  <a:lnTo>
                    <a:pt x="109614" y="1096159"/>
                  </a:lnTo>
                  <a:lnTo>
                    <a:pt x="7953449" y="1096159"/>
                  </a:lnTo>
                  <a:lnTo>
                    <a:pt x="7996117" y="1087545"/>
                  </a:lnTo>
                  <a:lnTo>
                    <a:pt x="8030959" y="1064054"/>
                  </a:lnTo>
                  <a:lnTo>
                    <a:pt x="8054450" y="1029212"/>
                  </a:lnTo>
                  <a:lnTo>
                    <a:pt x="8063064" y="986544"/>
                  </a:lnTo>
                  <a:lnTo>
                    <a:pt x="8063064" y="109614"/>
                  </a:lnTo>
                  <a:lnTo>
                    <a:pt x="8054450" y="66948"/>
                  </a:lnTo>
                  <a:lnTo>
                    <a:pt x="8030959" y="32105"/>
                  </a:lnTo>
                  <a:lnTo>
                    <a:pt x="7996117" y="8614"/>
                  </a:lnTo>
                  <a:lnTo>
                    <a:pt x="7953449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20" y="1289303"/>
              <a:ext cx="603504" cy="60655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998024" y="1148588"/>
            <a:ext cx="6416040" cy="857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2023,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4.18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trillion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kilowatthours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(kWh)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electricity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were </a:t>
            </a:r>
            <a:r>
              <a:rPr sz="1800" spc="-10" dirty="0">
                <a:latin typeface="Calibri"/>
                <a:cs typeface="Calibri"/>
              </a:rPr>
              <a:t>generated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utility-</a:t>
            </a:r>
            <a:r>
              <a:rPr sz="1800" dirty="0">
                <a:latin typeface="Calibri"/>
                <a:cs typeface="Calibri"/>
              </a:rPr>
              <a:t>scale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electricity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facilities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United States.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8650" y="2414591"/>
            <a:ext cx="8063230" cy="1096645"/>
            <a:chOff x="628650" y="2414591"/>
            <a:chExt cx="8063230" cy="1096645"/>
          </a:xfrm>
        </p:grpSpPr>
        <p:sp>
          <p:nvSpPr>
            <p:cNvPr id="17" name="object 17"/>
            <p:cNvSpPr/>
            <p:nvPr/>
          </p:nvSpPr>
          <p:spPr>
            <a:xfrm>
              <a:off x="628650" y="2414591"/>
              <a:ext cx="8063230" cy="1096645"/>
            </a:xfrm>
            <a:custGeom>
              <a:avLst/>
              <a:gdLst/>
              <a:ahLst/>
              <a:cxnLst/>
              <a:rect l="l" t="t" r="r" b="b"/>
              <a:pathLst>
                <a:path w="8063230" h="1096645">
                  <a:moveTo>
                    <a:pt x="7953449" y="0"/>
                  </a:moveTo>
                  <a:lnTo>
                    <a:pt x="109614" y="0"/>
                  </a:lnTo>
                  <a:lnTo>
                    <a:pt x="66947" y="8614"/>
                  </a:lnTo>
                  <a:lnTo>
                    <a:pt x="32105" y="32105"/>
                  </a:lnTo>
                  <a:lnTo>
                    <a:pt x="8614" y="66948"/>
                  </a:lnTo>
                  <a:lnTo>
                    <a:pt x="0" y="109614"/>
                  </a:lnTo>
                  <a:lnTo>
                    <a:pt x="0" y="986544"/>
                  </a:lnTo>
                  <a:lnTo>
                    <a:pt x="8614" y="1029211"/>
                  </a:lnTo>
                  <a:lnTo>
                    <a:pt x="32105" y="1064054"/>
                  </a:lnTo>
                  <a:lnTo>
                    <a:pt x="66947" y="1087545"/>
                  </a:lnTo>
                  <a:lnTo>
                    <a:pt x="109614" y="1096159"/>
                  </a:lnTo>
                  <a:lnTo>
                    <a:pt x="7953449" y="1096159"/>
                  </a:lnTo>
                  <a:lnTo>
                    <a:pt x="7996117" y="1087545"/>
                  </a:lnTo>
                  <a:lnTo>
                    <a:pt x="8030959" y="1064054"/>
                  </a:lnTo>
                  <a:lnTo>
                    <a:pt x="8054450" y="1029211"/>
                  </a:lnTo>
                  <a:lnTo>
                    <a:pt x="8063064" y="986544"/>
                  </a:lnTo>
                  <a:lnTo>
                    <a:pt x="8063064" y="109614"/>
                  </a:lnTo>
                  <a:lnTo>
                    <a:pt x="8054450" y="66948"/>
                  </a:lnTo>
                  <a:lnTo>
                    <a:pt x="8030959" y="32105"/>
                  </a:lnTo>
                  <a:lnTo>
                    <a:pt x="7996117" y="8614"/>
                  </a:lnTo>
                  <a:lnTo>
                    <a:pt x="7953449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" y="2660904"/>
              <a:ext cx="603504" cy="60350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998024" y="2520188"/>
            <a:ext cx="3258185" cy="857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latin typeface="Calibri"/>
                <a:cs typeface="Calibri"/>
              </a:rPr>
              <a:t>60.0%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electricity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generation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fossil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fuels—</a:t>
            </a:r>
            <a:r>
              <a:rPr sz="1800" dirty="0">
                <a:latin typeface="Calibri"/>
                <a:cs typeface="Calibri"/>
              </a:rPr>
              <a:t>coal,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natural </a:t>
            </a:r>
            <a:r>
              <a:rPr sz="1800" dirty="0">
                <a:latin typeface="Calibri"/>
                <a:cs typeface="Calibri"/>
              </a:rPr>
              <a:t>gas,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petroleum,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gases.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6404" y="2455163"/>
            <a:ext cx="151003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>
              <a:lnSpc>
                <a:spcPct val="1371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Natural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43.1% </a:t>
            </a:r>
            <a:r>
              <a:rPr sz="1400" dirty="0">
                <a:latin typeface="Calibri"/>
                <a:cs typeface="Calibri"/>
              </a:rPr>
              <a:t>Coal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16.2%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Calibri"/>
                <a:cs typeface="Calibri"/>
              </a:rPr>
              <a:t>Everything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else</a:t>
            </a:r>
            <a:r>
              <a:rPr sz="1400" spc="-20" dirty="0">
                <a:latin typeface="Calibri"/>
                <a:cs typeface="Calibri"/>
              </a:rPr>
              <a:t> 0.7%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8650" y="3784791"/>
            <a:ext cx="8063230" cy="1096645"/>
            <a:chOff x="628650" y="3784791"/>
            <a:chExt cx="8063230" cy="1096645"/>
          </a:xfrm>
        </p:grpSpPr>
        <p:sp>
          <p:nvSpPr>
            <p:cNvPr id="22" name="object 22"/>
            <p:cNvSpPr/>
            <p:nvPr/>
          </p:nvSpPr>
          <p:spPr>
            <a:xfrm>
              <a:off x="628650" y="3784791"/>
              <a:ext cx="8063230" cy="1096645"/>
            </a:xfrm>
            <a:custGeom>
              <a:avLst/>
              <a:gdLst/>
              <a:ahLst/>
              <a:cxnLst/>
              <a:rect l="l" t="t" r="r" b="b"/>
              <a:pathLst>
                <a:path w="8063230" h="1096645">
                  <a:moveTo>
                    <a:pt x="7953449" y="0"/>
                  </a:moveTo>
                  <a:lnTo>
                    <a:pt x="109614" y="0"/>
                  </a:lnTo>
                  <a:lnTo>
                    <a:pt x="66947" y="8614"/>
                  </a:lnTo>
                  <a:lnTo>
                    <a:pt x="32105" y="32105"/>
                  </a:lnTo>
                  <a:lnTo>
                    <a:pt x="8614" y="66948"/>
                  </a:lnTo>
                  <a:lnTo>
                    <a:pt x="0" y="109614"/>
                  </a:lnTo>
                  <a:lnTo>
                    <a:pt x="0" y="986544"/>
                  </a:lnTo>
                  <a:lnTo>
                    <a:pt x="8614" y="1029211"/>
                  </a:lnTo>
                  <a:lnTo>
                    <a:pt x="32105" y="1064054"/>
                  </a:lnTo>
                  <a:lnTo>
                    <a:pt x="66947" y="1087545"/>
                  </a:lnTo>
                  <a:lnTo>
                    <a:pt x="109614" y="1096159"/>
                  </a:lnTo>
                  <a:lnTo>
                    <a:pt x="7953449" y="1096159"/>
                  </a:lnTo>
                  <a:lnTo>
                    <a:pt x="7996117" y="1087545"/>
                  </a:lnTo>
                  <a:lnTo>
                    <a:pt x="8030959" y="1064054"/>
                  </a:lnTo>
                  <a:lnTo>
                    <a:pt x="8054450" y="1029211"/>
                  </a:lnTo>
                  <a:lnTo>
                    <a:pt x="8063064" y="986544"/>
                  </a:lnTo>
                  <a:lnTo>
                    <a:pt x="8063064" y="109614"/>
                  </a:lnTo>
                  <a:lnTo>
                    <a:pt x="8054450" y="66948"/>
                  </a:lnTo>
                  <a:lnTo>
                    <a:pt x="8030959" y="32105"/>
                  </a:lnTo>
                  <a:lnTo>
                    <a:pt x="7996117" y="8614"/>
                  </a:lnTo>
                  <a:lnTo>
                    <a:pt x="7953449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" y="4029456"/>
              <a:ext cx="603504" cy="60655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998024" y="4169155"/>
            <a:ext cx="293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18.6%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nuclear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8650" y="5154992"/>
            <a:ext cx="8063230" cy="1096645"/>
            <a:chOff x="628650" y="5154992"/>
            <a:chExt cx="8063230" cy="1096645"/>
          </a:xfrm>
        </p:grpSpPr>
        <p:sp>
          <p:nvSpPr>
            <p:cNvPr id="26" name="object 26"/>
            <p:cNvSpPr/>
            <p:nvPr/>
          </p:nvSpPr>
          <p:spPr>
            <a:xfrm>
              <a:off x="628650" y="5154992"/>
              <a:ext cx="8063230" cy="1096645"/>
            </a:xfrm>
            <a:custGeom>
              <a:avLst/>
              <a:gdLst/>
              <a:ahLst/>
              <a:cxnLst/>
              <a:rect l="l" t="t" r="r" b="b"/>
              <a:pathLst>
                <a:path w="8063230" h="1096645">
                  <a:moveTo>
                    <a:pt x="7953449" y="0"/>
                  </a:moveTo>
                  <a:lnTo>
                    <a:pt x="109614" y="0"/>
                  </a:lnTo>
                  <a:lnTo>
                    <a:pt x="66947" y="8614"/>
                  </a:lnTo>
                  <a:lnTo>
                    <a:pt x="32105" y="32105"/>
                  </a:lnTo>
                  <a:lnTo>
                    <a:pt x="8614" y="66948"/>
                  </a:lnTo>
                  <a:lnTo>
                    <a:pt x="0" y="109614"/>
                  </a:lnTo>
                  <a:lnTo>
                    <a:pt x="0" y="986544"/>
                  </a:lnTo>
                  <a:lnTo>
                    <a:pt x="8614" y="1029211"/>
                  </a:lnTo>
                  <a:lnTo>
                    <a:pt x="32105" y="1064054"/>
                  </a:lnTo>
                  <a:lnTo>
                    <a:pt x="66947" y="1087545"/>
                  </a:lnTo>
                  <a:lnTo>
                    <a:pt x="109614" y="1096159"/>
                  </a:lnTo>
                  <a:lnTo>
                    <a:pt x="7953449" y="1096159"/>
                  </a:lnTo>
                  <a:lnTo>
                    <a:pt x="7996117" y="1087545"/>
                  </a:lnTo>
                  <a:lnTo>
                    <a:pt x="8030959" y="1064054"/>
                  </a:lnTo>
                  <a:lnTo>
                    <a:pt x="8054450" y="1029211"/>
                  </a:lnTo>
                  <a:lnTo>
                    <a:pt x="8063064" y="986544"/>
                  </a:lnTo>
                  <a:lnTo>
                    <a:pt x="8063064" y="109614"/>
                  </a:lnTo>
                  <a:lnTo>
                    <a:pt x="8054450" y="66948"/>
                  </a:lnTo>
                  <a:lnTo>
                    <a:pt x="8030959" y="32105"/>
                  </a:lnTo>
                  <a:lnTo>
                    <a:pt x="7996117" y="8614"/>
                  </a:lnTo>
                  <a:lnTo>
                    <a:pt x="7953449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120" y="5401055"/>
              <a:ext cx="603504" cy="60350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98024" y="5397500"/>
            <a:ext cx="322516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21.4%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renewable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 sources.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11</a:t>
            </a:fld>
            <a:endParaRPr spc="-25" dirty="0"/>
          </a:p>
        </p:txBody>
      </p:sp>
      <p:sp>
        <p:nvSpPr>
          <p:cNvPr id="29" name="object 29"/>
          <p:cNvSpPr txBox="1"/>
          <p:nvPr/>
        </p:nvSpPr>
        <p:spPr>
          <a:xfrm>
            <a:off x="5626404" y="5460491"/>
            <a:ext cx="270129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Wind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10.2%;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Hydro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5.7%;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Solar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3.9%;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Calibri"/>
                <a:cs typeface="Calibri"/>
              </a:rPr>
              <a:t>everything </a:t>
            </a:r>
            <a:r>
              <a:rPr sz="1400" dirty="0">
                <a:latin typeface="Calibri"/>
                <a:cs typeface="Calibri"/>
              </a:rPr>
              <a:t>else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1.6%.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z="2900" dirty="0"/>
              <a:t>NERGY</a:t>
            </a:r>
            <a:r>
              <a:rPr sz="2900" spc="60" dirty="0"/>
              <a:t> </a:t>
            </a:r>
            <a:r>
              <a:rPr dirty="0"/>
              <a:t>S</a:t>
            </a:r>
            <a:r>
              <a:rPr sz="2900" dirty="0"/>
              <a:t>TORAGE</a:t>
            </a:r>
            <a:r>
              <a:rPr sz="2900" spc="7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z="2200" dirty="0"/>
              <a:t>THE</a:t>
            </a:r>
            <a:r>
              <a:rPr sz="2200" spc="95" dirty="0"/>
              <a:t> </a:t>
            </a:r>
            <a:r>
              <a:rPr sz="2200" dirty="0"/>
              <a:t>KEY</a:t>
            </a:r>
            <a:r>
              <a:rPr sz="2200" spc="90" dirty="0"/>
              <a:t> </a:t>
            </a:r>
            <a:r>
              <a:rPr sz="2200" dirty="0"/>
              <a:t>TO</a:t>
            </a:r>
            <a:r>
              <a:rPr sz="2200" spc="100" dirty="0"/>
              <a:t> </a:t>
            </a:r>
            <a:r>
              <a:rPr sz="2800" spc="-10" dirty="0"/>
              <a:t>R</a:t>
            </a:r>
            <a:r>
              <a:rPr sz="2200" spc="-10" dirty="0"/>
              <a:t>ENEWABLES</a:t>
            </a:r>
            <a:endParaRPr sz="2200"/>
          </a:p>
        </p:txBody>
      </p:sp>
      <p:grpSp>
        <p:nvGrpSpPr>
          <p:cNvPr id="14" name="object 14"/>
          <p:cNvGrpSpPr/>
          <p:nvPr/>
        </p:nvGrpSpPr>
        <p:grpSpPr>
          <a:xfrm>
            <a:off x="3851084" y="1361988"/>
            <a:ext cx="4920615" cy="1579245"/>
            <a:chOff x="3851084" y="1361988"/>
            <a:chExt cx="4920615" cy="1579245"/>
          </a:xfrm>
        </p:grpSpPr>
        <p:sp>
          <p:nvSpPr>
            <p:cNvPr id="15" name="object 15"/>
            <p:cNvSpPr/>
            <p:nvPr/>
          </p:nvSpPr>
          <p:spPr>
            <a:xfrm>
              <a:off x="3857434" y="1368338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4781652" y="0"/>
                  </a:moveTo>
                  <a:lnTo>
                    <a:pt x="125970" y="0"/>
                  </a:lnTo>
                  <a:lnTo>
                    <a:pt x="76937" y="9899"/>
                  </a:lnTo>
                  <a:lnTo>
                    <a:pt x="36896" y="36896"/>
                  </a:lnTo>
                  <a:lnTo>
                    <a:pt x="9899" y="76937"/>
                  </a:lnTo>
                  <a:lnTo>
                    <a:pt x="0" y="125970"/>
                  </a:lnTo>
                  <a:lnTo>
                    <a:pt x="0" y="629850"/>
                  </a:lnTo>
                  <a:lnTo>
                    <a:pt x="9899" y="678883"/>
                  </a:lnTo>
                  <a:lnTo>
                    <a:pt x="36896" y="718924"/>
                  </a:lnTo>
                  <a:lnTo>
                    <a:pt x="76937" y="745920"/>
                  </a:lnTo>
                  <a:lnTo>
                    <a:pt x="125970" y="755820"/>
                  </a:lnTo>
                  <a:lnTo>
                    <a:pt x="4781652" y="755820"/>
                  </a:lnTo>
                  <a:lnTo>
                    <a:pt x="4830686" y="745920"/>
                  </a:lnTo>
                  <a:lnTo>
                    <a:pt x="4870727" y="718924"/>
                  </a:lnTo>
                  <a:lnTo>
                    <a:pt x="4897723" y="678883"/>
                  </a:lnTo>
                  <a:lnTo>
                    <a:pt x="4907622" y="629850"/>
                  </a:lnTo>
                  <a:lnTo>
                    <a:pt x="4907622" y="125970"/>
                  </a:lnTo>
                  <a:lnTo>
                    <a:pt x="4897723" y="76937"/>
                  </a:lnTo>
                  <a:lnTo>
                    <a:pt x="4870727" y="36896"/>
                  </a:lnTo>
                  <a:lnTo>
                    <a:pt x="4830686" y="9899"/>
                  </a:lnTo>
                  <a:lnTo>
                    <a:pt x="4781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7434" y="1368338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0" y="125970"/>
                  </a:moveTo>
                  <a:lnTo>
                    <a:pt x="9899" y="76936"/>
                  </a:lnTo>
                  <a:lnTo>
                    <a:pt x="36895" y="36895"/>
                  </a:lnTo>
                  <a:lnTo>
                    <a:pt x="76936" y="9899"/>
                  </a:lnTo>
                  <a:lnTo>
                    <a:pt x="125969" y="0"/>
                  </a:lnTo>
                  <a:lnTo>
                    <a:pt x="4781653" y="0"/>
                  </a:lnTo>
                  <a:lnTo>
                    <a:pt x="4830686" y="9899"/>
                  </a:lnTo>
                  <a:lnTo>
                    <a:pt x="4870727" y="36895"/>
                  </a:lnTo>
                  <a:lnTo>
                    <a:pt x="4897723" y="76936"/>
                  </a:lnTo>
                  <a:lnTo>
                    <a:pt x="4907623" y="125970"/>
                  </a:lnTo>
                  <a:lnTo>
                    <a:pt x="4907623" y="629850"/>
                  </a:lnTo>
                  <a:lnTo>
                    <a:pt x="4897723" y="678883"/>
                  </a:lnTo>
                  <a:lnTo>
                    <a:pt x="4870727" y="718924"/>
                  </a:lnTo>
                  <a:lnTo>
                    <a:pt x="4830686" y="745920"/>
                  </a:lnTo>
                  <a:lnTo>
                    <a:pt x="4781653" y="755820"/>
                  </a:lnTo>
                  <a:lnTo>
                    <a:pt x="125969" y="755820"/>
                  </a:lnTo>
                  <a:lnTo>
                    <a:pt x="76936" y="745920"/>
                  </a:lnTo>
                  <a:lnTo>
                    <a:pt x="36895" y="718924"/>
                  </a:lnTo>
                  <a:lnTo>
                    <a:pt x="9899" y="678883"/>
                  </a:lnTo>
                  <a:lnTo>
                    <a:pt x="0" y="629850"/>
                  </a:lnTo>
                  <a:lnTo>
                    <a:pt x="0" y="12597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7434" y="2178879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4781652" y="0"/>
                  </a:moveTo>
                  <a:lnTo>
                    <a:pt x="125970" y="0"/>
                  </a:lnTo>
                  <a:lnTo>
                    <a:pt x="76937" y="9899"/>
                  </a:lnTo>
                  <a:lnTo>
                    <a:pt x="36896" y="36895"/>
                  </a:lnTo>
                  <a:lnTo>
                    <a:pt x="9899" y="76936"/>
                  </a:lnTo>
                  <a:lnTo>
                    <a:pt x="0" y="125970"/>
                  </a:lnTo>
                  <a:lnTo>
                    <a:pt x="0" y="629850"/>
                  </a:lnTo>
                  <a:lnTo>
                    <a:pt x="9899" y="678882"/>
                  </a:lnTo>
                  <a:lnTo>
                    <a:pt x="36896" y="718923"/>
                  </a:lnTo>
                  <a:lnTo>
                    <a:pt x="76937" y="745919"/>
                  </a:lnTo>
                  <a:lnTo>
                    <a:pt x="125970" y="755818"/>
                  </a:lnTo>
                  <a:lnTo>
                    <a:pt x="4781652" y="755818"/>
                  </a:lnTo>
                  <a:lnTo>
                    <a:pt x="4830686" y="745919"/>
                  </a:lnTo>
                  <a:lnTo>
                    <a:pt x="4870727" y="718923"/>
                  </a:lnTo>
                  <a:lnTo>
                    <a:pt x="4897723" y="678882"/>
                  </a:lnTo>
                  <a:lnTo>
                    <a:pt x="4907622" y="629850"/>
                  </a:lnTo>
                  <a:lnTo>
                    <a:pt x="4907622" y="125970"/>
                  </a:lnTo>
                  <a:lnTo>
                    <a:pt x="4897723" y="76936"/>
                  </a:lnTo>
                  <a:lnTo>
                    <a:pt x="4870727" y="36895"/>
                  </a:lnTo>
                  <a:lnTo>
                    <a:pt x="4830686" y="9899"/>
                  </a:lnTo>
                  <a:lnTo>
                    <a:pt x="4781652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7434" y="2178879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0" y="125970"/>
                  </a:moveTo>
                  <a:lnTo>
                    <a:pt x="9899" y="76936"/>
                  </a:lnTo>
                  <a:lnTo>
                    <a:pt x="36895" y="36895"/>
                  </a:lnTo>
                  <a:lnTo>
                    <a:pt x="76936" y="9899"/>
                  </a:lnTo>
                  <a:lnTo>
                    <a:pt x="125969" y="0"/>
                  </a:lnTo>
                  <a:lnTo>
                    <a:pt x="4781653" y="0"/>
                  </a:lnTo>
                  <a:lnTo>
                    <a:pt x="4830686" y="9899"/>
                  </a:lnTo>
                  <a:lnTo>
                    <a:pt x="4870727" y="36895"/>
                  </a:lnTo>
                  <a:lnTo>
                    <a:pt x="4897723" y="76936"/>
                  </a:lnTo>
                  <a:lnTo>
                    <a:pt x="4907623" y="125970"/>
                  </a:lnTo>
                  <a:lnTo>
                    <a:pt x="4907623" y="629850"/>
                  </a:lnTo>
                  <a:lnTo>
                    <a:pt x="4897723" y="678883"/>
                  </a:lnTo>
                  <a:lnTo>
                    <a:pt x="4870727" y="718924"/>
                  </a:lnTo>
                  <a:lnTo>
                    <a:pt x="4830686" y="745920"/>
                  </a:lnTo>
                  <a:lnTo>
                    <a:pt x="4781653" y="755820"/>
                  </a:lnTo>
                  <a:lnTo>
                    <a:pt x="125969" y="755820"/>
                  </a:lnTo>
                  <a:lnTo>
                    <a:pt x="76936" y="745920"/>
                  </a:lnTo>
                  <a:lnTo>
                    <a:pt x="36895" y="718924"/>
                  </a:lnTo>
                  <a:lnTo>
                    <a:pt x="9899" y="678883"/>
                  </a:lnTo>
                  <a:lnTo>
                    <a:pt x="0" y="629850"/>
                  </a:lnTo>
                  <a:lnTo>
                    <a:pt x="0" y="12597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54020" y="1431544"/>
            <a:ext cx="4580890" cy="13912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286385">
              <a:lnSpc>
                <a:spcPts val="2090"/>
              </a:lnSpc>
              <a:spcBef>
                <a:spcPts val="32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Storage,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renewables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ts val="2090"/>
              </a:lnSpc>
              <a:spcBef>
                <a:spcPts val="220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capture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51084" y="2983068"/>
            <a:ext cx="4920615" cy="768985"/>
            <a:chOff x="3851084" y="2983068"/>
            <a:chExt cx="4920615" cy="768985"/>
          </a:xfrm>
        </p:grpSpPr>
        <p:sp>
          <p:nvSpPr>
            <p:cNvPr id="21" name="object 21"/>
            <p:cNvSpPr/>
            <p:nvPr/>
          </p:nvSpPr>
          <p:spPr>
            <a:xfrm>
              <a:off x="3857434" y="2989418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4781652" y="0"/>
                  </a:moveTo>
                  <a:lnTo>
                    <a:pt x="125970" y="0"/>
                  </a:lnTo>
                  <a:lnTo>
                    <a:pt x="76937" y="9899"/>
                  </a:lnTo>
                  <a:lnTo>
                    <a:pt x="36896" y="36896"/>
                  </a:lnTo>
                  <a:lnTo>
                    <a:pt x="9899" y="76937"/>
                  </a:lnTo>
                  <a:lnTo>
                    <a:pt x="0" y="125970"/>
                  </a:lnTo>
                  <a:lnTo>
                    <a:pt x="0" y="629850"/>
                  </a:lnTo>
                  <a:lnTo>
                    <a:pt x="9899" y="678883"/>
                  </a:lnTo>
                  <a:lnTo>
                    <a:pt x="36896" y="718924"/>
                  </a:lnTo>
                  <a:lnTo>
                    <a:pt x="76937" y="745920"/>
                  </a:lnTo>
                  <a:lnTo>
                    <a:pt x="125970" y="755820"/>
                  </a:lnTo>
                  <a:lnTo>
                    <a:pt x="4781652" y="755820"/>
                  </a:lnTo>
                  <a:lnTo>
                    <a:pt x="4830686" y="745920"/>
                  </a:lnTo>
                  <a:lnTo>
                    <a:pt x="4870727" y="718924"/>
                  </a:lnTo>
                  <a:lnTo>
                    <a:pt x="4897723" y="678883"/>
                  </a:lnTo>
                  <a:lnTo>
                    <a:pt x="4907622" y="629850"/>
                  </a:lnTo>
                  <a:lnTo>
                    <a:pt x="4907622" y="125970"/>
                  </a:lnTo>
                  <a:lnTo>
                    <a:pt x="4897723" y="76937"/>
                  </a:lnTo>
                  <a:lnTo>
                    <a:pt x="4870727" y="36896"/>
                  </a:lnTo>
                  <a:lnTo>
                    <a:pt x="4830686" y="9899"/>
                  </a:lnTo>
                  <a:lnTo>
                    <a:pt x="4781652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57434" y="2989418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0" y="125970"/>
                  </a:moveTo>
                  <a:lnTo>
                    <a:pt x="9899" y="76936"/>
                  </a:lnTo>
                  <a:lnTo>
                    <a:pt x="36895" y="36895"/>
                  </a:lnTo>
                  <a:lnTo>
                    <a:pt x="76936" y="9899"/>
                  </a:lnTo>
                  <a:lnTo>
                    <a:pt x="125969" y="0"/>
                  </a:lnTo>
                  <a:lnTo>
                    <a:pt x="4781653" y="0"/>
                  </a:lnTo>
                  <a:lnTo>
                    <a:pt x="4830686" y="9899"/>
                  </a:lnTo>
                  <a:lnTo>
                    <a:pt x="4870727" y="36895"/>
                  </a:lnTo>
                  <a:lnTo>
                    <a:pt x="4897723" y="76936"/>
                  </a:lnTo>
                  <a:lnTo>
                    <a:pt x="4907623" y="125970"/>
                  </a:lnTo>
                  <a:lnTo>
                    <a:pt x="4907623" y="629850"/>
                  </a:lnTo>
                  <a:lnTo>
                    <a:pt x="4897723" y="678883"/>
                  </a:lnTo>
                  <a:lnTo>
                    <a:pt x="4870727" y="718924"/>
                  </a:lnTo>
                  <a:lnTo>
                    <a:pt x="4830686" y="745920"/>
                  </a:lnTo>
                  <a:lnTo>
                    <a:pt x="4781653" y="755820"/>
                  </a:lnTo>
                  <a:lnTo>
                    <a:pt x="125969" y="755820"/>
                  </a:lnTo>
                  <a:lnTo>
                    <a:pt x="76936" y="745920"/>
                  </a:lnTo>
                  <a:lnTo>
                    <a:pt x="36895" y="718924"/>
                  </a:lnTo>
                  <a:lnTo>
                    <a:pt x="9899" y="678883"/>
                  </a:lnTo>
                  <a:lnTo>
                    <a:pt x="0" y="629850"/>
                  </a:lnTo>
                  <a:lnTo>
                    <a:pt x="0" y="12597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851084" y="4977784"/>
            <a:ext cx="4920615" cy="768985"/>
            <a:chOff x="3851084" y="4977784"/>
            <a:chExt cx="4920615" cy="768985"/>
          </a:xfrm>
        </p:grpSpPr>
        <p:sp>
          <p:nvSpPr>
            <p:cNvPr id="24" name="object 24"/>
            <p:cNvSpPr/>
            <p:nvPr/>
          </p:nvSpPr>
          <p:spPr>
            <a:xfrm>
              <a:off x="3857434" y="4984134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4781652" y="0"/>
                  </a:moveTo>
                  <a:lnTo>
                    <a:pt x="125970" y="0"/>
                  </a:lnTo>
                  <a:lnTo>
                    <a:pt x="76937" y="9899"/>
                  </a:lnTo>
                  <a:lnTo>
                    <a:pt x="36896" y="36895"/>
                  </a:lnTo>
                  <a:lnTo>
                    <a:pt x="9899" y="76936"/>
                  </a:lnTo>
                  <a:lnTo>
                    <a:pt x="0" y="125970"/>
                  </a:lnTo>
                  <a:lnTo>
                    <a:pt x="0" y="629849"/>
                  </a:lnTo>
                  <a:lnTo>
                    <a:pt x="9899" y="678883"/>
                  </a:lnTo>
                  <a:lnTo>
                    <a:pt x="36896" y="718924"/>
                  </a:lnTo>
                  <a:lnTo>
                    <a:pt x="76937" y="745920"/>
                  </a:lnTo>
                  <a:lnTo>
                    <a:pt x="125970" y="755819"/>
                  </a:lnTo>
                  <a:lnTo>
                    <a:pt x="4781652" y="755819"/>
                  </a:lnTo>
                  <a:lnTo>
                    <a:pt x="4830686" y="745920"/>
                  </a:lnTo>
                  <a:lnTo>
                    <a:pt x="4870727" y="718924"/>
                  </a:lnTo>
                  <a:lnTo>
                    <a:pt x="4897723" y="678883"/>
                  </a:lnTo>
                  <a:lnTo>
                    <a:pt x="4907622" y="629849"/>
                  </a:lnTo>
                  <a:lnTo>
                    <a:pt x="4907622" y="125970"/>
                  </a:lnTo>
                  <a:lnTo>
                    <a:pt x="4897723" y="76936"/>
                  </a:lnTo>
                  <a:lnTo>
                    <a:pt x="4870727" y="36895"/>
                  </a:lnTo>
                  <a:lnTo>
                    <a:pt x="4830686" y="9899"/>
                  </a:lnTo>
                  <a:lnTo>
                    <a:pt x="4781652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57434" y="4984134"/>
              <a:ext cx="4907915" cy="756285"/>
            </a:xfrm>
            <a:custGeom>
              <a:avLst/>
              <a:gdLst/>
              <a:ahLst/>
              <a:cxnLst/>
              <a:rect l="l" t="t" r="r" b="b"/>
              <a:pathLst>
                <a:path w="4907915" h="756285">
                  <a:moveTo>
                    <a:pt x="0" y="125970"/>
                  </a:moveTo>
                  <a:lnTo>
                    <a:pt x="9899" y="76936"/>
                  </a:lnTo>
                  <a:lnTo>
                    <a:pt x="36895" y="36895"/>
                  </a:lnTo>
                  <a:lnTo>
                    <a:pt x="76936" y="9899"/>
                  </a:lnTo>
                  <a:lnTo>
                    <a:pt x="125969" y="0"/>
                  </a:lnTo>
                  <a:lnTo>
                    <a:pt x="4781653" y="0"/>
                  </a:lnTo>
                  <a:lnTo>
                    <a:pt x="4830686" y="9899"/>
                  </a:lnTo>
                  <a:lnTo>
                    <a:pt x="4870727" y="36895"/>
                  </a:lnTo>
                  <a:lnTo>
                    <a:pt x="4897723" y="76936"/>
                  </a:lnTo>
                  <a:lnTo>
                    <a:pt x="4907623" y="125970"/>
                  </a:lnTo>
                  <a:lnTo>
                    <a:pt x="4907623" y="629850"/>
                  </a:lnTo>
                  <a:lnTo>
                    <a:pt x="4897723" y="678883"/>
                  </a:lnTo>
                  <a:lnTo>
                    <a:pt x="4870727" y="718924"/>
                  </a:lnTo>
                  <a:lnTo>
                    <a:pt x="4830686" y="745920"/>
                  </a:lnTo>
                  <a:lnTo>
                    <a:pt x="4781653" y="755820"/>
                  </a:lnTo>
                  <a:lnTo>
                    <a:pt x="125969" y="755820"/>
                  </a:lnTo>
                  <a:lnTo>
                    <a:pt x="76936" y="745920"/>
                  </a:lnTo>
                  <a:lnTo>
                    <a:pt x="36895" y="718924"/>
                  </a:lnTo>
                  <a:lnTo>
                    <a:pt x="9899" y="678883"/>
                  </a:lnTo>
                  <a:lnTo>
                    <a:pt x="0" y="629850"/>
                  </a:lnTo>
                  <a:lnTo>
                    <a:pt x="0" y="12597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54020" y="3184144"/>
            <a:ext cx="4686935" cy="244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900">
              <a:latin typeface="Calibri"/>
              <a:cs typeface="Calibri"/>
            </a:endParaRPr>
          </a:p>
          <a:p>
            <a:pPr marL="172085" indent="-113030">
              <a:lnSpc>
                <a:spcPct val="100000"/>
              </a:lnSpc>
              <a:spcBef>
                <a:spcPts val="1935"/>
              </a:spcBef>
              <a:buChar char="•"/>
              <a:tabLst>
                <a:tab pos="172085" algn="l"/>
              </a:tabLst>
            </a:pPr>
            <a:r>
              <a:rPr sz="1500" dirty="0">
                <a:latin typeface="Calibri"/>
                <a:cs typeface="Calibri"/>
              </a:rPr>
              <a:t>Chemical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reaction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Batteries</a:t>
            </a:r>
            <a:endParaRPr sz="1500">
              <a:latin typeface="Calibri"/>
              <a:cs typeface="Calibri"/>
            </a:endParaRPr>
          </a:p>
          <a:p>
            <a:pPr marL="172085" indent="-113030">
              <a:lnSpc>
                <a:spcPct val="100000"/>
              </a:lnSpc>
              <a:spcBef>
                <a:spcPts val="285"/>
              </a:spcBef>
              <a:buChar char="•"/>
              <a:tabLst>
                <a:tab pos="172085" algn="l"/>
              </a:tabLst>
            </a:pPr>
            <a:r>
              <a:rPr sz="1500" spc="-10" dirty="0">
                <a:latin typeface="Calibri"/>
                <a:cs typeface="Calibri"/>
              </a:rPr>
              <a:t>Mechanical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reaction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Hydro/Reservoir</a:t>
            </a:r>
            <a:endParaRPr sz="1500">
              <a:latin typeface="Calibri"/>
              <a:cs typeface="Calibri"/>
            </a:endParaRPr>
          </a:p>
          <a:p>
            <a:pPr marL="172085" indent="-113030">
              <a:lnSpc>
                <a:spcPct val="100000"/>
              </a:lnSpc>
              <a:spcBef>
                <a:spcPts val="219"/>
              </a:spcBef>
              <a:buChar char="•"/>
              <a:tabLst>
                <a:tab pos="172085" algn="l"/>
              </a:tabLst>
            </a:pPr>
            <a:r>
              <a:rPr sz="1500" dirty="0">
                <a:latin typeface="Calibri"/>
                <a:cs typeface="Calibri"/>
              </a:rPr>
              <a:t>Electricity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Capacitors</a:t>
            </a:r>
            <a:endParaRPr sz="1500">
              <a:latin typeface="Calibri"/>
              <a:cs typeface="Calibri"/>
            </a:endParaRPr>
          </a:p>
          <a:p>
            <a:pPr marL="172085" marR="283210" indent="-113030">
              <a:lnSpc>
                <a:spcPts val="1610"/>
              </a:lnSpc>
              <a:spcBef>
                <a:spcPts val="400"/>
              </a:spcBef>
              <a:buChar char="•"/>
              <a:tabLst>
                <a:tab pos="173355" algn="l"/>
              </a:tabLst>
            </a:pPr>
            <a:r>
              <a:rPr sz="1500" dirty="0">
                <a:latin typeface="Calibri"/>
                <a:cs typeface="Calibri"/>
              </a:rPr>
              <a:t>There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many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ways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energy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Coal,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Oil,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Wood 	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ways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store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energy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2090"/>
              </a:lnSpc>
              <a:spcBef>
                <a:spcPts val="1150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store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941" y="1247460"/>
            <a:ext cx="3200087" cy="4800131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DER</a:t>
            </a:r>
            <a:r>
              <a:rPr cap="small" spc="-100" dirty="0"/>
              <a:t> </a:t>
            </a:r>
            <a:r>
              <a:rPr cap="small" dirty="0"/>
              <a:t>–</a:t>
            </a:r>
            <a:r>
              <a:rPr cap="small" spc="-95" dirty="0"/>
              <a:t> </a:t>
            </a:r>
            <a:r>
              <a:rPr cap="small" dirty="0"/>
              <a:t>Distributed</a:t>
            </a:r>
            <a:r>
              <a:rPr cap="small" spc="40" dirty="0"/>
              <a:t> </a:t>
            </a:r>
            <a:r>
              <a:rPr cap="small" dirty="0"/>
              <a:t>Energy</a:t>
            </a:r>
            <a:r>
              <a:rPr cap="small" spc="35" dirty="0"/>
              <a:t> </a:t>
            </a:r>
            <a:r>
              <a:rPr cap="small" spc="-10" dirty="0"/>
              <a:t>Resource</a:t>
            </a:r>
          </a:p>
        </p:txBody>
      </p:sp>
      <p:sp>
        <p:nvSpPr>
          <p:cNvPr id="12" name="object 12"/>
          <p:cNvSpPr/>
          <p:nvPr/>
        </p:nvSpPr>
        <p:spPr>
          <a:xfrm>
            <a:off x="628650" y="983762"/>
            <a:ext cx="7886700" cy="2710180"/>
          </a:xfrm>
          <a:custGeom>
            <a:avLst/>
            <a:gdLst/>
            <a:ahLst/>
            <a:cxnLst/>
            <a:rect l="l" t="t" r="r" b="b"/>
            <a:pathLst>
              <a:path w="7886700" h="2710179">
                <a:moveTo>
                  <a:pt x="7886700" y="0"/>
                </a:moveTo>
                <a:lnTo>
                  <a:pt x="0" y="0"/>
                </a:lnTo>
                <a:lnTo>
                  <a:pt x="0" y="2710171"/>
                </a:lnTo>
                <a:lnTo>
                  <a:pt x="7886700" y="2710171"/>
                </a:lnTo>
                <a:lnTo>
                  <a:pt x="788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390" y="1016507"/>
            <a:ext cx="7604759" cy="22961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1300" marR="213995" indent="-228600">
              <a:lnSpc>
                <a:spcPts val="1610"/>
              </a:lnSpc>
              <a:spcBef>
                <a:spcPts val="210"/>
              </a:spcBef>
              <a:buChar char="•"/>
              <a:tabLst>
                <a:tab pos="241300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distributed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resource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(DER)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small-</a:t>
            </a:r>
            <a:r>
              <a:rPr sz="1400" dirty="0">
                <a:latin typeface="Arial"/>
                <a:cs typeface="Arial"/>
              </a:rPr>
              <a:t>scale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power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generation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operates </a:t>
            </a:r>
            <a:r>
              <a:rPr sz="1400" dirty="0">
                <a:latin typeface="Arial"/>
                <a:cs typeface="Arial"/>
              </a:rPr>
              <a:t>locally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connected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larger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power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grid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distribution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level.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  <a:buFont typeface="Arial"/>
              <a:buChar char="•"/>
            </a:pPr>
            <a:endParaRPr sz="14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</a:tabLst>
            </a:pPr>
            <a:r>
              <a:rPr sz="1400" dirty="0">
                <a:latin typeface="Arial"/>
                <a:cs typeface="Arial"/>
              </a:rPr>
              <a:t>solar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panels</a:t>
            </a:r>
            <a:endParaRPr sz="1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15"/>
              </a:spcBef>
              <a:buFont typeface="Arial"/>
              <a:buChar char="•"/>
            </a:pPr>
            <a:endParaRPr sz="14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</a:tabLst>
            </a:pPr>
            <a:r>
              <a:rPr sz="1400" dirty="0">
                <a:latin typeface="Arial"/>
                <a:cs typeface="Arial"/>
              </a:rPr>
              <a:t>small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natural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gas-</a:t>
            </a:r>
            <a:r>
              <a:rPr sz="1400" dirty="0">
                <a:latin typeface="Arial"/>
                <a:cs typeface="Arial"/>
              </a:rPr>
              <a:t>fueled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generators</a:t>
            </a:r>
            <a:endParaRPr sz="1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endParaRPr sz="14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</a:tabLst>
            </a:pPr>
            <a:r>
              <a:rPr sz="1400" dirty="0">
                <a:latin typeface="Arial"/>
                <a:cs typeface="Arial"/>
              </a:rPr>
              <a:t>electric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vehicles</a:t>
            </a:r>
            <a:endParaRPr sz="1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20"/>
              </a:spcBef>
              <a:buFont typeface="Arial"/>
              <a:buChar char="•"/>
            </a:pPr>
            <a:endParaRPr sz="14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typically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consumed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source.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292" y="3429000"/>
            <a:ext cx="4263195" cy="324124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cap="small" dirty="0"/>
              <a:t>What</a:t>
            </a:r>
            <a:r>
              <a:rPr sz="3500" cap="small" spc="60" dirty="0"/>
              <a:t> </a:t>
            </a:r>
            <a:r>
              <a:rPr sz="3500" cap="small" dirty="0"/>
              <a:t>does</a:t>
            </a:r>
            <a:r>
              <a:rPr sz="3500" cap="small" spc="65" dirty="0"/>
              <a:t> </a:t>
            </a:r>
            <a:r>
              <a:rPr sz="3500" cap="small" dirty="0"/>
              <a:t>this</a:t>
            </a:r>
            <a:r>
              <a:rPr sz="3500" cap="small" spc="65" dirty="0"/>
              <a:t> </a:t>
            </a:r>
            <a:r>
              <a:rPr sz="3500" cap="small" dirty="0"/>
              <a:t>all</a:t>
            </a:r>
            <a:r>
              <a:rPr sz="3500" cap="small" spc="65" dirty="0"/>
              <a:t> </a:t>
            </a:r>
            <a:r>
              <a:rPr sz="3500" cap="small" dirty="0"/>
              <a:t>mean</a:t>
            </a:r>
            <a:r>
              <a:rPr sz="3500" cap="small" spc="75" dirty="0"/>
              <a:t> </a:t>
            </a:r>
            <a:r>
              <a:rPr sz="3500" cap="small" dirty="0"/>
              <a:t>to</a:t>
            </a:r>
            <a:r>
              <a:rPr sz="3500" cap="small" spc="60" dirty="0"/>
              <a:t> </a:t>
            </a:r>
            <a:r>
              <a:rPr sz="3500" cap="small" dirty="0"/>
              <a:t>my</a:t>
            </a:r>
            <a:r>
              <a:rPr sz="3500" cap="small" spc="65" dirty="0"/>
              <a:t> </a:t>
            </a:r>
            <a:r>
              <a:rPr sz="3500" cap="small" spc="-35" dirty="0"/>
              <a:t>Utility?</a:t>
            </a:r>
            <a:endParaRPr sz="3500"/>
          </a:p>
        </p:txBody>
      </p:sp>
      <p:grpSp>
        <p:nvGrpSpPr>
          <p:cNvPr id="15" name="object 15"/>
          <p:cNvGrpSpPr/>
          <p:nvPr/>
        </p:nvGrpSpPr>
        <p:grpSpPr>
          <a:xfrm>
            <a:off x="622300" y="1160541"/>
            <a:ext cx="7899400" cy="888365"/>
            <a:chOff x="622300" y="1160541"/>
            <a:chExt cx="7899400" cy="888365"/>
          </a:xfrm>
        </p:grpSpPr>
        <p:sp>
          <p:nvSpPr>
            <p:cNvPr id="16" name="object 16"/>
            <p:cNvSpPr/>
            <p:nvPr/>
          </p:nvSpPr>
          <p:spPr>
            <a:xfrm>
              <a:off x="628650" y="1166891"/>
              <a:ext cx="7886700" cy="875665"/>
            </a:xfrm>
            <a:custGeom>
              <a:avLst/>
              <a:gdLst/>
              <a:ahLst/>
              <a:cxnLst/>
              <a:rect l="l" t="t" r="r" b="b"/>
              <a:pathLst>
                <a:path w="7886700" h="875664">
                  <a:moveTo>
                    <a:pt x="7740834" y="0"/>
                  </a:moveTo>
                  <a:lnTo>
                    <a:pt x="145865" y="0"/>
                  </a:lnTo>
                  <a:lnTo>
                    <a:pt x="99761" y="7436"/>
                  </a:lnTo>
                  <a:lnTo>
                    <a:pt x="59719" y="28143"/>
                  </a:lnTo>
                  <a:lnTo>
                    <a:pt x="28143" y="59720"/>
                  </a:lnTo>
                  <a:lnTo>
                    <a:pt x="7436" y="99761"/>
                  </a:lnTo>
                  <a:lnTo>
                    <a:pt x="0" y="145867"/>
                  </a:lnTo>
                  <a:lnTo>
                    <a:pt x="0" y="729292"/>
                  </a:lnTo>
                  <a:lnTo>
                    <a:pt x="7436" y="775397"/>
                  </a:lnTo>
                  <a:lnTo>
                    <a:pt x="28143" y="815439"/>
                  </a:lnTo>
                  <a:lnTo>
                    <a:pt x="59719" y="847015"/>
                  </a:lnTo>
                  <a:lnTo>
                    <a:pt x="99761" y="867723"/>
                  </a:lnTo>
                  <a:lnTo>
                    <a:pt x="145865" y="875159"/>
                  </a:lnTo>
                  <a:lnTo>
                    <a:pt x="7740834" y="875159"/>
                  </a:lnTo>
                  <a:lnTo>
                    <a:pt x="7786939" y="867723"/>
                  </a:lnTo>
                  <a:lnTo>
                    <a:pt x="7826980" y="847015"/>
                  </a:lnTo>
                  <a:lnTo>
                    <a:pt x="7858556" y="815439"/>
                  </a:lnTo>
                  <a:lnTo>
                    <a:pt x="7879263" y="775397"/>
                  </a:lnTo>
                  <a:lnTo>
                    <a:pt x="7886700" y="729292"/>
                  </a:lnTo>
                  <a:lnTo>
                    <a:pt x="7886700" y="145867"/>
                  </a:lnTo>
                  <a:lnTo>
                    <a:pt x="7879263" y="99761"/>
                  </a:lnTo>
                  <a:lnTo>
                    <a:pt x="7858556" y="59720"/>
                  </a:lnTo>
                  <a:lnTo>
                    <a:pt x="7826980" y="28143"/>
                  </a:lnTo>
                  <a:lnTo>
                    <a:pt x="7786939" y="7436"/>
                  </a:lnTo>
                  <a:lnTo>
                    <a:pt x="7740834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650" y="1166891"/>
              <a:ext cx="7886700" cy="875665"/>
            </a:xfrm>
            <a:custGeom>
              <a:avLst/>
              <a:gdLst/>
              <a:ahLst/>
              <a:cxnLst/>
              <a:rect l="l" t="t" r="r" b="b"/>
              <a:pathLst>
                <a:path w="7886700" h="875664">
                  <a:moveTo>
                    <a:pt x="0" y="145867"/>
                  </a:moveTo>
                  <a:lnTo>
                    <a:pt x="7436" y="99761"/>
                  </a:lnTo>
                  <a:lnTo>
                    <a:pt x="28143" y="59719"/>
                  </a:lnTo>
                  <a:lnTo>
                    <a:pt x="59719" y="28143"/>
                  </a:lnTo>
                  <a:lnTo>
                    <a:pt x="99761" y="7436"/>
                  </a:lnTo>
                  <a:lnTo>
                    <a:pt x="145866" y="0"/>
                  </a:lnTo>
                  <a:lnTo>
                    <a:pt x="7740834" y="0"/>
                  </a:lnTo>
                  <a:lnTo>
                    <a:pt x="7786939" y="7436"/>
                  </a:lnTo>
                  <a:lnTo>
                    <a:pt x="7826980" y="28143"/>
                  </a:lnTo>
                  <a:lnTo>
                    <a:pt x="7858556" y="59719"/>
                  </a:lnTo>
                  <a:lnTo>
                    <a:pt x="7879263" y="99761"/>
                  </a:lnTo>
                  <a:lnTo>
                    <a:pt x="7886700" y="145867"/>
                  </a:lnTo>
                  <a:lnTo>
                    <a:pt x="7886700" y="729292"/>
                  </a:lnTo>
                  <a:lnTo>
                    <a:pt x="7879263" y="775398"/>
                  </a:lnTo>
                  <a:lnTo>
                    <a:pt x="7858556" y="815440"/>
                  </a:lnTo>
                  <a:lnTo>
                    <a:pt x="7826980" y="847016"/>
                  </a:lnTo>
                  <a:lnTo>
                    <a:pt x="7786939" y="867723"/>
                  </a:lnTo>
                  <a:lnTo>
                    <a:pt x="7740834" y="875160"/>
                  </a:lnTo>
                  <a:lnTo>
                    <a:pt x="145866" y="875160"/>
                  </a:lnTo>
                  <a:lnTo>
                    <a:pt x="99761" y="867723"/>
                  </a:lnTo>
                  <a:lnTo>
                    <a:pt x="59719" y="847016"/>
                  </a:lnTo>
                  <a:lnTo>
                    <a:pt x="28143" y="815440"/>
                  </a:lnTo>
                  <a:lnTo>
                    <a:pt x="7436" y="775398"/>
                  </a:lnTo>
                  <a:lnTo>
                    <a:pt x="0" y="729292"/>
                  </a:lnTo>
                  <a:lnTo>
                    <a:pt x="0" y="145867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22300" y="3151431"/>
            <a:ext cx="7899400" cy="888365"/>
            <a:chOff x="622300" y="3151431"/>
            <a:chExt cx="7899400" cy="888365"/>
          </a:xfrm>
        </p:grpSpPr>
        <p:sp>
          <p:nvSpPr>
            <p:cNvPr id="19" name="object 19"/>
            <p:cNvSpPr/>
            <p:nvPr/>
          </p:nvSpPr>
          <p:spPr>
            <a:xfrm>
              <a:off x="628650" y="3157781"/>
              <a:ext cx="7886700" cy="875665"/>
            </a:xfrm>
            <a:custGeom>
              <a:avLst/>
              <a:gdLst/>
              <a:ahLst/>
              <a:cxnLst/>
              <a:rect l="l" t="t" r="r" b="b"/>
              <a:pathLst>
                <a:path w="7886700" h="875664">
                  <a:moveTo>
                    <a:pt x="7740834" y="0"/>
                  </a:moveTo>
                  <a:lnTo>
                    <a:pt x="145865" y="0"/>
                  </a:lnTo>
                  <a:lnTo>
                    <a:pt x="99761" y="7436"/>
                  </a:lnTo>
                  <a:lnTo>
                    <a:pt x="59719" y="28143"/>
                  </a:lnTo>
                  <a:lnTo>
                    <a:pt x="28143" y="59719"/>
                  </a:lnTo>
                  <a:lnTo>
                    <a:pt x="7436" y="99761"/>
                  </a:lnTo>
                  <a:lnTo>
                    <a:pt x="0" y="145867"/>
                  </a:lnTo>
                  <a:lnTo>
                    <a:pt x="0" y="729292"/>
                  </a:lnTo>
                  <a:lnTo>
                    <a:pt x="7436" y="775397"/>
                  </a:lnTo>
                  <a:lnTo>
                    <a:pt x="28143" y="815439"/>
                  </a:lnTo>
                  <a:lnTo>
                    <a:pt x="59719" y="847015"/>
                  </a:lnTo>
                  <a:lnTo>
                    <a:pt x="99761" y="867723"/>
                  </a:lnTo>
                  <a:lnTo>
                    <a:pt x="145865" y="875159"/>
                  </a:lnTo>
                  <a:lnTo>
                    <a:pt x="7740834" y="875159"/>
                  </a:lnTo>
                  <a:lnTo>
                    <a:pt x="7786939" y="867723"/>
                  </a:lnTo>
                  <a:lnTo>
                    <a:pt x="7826980" y="847015"/>
                  </a:lnTo>
                  <a:lnTo>
                    <a:pt x="7858556" y="815439"/>
                  </a:lnTo>
                  <a:lnTo>
                    <a:pt x="7879263" y="775397"/>
                  </a:lnTo>
                  <a:lnTo>
                    <a:pt x="7886700" y="729292"/>
                  </a:lnTo>
                  <a:lnTo>
                    <a:pt x="7886700" y="145867"/>
                  </a:lnTo>
                  <a:lnTo>
                    <a:pt x="7879263" y="99761"/>
                  </a:lnTo>
                  <a:lnTo>
                    <a:pt x="7858556" y="59719"/>
                  </a:lnTo>
                  <a:lnTo>
                    <a:pt x="7826980" y="28143"/>
                  </a:lnTo>
                  <a:lnTo>
                    <a:pt x="7786939" y="7436"/>
                  </a:lnTo>
                  <a:lnTo>
                    <a:pt x="7740834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650" y="3157781"/>
              <a:ext cx="7886700" cy="875665"/>
            </a:xfrm>
            <a:custGeom>
              <a:avLst/>
              <a:gdLst/>
              <a:ahLst/>
              <a:cxnLst/>
              <a:rect l="l" t="t" r="r" b="b"/>
              <a:pathLst>
                <a:path w="7886700" h="875664">
                  <a:moveTo>
                    <a:pt x="0" y="145867"/>
                  </a:moveTo>
                  <a:lnTo>
                    <a:pt x="7436" y="99761"/>
                  </a:lnTo>
                  <a:lnTo>
                    <a:pt x="28143" y="59719"/>
                  </a:lnTo>
                  <a:lnTo>
                    <a:pt x="59719" y="28143"/>
                  </a:lnTo>
                  <a:lnTo>
                    <a:pt x="99761" y="7436"/>
                  </a:lnTo>
                  <a:lnTo>
                    <a:pt x="145866" y="0"/>
                  </a:lnTo>
                  <a:lnTo>
                    <a:pt x="7740834" y="0"/>
                  </a:lnTo>
                  <a:lnTo>
                    <a:pt x="7786939" y="7436"/>
                  </a:lnTo>
                  <a:lnTo>
                    <a:pt x="7826980" y="28143"/>
                  </a:lnTo>
                  <a:lnTo>
                    <a:pt x="7858556" y="59719"/>
                  </a:lnTo>
                  <a:lnTo>
                    <a:pt x="7879263" y="99761"/>
                  </a:lnTo>
                  <a:lnTo>
                    <a:pt x="7886700" y="145867"/>
                  </a:lnTo>
                  <a:lnTo>
                    <a:pt x="7886700" y="729292"/>
                  </a:lnTo>
                  <a:lnTo>
                    <a:pt x="7879263" y="775398"/>
                  </a:lnTo>
                  <a:lnTo>
                    <a:pt x="7858556" y="815440"/>
                  </a:lnTo>
                  <a:lnTo>
                    <a:pt x="7826980" y="847016"/>
                  </a:lnTo>
                  <a:lnTo>
                    <a:pt x="7786939" y="867723"/>
                  </a:lnTo>
                  <a:lnTo>
                    <a:pt x="7740834" y="875160"/>
                  </a:lnTo>
                  <a:lnTo>
                    <a:pt x="145866" y="875160"/>
                  </a:lnTo>
                  <a:lnTo>
                    <a:pt x="99761" y="867723"/>
                  </a:lnTo>
                  <a:lnTo>
                    <a:pt x="59719" y="847016"/>
                  </a:lnTo>
                  <a:lnTo>
                    <a:pt x="28143" y="815440"/>
                  </a:lnTo>
                  <a:lnTo>
                    <a:pt x="7436" y="775398"/>
                  </a:lnTo>
                  <a:lnTo>
                    <a:pt x="0" y="729292"/>
                  </a:lnTo>
                  <a:lnTo>
                    <a:pt x="0" y="145867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2492" y="1234947"/>
            <a:ext cx="7618095" cy="46456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210310">
              <a:lnSpc>
                <a:spcPts val="2400"/>
              </a:lnSpc>
              <a:spcBef>
                <a:spcPts val="380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DER’s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largest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utility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immediate</a:t>
            </a:r>
            <a:r>
              <a:rPr sz="22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future.</a:t>
            </a:r>
            <a:endParaRPr sz="2200">
              <a:latin typeface="Calibri"/>
              <a:cs typeface="Calibri"/>
            </a:endParaRPr>
          </a:p>
          <a:p>
            <a:pPr marL="307340" indent="-170815">
              <a:lnSpc>
                <a:spcPct val="100000"/>
              </a:lnSpc>
              <a:spcBef>
                <a:spcPts val="1085"/>
              </a:spcBef>
              <a:buChar char="•"/>
              <a:tabLst>
                <a:tab pos="307340" algn="l"/>
              </a:tabLst>
            </a:pPr>
            <a:r>
              <a:rPr sz="1700" dirty="0">
                <a:latin typeface="Calibri"/>
                <a:cs typeface="Calibri"/>
              </a:rPr>
              <a:t>Not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under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control</a:t>
            </a:r>
            <a:endParaRPr sz="1700">
              <a:latin typeface="Calibri"/>
              <a:cs typeface="Calibri"/>
            </a:endParaRPr>
          </a:p>
          <a:p>
            <a:pPr marL="307340" indent="-170815">
              <a:lnSpc>
                <a:spcPct val="100000"/>
              </a:lnSpc>
              <a:spcBef>
                <a:spcPts val="260"/>
              </a:spcBef>
              <a:buChar char="•"/>
              <a:tabLst>
                <a:tab pos="307340" algn="l"/>
              </a:tabLst>
            </a:pPr>
            <a:r>
              <a:rPr sz="1700" dirty="0">
                <a:latin typeface="Calibri"/>
                <a:cs typeface="Calibri"/>
              </a:rPr>
              <a:t>Not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part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grid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planning</a:t>
            </a:r>
            <a:endParaRPr sz="1700">
              <a:latin typeface="Calibri"/>
              <a:cs typeface="Calibri"/>
            </a:endParaRPr>
          </a:p>
          <a:p>
            <a:pPr marL="307975" marR="5080" indent="-171450">
              <a:lnSpc>
                <a:spcPts val="1800"/>
              </a:lnSpc>
              <a:spcBef>
                <a:spcPts val="525"/>
              </a:spcBef>
              <a:buChar char="•"/>
              <a:tabLst>
                <a:tab pos="307975" algn="l"/>
              </a:tabLst>
            </a:pPr>
            <a:r>
              <a:rPr sz="1700" dirty="0">
                <a:latin typeface="Calibri"/>
                <a:cs typeface="Calibri"/>
              </a:rPr>
              <a:t>But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Utility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must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include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this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into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their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grid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management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without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knowing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when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if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this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come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off-</a:t>
            </a:r>
            <a:r>
              <a:rPr sz="1700" spc="-20" dirty="0">
                <a:latin typeface="Calibri"/>
                <a:cs typeface="Calibri"/>
              </a:rPr>
              <a:t>line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Calibri"/>
              <a:buChar char="•"/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Renewables</a:t>
            </a:r>
            <a:endParaRPr sz="2200">
              <a:latin typeface="Calibri"/>
              <a:cs typeface="Calibri"/>
            </a:endParaRPr>
          </a:p>
          <a:p>
            <a:pPr marL="307340" indent="-170815">
              <a:lnSpc>
                <a:spcPct val="100000"/>
              </a:lnSpc>
              <a:spcBef>
                <a:spcPts val="2350"/>
              </a:spcBef>
              <a:buChar char="•"/>
              <a:tabLst>
                <a:tab pos="307340" algn="l"/>
              </a:tabLst>
            </a:pPr>
            <a:r>
              <a:rPr sz="1700" dirty="0">
                <a:latin typeface="Calibri"/>
                <a:cs typeface="Calibri"/>
              </a:rPr>
              <a:t>Smaller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Utilities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begin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generate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more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power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locally</a:t>
            </a:r>
            <a:endParaRPr sz="1700">
              <a:latin typeface="Calibri"/>
              <a:cs typeface="Calibri"/>
            </a:endParaRPr>
          </a:p>
          <a:p>
            <a:pPr marL="307340" indent="-170815">
              <a:lnSpc>
                <a:spcPct val="100000"/>
              </a:lnSpc>
              <a:spcBef>
                <a:spcPts val="240"/>
              </a:spcBef>
              <a:buChar char="•"/>
              <a:tabLst>
                <a:tab pos="307340" algn="l"/>
              </a:tabLst>
            </a:pPr>
            <a:r>
              <a:rPr sz="1700" dirty="0">
                <a:latin typeface="Calibri"/>
                <a:cs typeface="Calibri"/>
              </a:rPr>
              <a:t>If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same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utility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implements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energy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storage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this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become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even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more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lucrative</a:t>
            </a:r>
            <a:endParaRPr sz="1700">
              <a:latin typeface="Calibri"/>
              <a:cs typeface="Calibri"/>
            </a:endParaRPr>
          </a:p>
          <a:p>
            <a:pPr marL="307340" indent="-170815">
              <a:lnSpc>
                <a:spcPct val="100000"/>
              </a:lnSpc>
              <a:spcBef>
                <a:spcPts val="260"/>
              </a:spcBef>
              <a:buChar char="•"/>
              <a:tabLst>
                <a:tab pos="307340" algn="l"/>
              </a:tabLst>
            </a:pPr>
            <a:r>
              <a:rPr sz="1700" spc="-25" dirty="0">
                <a:latin typeface="Calibri"/>
                <a:cs typeface="Calibri"/>
              </a:rPr>
              <a:t>Inter-</a:t>
            </a:r>
            <a:r>
              <a:rPr sz="1700" dirty="0">
                <a:latin typeface="Calibri"/>
                <a:cs typeface="Calibri"/>
              </a:rPr>
              <a:t>Tie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starts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become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more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important</a:t>
            </a:r>
            <a:endParaRPr sz="1700">
              <a:latin typeface="Calibri"/>
              <a:cs typeface="Calibri"/>
            </a:endParaRPr>
          </a:p>
          <a:p>
            <a:pPr marL="307975" marR="262890" indent="-171450">
              <a:lnSpc>
                <a:spcPct val="91400"/>
              </a:lnSpc>
              <a:spcBef>
                <a:spcPts val="440"/>
              </a:spcBef>
              <a:buChar char="•"/>
              <a:tabLst>
                <a:tab pos="307975" algn="l"/>
              </a:tabLst>
            </a:pPr>
            <a:r>
              <a:rPr sz="1700" dirty="0">
                <a:latin typeface="Calibri"/>
                <a:cs typeface="Calibri"/>
              </a:rPr>
              <a:t>Utilities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have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option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provide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equipment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local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generation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homes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or </a:t>
            </a:r>
            <a:r>
              <a:rPr sz="1700" dirty="0">
                <a:latin typeface="Calibri"/>
                <a:cs typeface="Calibri"/>
              </a:rPr>
              <a:t>community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generation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(e.g.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solar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residential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homes;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solar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farm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 </a:t>
            </a:r>
            <a:r>
              <a:rPr sz="1700" spc="-10" dirty="0">
                <a:latin typeface="Calibri"/>
                <a:cs typeface="Calibri"/>
              </a:rPr>
              <a:t>community’s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open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space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even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wind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turbine;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batteries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homes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charging </a:t>
            </a:r>
            <a:r>
              <a:rPr sz="1700" dirty="0">
                <a:latin typeface="Calibri"/>
                <a:cs typeface="Calibri"/>
              </a:rPr>
              <a:t>electric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vehicles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accepting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power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from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EV’s)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1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cap="small" dirty="0"/>
              <a:t>New</a:t>
            </a:r>
            <a:r>
              <a:rPr sz="3200" cap="small" spc="95" dirty="0"/>
              <a:t> </a:t>
            </a:r>
            <a:r>
              <a:rPr sz="3200" cap="small" dirty="0"/>
              <a:t>areas</a:t>
            </a:r>
            <a:r>
              <a:rPr sz="3200" cap="small" spc="114" dirty="0"/>
              <a:t> </a:t>
            </a:r>
            <a:r>
              <a:rPr sz="3200" cap="small" dirty="0"/>
              <a:t>to</a:t>
            </a:r>
            <a:r>
              <a:rPr sz="3200" cap="small" spc="114" dirty="0"/>
              <a:t> </a:t>
            </a:r>
            <a:r>
              <a:rPr sz="3200" cap="small" dirty="0"/>
              <a:t>consider</a:t>
            </a:r>
            <a:r>
              <a:rPr sz="3200" cap="small" spc="110" dirty="0"/>
              <a:t> </a:t>
            </a:r>
            <a:r>
              <a:rPr sz="3200" cap="small" dirty="0"/>
              <a:t>– the</a:t>
            </a:r>
            <a:r>
              <a:rPr sz="3200" cap="small" spc="114" dirty="0"/>
              <a:t> </a:t>
            </a:r>
            <a:r>
              <a:rPr sz="3200" cap="small" dirty="0"/>
              <a:t>future</a:t>
            </a:r>
            <a:r>
              <a:rPr sz="3200" cap="small" spc="110" dirty="0"/>
              <a:t> </a:t>
            </a:r>
            <a:r>
              <a:rPr sz="3200" cap="small" dirty="0"/>
              <a:t>is</a:t>
            </a:r>
            <a:r>
              <a:rPr sz="3200" cap="small" spc="114" dirty="0"/>
              <a:t> </a:t>
            </a:r>
            <a:r>
              <a:rPr sz="3200" cap="small" spc="-20" dirty="0"/>
              <a:t>here</a:t>
            </a:r>
            <a:endParaRPr sz="3200"/>
          </a:p>
        </p:txBody>
      </p:sp>
      <p:grpSp>
        <p:nvGrpSpPr>
          <p:cNvPr id="14" name="object 14"/>
          <p:cNvGrpSpPr/>
          <p:nvPr/>
        </p:nvGrpSpPr>
        <p:grpSpPr>
          <a:xfrm>
            <a:off x="628650" y="1129281"/>
            <a:ext cx="7886700" cy="12700"/>
            <a:chOff x="628650" y="1129281"/>
            <a:chExt cx="7886700" cy="12700"/>
          </a:xfrm>
        </p:grpSpPr>
        <p:sp>
          <p:nvSpPr>
            <p:cNvPr id="15" name="object 15"/>
            <p:cNvSpPr/>
            <p:nvPr/>
          </p:nvSpPr>
          <p:spPr>
            <a:xfrm>
              <a:off x="628650" y="113563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7886700" y="0"/>
                  </a:moveTo>
                  <a:lnTo>
                    <a:pt x="0" y="0"/>
                  </a:lnTo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650" y="113563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0" y="0"/>
                  </a:moveTo>
                  <a:lnTo>
                    <a:pt x="7886700" y="1"/>
                  </a:lnTo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28650" y="2097530"/>
            <a:ext cx="7886700" cy="12700"/>
            <a:chOff x="628650" y="2097530"/>
            <a:chExt cx="7886700" cy="12700"/>
          </a:xfrm>
        </p:grpSpPr>
        <p:sp>
          <p:nvSpPr>
            <p:cNvPr id="18" name="object 18"/>
            <p:cNvSpPr/>
            <p:nvPr/>
          </p:nvSpPr>
          <p:spPr>
            <a:xfrm>
              <a:off x="628650" y="2103880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7886700" y="1"/>
                  </a:moveTo>
                  <a:lnTo>
                    <a:pt x="0" y="0"/>
                  </a:lnTo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650" y="2103880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0" y="0"/>
                  </a:moveTo>
                  <a:lnTo>
                    <a:pt x="7886700" y="1"/>
                  </a:lnTo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28650" y="3065781"/>
            <a:ext cx="7886700" cy="12700"/>
            <a:chOff x="628650" y="3065781"/>
            <a:chExt cx="7886700" cy="12700"/>
          </a:xfrm>
        </p:grpSpPr>
        <p:sp>
          <p:nvSpPr>
            <p:cNvPr id="21" name="object 21"/>
            <p:cNvSpPr/>
            <p:nvPr/>
          </p:nvSpPr>
          <p:spPr>
            <a:xfrm>
              <a:off x="628650" y="307213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7886700" y="1"/>
                  </a:moveTo>
                  <a:lnTo>
                    <a:pt x="0" y="0"/>
                  </a:lnTo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650" y="307213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0" y="0"/>
                  </a:moveTo>
                  <a:lnTo>
                    <a:pt x="7886700" y="1"/>
                  </a:lnTo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28650" y="4034030"/>
            <a:ext cx="7886700" cy="12700"/>
            <a:chOff x="628650" y="4034030"/>
            <a:chExt cx="7886700" cy="12700"/>
          </a:xfrm>
        </p:grpSpPr>
        <p:sp>
          <p:nvSpPr>
            <p:cNvPr id="24" name="object 24"/>
            <p:cNvSpPr/>
            <p:nvPr/>
          </p:nvSpPr>
          <p:spPr>
            <a:xfrm>
              <a:off x="628650" y="4040380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7886700" y="1"/>
                  </a:moveTo>
                  <a:lnTo>
                    <a:pt x="0" y="0"/>
                  </a:lnTo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650" y="4040380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0" y="0"/>
                  </a:moveTo>
                  <a:lnTo>
                    <a:pt x="7886700" y="1"/>
                  </a:lnTo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28650" y="5002281"/>
            <a:ext cx="7886700" cy="12700"/>
            <a:chOff x="628650" y="5002281"/>
            <a:chExt cx="7886700" cy="12700"/>
          </a:xfrm>
        </p:grpSpPr>
        <p:sp>
          <p:nvSpPr>
            <p:cNvPr id="27" name="object 27"/>
            <p:cNvSpPr/>
            <p:nvPr/>
          </p:nvSpPr>
          <p:spPr>
            <a:xfrm>
              <a:off x="628650" y="500863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7886700" y="1"/>
                  </a:moveTo>
                  <a:lnTo>
                    <a:pt x="0" y="0"/>
                  </a:lnTo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8650" y="500863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0" y="0"/>
                  </a:moveTo>
                  <a:lnTo>
                    <a:pt x="7886700" y="1"/>
                  </a:lnTo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60730" y="1190244"/>
            <a:ext cx="7527290" cy="447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latin typeface="Calibri"/>
                <a:cs typeface="Calibri"/>
              </a:rPr>
              <a:t>Large</a:t>
            </a:r>
            <a:r>
              <a:rPr sz="3800" spc="-18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Industrial</a:t>
            </a:r>
            <a:r>
              <a:rPr sz="3800" spc="-17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DER’s</a:t>
            </a:r>
            <a:endParaRPr sz="3800">
              <a:latin typeface="Calibri"/>
              <a:cs typeface="Calibri"/>
            </a:endParaRPr>
          </a:p>
          <a:p>
            <a:pPr marL="12700" marR="2813685" algn="just">
              <a:lnSpc>
                <a:spcPct val="167100"/>
              </a:lnSpc>
              <a:spcBef>
                <a:spcPts val="10"/>
              </a:spcBef>
            </a:pPr>
            <a:r>
              <a:rPr sz="3800" dirty="0">
                <a:latin typeface="Calibri"/>
                <a:cs typeface="Calibri"/>
              </a:rPr>
              <a:t>Large</a:t>
            </a:r>
            <a:r>
              <a:rPr sz="3800" spc="-180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Commercial</a:t>
            </a:r>
            <a:r>
              <a:rPr sz="3800" spc="-175" dirty="0">
                <a:latin typeface="Calibri"/>
                <a:cs typeface="Calibri"/>
              </a:rPr>
              <a:t> </a:t>
            </a:r>
            <a:r>
              <a:rPr sz="3800" spc="-20" dirty="0">
                <a:latin typeface="Calibri"/>
                <a:cs typeface="Calibri"/>
              </a:rPr>
              <a:t>DER’s </a:t>
            </a:r>
            <a:r>
              <a:rPr sz="3800" dirty="0">
                <a:latin typeface="Calibri"/>
                <a:cs typeface="Calibri"/>
              </a:rPr>
              <a:t>Large</a:t>
            </a:r>
            <a:r>
              <a:rPr sz="3800" spc="-15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Community</a:t>
            </a:r>
            <a:r>
              <a:rPr sz="3800" spc="-14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Der’s </a:t>
            </a:r>
            <a:r>
              <a:rPr sz="3800" dirty="0">
                <a:latin typeface="Calibri"/>
                <a:cs typeface="Calibri"/>
              </a:rPr>
              <a:t>DC</a:t>
            </a:r>
            <a:r>
              <a:rPr sz="3800" spc="-6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Metering</a:t>
            </a:r>
            <a:r>
              <a:rPr sz="3800" spc="-65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requests</a:t>
            </a:r>
            <a:endParaRPr sz="3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075"/>
              </a:spcBef>
            </a:pPr>
            <a:r>
              <a:rPr sz="3800" spc="-10" dirty="0">
                <a:latin typeface="Calibri"/>
                <a:cs typeface="Calibri"/>
              </a:rPr>
              <a:t>Batteries</a:t>
            </a:r>
            <a:r>
              <a:rPr sz="3800" spc="-1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on</a:t>
            </a:r>
            <a:r>
              <a:rPr sz="3800" spc="-12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Vehicle</a:t>
            </a:r>
            <a:r>
              <a:rPr sz="3800" spc="-12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Charging</a:t>
            </a:r>
            <a:r>
              <a:rPr sz="3800" spc="-120" dirty="0">
                <a:latin typeface="Calibri"/>
                <a:cs typeface="Calibri"/>
              </a:rPr>
              <a:t> </a:t>
            </a:r>
            <a:r>
              <a:rPr sz="3800" spc="-10" dirty="0">
                <a:latin typeface="Calibri"/>
                <a:cs typeface="Calibri"/>
              </a:rPr>
              <a:t>Facilities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63000" cy="6858000"/>
            <a:chOff x="0" y="0"/>
            <a:chExt cx="8763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72173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72175" y="762002"/>
              <a:ext cx="6690995" cy="380365"/>
            </a:xfrm>
            <a:custGeom>
              <a:avLst/>
              <a:gdLst/>
              <a:ahLst/>
              <a:cxnLst/>
              <a:rect l="l" t="t" r="r" b="b"/>
              <a:pathLst>
                <a:path w="6690995" h="380365">
                  <a:moveTo>
                    <a:pt x="6690826" y="0"/>
                  </a:moveTo>
                  <a:lnTo>
                    <a:pt x="0" y="0"/>
                  </a:lnTo>
                  <a:lnTo>
                    <a:pt x="0" y="380316"/>
                  </a:lnTo>
                  <a:lnTo>
                    <a:pt x="6690826" y="380316"/>
                  </a:lnTo>
                  <a:lnTo>
                    <a:pt x="6690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979" y="259191"/>
              <a:ext cx="2327324" cy="1422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1648967"/>
              <a:ext cx="3599688" cy="1667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4752" y="1834895"/>
              <a:ext cx="1950720" cy="1341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2343" y="1834895"/>
              <a:ext cx="1569720" cy="13411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4016" y="2462784"/>
              <a:ext cx="2840735" cy="1667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2544" y="2645663"/>
              <a:ext cx="3925824" cy="1344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3864" y="3276600"/>
              <a:ext cx="1484376" cy="1664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032" y="3459479"/>
              <a:ext cx="3139440" cy="134416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27851" y="1856232"/>
            <a:ext cx="4987925" cy="254952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065" marR="5080" algn="ctr">
              <a:lnSpc>
                <a:spcPct val="90300"/>
              </a:lnSpc>
              <a:spcBef>
                <a:spcPts val="785"/>
              </a:spcBef>
            </a:pPr>
            <a:r>
              <a:rPr sz="5900" b="1" cap="small" dirty="0">
                <a:solidFill>
                  <a:srgbClr val="E41937"/>
                </a:solidFill>
                <a:latin typeface="Calibri"/>
                <a:cs typeface="Calibri"/>
              </a:rPr>
              <a:t>AMI</a:t>
            </a:r>
            <a:r>
              <a:rPr sz="5900" b="1" cap="small" spc="-55" dirty="0">
                <a:solidFill>
                  <a:srgbClr val="E41937"/>
                </a:solidFill>
                <a:latin typeface="Calibri"/>
                <a:cs typeface="Calibri"/>
              </a:rPr>
              <a:t> </a:t>
            </a:r>
            <a:r>
              <a:rPr sz="5900" b="1" cap="small" dirty="0">
                <a:solidFill>
                  <a:srgbClr val="E41937"/>
                </a:solidFill>
                <a:latin typeface="Calibri"/>
                <a:cs typeface="Calibri"/>
              </a:rPr>
              <a:t>2.0</a:t>
            </a:r>
            <a:r>
              <a:rPr sz="5900" b="1" cap="small" spc="-55" dirty="0">
                <a:solidFill>
                  <a:srgbClr val="E41937"/>
                </a:solidFill>
                <a:latin typeface="Calibri"/>
                <a:cs typeface="Calibri"/>
              </a:rPr>
              <a:t> </a:t>
            </a:r>
            <a:r>
              <a:rPr sz="5900" b="1" cap="small" dirty="0">
                <a:solidFill>
                  <a:srgbClr val="E41937"/>
                </a:solidFill>
                <a:latin typeface="Calibri"/>
                <a:cs typeface="Calibri"/>
              </a:rPr>
              <a:t>and</a:t>
            </a:r>
            <a:r>
              <a:rPr sz="5900" b="1" cap="small" spc="220" dirty="0">
                <a:solidFill>
                  <a:srgbClr val="E41937"/>
                </a:solidFill>
                <a:latin typeface="Calibri"/>
                <a:cs typeface="Calibri"/>
              </a:rPr>
              <a:t> </a:t>
            </a:r>
            <a:r>
              <a:rPr sz="5900" b="1" cap="small" spc="-25" dirty="0">
                <a:solidFill>
                  <a:srgbClr val="E41937"/>
                </a:solidFill>
                <a:latin typeface="Calibri"/>
                <a:cs typeface="Calibri"/>
              </a:rPr>
              <a:t>an </a:t>
            </a:r>
            <a:r>
              <a:rPr sz="5900" b="1" cap="small" dirty="0">
                <a:solidFill>
                  <a:srgbClr val="E41937"/>
                </a:solidFill>
                <a:latin typeface="Calibri"/>
                <a:cs typeface="Calibri"/>
              </a:rPr>
              <a:t>AMI</a:t>
            </a:r>
            <a:r>
              <a:rPr sz="5900" b="1" cap="small" spc="-100" dirty="0">
                <a:solidFill>
                  <a:srgbClr val="E41937"/>
                </a:solidFill>
                <a:latin typeface="Calibri"/>
                <a:cs typeface="Calibri"/>
              </a:rPr>
              <a:t> </a:t>
            </a:r>
            <a:r>
              <a:rPr sz="5900" b="1" cap="small" spc="-35" dirty="0">
                <a:solidFill>
                  <a:srgbClr val="E41937"/>
                </a:solidFill>
                <a:latin typeface="Calibri"/>
                <a:cs typeface="Calibri"/>
              </a:rPr>
              <a:t>Technology </a:t>
            </a:r>
            <a:r>
              <a:rPr sz="5900" b="1" cap="small" spc="-10" dirty="0">
                <a:solidFill>
                  <a:srgbClr val="E41937"/>
                </a:solidFill>
                <a:latin typeface="Calibri"/>
                <a:cs typeface="Calibri"/>
              </a:rPr>
              <a:t>Overview</a:t>
            </a:r>
            <a:endParaRPr sz="5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2272" y="5624576"/>
            <a:ext cx="281432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500" dirty="0">
                <a:solidFill>
                  <a:srgbClr val="C00000"/>
                </a:solidFill>
                <a:latin typeface="Arial"/>
                <a:cs typeface="Arial"/>
              </a:rPr>
              <a:t>Tom Lawton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Topics</a:t>
            </a:r>
            <a:r>
              <a:rPr cap="small" spc="50" dirty="0"/>
              <a:t> </a:t>
            </a:r>
            <a:r>
              <a:rPr cap="small" dirty="0"/>
              <a:t>We</a:t>
            </a:r>
            <a:r>
              <a:rPr cap="small" spc="60" dirty="0"/>
              <a:t> </a:t>
            </a:r>
            <a:r>
              <a:rPr cap="small" dirty="0"/>
              <a:t>Will</a:t>
            </a:r>
            <a:r>
              <a:rPr cap="small" spc="60" dirty="0"/>
              <a:t> </a:t>
            </a:r>
            <a:r>
              <a:rPr cap="small" spc="-85" dirty="0"/>
              <a:t>Cover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994205" y="2120079"/>
            <a:ext cx="822960" cy="822960"/>
            <a:chOff x="994205" y="2120079"/>
            <a:chExt cx="822960" cy="8229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743" y="2124455"/>
              <a:ext cx="813816" cy="8138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0555" y="2126429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60" h="810260">
                  <a:moveTo>
                    <a:pt x="0" y="0"/>
                  </a:moveTo>
                  <a:lnTo>
                    <a:pt x="810000" y="0"/>
                  </a:lnTo>
                  <a:lnTo>
                    <a:pt x="810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123" y="3188715"/>
            <a:ext cx="1824989" cy="7664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60"/>
              </a:spcBef>
            </a:pPr>
            <a:r>
              <a:rPr sz="1600" dirty="0">
                <a:latin typeface="Calibri"/>
                <a:cs typeface="Calibri"/>
              </a:rPr>
              <a:t>Benefits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AMI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where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starting </a:t>
            </a:r>
            <a:r>
              <a:rPr sz="1600" spc="-20" dirty="0">
                <a:latin typeface="Calibri"/>
                <a:cs typeface="Calibri"/>
              </a:rPr>
              <a:t>from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9205" y="2120079"/>
            <a:ext cx="822960" cy="822960"/>
            <a:chOff x="3109205" y="2120079"/>
            <a:chExt cx="822960" cy="82296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5056" y="2124455"/>
              <a:ext cx="810768" cy="8138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15555" y="2126429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60" h="810260">
                  <a:moveTo>
                    <a:pt x="0" y="0"/>
                  </a:moveTo>
                  <a:lnTo>
                    <a:pt x="810000" y="0"/>
                  </a:lnTo>
                  <a:lnTo>
                    <a:pt x="810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20200" y="3187700"/>
            <a:ext cx="160083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937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Overview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technologies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24204" y="2120079"/>
            <a:ext cx="822960" cy="822960"/>
            <a:chOff x="5224204" y="2120079"/>
            <a:chExt cx="822960" cy="82296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368" y="2124455"/>
              <a:ext cx="810767" cy="8138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30554" y="2126429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60" h="810260">
                  <a:moveTo>
                    <a:pt x="0" y="0"/>
                  </a:moveTo>
                  <a:lnTo>
                    <a:pt x="810000" y="0"/>
                  </a:lnTo>
                  <a:lnTo>
                    <a:pt x="810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956803" y="3187700"/>
            <a:ext cx="1357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Challenges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39203" y="2120079"/>
            <a:ext cx="822960" cy="822960"/>
            <a:chOff x="7339203" y="2120079"/>
            <a:chExt cx="822960" cy="82296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2631" y="2124455"/>
              <a:ext cx="813816" cy="81381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45553" y="2126429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59" h="810260">
                  <a:moveTo>
                    <a:pt x="0" y="0"/>
                  </a:moveTo>
                  <a:lnTo>
                    <a:pt x="810000" y="0"/>
                  </a:lnTo>
                  <a:lnTo>
                    <a:pt x="810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253571" y="3187700"/>
            <a:ext cx="994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AMI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2.0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2595" y="4482175"/>
            <a:ext cx="2132011" cy="213201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18455" y="4578136"/>
            <a:ext cx="1727200" cy="18129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6668" y="4405662"/>
            <a:ext cx="2517667" cy="1979166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AMI</a:t>
            </a:r>
            <a:r>
              <a:rPr cap="small" spc="-65" dirty="0"/>
              <a:t> </a:t>
            </a:r>
            <a:r>
              <a:rPr cap="small" spc="-40" dirty="0"/>
              <a:t>Benefits</a:t>
            </a:r>
          </a:p>
        </p:txBody>
      </p:sp>
      <p:sp>
        <p:nvSpPr>
          <p:cNvPr id="6" name="object 6"/>
          <p:cNvSpPr/>
          <p:nvPr/>
        </p:nvSpPr>
        <p:spPr>
          <a:xfrm>
            <a:off x="559592" y="1143000"/>
            <a:ext cx="8025130" cy="4975225"/>
          </a:xfrm>
          <a:custGeom>
            <a:avLst/>
            <a:gdLst/>
            <a:ahLst/>
            <a:cxnLst/>
            <a:rect l="l" t="t" r="r" b="b"/>
            <a:pathLst>
              <a:path w="8025130" h="4975225">
                <a:moveTo>
                  <a:pt x="8024813" y="0"/>
                </a:moveTo>
                <a:lnTo>
                  <a:pt x="0" y="0"/>
                </a:lnTo>
                <a:lnTo>
                  <a:pt x="0" y="4975224"/>
                </a:lnTo>
                <a:lnTo>
                  <a:pt x="8024813" y="4975224"/>
                </a:lnTo>
                <a:lnTo>
                  <a:pt x="8024813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8332" y="979119"/>
            <a:ext cx="3039110" cy="410591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Usage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Voltage/Current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Predictive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Analytics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Visits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Disconnect/Reconnect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Outages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Net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Metering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Future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743200"/>
            <a:ext cx="3305175" cy="2286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spc="-30" dirty="0"/>
              <a:t>Pre-</a:t>
            </a:r>
            <a:r>
              <a:rPr cap="small" dirty="0"/>
              <a:t>AMI</a:t>
            </a:r>
            <a:r>
              <a:rPr cap="small" spc="-25" dirty="0"/>
              <a:t> </a:t>
            </a:r>
            <a:r>
              <a:rPr cap="small" dirty="0"/>
              <a:t>Meter</a:t>
            </a:r>
            <a:r>
              <a:rPr cap="small" spc="110" dirty="0"/>
              <a:t> </a:t>
            </a:r>
            <a:r>
              <a:rPr cap="small" spc="-55" dirty="0"/>
              <a:t>Operations</a:t>
            </a:r>
          </a:p>
        </p:txBody>
      </p:sp>
      <p:sp>
        <p:nvSpPr>
          <p:cNvPr id="11" name="object 11"/>
          <p:cNvSpPr/>
          <p:nvPr/>
        </p:nvSpPr>
        <p:spPr>
          <a:xfrm>
            <a:off x="3200400" y="1981200"/>
            <a:ext cx="5410200" cy="4267200"/>
          </a:xfrm>
          <a:custGeom>
            <a:avLst/>
            <a:gdLst/>
            <a:ahLst/>
            <a:cxnLst/>
            <a:rect l="l" t="t" r="r" b="b"/>
            <a:pathLst>
              <a:path w="5410200" h="4267200">
                <a:moveTo>
                  <a:pt x="5410200" y="0"/>
                </a:moveTo>
                <a:lnTo>
                  <a:pt x="0" y="0"/>
                </a:lnTo>
                <a:lnTo>
                  <a:pt x="0" y="4267199"/>
                </a:lnTo>
                <a:lnTo>
                  <a:pt x="5410200" y="4267199"/>
                </a:lnTo>
                <a:lnTo>
                  <a:pt x="541020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4931" y="1239011"/>
            <a:ext cx="7121525" cy="489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Common</a:t>
            </a:r>
            <a:r>
              <a:rPr sz="20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Features</a:t>
            </a:r>
            <a:r>
              <a:rPr sz="2000" b="1" spc="-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and</a:t>
            </a:r>
            <a:r>
              <a:rPr sz="2000" b="1" spc="-6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Common</a:t>
            </a:r>
            <a:r>
              <a:rPr sz="20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Sources</a:t>
            </a:r>
            <a:r>
              <a:rPr sz="20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of</a:t>
            </a:r>
            <a:r>
              <a:rPr sz="2000" b="1" spc="-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Concern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000">
              <a:latin typeface="Arial"/>
              <a:cs typeface="Arial"/>
            </a:endParaRPr>
          </a:p>
          <a:p>
            <a:pPr marL="2165350" marR="198755" indent="-228600">
              <a:lnSpc>
                <a:spcPts val="2180"/>
              </a:lnSpc>
              <a:spcBef>
                <a:spcPts val="5"/>
              </a:spcBef>
              <a:buFont typeface="Arial"/>
              <a:buChar char="•"/>
              <a:tabLst>
                <a:tab pos="2165350" algn="l"/>
              </a:tabLst>
            </a:pPr>
            <a:r>
              <a:rPr sz="2000" dirty="0">
                <a:latin typeface="Calibri"/>
                <a:cs typeface="Calibri"/>
              </a:rPr>
              <a:t>Fewer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field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shop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25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years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ago</a:t>
            </a:r>
            <a:endParaRPr sz="2000">
              <a:latin typeface="Calibri"/>
              <a:cs typeface="Calibri"/>
            </a:endParaRPr>
          </a:p>
          <a:p>
            <a:pPr marL="2165350" marR="22860" indent="-228600">
              <a:lnSpc>
                <a:spcPct val="91500"/>
              </a:lnSpc>
              <a:spcBef>
                <a:spcPts val="1490"/>
              </a:spcBef>
              <a:buFont typeface="Arial"/>
              <a:buChar char="•"/>
              <a:tabLst>
                <a:tab pos="2165350" algn="l"/>
              </a:tabLst>
            </a:pPr>
            <a:r>
              <a:rPr sz="2000" dirty="0">
                <a:latin typeface="Calibri"/>
                <a:cs typeface="Calibri"/>
              </a:rPr>
              <a:t>Fewer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Field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verifications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lack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personnel,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lack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experience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lack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expertise</a:t>
            </a:r>
            <a:endParaRPr sz="2000">
              <a:latin typeface="Calibri"/>
              <a:cs typeface="Calibri"/>
            </a:endParaRPr>
          </a:p>
          <a:p>
            <a:pPr marL="2165350" marR="257810" indent="-228600">
              <a:lnSpc>
                <a:spcPts val="2210"/>
              </a:lnSpc>
              <a:spcBef>
                <a:spcPts val="1430"/>
              </a:spcBef>
              <a:buFont typeface="Arial"/>
              <a:buChar char="•"/>
              <a:tabLst>
                <a:tab pos="2165350" algn="l"/>
              </a:tabLst>
            </a:pPr>
            <a:r>
              <a:rPr sz="2000" dirty="0">
                <a:latin typeface="Calibri"/>
                <a:cs typeface="Calibri"/>
              </a:rPr>
              <a:t>More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features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glass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meters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even </a:t>
            </a:r>
            <a:r>
              <a:rPr sz="2000" spc="-10" dirty="0">
                <a:latin typeface="Calibri"/>
                <a:cs typeface="Calibri"/>
              </a:rPr>
              <a:t>before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deployed</a:t>
            </a:r>
            <a:endParaRPr sz="2000">
              <a:latin typeface="Calibri"/>
              <a:cs typeface="Calibri"/>
            </a:endParaRPr>
          </a:p>
          <a:p>
            <a:pPr marL="2165350" marR="5080" indent="-228600">
              <a:lnSpc>
                <a:spcPct val="91500"/>
              </a:lnSpc>
              <a:spcBef>
                <a:spcPts val="1460"/>
              </a:spcBef>
              <a:buFont typeface="Arial"/>
              <a:buChar char="•"/>
              <a:tabLst>
                <a:tab pos="2165350" algn="l"/>
              </a:tabLst>
            </a:pPr>
            <a:r>
              <a:rPr sz="2000" spc="-10" dirty="0">
                <a:latin typeface="Calibri"/>
                <a:cs typeface="Calibri"/>
              </a:rPr>
              <a:t>Significantly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features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glass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every </a:t>
            </a:r>
            <a:r>
              <a:rPr sz="2000" dirty="0">
                <a:latin typeface="Calibri"/>
                <a:cs typeface="Calibri"/>
              </a:rPr>
              <a:t>AMR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being deployed</a:t>
            </a:r>
            <a:endParaRPr sz="2000">
              <a:latin typeface="Calibri"/>
              <a:cs typeface="Calibri"/>
            </a:endParaRPr>
          </a:p>
          <a:p>
            <a:pPr marL="2165350" marR="422275" indent="-228600">
              <a:lnSpc>
                <a:spcPts val="2210"/>
              </a:lnSpc>
              <a:spcBef>
                <a:spcPts val="1525"/>
              </a:spcBef>
              <a:buFont typeface="Arial"/>
              <a:buChar char="•"/>
              <a:tabLst>
                <a:tab pos="2165350" algn="l"/>
              </a:tabLst>
            </a:pPr>
            <a:r>
              <a:rPr sz="2000" dirty="0">
                <a:latin typeface="Calibri"/>
                <a:cs typeface="Calibri"/>
              </a:rPr>
              <a:t>Metering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losses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starting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“by </a:t>
            </a:r>
            <a:r>
              <a:rPr sz="2000" dirty="0">
                <a:latin typeface="Calibri"/>
                <a:cs typeface="Calibri"/>
              </a:rPr>
              <a:t>accident”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opposed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design”.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716" y="1981200"/>
            <a:ext cx="2108144" cy="4028853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E10027"/>
                </a:solidFill>
              </a:rPr>
              <a:t>PREA</a:t>
            </a:r>
            <a:r>
              <a:rPr cap="small" spc="-90" dirty="0">
                <a:solidFill>
                  <a:srgbClr val="E10027"/>
                </a:solidFill>
              </a:rPr>
              <a:t> </a:t>
            </a:r>
            <a:r>
              <a:rPr cap="small" dirty="0">
                <a:solidFill>
                  <a:srgbClr val="E10027"/>
                </a:solidFill>
              </a:rPr>
              <a:t>Current</a:t>
            </a:r>
            <a:r>
              <a:rPr cap="small" spc="35" dirty="0">
                <a:solidFill>
                  <a:srgbClr val="E10027"/>
                </a:solidFill>
              </a:rPr>
              <a:t> </a:t>
            </a:r>
            <a:r>
              <a:rPr cap="small" spc="-45" dirty="0">
                <a:solidFill>
                  <a:srgbClr val="E10027"/>
                </a:solidFill>
              </a:rPr>
              <a:t>Events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330" y="1280667"/>
            <a:ext cx="5293995" cy="400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Calibri"/>
                <a:cs typeface="Calibri"/>
              </a:rPr>
              <a:t>Topics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covering: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15"/>
              </a:spcBef>
            </a:pP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00"/>
              </a:lnSpc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Electric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vehicles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effect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Distribution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  <a:p>
            <a:pPr marL="240665" marR="662940" indent="-228600">
              <a:lnSpc>
                <a:spcPts val="3120"/>
              </a:lnSpc>
              <a:spcBef>
                <a:spcPts val="209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Renewables,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DER’s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Energy Storage</a:t>
            </a:r>
            <a:endParaRPr sz="2800">
              <a:latin typeface="Calibri"/>
              <a:cs typeface="Calibri"/>
            </a:endParaRPr>
          </a:p>
          <a:p>
            <a:pPr marL="240665" marR="352425" indent="-228600">
              <a:lnSpc>
                <a:spcPts val="3000"/>
              </a:lnSpc>
              <a:spcBef>
                <a:spcPts val="21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AMI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2.0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Technology </a:t>
            </a:r>
            <a:r>
              <a:rPr sz="2800" spc="-10" dirty="0">
                <a:latin typeface="Calibri"/>
                <a:cs typeface="Calibri"/>
              </a:rPr>
              <a:t>Primer)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6162" y="1064455"/>
            <a:ext cx="2500975" cy="16689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817" y="2823955"/>
            <a:ext cx="2508319" cy="16722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817" y="4593625"/>
            <a:ext cx="2508319" cy="17823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spcBef>
                  <a:spcPts val="40"/>
                </a:spcBef>
              </a:pPr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07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4000" cap="small" dirty="0"/>
              <a:t>The</a:t>
            </a:r>
            <a:r>
              <a:rPr sz="4000" cap="small" spc="25" dirty="0"/>
              <a:t> </a:t>
            </a:r>
            <a:r>
              <a:rPr sz="4000" cap="small" dirty="0"/>
              <a:t>Pendulum</a:t>
            </a:r>
            <a:r>
              <a:rPr sz="4000" cap="small" spc="25" dirty="0"/>
              <a:t> </a:t>
            </a:r>
            <a:r>
              <a:rPr sz="4000" cap="small" spc="-20" dirty="0"/>
              <a:t>Starts</a:t>
            </a:r>
            <a:r>
              <a:rPr sz="4000" cap="small" spc="30" dirty="0"/>
              <a:t> </a:t>
            </a:r>
            <a:r>
              <a:rPr sz="4000" cap="small" dirty="0"/>
              <a:t>to</a:t>
            </a:r>
            <a:r>
              <a:rPr sz="4000" cap="small" spc="30" dirty="0"/>
              <a:t> </a:t>
            </a:r>
            <a:r>
              <a:rPr sz="4000" cap="small" spc="-75" dirty="0"/>
              <a:t>Move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457200" y="1676400"/>
            <a:ext cx="8229600" cy="1600200"/>
          </a:xfrm>
          <a:prstGeom prst="rect">
            <a:avLst/>
          </a:prstGeom>
          <a:solidFill>
            <a:srgbClr val="D8D8D8"/>
          </a:solidFill>
        </p:spPr>
        <p:txBody>
          <a:bodyPr vert="horz" wrap="square" lIns="0" tIns="1270" rIns="0" bIns="0" rtlCol="0">
            <a:spAutoFit/>
          </a:bodyPr>
          <a:lstStyle/>
          <a:p>
            <a:pPr marL="383540" marR="403860" indent="-292100" algn="just">
              <a:lnSpc>
                <a:spcPct val="120600"/>
              </a:lnSpc>
              <a:spcBef>
                <a:spcPts val="10"/>
              </a:spcBef>
              <a:buFont typeface="Arial"/>
              <a:buChar char="•"/>
              <a:tabLst>
                <a:tab pos="383540" algn="l"/>
              </a:tabLst>
            </a:pP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Operations.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deployment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utilities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attitude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“this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be?”.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course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deployment </a:t>
            </a: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gains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stature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respect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organization</a:t>
            </a:r>
            <a:endParaRPr sz="1800">
              <a:latin typeface="Calibri"/>
              <a:cs typeface="Calibri"/>
            </a:endParaRPr>
          </a:p>
          <a:p>
            <a:pPr marL="383540" algn="just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previously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accorded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begrudging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respect.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419347"/>
            <a:ext cx="5372735" cy="233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322580" indent="-292100">
              <a:lnSpc>
                <a:spcPct val="12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sz="1800" dirty="0">
                <a:latin typeface="Arial"/>
                <a:cs typeface="Arial"/>
              </a:rPr>
              <a:t>New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meters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(e.g.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communication, </a:t>
            </a:r>
            <a:r>
              <a:rPr sz="1800" dirty="0">
                <a:latin typeface="Arial"/>
                <a:cs typeface="Arial"/>
              </a:rPr>
              <a:t>disconnect)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identified</a:t>
            </a:r>
            <a:endParaRPr sz="1800">
              <a:latin typeface="Arial"/>
              <a:cs typeface="Arial"/>
            </a:endParaRPr>
          </a:p>
          <a:p>
            <a:pPr marL="304800" marR="68580" indent="-292100">
              <a:lnSpc>
                <a:spcPct val="120000"/>
              </a:lnSpc>
              <a:spcBef>
                <a:spcPts val="25"/>
              </a:spcBef>
              <a:buChar char="•"/>
              <a:tabLst>
                <a:tab pos="3048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complexity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issues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around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revenue </a:t>
            </a:r>
            <a:r>
              <a:rPr sz="1800" dirty="0">
                <a:latin typeface="Arial"/>
                <a:cs typeface="Arial"/>
              </a:rPr>
              <a:t>metering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acknowledged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rest</a:t>
            </a:r>
            <a:r>
              <a:rPr sz="1800" spc="-25" dirty="0">
                <a:latin typeface="Arial"/>
                <a:cs typeface="Arial"/>
              </a:rPr>
              <a:t> of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organization</a:t>
            </a:r>
            <a:endParaRPr sz="1800">
              <a:latin typeface="Arial"/>
              <a:cs typeface="Arial"/>
            </a:endParaRPr>
          </a:p>
          <a:p>
            <a:pPr marL="304800" marR="5080" indent="-292100">
              <a:lnSpc>
                <a:spcPct val="120000"/>
              </a:lnSpc>
              <a:spcBef>
                <a:spcPts val="20"/>
              </a:spcBef>
              <a:buChar char="•"/>
              <a:tabLst>
                <a:tab pos="304800" algn="l"/>
              </a:tabLst>
            </a:pPr>
            <a:r>
              <a:rPr sz="1800" spc="-30" dirty="0">
                <a:latin typeface="Arial"/>
                <a:cs typeface="Arial"/>
              </a:rPr>
              <a:t>Tests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years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dirty="0">
                <a:latin typeface="Arial"/>
                <a:cs typeface="Arial"/>
              </a:rPr>
              <a:t>suddenly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vogue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7087" y="3476625"/>
            <a:ext cx="1999177" cy="234682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The</a:t>
            </a:r>
            <a:r>
              <a:rPr cap="small" spc="110" dirty="0"/>
              <a:t> </a:t>
            </a:r>
            <a:r>
              <a:rPr cap="small" dirty="0"/>
              <a:t>New</a:t>
            </a:r>
            <a:r>
              <a:rPr cap="small" spc="95" dirty="0"/>
              <a:t> </a:t>
            </a:r>
            <a:r>
              <a:rPr cap="small" spc="-60" dirty="0"/>
              <a:t>Realities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5940" y="1560576"/>
            <a:ext cx="7987665" cy="3987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 algn="just">
              <a:lnSpc>
                <a:spcPct val="102400"/>
              </a:lnSpc>
              <a:spcBef>
                <a:spcPts val="50"/>
              </a:spcBef>
              <a:buChar char="•"/>
              <a:tabLst>
                <a:tab pos="355600" algn="l"/>
                <a:tab pos="356870" algn="l"/>
              </a:tabLst>
            </a:pP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Electro-</a:t>
            </a:r>
            <a:r>
              <a:rPr sz="1700" dirty="0">
                <a:latin typeface="Arial"/>
                <a:cs typeface="Arial"/>
              </a:rPr>
              <a:t>Mechanical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Meters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typically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lasted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years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more.</a:t>
            </a:r>
            <a:r>
              <a:rPr sz="1700" spc="4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Electronic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AMI </a:t>
            </a:r>
            <a:r>
              <a:rPr sz="1700" dirty="0">
                <a:latin typeface="Arial"/>
                <a:cs typeface="Arial"/>
              </a:rPr>
              <a:t>meters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typically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envisioned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have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life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fifteen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years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given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the</a:t>
            </a:r>
            <a:endParaRPr sz="1700">
              <a:latin typeface="Arial"/>
              <a:cs typeface="Arial"/>
            </a:endParaRPr>
          </a:p>
          <a:p>
            <a:pPr marL="355600" marR="122555">
              <a:lnSpc>
                <a:spcPct val="103499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pace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technology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advances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metering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expected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last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much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longer </a:t>
            </a:r>
            <a:r>
              <a:rPr sz="1700" dirty="0">
                <a:latin typeface="Arial"/>
                <a:cs typeface="Arial"/>
              </a:rPr>
              <a:t>than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this.</a:t>
            </a:r>
            <a:endParaRPr sz="1700">
              <a:latin typeface="Arial"/>
              <a:cs typeface="Arial"/>
            </a:endParaRPr>
          </a:p>
          <a:p>
            <a:pPr marL="355600" marR="78740" indent="-342900" algn="just">
              <a:lnSpc>
                <a:spcPct val="105300"/>
              </a:lnSpc>
              <a:spcBef>
                <a:spcPts val="1235"/>
              </a:spcBef>
              <a:buChar char="•"/>
              <a:tabLst>
                <a:tab pos="355600" algn="l"/>
                <a:tab pos="356870" algn="l"/>
              </a:tabLst>
            </a:pPr>
            <a:r>
              <a:rPr sz="1700" dirty="0">
                <a:latin typeface="Arial"/>
                <a:cs typeface="Arial"/>
              </a:rPr>
              <a:t>	This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means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entire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systems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envisioned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exchanged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every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fifteen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years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so.</a:t>
            </a:r>
            <a:r>
              <a:rPr sz="1700" spc="40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interim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meter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population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communication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network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inherent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infrastructure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each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utility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must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maintained.</a:t>
            </a:r>
            <a:endParaRPr sz="1700">
              <a:latin typeface="Arial"/>
              <a:cs typeface="Arial"/>
            </a:endParaRPr>
          </a:p>
          <a:p>
            <a:pPr marL="355600" marR="3496945" indent="-342900">
              <a:lnSpc>
                <a:spcPct val="105300"/>
              </a:lnSpc>
              <a:spcBef>
                <a:spcPts val="1045"/>
              </a:spcBef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Meter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communication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meter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data </a:t>
            </a:r>
            <a:r>
              <a:rPr sz="1700" dirty="0">
                <a:latin typeface="Arial"/>
                <a:cs typeface="Arial"/>
              </a:rPr>
              <a:t>management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becoming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important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metering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operations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meter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accuracy.</a:t>
            </a:r>
            <a:endParaRPr sz="1700">
              <a:latin typeface="Arial"/>
              <a:cs typeface="Arial"/>
            </a:endParaRPr>
          </a:p>
          <a:p>
            <a:pPr marL="355600" marR="3021330" indent="-342900">
              <a:lnSpc>
                <a:spcPct val="102899"/>
              </a:lnSpc>
              <a:spcBef>
                <a:spcPts val="1285"/>
              </a:spcBef>
              <a:buChar char="•"/>
              <a:tabLst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Firmware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upgrades,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firmware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stability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cyber </a:t>
            </a:r>
            <a:r>
              <a:rPr sz="1700" dirty="0">
                <a:latin typeface="Arial"/>
                <a:cs typeface="Arial"/>
              </a:rPr>
              <a:t>security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becoming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increasingly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important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metering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departments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6475" y="3810000"/>
            <a:ext cx="2600325" cy="17526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cap="small" spc="-10" dirty="0"/>
              <a:t>What</a:t>
            </a:r>
            <a:r>
              <a:rPr cap="small" spc="10" dirty="0"/>
              <a:t> </a:t>
            </a:r>
            <a:r>
              <a:rPr cap="small" spc="-10" dirty="0"/>
              <a:t>Technologies</a:t>
            </a:r>
            <a:r>
              <a:rPr cap="small" spc="15" dirty="0"/>
              <a:t> </a:t>
            </a:r>
            <a:r>
              <a:rPr cap="small" dirty="0"/>
              <a:t>Are</a:t>
            </a:r>
            <a:r>
              <a:rPr cap="small" spc="20" dirty="0"/>
              <a:t> </a:t>
            </a:r>
            <a:r>
              <a:rPr cap="small" dirty="0"/>
              <a:t>We</a:t>
            </a:r>
            <a:r>
              <a:rPr cap="small" spc="25" dirty="0"/>
              <a:t> </a:t>
            </a:r>
            <a:r>
              <a:rPr cap="small" spc="-50" dirty="0"/>
              <a:t>Using?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7390" y="1158748"/>
            <a:ext cx="3819525" cy="176593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Private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Cellular/Public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Mesh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391" y="2314225"/>
            <a:ext cx="2579348" cy="259689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324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spc="-35" dirty="0"/>
              <a:t>Private</a:t>
            </a:r>
            <a:r>
              <a:rPr cap="small" spc="-75" dirty="0"/>
              <a:t> </a:t>
            </a:r>
            <a:r>
              <a:rPr cap="small" spc="-70" dirty="0"/>
              <a:t>Networks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390" y="1183538"/>
            <a:ext cx="6830695" cy="136715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Dedicated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Infrastructure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Allows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frequency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collection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Requires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utility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76" y="3962400"/>
            <a:ext cx="3355973" cy="19811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324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spc="-65" dirty="0"/>
              <a:t>LTE</a:t>
            </a:r>
            <a:r>
              <a:rPr cap="small" spc="-100" dirty="0"/>
              <a:t> </a:t>
            </a:r>
            <a:r>
              <a:rPr cap="small" dirty="0"/>
              <a:t>Back</a:t>
            </a:r>
            <a:r>
              <a:rPr cap="small" spc="5" dirty="0"/>
              <a:t> </a:t>
            </a:r>
            <a:r>
              <a:rPr cap="small" spc="-75" dirty="0"/>
              <a:t>Haul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390" y="1183538"/>
            <a:ext cx="7726045" cy="226631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Infrastructure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win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IoT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vs.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meters</a:t>
            </a:r>
            <a:endParaRPr sz="2000">
              <a:latin typeface="Calibri"/>
              <a:cs typeface="Calibri"/>
            </a:endParaRPr>
          </a:p>
          <a:p>
            <a:pPr marL="1155065" marR="5080" lvl="2" indent="-228600">
              <a:lnSpc>
                <a:spcPct val="103800"/>
              </a:lnSpc>
              <a:spcBef>
                <a:spcPts val="615"/>
              </a:spcBef>
              <a:buFont typeface="Arial"/>
              <a:buChar char="•"/>
              <a:tabLst>
                <a:tab pos="1155065" algn="l"/>
              </a:tabLst>
            </a:pPr>
            <a:r>
              <a:rPr sz="1600" dirty="0">
                <a:latin typeface="Calibri"/>
                <a:cs typeface="Calibri"/>
              </a:rPr>
              <a:t>New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IoT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devices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installed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127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second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11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million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per day</a:t>
            </a:r>
            <a:endParaRPr sz="1600">
              <a:latin typeface="Calibri"/>
              <a:cs typeface="Calibri"/>
            </a:endParaRPr>
          </a:p>
          <a:p>
            <a:pPr marL="698500" marR="539115" lvl="1" indent="-228600">
              <a:lnSpc>
                <a:spcPct val="104000"/>
              </a:lnSpc>
              <a:spcBef>
                <a:spcPts val="484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165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million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connected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electric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customers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U.S.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Canada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76" y="3962400"/>
            <a:ext cx="3355973" cy="19811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124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/>
              <a:t>RF</a:t>
            </a:r>
            <a:r>
              <a:rPr spc="-25" dirty="0"/>
              <a:t> </a:t>
            </a:r>
            <a:r>
              <a:rPr spc="-20" dirty="0"/>
              <a:t>M</a:t>
            </a:r>
            <a:r>
              <a:rPr sz="2900" spc="-20" dirty="0"/>
              <a:t>ESH</a:t>
            </a:r>
            <a:endParaRPr sz="2900" dirty="0"/>
          </a:p>
        </p:txBody>
      </p:sp>
      <p:sp>
        <p:nvSpPr>
          <p:cNvPr id="6" name="object 6"/>
          <p:cNvSpPr txBox="1"/>
          <p:nvPr/>
        </p:nvSpPr>
        <p:spPr>
          <a:xfrm>
            <a:off x="707390" y="1191260"/>
            <a:ext cx="4150995" cy="40513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True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Mesh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Meters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collectors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Software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firmware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Head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  <a:p>
            <a:pPr marL="240029" marR="1287780" indent="-227329">
              <a:lnSpc>
                <a:spcPct val="1042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 	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frequencies</a:t>
            </a:r>
            <a:endParaRPr sz="2400">
              <a:latin typeface="Calibri"/>
              <a:cs typeface="Calibri"/>
            </a:endParaRPr>
          </a:p>
          <a:p>
            <a:pPr marL="698500" marR="128905" lvl="1" indent="-228600">
              <a:lnSpc>
                <a:spcPct val="108000"/>
              </a:lnSpc>
              <a:spcBef>
                <a:spcPts val="45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Proprietary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non-proprietary frequencies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Penetration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vs.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trade-</a:t>
            </a:r>
            <a:r>
              <a:rPr sz="2000" spc="-25" dirty="0">
                <a:latin typeface="Calibri"/>
                <a:cs typeface="Calibri"/>
              </a:rPr>
              <a:t>off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708006"/>
            <a:ext cx="3720080" cy="315334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108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cap="small" spc="-40" dirty="0"/>
              <a:t>Challenges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07390" y="1197863"/>
            <a:ext cx="7696834" cy="37839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700" b="1" spc="-10" dirty="0">
                <a:solidFill>
                  <a:srgbClr val="CC0000"/>
                </a:solidFill>
                <a:latin typeface="Calibri"/>
                <a:cs typeface="Calibri"/>
              </a:rPr>
              <a:t>Expected:</a:t>
            </a:r>
            <a:endParaRPr sz="17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88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The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AMI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deployment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team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will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declare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victory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some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point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move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on.</a:t>
            </a:r>
            <a:r>
              <a:rPr sz="1700" spc="310" dirty="0">
                <a:latin typeface="Calibri"/>
                <a:cs typeface="Calibri"/>
              </a:rPr>
              <a:t>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Clean-</a:t>
            </a:r>
            <a:r>
              <a:rPr sz="1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</a:t>
            </a:r>
            <a:r>
              <a:rPr sz="1700" u="none" spc="-25" dirty="0"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left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meter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department,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7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these</a:t>
            </a:r>
            <a:r>
              <a:rPr sz="17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sz="17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hardest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meters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700" u="none" spc="-25" dirty="0"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access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get</a:t>
            </a:r>
            <a:r>
              <a:rPr sz="1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reliably</a:t>
            </a:r>
            <a:r>
              <a:rPr sz="1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1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network</a:t>
            </a:r>
            <a:endParaRPr sz="1700">
              <a:latin typeface="Calibri"/>
              <a:cs typeface="Calibri"/>
            </a:endParaRPr>
          </a:p>
          <a:p>
            <a:pPr marL="241935" indent="-229235" algn="just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sz="1700" dirty="0">
                <a:latin typeface="Calibri"/>
                <a:cs typeface="Calibri"/>
              </a:rPr>
              <a:t>Firmware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upgrades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must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checked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tested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before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mass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deployment</a:t>
            </a:r>
            <a:endParaRPr sz="1700">
              <a:latin typeface="Calibri"/>
              <a:cs typeface="Calibri"/>
            </a:endParaRPr>
          </a:p>
          <a:p>
            <a:pPr marL="241300" marR="177800" indent="-228600" algn="just">
              <a:lnSpc>
                <a:spcPct val="788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What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was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previously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straightforward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device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become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complex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thousands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lines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code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more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points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failure</a:t>
            </a:r>
            <a:endParaRPr sz="1700">
              <a:latin typeface="Calibri"/>
              <a:cs typeface="Calibri"/>
            </a:endParaRPr>
          </a:p>
          <a:p>
            <a:pPr marL="241300" marR="802005" indent="-228600">
              <a:lnSpc>
                <a:spcPts val="1700"/>
              </a:lnSpc>
              <a:spcBef>
                <a:spcPts val="890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Acceptance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testing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including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far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more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than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accuracy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testing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every deployment</a:t>
            </a:r>
            <a:endParaRPr sz="17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1275"/>
              </a:spcBef>
            </a:pPr>
            <a:r>
              <a:rPr sz="1700" b="1" spc="-10" dirty="0">
                <a:solidFill>
                  <a:srgbClr val="CC0000"/>
                </a:solidFill>
                <a:latin typeface="Arial"/>
                <a:cs typeface="Arial"/>
              </a:rPr>
              <a:t>Unexpected:</a:t>
            </a:r>
            <a:endParaRPr sz="1700">
              <a:latin typeface="Arial"/>
              <a:cs typeface="Arial"/>
            </a:endParaRPr>
          </a:p>
          <a:p>
            <a:pPr marL="361950" marR="3631565" lvl="1" indent="-292100">
              <a:lnSpc>
                <a:spcPct val="100600"/>
              </a:lnSpc>
              <a:spcBef>
                <a:spcPts val="350"/>
              </a:spcBef>
              <a:buChar char="•"/>
              <a:tabLst>
                <a:tab pos="361950" algn="l"/>
              </a:tabLst>
            </a:pPr>
            <a:r>
              <a:rPr sz="1700" dirty="0">
                <a:latin typeface="Arial"/>
                <a:cs typeface="Arial"/>
              </a:rPr>
              <a:t>Meter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Certification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Testing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never </a:t>
            </a:r>
            <a:r>
              <a:rPr sz="1700" dirty="0">
                <a:latin typeface="Arial"/>
                <a:cs typeface="Arial"/>
              </a:rPr>
              <a:t>slowed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down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over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course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of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deployments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6217" y="4217837"/>
            <a:ext cx="2622176" cy="219566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Why</a:t>
            </a:r>
            <a:r>
              <a:rPr cap="small" spc="70" dirty="0"/>
              <a:t> </a:t>
            </a:r>
            <a:r>
              <a:rPr cap="small" dirty="0"/>
              <a:t>do</a:t>
            </a:r>
            <a:r>
              <a:rPr cap="small" spc="80" dirty="0"/>
              <a:t> </a:t>
            </a:r>
            <a:r>
              <a:rPr cap="small" dirty="0"/>
              <a:t>AMI</a:t>
            </a:r>
            <a:r>
              <a:rPr cap="small" spc="-50" dirty="0"/>
              <a:t> </a:t>
            </a:r>
            <a:r>
              <a:rPr cap="small" dirty="0"/>
              <a:t>Meters</a:t>
            </a:r>
            <a:r>
              <a:rPr cap="small" spc="80" dirty="0"/>
              <a:t> </a:t>
            </a:r>
            <a:r>
              <a:rPr cap="small" spc="-75" dirty="0"/>
              <a:t>Fail?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0065" y="1171956"/>
            <a:ext cx="7531734" cy="371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8180" marR="5080" indent="-1396365">
              <a:lnSpc>
                <a:spcPct val="121000"/>
              </a:lnSpc>
              <a:spcBef>
                <a:spcPts val="100"/>
              </a:spcBef>
            </a:pP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Looking</a:t>
            </a:r>
            <a:r>
              <a:rPr sz="20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back</a:t>
            </a:r>
            <a:r>
              <a:rPr sz="20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at</a:t>
            </a:r>
            <a:r>
              <a:rPr sz="20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various</a:t>
            </a:r>
            <a:r>
              <a:rPr sz="20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deployments</a:t>
            </a:r>
            <a:r>
              <a:rPr sz="2000" b="1" spc="-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–</a:t>
            </a:r>
            <a:r>
              <a:rPr sz="20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what</a:t>
            </a:r>
            <a:r>
              <a:rPr sz="20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are</a:t>
            </a:r>
            <a:r>
              <a:rPr sz="20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the</a:t>
            </a:r>
            <a:r>
              <a:rPr sz="20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chief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causes</a:t>
            </a:r>
            <a:r>
              <a:rPr sz="2000" b="1" spc="-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to</a:t>
            </a:r>
            <a:r>
              <a:rPr sz="2000" b="1" spc="-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reject</a:t>
            </a:r>
            <a:r>
              <a:rPr sz="2000" b="1" spc="-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meter</a:t>
            </a:r>
            <a:r>
              <a:rPr sz="20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shipments?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Meter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failures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to;</a:t>
            </a:r>
            <a:endParaRPr sz="18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840"/>
              </a:spcBef>
              <a:buChar char="•"/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Incorrect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firmware</a:t>
            </a:r>
            <a:endParaRPr sz="18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45"/>
              </a:spcBef>
              <a:buChar char="•"/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Bad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settings</a:t>
            </a:r>
            <a:endParaRPr sz="18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20"/>
              </a:spcBef>
              <a:buChar char="•"/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Alarms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errors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clear</a:t>
            </a:r>
            <a:endParaRPr sz="18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45"/>
              </a:spcBef>
              <a:buChar char="•"/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failures</a:t>
            </a:r>
            <a:endParaRPr sz="18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840"/>
              </a:spcBef>
              <a:buChar char="•"/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Bad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45"/>
              </a:spcBef>
              <a:buChar char="•"/>
              <a:tabLst>
                <a:tab pos="304165" algn="l"/>
              </a:tabLst>
            </a:pPr>
            <a:r>
              <a:rPr sz="1800" dirty="0">
                <a:latin typeface="Arial"/>
                <a:cs typeface="Arial"/>
              </a:rPr>
              <a:t>Failed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disconnect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switches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3276600"/>
            <a:ext cx="3527425" cy="223837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Lessons</a:t>
            </a:r>
            <a:r>
              <a:rPr cap="small" spc="35" dirty="0"/>
              <a:t> </a:t>
            </a:r>
            <a:r>
              <a:rPr cap="small" dirty="0"/>
              <a:t>for</a:t>
            </a:r>
            <a:r>
              <a:rPr cap="small" spc="35" dirty="0"/>
              <a:t> </a:t>
            </a:r>
            <a:r>
              <a:rPr cap="small" dirty="0"/>
              <a:t>the</a:t>
            </a:r>
            <a:r>
              <a:rPr cap="small" spc="40" dirty="0"/>
              <a:t> </a:t>
            </a:r>
            <a:r>
              <a:rPr cap="small" spc="-50" dirty="0"/>
              <a:t>Future?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7390" y="1316227"/>
            <a:ext cx="729297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2235" indent="-228600">
              <a:lnSpc>
                <a:spcPct val="1056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infant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mortality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concerned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about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forward?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NEVER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reason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rejecting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shipment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accuracy.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44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difficult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deployment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transformer </a:t>
            </a:r>
            <a:r>
              <a:rPr sz="1800" dirty="0">
                <a:latin typeface="Calibri"/>
                <a:cs typeface="Calibri"/>
              </a:rPr>
              <a:t>rated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meters.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available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deployment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sometimes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deployment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officially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ended.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3886200"/>
            <a:ext cx="2667000" cy="209708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528" y="1233328"/>
            <a:ext cx="8221370" cy="16002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9055" marR="5080">
              <a:lnSpc>
                <a:spcPts val="3290"/>
              </a:lnSpc>
              <a:spcBef>
                <a:spcPts val="465"/>
              </a:spcBef>
            </a:pPr>
            <a:r>
              <a:rPr sz="3000" cap="small" dirty="0"/>
              <a:t>Commercial</a:t>
            </a:r>
            <a:r>
              <a:rPr sz="3000" cap="small" spc="60" dirty="0"/>
              <a:t> </a:t>
            </a:r>
            <a:r>
              <a:rPr sz="3000" cap="small" dirty="0"/>
              <a:t>and</a:t>
            </a:r>
            <a:r>
              <a:rPr sz="3000" cap="small" spc="60" dirty="0"/>
              <a:t> </a:t>
            </a:r>
            <a:r>
              <a:rPr sz="3000" cap="small" dirty="0"/>
              <a:t>Industrial</a:t>
            </a:r>
            <a:r>
              <a:rPr sz="3000" cap="small" spc="60" dirty="0"/>
              <a:t> </a:t>
            </a:r>
            <a:r>
              <a:rPr sz="3000" cap="small" spc="-55" dirty="0"/>
              <a:t>Metering </a:t>
            </a:r>
            <a:r>
              <a:rPr sz="3000" cap="small" spc="-10" dirty="0"/>
              <a:t>Challenges</a:t>
            </a:r>
            <a:endParaRPr sz="30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457200" y="2016951"/>
            <a:ext cx="8229600" cy="1447165"/>
            <a:chOff x="457200" y="2016951"/>
            <a:chExt cx="8229600" cy="1447165"/>
          </a:xfrm>
        </p:grpSpPr>
        <p:sp>
          <p:nvSpPr>
            <p:cNvPr id="15" name="object 15"/>
            <p:cNvSpPr/>
            <p:nvPr/>
          </p:nvSpPr>
          <p:spPr>
            <a:xfrm>
              <a:off x="457200" y="2016951"/>
              <a:ext cx="8229600" cy="1447165"/>
            </a:xfrm>
            <a:custGeom>
              <a:avLst/>
              <a:gdLst/>
              <a:ahLst/>
              <a:cxnLst/>
              <a:rect l="l" t="t" r="r" b="b"/>
              <a:pathLst>
                <a:path w="8229600" h="1447164">
                  <a:moveTo>
                    <a:pt x="8084934" y="0"/>
                  </a:moveTo>
                  <a:lnTo>
                    <a:pt x="144665" y="0"/>
                  </a:lnTo>
                  <a:lnTo>
                    <a:pt x="98940" y="7375"/>
                  </a:lnTo>
                  <a:lnTo>
                    <a:pt x="59228" y="27912"/>
                  </a:lnTo>
                  <a:lnTo>
                    <a:pt x="27912" y="59228"/>
                  </a:lnTo>
                  <a:lnTo>
                    <a:pt x="7375" y="98941"/>
                  </a:lnTo>
                  <a:lnTo>
                    <a:pt x="0" y="144666"/>
                  </a:lnTo>
                  <a:lnTo>
                    <a:pt x="0" y="1302024"/>
                  </a:lnTo>
                  <a:lnTo>
                    <a:pt x="7375" y="1347749"/>
                  </a:lnTo>
                  <a:lnTo>
                    <a:pt x="27912" y="1387462"/>
                  </a:lnTo>
                  <a:lnTo>
                    <a:pt x="59228" y="1418778"/>
                  </a:lnTo>
                  <a:lnTo>
                    <a:pt x="98940" y="1439314"/>
                  </a:lnTo>
                  <a:lnTo>
                    <a:pt x="144665" y="1446690"/>
                  </a:lnTo>
                  <a:lnTo>
                    <a:pt x="8084934" y="1446690"/>
                  </a:lnTo>
                  <a:lnTo>
                    <a:pt x="8130659" y="1439314"/>
                  </a:lnTo>
                  <a:lnTo>
                    <a:pt x="8170372" y="1418778"/>
                  </a:lnTo>
                  <a:lnTo>
                    <a:pt x="8201688" y="1387462"/>
                  </a:lnTo>
                  <a:lnTo>
                    <a:pt x="8222224" y="1347749"/>
                  </a:lnTo>
                  <a:lnTo>
                    <a:pt x="8229600" y="1302024"/>
                  </a:lnTo>
                  <a:lnTo>
                    <a:pt x="8229600" y="144666"/>
                  </a:lnTo>
                  <a:lnTo>
                    <a:pt x="8222224" y="98941"/>
                  </a:lnTo>
                  <a:lnTo>
                    <a:pt x="8201688" y="59228"/>
                  </a:lnTo>
                  <a:lnTo>
                    <a:pt x="8170372" y="27912"/>
                  </a:lnTo>
                  <a:lnTo>
                    <a:pt x="8130659" y="7375"/>
                  </a:lnTo>
                  <a:lnTo>
                    <a:pt x="8084934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063" y="2340863"/>
              <a:ext cx="798576" cy="7985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94822" y="2342457"/>
              <a:ext cx="796290" cy="796290"/>
            </a:xfrm>
            <a:custGeom>
              <a:avLst/>
              <a:gdLst/>
              <a:ahLst/>
              <a:cxnLst/>
              <a:rect l="l" t="t" r="r" b="b"/>
              <a:pathLst>
                <a:path w="796289" h="796289">
                  <a:moveTo>
                    <a:pt x="0" y="0"/>
                  </a:moveTo>
                  <a:lnTo>
                    <a:pt x="795679" y="0"/>
                  </a:lnTo>
                  <a:lnTo>
                    <a:pt x="795679" y="795679"/>
                  </a:lnTo>
                  <a:lnTo>
                    <a:pt x="0" y="7956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68533" y="2319528"/>
            <a:ext cx="5933440" cy="8178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40"/>
              </a:spcBef>
            </a:pPr>
            <a:r>
              <a:rPr sz="1700" dirty="0">
                <a:latin typeface="Calibri"/>
                <a:cs typeface="Calibri"/>
              </a:rPr>
              <a:t>Most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AMI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deployments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utilize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third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party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contractors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handle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the </a:t>
            </a:r>
            <a:r>
              <a:rPr sz="1700" dirty="0">
                <a:latin typeface="Calibri"/>
                <a:cs typeface="Calibri"/>
              </a:rPr>
              <a:t>residential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some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self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contained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non-</a:t>
            </a:r>
            <a:r>
              <a:rPr sz="1700" dirty="0">
                <a:latin typeface="Calibri"/>
                <a:cs typeface="Calibri"/>
              </a:rPr>
              <a:t>2S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services.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balance</a:t>
            </a:r>
            <a:r>
              <a:rPr sz="1700" spc="-25" dirty="0">
                <a:latin typeface="Calibri"/>
                <a:cs typeface="Calibri"/>
              </a:rPr>
              <a:t> is </a:t>
            </a:r>
            <a:r>
              <a:rPr sz="1700" dirty="0">
                <a:latin typeface="Calibri"/>
                <a:cs typeface="Calibri"/>
              </a:rPr>
              <a:t>typically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handled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service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department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utility.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825314"/>
            <a:ext cx="8229600" cy="1447165"/>
            <a:chOff x="457200" y="3825314"/>
            <a:chExt cx="8229600" cy="1447165"/>
          </a:xfrm>
        </p:grpSpPr>
        <p:sp>
          <p:nvSpPr>
            <p:cNvPr id="20" name="object 20"/>
            <p:cNvSpPr/>
            <p:nvPr/>
          </p:nvSpPr>
          <p:spPr>
            <a:xfrm>
              <a:off x="457200" y="3825314"/>
              <a:ext cx="8229600" cy="1447165"/>
            </a:xfrm>
            <a:custGeom>
              <a:avLst/>
              <a:gdLst/>
              <a:ahLst/>
              <a:cxnLst/>
              <a:rect l="l" t="t" r="r" b="b"/>
              <a:pathLst>
                <a:path w="8229600" h="1447164">
                  <a:moveTo>
                    <a:pt x="8084934" y="0"/>
                  </a:moveTo>
                  <a:lnTo>
                    <a:pt x="144665" y="0"/>
                  </a:lnTo>
                  <a:lnTo>
                    <a:pt x="98940" y="7375"/>
                  </a:lnTo>
                  <a:lnTo>
                    <a:pt x="59228" y="27912"/>
                  </a:lnTo>
                  <a:lnTo>
                    <a:pt x="27912" y="59228"/>
                  </a:lnTo>
                  <a:lnTo>
                    <a:pt x="7375" y="98941"/>
                  </a:lnTo>
                  <a:lnTo>
                    <a:pt x="0" y="144666"/>
                  </a:lnTo>
                  <a:lnTo>
                    <a:pt x="0" y="1302024"/>
                  </a:lnTo>
                  <a:lnTo>
                    <a:pt x="7375" y="1347749"/>
                  </a:lnTo>
                  <a:lnTo>
                    <a:pt x="27912" y="1387462"/>
                  </a:lnTo>
                  <a:lnTo>
                    <a:pt x="59228" y="1418778"/>
                  </a:lnTo>
                  <a:lnTo>
                    <a:pt x="98940" y="1439314"/>
                  </a:lnTo>
                  <a:lnTo>
                    <a:pt x="144665" y="1446690"/>
                  </a:lnTo>
                  <a:lnTo>
                    <a:pt x="8084934" y="1446690"/>
                  </a:lnTo>
                  <a:lnTo>
                    <a:pt x="8130659" y="1439314"/>
                  </a:lnTo>
                  <a:lnTo>
                    <a:pt x="8170372" y="1418778"/>
                  </a:lnTo>
                  <a:lnTo>
                    <a:pt x="8201688" y="1387462"/>
                  </a:lnTo>
                  <a:lnTo>
                    <a:pt x="8222224" y="1347749"/>
                  </a:lnTo>
                  <a:lnTo>
                    <a:pt x="8229600" y="1302024"/>
                  </a:lnTo>
                  <a:lnTo>
                    <a:pt x="8229600" y="144666"/>
                  </a:lnTo>
                  <a:lnTo>
                    <a:pt x="8222224" y="98941"/>
                  </a:lnTo>
                  <a:lnTo>
                    <a:pt x="8201688" y="59228"/>
                  </a:lnTo>
                  <a:lnTo>
                    <a:pt x="8170372" y="27912"/>
                  </a:lnTo>
                  <a:lnTo>
                    <a:pt x="8130659" y="7375"/>
                  </a:lnTo>
                  <a:lnTo>
                    <a:pt x="8084934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063" y="4148328"/>
              <a:ext cx="798576" cy="7985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94822" y="4150819"/>
              <a:ext cx="796290" cy="796290"/>
            </a:xfrm>
            <a:custGeom>
              <a:avLst/>
              <a:gdLst/>
              <a:ahLst/>
              <a:cxnLst/>
              <a:rect l="l" t="t" r="r" b="b"/>
              <a:pathLst>
                <a:path w="796289" h="796289">
                  <a:moveTo>
                    <a:pt x="0" y="0"/>
                  </a:moveTo>
                  <a:lnTo>
                    <a:pt x="795679" y="0"/>
                  </a:lnTo>
                  <a:lnTo>
                    <a:pt x="795679" y="795679"/>
                  </a:lnTo>
                  <a:lnTo>
                    <a:pt x="0" y="7956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268533" y="3995928"/>
            <a:ext cx="5956300" cy="10712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sz="1700" dirty="0">
                <a:latin typeface="Calibri"/>
                <a:cs typeface="Calibri"/>
              </a:rPr>
              <a:t>As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these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services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evaluated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new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metering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technology,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issues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being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found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some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accounts.</a:t>
            </a:r>
            <a:r>
              <a:rPr sz="1700" spc="3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These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issues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represent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revenue </a:t>
            </a:r>
            <a:r>
              <a:rPr sz="1700" dirty="0">
                <a:latin typeface="Calibri"/>
                <a:cs typeface="Calibri"/>
              </a:rPr>
              <a:t>losses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due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inappropriate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metering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schemes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partially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failed </a:t>
            </a:r>
            <a:r>
              <a:rPr sz="1700" dirty="0">
                <a:latin typeface="Calibri"/>
                <a:cs typeface="Calibri"/>
              </a:rPr>
              <a:t>metering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components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(e.g.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transformers,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electronic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components).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74456" cy="6857999"/>
            <a:chOff x="0" y="0"/>
            <a:chExt cx="8974456" cy="6857999"/>
          </a:xfrm>
        </p:grpSpPr>
        <p:sp>
          <p:nvSpPr>
            <p:cNvPr id="3" name="object 3"/>
            <p:cNvSpPr/>
            <p:nvPr/>
          </p:nvSpPr>
          <p:spPr>
            <a:xfrm>
              <a:off x="1504951" y="723016"/>
              <a:ext cx="7469505" cy="365125"/>
            </a:xfrm>
            <a:custGeom>
              <a:avLst/>
              <a:gdLst/>
              <a:ahLst/>
              <a:cxnLst/>
              <a:rect l="l" t="t" r="r" b="b"/>
              <a:pathLst>
                <a:path w="7469505" h="365125">
                  <a:moveTo>
                    <a:pt x="7468928" y="0"/>
                  </a:moveTo>
                  <a:lnTo>
                    <a:pt x="0" y="0"/>
                  </a:lnTo>
                  <a:lnTo>
                    <a:pt x="0" y="365125"/>
                  </a:lnTo>
                  <a:lnTo>
                    <a:pt x="7468928" y="365125"/>
                  </a:lnTo>
                  <a:lnTo>
                    <a:pt x="7468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3276" y="259191"/>
              <a:ext cx="2327324" cy="142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72173" cy="68579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20757" y="6428920"/>
            <a:ext cx="124206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E10027"/>
                </a:solidFill>
                <a:latin typeface="Calibri"/>
                <a:cs typeface="Calibri"/>
              </a:rPr>
              <a:t>tescometering.com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</a:t>
            </a:fld>
            <a:endParaRPr spc="-50" dirty="0"/>
          </a:p>
        </p:txBody>
      </p:sp>
      <p:sp>
        <p:nvSpPr>
          <p:cNvPr id="18" name="object 18"/>
          <p:cNvSpPr txBox="1"/>
          <p:nvPr/>
        </p:nvSpPr>
        <p:spPr>
          <a:xfrm>
            <a:off x="7281848" y="5639816"/>
            <a:ext cx="11493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00000"/>
                </a:solidFill>
                <a:latin typeface="Arial"/>
                <a:cs typeface="Arial"/>
              </a:rPr>
              <a:t>Perry</a:t>
            </a:r>
            <a:r>
              <a:rPr sz="15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Arial"/>
                <a:cs typeface="Arial"/>
              </a:rPr>
              <a:t>Lawton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17"/>
          <p:cNvSpPr txBox="1">
            <a:spLocks noGrp="1"/>
          </p:cNvSpPr>
          <p:nvPr>
            <p:ph type="title"/>
          </p:nvPr>
        </p:nvSpPr>
        <p:spPr>
          <a:xfrm>
            <a:off x="2343696" y="2448873"/>
            <a:ext cx="679448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Electric</a:t>
            </a:r>
            <a:r>
              <a:rPr b="1" cap="small" spc="1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vehicles</a:t>
            </a:r>
            <a:r>
              <a:rPr b="1" cap="small" spc="1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and</a:t>
            </a:r>
            <a:r>
              <a:rPr b="1" cap="small" spc="1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dirty="0">
                <a:solidFill>
                  <a:srgbClr val="E10027"/>
                </a:solidFill>
                <a:latin typeface="Calibri"/>
                <a:cs typeface="Calibri"/>
              </a:rPr>
              <a:t>their</a:t>
            </a:r>
            <a:r>
              <a:rPr b="1" cap="small" spc="20" dirty="0">
                <a:solidFill>
                  <a:srgbClr val="E10027"/>
                </a:solidFill>
                <a:latin typeface="Calibri"/>
                <a:cs typeface="Calibri"/>
              </a:rPr>
              <a:t> impact </a:t>
            </a:r>
            <a:r>
              <a:rPr b="1" cap="small" spc="-40" dirty="0">
                <a:solidFill>
                  <a:srgbClr val="E10027"/>
                </a:solidFill>
                <a:latin typeface="Calibri"/>
                <a:cs typeface="Calibri"/>
              </a:rPr>
              <a:t>on</a:t>
            </a:r>
          </a:p>
          <a:p>
            <a:pPr marL="635" algn="ctr">
              <a:lnSpc>
                <a:spcPts val="4105"/>
              </a:lnSpc>
            </a:pPr>
            <a:r>
              <a:rPr b="1" cap="small" spc="-10" dirty="0">
                <a:solidFill>
                  <a:srgbClr val="E10027"/>
                </a:solidFill>
                <a:latin typeface="Calibri"/>
                <a:cs typeface="Calibri"/>
              </a:rPr>
              <a:t>Distribution</a:t>
            </a:r>
            <a:r>
              <a:rPr b="1" cap="small" spc="-65" dirty="0">
                <a:solidFill>
                  <a:srgbClr val="E10027"/>
                </a:solidFill>
                <a:latin typeface="Calibri"/>
                <a:cs typeface="Calibri"/>
              </a:rPr>
              <a:t> </a:t>
            </a:r>
            <a:r>
              <a:rPr b="1" cap="small" spc="-10" dirty="0">
                <a:solidFill>
                  <a:srgbClr val="E10027"/>
                </a:solidFill>
                <a:latin typeface="Calibri"/>
                <a:cs typeface="Calibri"/>
              </a:rPr>
              <a:t>Networks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9055" marR="5080">
              <a:lnSpc>
                <a:spcPts val="3290"/>
              </a:lnSpc>
              <a:spcBef>
                <a:spcPts val="465"/>
              </a:spcBef>
            </a:pPr>
            <a:r>
              <a:rPr sz="3000" cap="small" dirty="0"/>
              <a:t>How</a:t>
            </a:r>
            <a:r>
              <a:rPr sz="3000" cap="small" spc="35" dirty="0"/>
              <a:t> </a:t>
            </a:r>
            <a:r>
              <a:rPr sz="3000" cap="small" dirty="0"/>
              <a:t>are</a:t>
            </a:r>
            <a:r>
              <a:rPr sz="3000" cap="small" spc="45" dirty="0"/>
              <a:t> </a:t>
            </a:r>
            <a:r>
              <a:rPr sz="3000" cap="small" dirty="0"/>
              <a:t>these</a:t>
            </a:r>
            <a:r>
              <a:rPr sz="3000" cap="small" spc="45" dirty="0"/>
              <a:t> </a:t>
            </a:r>
            <a:r>
              <a:rPr sz="3000" cap="small" dirty="0"/>
              <a:t>new</a:t>
            </a:r>
            <a:r>
              <a:rPr sz="3000" cap="small" spc="45" dirty="0"/>
              <a:t> </a:t>
            </a:r>
            <a:r>
              <a:rPr sz="3000" cap="small" dirty="0"/>
              <a:t>realities</a:t>
            </a:r>
            <a:r>
              <a:rPr sz="3000" cap="small" spc="45" dirty="0"/>
              <a:t> </a:t>
            </a:r>
            <a:r>
              <a:rPr sz="3000" cap="small" spc="-10" dirty="0"/>
              <a:t>starting</a:t>
            </a:r>
            <a:r>
              <a:rPr sz="3000" cap="small" spc="40" dirty="0"/>
              <a:t> </a:t>
            </a:r>
            <a:r>
              <a:rPr sz="3000" cap="small" dirty="0"/>
              <a:t>to</a:t>
            </a:r>
            <a:r>
              <a:rPr sz="3000" cap="small" spc="40" dirty="0"/>
              <a:t> </a:t>
            </a:r>
            <a:r>
              <a:rPr sz="3000" cap="small" spc="-40" dirty="0"/>
              <a:t>affect </a:t>
            </a:r>
            <a:r>
              <a:rPr sz="3000" cap="small" dirty="0"/>
              <a:t>metering</a:t>
            </a:r>
            <a:r>
              <a:rPr sz="3000" cap="small" spc="40" dirty="0"/>
              <a:t> </a:t>
            </a:r>
            <a:r>
              <a:rPr sz="3000" cap="small" spc="-10" dirty="0"/>
              <a:t>operations?</a:t>
            </a:r>
            <a:endParaRPr sz="3000" dirty="0"/>
          </a:p>
        </p:txBody>
      </p:sp>
      <p:sp>
        <p:nvSpPr>
          <p:cNvPr id="16" name="object 16"/>
          <p:cNvSpPr txBox="1"/>
          <p:nvPr/>
        </p:nvSpPr>
        <p:spPr>
          <a:xfrm>
            <a:off x="535940" y="1285747"/>
            <a:ext cx="8016875" cy="350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5499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Metering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becoming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IT.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departments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been </a:t>
            </a:r>
            <a:r>
              <a:rPr sz="1800" spc="-10" dirty="0">
                <a:latin typeface="Calibri"/>
                <a:cs typeface="Calibri"/>
              </a:rPr>
              <a:t>reorganized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211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Metering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emphasis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shift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strongly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toward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C&amp;I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customers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further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further </a:t>
            </a:r>
            <a:r>
              <a:rPr sz="1800" dirty="0">
                <a:latin typeface="Calibri"/>
                <a:cs typeface="Calibri"/>
              </a:rPr>
              <a:t>away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residential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meters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Metering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refocused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C&amp;I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accounts.</a:t>
            </a:r>
            <a:endParaRPr sz="1800">
              <a:latin typeface="Calibri"/>
              <a:cs typeface="Calibri"/>
            </a:endParaRPr>
          </a:p>
          <a:p>
            <a:pPr marL="241300" marR="268605" indent="-228600">
              <a:lnSpc>
                <a:spcPct val="12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fewer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tech.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higher </a:t>
            </a:r>
            <a:r>
              <a:rPr sz="1800" dirty="0">
                <a:latin typeface="Calibri"/>
                <a:cs typeface="Calibri"/>
              </a:rPr>
              <a:t>level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lower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warrant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employees</a:t>
            </a:r>
            <a:endParaRPr sz="1800">
              <a:latin typeface="Calibri"/>
              <a:cs typeface="Calibri"/>
            </a:endParaRPr>
          </a:p>
          <a:p>
            <a:pPr marL="241300" marR="266700" indent="-228600">
              <a:lnSpc>
                <a:spcPct val="12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Utility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commissions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forgiving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relief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over </a:t>
            </a:r>
            <a:r>
              <a:rPr sz="1800" dirty="0">
                <a:latin typeface="Calibri"/>
                <a:cs typeface="Calibri"/>
              </a:rPr>
              <a:t>runs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inaccuracies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4953000"/>
            <a:ext cx="2014537" cy="11747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4995862"/>
            <a:ext cx="1889125" cy="108902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9055" marR="5080">
              <a:lnSpc>
                <a:spcPct val="100000"/>
              </a:lnSpc>
              <a:spcBef>
                <a:spcPts val="100"/>
              </a:spcBef>
            </a:pPr>
            <a:r>
              <a:rPr sz="3000" cap="small" dirty="0"/>
              <a:t>New</a:t>
            </a:r>
            <a:r>
              <a:rPr sz="3000" cap="small" spc="60" dirty="0"/>
              <a:t> </a:t>
            </a:r>
            <a:r>
              <a:rPr sz="3000" cap="small" dirty="0"/>
              <a:t>or</a:t>
            </a:r>
            <a:r>
              <a:rPr sz="3000" cap="small" spc="55" dirty="0"/>
              <a:t> </a:t>
            </a:r>
            <a:r>
              <a:rPr sz="3000" cap="small" spc="-10" dirty="0"/>
              <a:t>expanded</a:t>
            </a:r>
            <a:r>
              <a:rPr sz="3000" cap="small" spc="60" dirty="0"/>
              <a:t> </a:t>
            </a:r>
            <a:r>
              <a:rPr sz="3000" cap="small" dirty="0"/>
              <a:t>roles</a:t>
            </a:r>
            <a:r>
              <a:rPr sz="3000" cap="small" spc="55" dirty="0"/>
              <a:t> </a:t>
            </a:r>
            <a:r>
              <a:rPr sz="3000" cap="small" dirty="0"/>
              <a:t>for</a:t>
            </a:r>
            <a:r>
              <a:rPr sz="3000" cap="small" spc="55" dirty="0"/>
              <a:t> </a:t>
            </a:r>
            <a:r>
              <a:rPr sz="3000" cap="small" spc="-45" dirty="0"/>
              <a:t>metering </a:t>
            </a:r>
            <a:r>
              <a:rPr sz="3000" cap="small" spc="-10" dirty="0"/>
              <a:t>departments</a:t>
            </a:r>
            <a:r>
              <a:rPr sz="3000" cap="small" spc="40" dirty="0"/>
              <a:t> </a:t>
            </a:r>
            <a:r>
              <a:rPr sz="3000" cap="small" dirty="0"/>
              <a:t>of</a:t>
            </a:r>
            <a:r>
              <a:rPr sz="3000" cap="small" spc="40" dirty="0"/>
              <a:t> </a:t>
            </a:r>
            <a:r>
              <a:rPr sz="3000" cap="small" dirty="0"/>
              <a:t>all</a:t>
            </a:r>
            <a:r>
              <a:rPr sz="3000" cap="small" spc="45" dirty="0"/>
              <a:t> </a:t>
            </a:r>
            <a:r>
              <a:rPr sz="3000" cap="small" spc="-20" dirty="0"/>
              <a:t>sizes</a:t>
            </a:r>
            <a:endParaRPr sz="3000" dirty="0"/>
          </a:p>
        </p:txBody>
      </p:sp>
      <p:sp>
        <p:nvSpPr>
          <p:cNvPr id="15" name="object 15"/>
          <p:cNvSpPr txBox="1"/>
          <p:nvPr/>
        </p:nvSpPr>
        <p:spPr>
          <a:xfrm>
            <a:off x="535940" y="1588008"/>
            <a:ext cx="6367780" cy="434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8105" indent="-228600">
              <a:lnSpc>
                <a:spcPct val="1224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Responsible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either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reviewing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ANSI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Tests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even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performing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some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these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ANSI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Tests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Perform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Functionality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new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returned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AMI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meters</a:t>
            </a:r>
            <a:endParaRPr sz="1700">
              <a:latin typeface="Calibri"/>
              <a:cs typeface="Calibri"/>
            </a:endParaRPr>
          </a:p>
          <a:p>
            <a:pPr marL="241300" marR="974090" indent="-228600">
              <a:lnSpc>
                <a:spcPct val="1176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1700" spc="-10" dirty="0">
                <a:latin typeface="Calibri"/>
                <a:cs typeface="Calibri"/>
              </a:rPr>
              <a:t>Register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communication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module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energy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measurement comparison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Disconnect/Reconnect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Functionality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Outage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Performance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Communications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Performance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Consumer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safety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combating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perceived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issues</a:t>
            </a:r>
            <a:endParaRPr sz="1700">
              <a:latin typeface="Calibri"/>
              <a:cs typeface="Calibri"/>
            </a:endParaRPr>
          </a:p>
          <a:p>
            <a:pPr marL="241300" marR="332105" indent="-228600">
              <a:lnSpc>
                <a:spcPct val="1176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Near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continuous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research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into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“next”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technology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next </a:t>
            </a:r>
            <a:r>
              <a:rPr sz="1700" spc="-10" dirty="0">
                <a:latin typeface="Calibri"/>
                <a:cs typeface="Calibri"/>
              </a:rPr>
              <a:t>deployment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6896" y="2776213"/>
            <a:ext cx="1808162" cy="248602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Shop</a:t>
            </a:r>
            <a:r>
              <a:rPr cap="small" spc="60" dirty="0"/>
              <a:t> </a:t>
            </a:r>
            <a:r>
              <a:rPr cap="small" spc="-7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390" y="1171447"/>
            <a:ext cx="4646295" cy="29946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latin typeface="Calibri"/>
                <a:cs typeface="Calibri"/>
              </a:rPr>
              <a:t>Accuracy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testing</a:t>
            </a:r>
            <a:endParaRPr sz="21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latin typeface="Calibri"/>
                <a:cs typeface="Calibri"/>
              </a:rPr>
              <a:t>Meter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Communications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Performance</a:t>
            </a:r>
            <a:endParaRPr sz="21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latin typeface="Calibri"/>
                <a:cs typeface="Calibri"/>
              </a:rPr>
              <a:t>Software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firmware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verification</a:t>
            </a:r>
            <a:endParaRPr sz="21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latin typeface="Calibri"/>
                <a:cs typeface="Calibri"/>
              </a:rPr>
              <a:t>Setting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verification</a:t>
            </a:r>
            <a:endParaRPr sz="21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621665" algn="l"/>
              </a:tabLst>
            </a:pPr>
            <a:r>
              <a:rPr sz="2100" dirty="0">
                <a:latin typeface="Calibri"/>
                <a:cs typeface="Calibri"/>
              </a:rPr>
              <a:t>Functional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testing</a:t>
            </a:r>
            <a:endParaRPr sz="2100">
              <a:latin typeface="Calibri"/>
              <a:cs typeface="Calibri"/>
            </a:endParaRPr>
          </a:p>
          <a:p>
            <a:pPr marL="622300" marR="159385" indent="-609600">
              <a:lnSpc>
                <a:spcPts val="2210"/>
              </a:lnSpc>
              <a:spcBef>
                <a:spcPts val="1415"/>
              </a:spcBef>
              <a:buFont typeface="Arial"/>
              <a:buChar char="•"/>
              <a:tabLst>
                <a:tab pos="622300" algn="l"/>
              </a:tabLst>
            </a:pPr>
            <a:r>
              <a:rPr sz="2100" spc="-10" dirty="0">
                <a:latin typeface="Calibri"/>
                <a:cs typeface="Calibri"/>
              </a:rPr>
              <a:t>Disconnect/reconnect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Functionality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left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setting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362200"/>
            <a:ext cx="3952875" cy="35052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Field</a:t>
            </a:r>
            <a:r>
              <a:rPr cap="small" spc="55" dirty="0"/>
              <a:t> </a:t>
            </a:r>
            <a:r>
              <a:rPr cap="small" dirty="0"/>
              <a:t>Testing</a:t>
            </a:r>
            <a:r>
              <a:rPr cap="small" spc="55" dirty="0"/>
              <a:t> </a:t>
            </a:r>
            <a:r>
              <a:rPr cap="small" dirty="0"/>
              <a:t>and</a:t>
            </a:r>
            <a:r>
              <a:rPr cap="small" spc="60" dirty="0"/>
              <a:t> </a:t>
            </a:r>
            <a:r>
              <a:rPr cap="small" spc="-45" dirty="0"/>
              <a:t>Inspection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36340" y="1517396"/>
            <a:ext cx="4350385" cy="4402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04800" marR="5080" indent="-292100">
              <a:lnSpc>
                <a:spcPct val="74400"/>
              </a:lnSpc>
              <a:spcBef>
                <a:spcPts val="650"/>
              </a:spcBef>
              <a:buFont typeface="Arial"/>
              <a:buChar char="•"/>
              <a:tabLst>
                <a:tab pos="304800" algn="l"/>
              </a:tabLst>
            </a:pPr>
            <a:r>
              <a:rPr sz="1800" spc="-30" dirty="0">
                <a:latin typeface="Calibri"/>
                <a:cs typeface="Calibri"/>
              </a:rPr>
              <a:t>Work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third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deployment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vendor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spc="-30" dirty="0">
                <a:latin typeface="Calibri"/>
                <a:cs typeface="Calibri"/>
              </a:rPr>
              <a:t>perform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deployment</a:t>
            </a:r>
            <a:endParaRPr sz="1800">
              <a:latin typeface="Calibri"/>
              <a:cs typeface="Calibri"/>
            </a:endParaRPr>
          </a:p>
          <a:p>
            <a:pPr marL="704215" lvl="1" indent="-2914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04215" algn="l"/>
              </a:tabLst>
            </a:pPr>
            <a:r>
              <a:rPr sz="1800" spc="-10" dirty="0">
                <a:latin typeface="Calibri"/>
                <a:cs typeface="Calibri"/>
              </a:rPr>
              <a:t>Self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contained</a:t>
            </a:r>
            <a:endParaRPr sz="1800">
              <a:latin typeface="Calibri"/>
              <a:cs typeface="Calibri"/>
            </a:endParaRPr>
          </a:p>
          <a:p>
            <a:pPr marL="704215" lvl="1" indent="-29146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04215" algn="l"/>
              </a:tabLst>
            </a:pPr>
            <a:r>
              <a:rPr sz="1800" spc="-45" dirty="0">
                <a:latin typeface="Calibri"/>
                <a:cs typeface="Calibri"/>
              </a:rPr>
              <a:t>Transformer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Rated</a:t>
            </a:r>
            <a:endParaRPr sz="18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04165" algn="l"/>
              </a:tabLst>
            </a:pPr>
            <a:r>
              <a:rPr sz="1800" spc="-30" dirty="0">
                <a:latin typeface="Calibri"/>
                <a:cs typeface="Calibri"/>
              </a:rPr>
              <a:t>Accuracy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04165" algn="l"/>
              </a:tabLst>
            </a:pPr>
            <a:r>
              <a:rPr sz="1800" spc="-25" dirty="0">
                <a:latin typeface="Calibri"/>
                <a:cs typeface="Calibri"/>
              </a:rPr>
              <a:t>Meter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Communications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</a:t>
            </a:r>
            <a:endParaRPr sz="18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04165" algn="l"/>
              </a:tabLst>
            </a:pPr>
            <a:r>
              <a:rPr sz="1800" spc="-30" dirty="0">
                <a:latin typeface="Calibri"/>
                <a:cs typeface="Calibri"/>
              </a:rPr>
              <a:t>Software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Firmware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Verification</a:t>
            </a:r>
            <a:endParaRPr sz="18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04165" algn="l"/>
              </a:tabLst>
            </a:pPr>
            <a:r>
              <a:rPr sz="1800" spc="-25" dirty="0">
                <a:latin typeface="Calibri"/>
                <a:cs typeface="Calibri"/>
              </a:rPr>
              <a:t>Setting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Verification</a:t>
            </a:r>
            <a:endParaRPr sz="18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04165" algn="l"/>
              </a:tabLst>
            </a:pPr>
            <a:r>
              <a:rPr sz="1800" spc="-25" dirty="0">
                <a:latin typeface="Calibri"/>
                <a:cs typeface="Calibri"/>
              </a:rPr>
              <a:t>Functional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  <a:p>
            <a:pPr marL="304800" marR="774065" indent="-292100">
              <a:lnSpc>
                <a:spcPct val="78900"/>
              </a:lnSpc>
              <a:spcBef>
                <a:spcPts val="985"/>
              </a:spcBef>
              <a:buFont typeface="Arial"/>
              <a:buChar char="•"/>
              <a:tabLst>
                <a:tab pos="304800" algn="l"/>
              </a:tabLst>
            </a:pPr>
            <a:r>
              <a:rPr sz="1800" spc="-35" dirty="0">
                <a:latin typeface="Calibri"/>
                <a:cs typeface="Calibri"/>
              </a:rPr>
              <a:t>Disconnect/Reconnect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Functionality and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left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setting</a:t>
            </a:r>
            <a:endParaRPr sz="1800">
              <a:latin typeface="Calibri"/>
              <a:cs typeface="Calibri"/>
            </a:endParaRPr>
          </a:p>
          <a:p>
            <a:pPr marL="304165" indent="-2914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04165" algn="l"/>
              </a:tabLst>
            </a:pPr>
            <a:r>
              <a:rPr sz="1800" spc="-45" dirty="0">
                <a:latin typeface="Calibri"/>
                <a:cs typeface="Calibri"/>
              </a:rPr>
              <a:t>Tamper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Verification</a:t>
            </a:r>
            <a:endParaRPr sz="1800">
              <a:latin typeface="Calibri"/>
              <a:cs typeface="Calibri"/>
            </a:endParaRPr>
          </a:p>
          <a:p>
            <a:pPr marL="304800" marR="904240" indent="-292100">
              <a:lnSpc>
                <a:spcPct val="78900"/>
              </a:lnSpc>
              <a:spcBef>
                <a:spcPts val="1005"/>
              </a:spcBef>
              <a:buFont typeface="Arial"/>
              <a:buChar char="•"/>
              <a:tabLst>
                <a:tab pos="304800" algn="l"/>
              </a:tabLst>
            </a:pPr>
            <a:r>
              <a:rPr sz="1800" spc="-10" dirty="0">
                <a:latin typeface="Calibri"/>
                <a:cs typeface="Calibri"/>
              </a:rPr>
              <a:t>Site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Audits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appropriate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type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181" y="1699890"/>
            <a:ext cx="2124461" cy="20685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437" y="3962400"/>
            <a:ext cx="2209799" cy="236854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16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cap="small" dirty="0"/>
              <a:t>Meter</a:t>
            </a:r>
            <a:r>
              <a:rPr sz="3200" cap="small" spc="20" dirty="0"/>
              <a:t> </a:t>
            </a:r>
            <a:r>
              <a:rPr sz="3200" cap="small" dirty="0"/>
              <a:t>Farm</a:t>
            </a:r>
            <a:r>
              <a:rPr sz="3200" cap="small" spc="10" dirty="0"/>
              <a:t> </a:t>
            </a:r>
            <a:r>
              <a:rPr sz="3200" cap="small" spc="-50" dirty="0"/>
              <a:t>Testing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707390" y="1266444"/>
            <a:ext cx="7505065" cy="180276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75565" indent="-228600">
              <a:lnSpc>
                <a:spcPts val="1989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35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multitude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generations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meter</a:t>
            </a:r>
            <a:r>
              <a:rPr sz="2000" spc="-50" dirty="0">
                <a:latin typeface="Calibri"/>
                <a:cs typeface="Calibri"/>
              </a:rPr>
              <a:t> / </a:t>
            </a:r>
            <a:r>
              <a:rPr sz="2000" spc="-10" dirty="0">
                <a:latin typeface="Calibri"/>
                <a:cs typeface="Calibri"/>
              </a:rPr>
              <a:t>firmware.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9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Having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population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controlled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performance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extremely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helpful.</a:t>
            </a:r>
            <a:endParaRPr sz="2000">
              <a:latin typeface="Calibri"/>
              <a:cs typeface="Calibri"/>
            </a:endParaRPr>
          </a:p>
          <a:p>
            <a:pPr marL="241300" marR="434340" indent="-228600">
              <a:lnSpc>
                <a:spcPct val="79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It’s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utility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address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before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become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‘news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story’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4202112"/>
            <a:ext cx="8534400" cy="18938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25531" y="-68580"/>
            <a:ext cx="7209786" cy="92201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04775" marR="5080" indent="-92075">
              <a:lnSpc>
                <a:spcPts val="3220"/>
              </a:lnSpc>
              <a:spcBef>
                <a:spcPts val="720"/>
              </a:spcBef>
            </a:pPr>
            <a:r>
              <a:rPr sz="3200" cap="small" dirty="0"/>
              <a:t>Real</a:t>
            </a:r>
            <a:r>
              <a:rPr sz="3200" cap="small" spc="110" dirty="0"/>
              <a:t> </a:t>
            </a:r>
            <a:r>
              <a:rPr sz="3200" cap="small" dirty="0"/>
              <a:t>Life</a:t>
            </a:r>
            <a:r>
              <a:rPr sz="3200" cap="small" spc="114" dirty="0"/>
              <a:t> </a:t>
            </a:r>
            <a:r>
              <a:rPr sz="3200" cap="small" dirty="0"/>
              <a:t>Examples</a:t>
            </a:r>
            <a:r>
              <a:rPr sz="3200" cap="small" spc="110" dirty="0"/>
              <a:t> </a:t>
            </a:r>
            <a:r>
              <a:rPr sz="3200" cap="small" dirty="0"/>
              <a:t>of</a:t>
            </a:r>
            <a:r>
              <a:rPr sz="3200" cap="small" spc="114" dirty="0"/>
              <a:t> </a:t>
            </a:r>
            <a:r>
              <a:rPr sz="3200" cap="small" spc="-60" dirty="0"/>
              <a:t>Change </a:t>
            </a:r>
            <a:r>
              <a:rPr sz="3200" cap="small" dirty="0"/>
              <a:t>Management</a:t>
            </a:r>
            <a:r>
              <a:rPr sz="3200" cap="small" spc="95" dirty="0"/>
              <a:t> </a:t>
            </a:r>
            <a:r>
              <a:rPr sz="3200" cap="small" dirty="0"/>
              <a:t>in</a:t>
            </a:r>
            <a:r>
              <a:rPr sz="3200" cap="small" spc="85" dirty="0"/>
              <a:t> </a:t>
            </a:r>
            <a:r>
              <a:rPr sz="3200" cap="small" spc="-10" dirty="0"/>
              <a:t>Action</a:t>
            </a:r>
            <a:endParaRPr sz="3200" dirty="0"/>
          </a:p>
        </p:txBody>
      </p:sp>
      <p:sp>
        <p:nvSpPr>
          <p:cNvPr id="18" name="object 18"/>
          <p:cNvSpPr txBox="1"/>
          <p:nvPr/>
        </p:nvSpPr>
        <p:spPr>
          <a:xfrm>
            <a:off x="707390" y="1280159"/>
            <a:ext cx="7588250" cy="47409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1300" marR="351790" indent="-228600">
              <a:lnSpc>
                <a:spcPts val="1700"/>
              </a:lnSpc>
              <a:spcBef>
                <a:spcPts val="439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Issues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system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components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what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definition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dirty="0">
                <a:latin typeface="Calibri"/>
                <a:cs typeface="Calibri"/>
              </a:rPr>
              <a:t>when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change?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Meter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communication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device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interface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620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41300" marR="5080" indent="-228600">
              <a:lnSpc>
                <a:spcPct val="78800"/>
              </a:lnSpc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Feature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Creep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every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manufacturer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wants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differentiate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themselves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sometimes </a:t>
            </a:r>
            <a:r>
              <a:rPr sz="1700" dirty="0">
                <a:latin typeface="Calibri"/>
                <a:cs typeface="Calibri"/>
              </a:rPr>
              <a:t>this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works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unanticipated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ways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7865" algn="l"/>
              </a:tabLst>
            </a:pPr>
            <a:r>
              <a:rPr sz="1700" spc="-10" dirty="0">
                <a:latin typeface="Calibri"/>
                <a:cs typeface="Calibri"/>
              </a:rPr>
              <a:t>Recovery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from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power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outages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Short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long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demand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periods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45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41300" marR="4199890" indent="-228600">
              <a:lnSpc>
                <a:spcPct val="77600"/>
              </a:lnSpc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But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only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changed….lessons </a:t>
            </a:r>
            <a:r>
              <a:rPr sz="1700" spc="-25" dirty="0">
                <a:latin typeface="Calibri"/>
                <a:cs typeface="Calibri"/>
              </a:rPr>
              <a:t>we </a:t>
            </a:r>
            <a:r>
              <a:rPr sz="1700" dirty="0">
                <a:latin typeface="Calibri"/>
                <a:cs typeface="Calibri"/>
              </a:rPr>
              <a:t>should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have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learned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from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Microsoft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Over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air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upgrades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95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Thank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Goodness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test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plans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right?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Half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closed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disconnect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devices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Disconnect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devices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unknown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state</a:t>
            </a:r>
            <a:endParaRPr sz="17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7865" algn="l"/>
              </a:tabLst>
            </a:pPr>
            <a:r>
              <a:rPr sz="1700" spc="-10" dirty="0">
                <a:latin typeface="Calibri"/>
                <a:cs typeface="Calibri"/>
              </a:rPr>
              <a:t>Meters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incorrect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firmware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124200"/>
            <a:ext cx="2128837" cy="266541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16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AMI</a:t>
            </a:r>
            <a:r>
              <a:rPr sz="3200" spc="-5" dirty="0"/>
              <a:t> </a:t>
            </a:r>
            <a:r>
              <a:rPr sz="3200" spc="-25" dirty="0"/>
              <a:t>2.0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07390" y="1913635"/>
            <a:ext cx="4628515" cy="27292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Calibri"/>
                <a:cs typeface="Calibri"/>
              </a:rPr>
              <a:t>Enhanced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Computing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Power</a:t>
            </a:r>
            <a:endParaRPr sz="3000">
              <a:latin typeface="Calibri"/>
              <a:cs typeface="Calibri"/>
            </a:endParaRPr>
          </a:p>
          <a:p>
            <a:pPr marL="241300" marR="658495" indent="-228600">
              <a:lnSpc>
                <a:spcPts val="29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Greater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Communication Capability</a:t>
            </a:r>
            <a:endParaRPr sz="3000">
              <a:latin typeface="Calibri"/>
              <a:cs typeface="Calibri"/>
            </a:endParaRPr>
          </a:p>
          <a:p>
            <a:pPr marL="241300" marR="360045" indent="-228600">
              <a:lnSpc>
                <a:spcPts val="2880"/>
              </a:lnSpc>
              <a:spcBef>
                <a:spcPts val="935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latin typeface="Calibri"/>
                <a:cs typeface="Calibri"/>
              </a:rPr>
              <a:t>Integration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customer devices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Calibri"/>
                <a:cs typeface="Calibri"/>
              </a:rPr>
              <a:t>Independent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Operation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9175" y="1922642"/>
            <a:ext cx="2416175" cy="17129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16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AMI</a:t>
            </a:r>
            <a:r>
              <a:rPr sz="3200" spc="-5" dirty="0"/>
              <a:t> </a:t>
            </a:r>
            <a:r>
              <a:rPr sz="3200" spc="-25" dirty="0"/>
              <a:t>2.0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900428"/>
            <a:ext cx="5377815" cy="38080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39395" marR="226695" indent="-226695" algn="just">
              <a:lnSpc>
                <a:spcPct val="915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disaggregation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software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	</a:t>
            </a:r>
            <a:r>
              <a:rPr sz="2000" dirty="0">
                <a:latin typeface="Calibri"/>
                <a:cs typeface="Calibri"/>
              </a:rPr>
              <a:t>home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management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	</a:t>
            </a:r>
            <a:r>
              <a:rPr sz="2000" spc="-10" dirty="0">
                <a:latin typeface="Calibri"/>
                <a:cs typeface="Calibri"/>
              </a:rPr>
              <a:t>integrated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smart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devices.</a:t>
            </a:r>
            <a:endParaRPr sz="2000">
              <a:latin typeface="Calibri"/>
              <a:cs typeface="Calibri"/>
            </a:endParaRPr>
          </a:p>
          <a:p>
            <a:pPr marL="469900" marR="231140" algn="just">
              <a:lnSpc>
                <a:spcPts val="1900"/>
              </a:lnSpc>
              <a:spcBef>
                <a:spcPts val="580"/>
              </a:spcBef>
            </a:pPr>
            <a:r>
              <a:rPr sz="1800" dirty="0">
                <a:latin typeface="Calibri"/>
                <a:cs typeface="Calibri"/>
              </a:rPr>
              <a:t>Utilities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customers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better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control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power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usage.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distributed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 (DER)—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panels,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batteries,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electric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vehicles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grid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smart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inverters—</a:t>
            </a:r>
            <a:r>
              <a:rPr sz="2000" spc="-10" dirty="0">
                <a:latin typeface="Calibri"/>
                <a:cs typeface="Calibri"/>
              </a:rPr>
              <a:t>disaggregation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software</a:t>
            </a:r>
            <a:r>
              <a:rPr sz="2000" spc="-25" dirty="0">
                <a:latin typeface="Calibri"/>
                <a:cs typeface="Calibri"/>
              </a:rPr>
              <a:t> 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customer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equipment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according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their preferences.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9175" y="2572543"/>
            <a:ext cx="2416175" cy="17129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16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AMI</a:t>
            </a:r>
            <a:r>
              <a:rPr sz="3200" spc="-5" dirty="0"/>
              <a:t> </a:t>
            </a:r>
            <a:r>
              <a:rPr sz="3200" spc="-25" dirty="0"/>
              <a:t>2.0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874011"/>
            <a:ext cx="5351780" cy="31470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029" marR="249554" indent="-227329">
              <a:lnSpc>
                <a:spcPct val="892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  <a:tab pos="4312920" algn="l"/>
              </a:tabLst>
            </a:pPr>
            <a:r>
              <a:rPr sz="2400" dirty="0">
                <a:latin typeface="Calibri"/>
                <a:cs typeface="Calibri"/>
              </a:rPr>
              <a:t>Real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dynamic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Allow 	</a:t>
            </a:r>
            <a:r>
              <a:rPr sz="2400" dirty="0">
                <a:latin typeface="Calibri"/>
                <a:cs typeface="Calibri"/>
              </a:rPr>
              <a:t>utilities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variety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micro- 	generation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sources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balance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	</a:t>
            </a:r>
            <a:r>
              <a:rPr sz="2400" dirty="0">
                <a:latin typeface="Calibri"/>
                <a:cs typeface="Calibri"/>
              </a:rPr>
              <a:t>shave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peak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demand.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902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2.0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solves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problem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identifying 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high-</a:t>
            </a:r>
            <a:r>
              <a:rPr sz="2400" spc="-10" dirty="0">
                <a:latin typeface="Calibri"/>
                <a:cs typeface="Calibri"/>
              </a:rPr>
              <a:t>voltage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residential 	</a:t>
            </a:r>
            <a:r>
              <a:rPr sz="2400" dirty="0">
                <a:latin typeface="Calibri"/>
                <a:cs typeface="Calibri"/>
              </a:rPr>
              <a:t>electric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vehicle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(EV)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charger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	</a:t>
            </a:r>
            <a:r>
              <a:rPr sz="2400" dirty="0">
                <a:latin typeface="Calibri"/>
                <a:cs typeface="Calibri"/>
              </a:rPr>
              <a:t>determining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circuit 	</a:t>
            </a:r>
            <a:r>
              <a:rPr sz="2400" dirty="0">
                <a:latin typeface="Calibri"/>
                <a:cs typeface="Calibri"/>
              </a:rPr>
              <a:t>it’s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handle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3336" y="2719739"/>
            <a:ext cx="2416175" cy="17129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16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AMI</a:t>
            </a:r>
            <a:r>
              <a:rPr sz="3200" spc="-5" dirty="0"/>
              <a:t> </a:t>
            </a:r>
            <a:r>
              <a:rPr sz="3200" spc="-25" dirty="0"/>
              <a:t>2.0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967007" y="1646666"/>
            <a:ext cx="7548880" cy="1091565"/>
            <a:chOff x="967007" y="1646666"/>
            <a:chExt cx="7548880" cy="1091565"/>
          </a:xfrm>
        </p:grpSpPr>
        <p:sp>
          <p:nvSpPr>
            <p:cNvPr id="5" name="object 5"/>
            <p:cNvSpPr/>
            <p:nvPr/>
          </p:nvSpPr>
          <p:spPr>
            <a:xfrm>
              <a:off x="967007" y="1646666"/>
              <a:ext cx="7548880" cy="1091565"/>
            </a:xfrm>
            <a:custGeom>
              <a:avLst/>
              <a:gdLst/>
              <a:ahLst/>
              <a:cxnLst/>
              <a:rect l="l" t="t" r="r" b="b"/>
              <a:pathLst>
                <a:path w="7548880" h="1091564">
                  <a:moveTo>
                    <a:pt x="7439235" y="0"/>
                  </a:moveTo>
                  <a:lnTo>
                    <a:pt x="109105" y="0"/>
                  </a:lnTo>
                  <a:lnTo>
                    <a:pt x="66636" y="8574"/>
                  </a:lnTo>
                  <a:lnTo>
                    <a:pt x="31956" y="31956"/>
                  </a:lnTo>
                  <a:lnTo>
                    <a:pt x="8574" y="66636"/>
                  </a:lnTo>
                  <a:lnTo>
                    <a:pt x="0" y="109105"/>
                  </a:lnTo>
                  <a:lnTo>
                    <a:pt x="0" y="981938"/>
                  </a:lnTo>
                  <a:lnTo>
                    <a:pt x="8574" y="1024407"/>
                  </a:lnTo>
                  <a:lnTo>
                    <a:pt x="31956" y="1059087"/>
                  </a:lnTo>
                  <a:lnTo>
                    <a:pt x="66636" y="1082470"/>
                  </a:lnTo>
                  <a:lnTo>
                    <a:pt x="109105" y="1091044"/>
                  </a:lnTo>
                  <a:lnTo>
                    <a:pt x="7439235" y="1091044"/>
                  </a:lnTo>
                  <a:lnTo>
                    <a:pt x="7481704" y="1082470"/>
                  </a:lnTo>
                  <a:lnTo>
                    <a:pt x="7516385" y="1059087"/>
                  </a:lnTo>
                  <a:lnTo>
                    <a:pt x="7539767" y="1024407"/>
                  </a:lnTo>
                  <a:lnTo>
                    <a:pt x="7548342" y="981938"/>
                  </a:lnTo>
                  <a:lnTo>
                    <a:pt x="7548342" y="109105"/>
                  </a:lnTo>
                  <a:lnTo>
                    <a:pt x="7539767" y="66636"/>
                  </a:lnTo>
                  <a:lnTo>
                    <a:pt x="7516385" y="31956"/>
                  </a:lnTo>
                  <a:lnTo>
                    <a:pt x="7481704" y="8574"/>
                  </a:lnTo>
                  <a:lnTo>
                    <a:pt x="7439235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399" y="1889759"/>
              <a:ext cx="603504" cy="6035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29931" y="1889252"/>
            <a:ext cx="558800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challenges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departments requiring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broad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array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technologies.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7007" y="3010937"/>
            <a:ext cx="7548880" cy="1091565"/>
            <a:chOff x="967007" y="3010937"/>
            <a:chExt cx="7548880" cy="1091565"/>
          </a:xfrm>
        </p:grpSpPr>
        <p:sp>
          <p:nvSpPr>
            <p:cNvPr id="9" name="object 9"/>
            <p:cNvSpPr/>
            <p:nvPr/>
          </p:nvSpPr>
          <p:spPr>
            <a:xfrm>
              <a:off x="967007" y="3010937"/>
              <a:ext cx="7548880" cy="1091565"/>
            </a:xfrm>
            <a:custGeom>
              <a:avLst/>
              <a:gdLst/>
              <a:ahLst/>
              <a:cxnLst/>
              <a:rect l="l" t="t" r="r" b="b"/>
              <a:pathLst>
                <a:path w="7548880" h="1091564">
                  <a:moveTo>
                    <a:pt x="7439235" y="0"/>
                  </a:moveTo>
                  <a:lnTo>
                    <a:pt x="109105" y="0"/>
                  </a:lnTo>
                  <a:lnTo>
                    <a:pt x="66636" y="8574"/>
                  </a:lnTo>
                  <a:lnTo>
                    <a:pt x="31956" y="31956"/>
                  </a:lnTo>
                  <a:lnTo>
                    <a:pt x="8574" y="66637"/>
                  </a:lnTo>
                  <a:lnTo>
                    <a:pt x="0" y="109106"/>
                  </a:lnTo>
                  <a:lnTo>
                    <a:pt x="0" y="981938"/>
                  </a:lnTo>
                  <a:lnTo>
                    <a:pt x="8574" y="1024407"/>
                  </a:lnTo>
                  <a:lnTo>
                    <a:pt x="31956" y="1059088"/>
                  </a:lnTo>
                  <a:lnTo>
                    <a:pt x="66636" y="1082470"/>
                  </a:lnTo>
                  <a:lnTo>
                    <a:pt x="109105" y="1091044"/>
                  </a:lnTo>
                  <a:lnTo>
                    <a:pt x="7439235" y="1091044"/>
                  </a:lnTo>
                  <a:lnTo>
                    <a:pt x="7481704" y="1082470"/>
                  </a:lnTo>
                  <a:lnTo>
                    <a:pt x="7516385" y="1059088"/>
                  </a:lnTo>
                  <a:lnTo>
                    <a:pt x="7539767" y="1024407"/>
                  </a:lnTo>
                  <a:lnTo>
                    <a:pt x="7548342" y="981938"/>
                  </a:lnTo>
                  <a:lnTo>
                    <a:pt x="7548342" y="109106"/>
                  </a:lnTo>
                  <a:lnTo>
                    <a:pt x="7539767" y="66637"/>
                  </a:lnTo>
                  <a:lnTo>
                    <a:pt x="7516385" y="31956"/>
                  </a:lnTo>
                  <a:lnTo>
                    <a:pt x="7481704" y="8574"/>
                  </a:lnTo>
                  <a:lnTo>
                    <a:pt x="7439235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399" y="3255263"/>
              <a:ext cx="603504" cy="60350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67007" y="4374742"/>
            <a:ext cx="7548880" cy="1091565"/>
            <a:chOff x="967007" y="4374742"/>
            <a:chExt cx="7548880" cy="1091565"/>
          </a:xfrm>
        </p:grpSpPr>
        <p:sp>
          <p:nvSpPr>
            <p:cNvPr id="12" name="object 12"/>
            <p:cNvSpPr/>
            <p:nvPr/>
          </p:nvSpPr>
          <p:spPr>
            <a:xfrm>
              <a:off x="967007" y="4374742"/>
              <a:ext cx="7548880" cy="1091565"/>
            </a:xfrm>
            <a:custGeom>
              <a:avLst/>
              <a:gdLst/>
              <a:ahLst/>
              <a:cxnLst/>
              <a:rect l="l" t="t" r="r" b="b"/>
              <a:pathLst>
                <a:path w="7548880" h="1091564">
                  <a:moveTo>
                    <a:pt x="7439235" y="0"/>
                  </a:moveTo>
                  <a:lnTo>
                    <a:pt x="109105" y="0"/>
                  </a:lnTo>
                  <a:lnTo>
                    <a:pt x="66636" y="8574"/>
                  </a:lnTo>
                  <a:lnTo>
                    <a:pt x="31956" y="31956"/>
                  </a:lnTo>
                  <a:lnTo>
                    <a:pt x="8574" y="66637"/>
                  </a:lnTo>
                  <a:lnTo>
                    <a:pt x="0" y="109106"/>
                  </a:lnTo>
                  <a:lnTo>
                    <a:pt x="0" y="981938"/>
                  </a:lnTo>
                  <a:lnTo>
                    <a:pt x="8574" y="1024407"/>
                  </a:lnTo>
                  <a:lnTo>
                    <a:pt x="31956" y="1059088"/>
                  </a:lnTo>
                  <a:lnTo>
                    <a:pt x="66636" y="1082470"/>
                  </a:lnTo>
                  <a:lnTo>
                    <a:pt x="109105" y="1091044"/>
                  </a:lnTo>
                  <a:lnTo>
                    <a:pt x="7439235" y="1091044"/>
                  </a:lnTo>
                  <a:lnTo>
                    <a:pt x="7481704" y="1082470"/>
                  </a:lnTo>
                  <a:lnTo>
                    <a:pt x="7516385" y="1059088"/>
                  </a:lnTo>
                  <a:lnTo>
                    <a:pt x="7539767" y="1024407"/>
                  </a:lnTo>
                  <a:lnTo>
                    <a:pt x="7548342" y="981938"/>
                  </a:lnTo>
                  <a:lnTo>
                    <a:pt x="7548342" y="109106"/>
                  </a:lnTo>
                  <a:lnTo>
                    <a:pt x="7539767" y="66637"/>
                  </a:lnTo>
                  <a:lnTo>
                    <a:pt x="7516385" y="31956"/>
                  </a:lnTo>
                  <a:lnTo>
                    <a:pt x="7481704" y="8574"/>
                  </a:lnTo>
                  <a:lnTo>
                    <a:pt x="7439235" y="0"/>
                  </a:lnTo>
                  <a:close/>
                </a:path>
              </a:pathLst>
            </a:custGeom>
            <a:solidFill>
              <a:srgbClr val="F4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9" y="4617719"/>
              <a:ext cx="603504" cy="60350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29931" y="3251708"/>
            <a:ext cx="5829935" cy="2082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latin typeface="Calibri"/>
                <a:cs typeface="Calibri"/>
              </a:rPr>
              <a:t>Meter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envisioned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AMI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opposite.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800">
              <a:latin typeface="Calibri"/>
              <a:cs typeface="Calibri"/>
            </a:endParaRPr>
          </a:p>
          <a:p>
            <a:pPr marL="12700" marR="297815">
              <a:lnSpc>
                <a:spcPct val="101699"/>
              </a:lnSpc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important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C&amp;I </a:t>
            </a:r>
            <a:r>
              <a:rPr sz="1800" spc="-10" dirty="0">
                <a:latin typeface="Calibri"/>
                <a:cs typeface="Calibri"/>
              </a:rPr>
              <a:t>customers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become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generators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consumers.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212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E10027"/>
                </a:solidFill>
              </a:rPr>
              <a:t>EV</a:t>
            </a:r>
            <a:r>
              <a:rPr cap="small" spc="-95" dirty="0">
                <a:solidFill>
                  <a:srgbClr val="E10027"/>
                </a:solidFill>
              </a:rPr>
              <a:t> </a:t>
            </a:r>
            <a:r>
              <a:rPr cap="small" dirty="0">
                <a:solidFill>
                  <a:srgbClr val="E10027"/>
                </a:solidFill>
              </a:rPr>
              <a:t>Topic</a:t>
            </a:r>
            <a:r>
              <a:rPr cap="small" spc="45" dirty="0">
                <a:solidFill>
                  <a:srgbClr val="E10027"/>
                </a:solidFill>
              </a:rPr>
              <a:t> </a:t>
            </a:r>
            <a:r>
              <a:rPr cap="small" spc="-70" dirty="0">
                <a:solidFill>
                  <a:srgbClr val="E10027"/>
                </a:solidFill>
              </a:rPr>
              <a:t>List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330" y="1049019"/>
            <a:ext cx="4297045" cy="408749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impact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electric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grid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8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Residential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696595" marR="149225" lvl="1" indent="-227329">
              <a:lnSpc>
                <a:spcPts val="2590"/>
              </a:lnSpc>
              <a:spcBef>
                <a:spcPts val="178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me 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energy 	consumption?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Commercial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696595" marR="287020" lvl="1" indent="-227329">
              <a:lnSpc>
                <a:spcPts val="2590"/>
              </a:lnSpc>
              <a:spcBef>
                <a:spcPts val="176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 	</a:t>
            </a:r>
            <a:r>
              <a:rPr sz="2400" dirty="0">
                <a:latin typeface="Calibri"/>
                <a:cs typeface="Calibri"/>
              </a:rPr>
              <a:t>community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utility?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6892" y="1212128"/>
            <a:ext cx="3897623" cy="25920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9344" y="4051216"/>
            <a:ext cx="4285837" cy="199835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8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cap="small" spc="-70" dirty="0"/>
              <a:t>Summary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6691" y="1126143"/>
            <a:ext cx="8208645" cy="5131435"/>
            <a:chOff x="476691" y="1126143"/>
            <a:chExt cx="8208645" cy="5131435"/>
          </a:xfrm>
        </p:grpSpPr>
        <p:sp>
          <p:nvSpPr>
            <p:cNvPr id="7" name="object 7"/>
            <p:cNvSpPr/>
            <p:nvPr/>
          </p:nvSpPr>
          <p:spPr>
            <a:xfrm>
              <a:off x="483041" y="1280092"/>
              <a:ext cx="8195945" cy="1071245"/>
            </a:xfrm>
            <a:custGeom>
              <a:avLst/>
              <a:gdLst/>
              <a:ahLst/>
              <a:cxnLst/>
              <a:rect l="l" t="t" r="r" b="b"/>
              <a:pathLst>
                <a:path w="8195945" h="1071245">
                  <a:moveTo>
                    <a:pt x="8195871" y="0"/>
                  </a:moveTo>
                  <a:lnTo>
                    <a:pt x="0" y="0"/>
                  </a:lnTo>
                  <a:lnTo>
                    <a:pt x="0" y="1070999"/>
                  </a:lnTo>
                  <a:lnTo>
                    <a:pt x="8195871" y="1070999"/>
                  </a:lnTo>
                  <a:lnTo>
                    <a:pt x="8195871" y="0"/>
                  </a:lnTo>
                  <a:close/>
                </a:path>
              </a:pathLst>
            </a:custGeom>
            <a:solidFill>
              <a:srgbClr val="D8D8D8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041" y="1280092"/>
              <a:ext cx="8195945" cy="1071245"/>
            </a:xfrm>
            <a:custGeom>
              <a:avLst/>
              <a:gdLst/>
              <a:ahLst/>
              <a:cxnLst/>
              <a:rect l="l" t="t" r="r" b="b"/>
              <a:pathLst>
                <a:path w="8195945" h="1071245">
                  <a:moveTo>
                    <a:pt x="0" y="0"/>
                  </a:moveTo>
                  <a:lnTo>
                    <a:pt x="8195871" y="0"/>
                  </a:lnTo>
                  <a:lnTo>
                    <a:pt x="8195871" y="1071000"/>
                  </a:lnTo>
                  <a:lnTo>
                    <a:pt x="0" y="1071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2835" y="1132493"/>
              <a:ext cx="5737225" cy="295275"/>
            </a:xfrm>
            <a:custGeom>
              <a:avLst/>
              <a:gdLst/>
              <a:ahLst/>
              <a:cxnLst/>
              <a:rect l="l" t="t" r="r" b="b"/>
              <a:pathLst>
                <a:path w="5737225" h="295275">
                  <a:moveTo>
                    <a:pt x="5687906" y="0"/>
                  </a:moveTo>
                  <a:lnTo>
                    <a:pt x="49202" y="0"/>
                  </a:lnTo>
                  <a:lnTo>
                    <a:pt x="30050" y="3866"/>
                  </a:lnTo>
                  <a:lnTo>
                    <a:pt x="14410" y="14410"/>
                  </a:lnTo>
                  <a:lnTo>
                    <a:pt x="3866" y="30050"/>
                  </a:lnTo>
                  <a:lnTo>
                    <a:pt x="0" y="49202"/>
                  </a:lnTo>
                  <a:lnTo>
                    <a:pt x="0" y="245995"/>
                  </a:lnTo>
                  <a:lnTo>
                    <a:pt x="3866" y="265147"/>
                  </a:lnTo>
                  <a:lnTo>
                    <a:pt x="14410" y="280787"/>
                  </a:lnTo>
                  <a:lnTo>
                    <a:pt x="30050" y="291332"/>
                  </a:lnTo>
                  <a:lnTo>
                    <a:pt x="49202" y="295198"/>
                  </a:lnTo>
                  <a:lnTo>
                    <a:pt x="5687906" y="295198"/>
                  </a:lnTo>
                  <a:lnTo>
                    <a:pt x="5707058" y="291332"/>
                  </a:lnTo>
                  <a:lnTo>
                    <a:pt x="5722697" y="280787"/>
                  </a:lnTo>
                  <a:lnTo>
                    <a:pt x="5733242" y="265147"/>
                  </a:lnTo>
                  <a:lnTo>
                    <a:pt x="5737108" y="245995"/>
                  </a:lnTo>
                  <a:lnTo>
                    <a:pt x="5737108" y="49202"/>
                  </a:lnTo>
                  <a:lnTo>
                    <a:pt x="5733242" y="30050"/>
                  </a:lnTo>
                  <a:lnTo>
                    <a:pt x="5722697" y="14410"/>
                  </a:lnTo>
                  <a:lnTo>
                    <a:pt x="5707058" y="3866"/>
                  </a:lnTo>
                  <a:lnTo>
                    <a:pt x="5687906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2835" y="1132493"/>
              <a:ext cx="5737225" cy="295275"/>
            </a:xfrm>
            <a:custGeom>
              <a:avLst/>
              <a:gdLst/>
              <a:ahLst/>
              <a:cxnLst/>
              <a:rect l="l" t="t" r="r" b="b"/>
              <a:pathLst>
                <a:path w="5737225" h="295275">
                  <a:moveTo>
                    <a:pt x="0" y="49202"/>
                  </a:moveTo>
                  <a:lnTo>
                    <a:pt x="3866" y="30050"/>
                  </a:lnTo>
                  <a:lnTo>
                    <a:pt x="14410" y="14411"/>
                  </a:lnTo>
                  <a:lnTo>
                    <a:pt x="30050" y="3866"/>
                  </a:lnTo>
                  <a:lnTo>
                    <a:pt x="49202" y="0"/>
                  </a:lnTo>
                  <a:lnTo>
                    <a:pt x="5687907" y="0"/>
                  </a:lnTo>
                  <a:lnTo>
                    <a:pt x="5707058" y="3866"/>
                  </a:lnTo>
                  <a:lnTo>
                    <a:pt x="5722697" y="14411"/>
                  </a:lnTo>
                  <a:lnTo>
                    <a:pt x="5733242" y="30050"/>
                  </a:lnTo>
                  <a:lnTo>
                    <a:pt x="5737109" y="49202"/>
                  </a:lnTo>
                  <a:lnTo>
                    <a:pt x="5737109" y="245996"/>
                  </a:lnTo>
                  <a:lnTo>
                    <a:pt x="5733242" y="265148"/>
                  </a:lnTo>
                  <a:lnTo>
                    <a:pt x="5722697" y="280787"/>
                  </a:lnTo>
                  <a:lnTo>
                    <a:pt x="5707058" y="291332"/>
                  </a:lnTo>
                  <a:lnTo>
                    <a:pt x="5687907" y="295199"/>
                  </a:lnTo>
                  <a:lnTo>
                    <a:pt x="49202" y="295199"/>
                  </a:lnTo>
                  <a:lnTo>
                    <a:pt x="30050" y="291332"/>
                  </a:lnTo>
                  <a:lnTo>
                    <a:pt x="14410" y="280787"/>
                  </a:lnTo>
                  <a:lnTo>
                    <a:pt x="3866" y="265148"/>
                  </a:lnTo>
                  <a:lnTo>
                    <a:pt x="0" y="245996"/>
                  </a:lnTo>
                  <a:lnTo>
                    <a:pt x="0" y="49202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041" y="2552692"/>
              <a:ext cx="8195945" cy="1039494"/>
            </a:xfrm>
            <a:custGeom>
              <a:avLst/>
              <a:gdLst/>
              <a:ahLst/>
              <a:cxnLst/>
              <a:rect l="l" t="t" r="r" b="b"/>
              <a:pathLst>
                <a:path w="8195945" h="1039495">
                  <a:moveTo>
                    <a:pt x="8195871" y="0"/>
                  </a:moveTo>
                  <a:lnTo>
                    <a:pt x="0" y="0"/>
                  </a:lnTo>
                  <a:lnTo>
                    <a:pt x="0" y="1039500"/>
                  </a:lnTo>
                  <a:lnTo>
                    <a:pt x="8195871" y="1039500"/>
                  </a:lnTo>
                  <a:lnTo>
                    <a:pt x="8195871" y="0"/>
                  </a:lnTo>
                  <a:close/>
                </a:path>
              </a:pathLst>
            </a:custGeom>
            <a:solidFill>
              <a:srgbClr val="D8D8D8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041" y="2552692"/>
              <a:ext cx="8195945" cy="1039494"/>
            </a:xfrm>
            <a:custGeom>
              <a:avLst/>
              <a:gdLst/>
              <a:ahLst/>
              <a:cxnLst/>
              <a:rect l="l" t="t" r="r" b="b"/>
              <a:pathLst>
                <a:path w="8195945" h="1039495">
                  <a:moveTo>
                    <a:pt x="0" y="0"/>
                  </a:moveTo>
                  <a:lnTo>
                    <a:pt x="8195871" y="0"/>
                  </a:lnTo>
                  <a:lnTo>
                    <a:pt x="8195871" y="1039500"/>
                  </a:lnTo>
                  <a:lnTo>
                    <a:pt x="0" y="1039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2835" y="2405092"/>
              <a:ext cx="5737225" cy="295275"/>
            </a:xfrm>
            <a:custGeom>
              <a:avLst/>
              <a:gdLst/>
              <a:ahLst/>
              <a:cxnLst/>
              <a:rect l="l" t="t" r="r" b="b"/>
              <a:pathLst>
                <a:path w="5737225" h="295275">
                  <a:moveTo>
                    <a:pt x="5687906" y="0"/>
                  </a:moveTo>
                  <a:lnTo>
                    <a:pt x="49202" y="0"/>
                  </a:lnTo>
                  <a:lnTo>
                    <a:pt x="30050" y="3866"/>
                  </a:lnTo>
                  <a:lnTo>
                    <a:pt x="14410" y="14411"/>
                  </a:lnTo>
                  <a:lnTo>
                    <a:pt x="3866" y="30050"/>
                  </a:lnTo>
                  <a:lnTo>
                    <a:pt x="0" y="49202"/>
                  </a:lnTo>
                  <a:lnTo>
                    <a:pt x="0" y="245996"/>
                  </a:lnTo>
                  <a:lnTo>
                    <a:pt x="3866" y="265148"/>
                  </a:lnTo>
                  <a:lnTo>
                    <a:pt x="14410" y="280787"/>
                  </a:lnTo>
                  <a:lnTo>
                    <a:pt x="30050" y="291332"/>
                  </a:lnTo>
                  <a:lnTo>
                    <a:pt x="49202" y="295198"/>
                  </a:lnTo>
                  <a:lnTo>
                    <a:pt x="5687906" y="295198"/>
                  </a:lnTo>
                  <a:lnTo>
                    <a:pt x="5707058" y="291332"/>
                  </a:lnTo>
                  <a:lnTo>
                    <a:pt x="5722697" y="280787"/>
                  </a:lnTo>
                  <a:lnTo>
                    <a:pt x="5733242" y="265148"/>
                  </a:lnTo>
                  <a:lnTo>
                    <a:pt x="5737108" y="245996"/>
                  </a:lnTo>
                  <a:lnTo>
                    <a:pt x="5737108" y="49202"/>
                  </a:lnTo>
                  <a:lnTo>
                    <a:pt x="5733242" y="30050"/>
                  </a:lnTo>
                  <a:lnTo>
                    <a:pt x="5722697" y="14411"/>
                  </a:lnTo>
                  <a:lnTo>
                    <a:pt x="5707058" y="3866"/>
                  </a:lnTo>
                  <a:lnTo>
                    <a:pt x="5687906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2835" y="2405092"/>
              <a:ext cx="5737225" cy="295275"/>
            </a:xfrm>
            <a:custGeom>
              <a:avLst/>
              <a:gdLst/>
              <a:ahLst/>
              <a:cxnLst/>
              <a:rect l="l" t="t" r="r" b="b"/>
              <a:pathLst>
                <a:path w="5737225" h="295275">
                  <a:moveTo>
                    <a:pt x="0" y="49202"/>
                  </a:moveTo>
                  <a:lnTo>
                    <a:pt x="3866" y="30050"/>
                  </a:lnTo>
                  <a:lnTo>
                    <a:pt x="14410" y="14411"/>
                  </a:lnTo>
                  <a:lnTo>
                    <a:pt x="30050" y="3866"/>
                  </a:lnTo>
                  <a:lnTo>
                    <a:pt x="49202" y="0"/>
                  </a:lnTo>
                  <a:lnTo>
                    <a:pt x="5687907" y="0"/>
                  </a:lnTo>
                  <a:lnTo>
                    <a:pt x="5707058" y="3866"/>
                  </a:lnTo>
                  <a:lnTo>
                    <a:pt x="5722697" y="14411"/>
                  </a:lnTo>
                  <a:lnTo>
                    <a:pt x="5733242" y="30050"/>
                  </a:lnTo>
                  <a:lnTo>
                    <a:pt x="5737109" y="49202"/>
                  </a:lnTo>
                  <a:lnTo>
                    <a:pt x="5737109" y="245996"/>
                  </a:lnTo>
                  <a:lnTo>
                    <a:pt x="5733242" y="265148"/>
                  </a:lnTo>
                  <a:lnTo>
                    <a:pt x="5722697" y="280787"/>
                  </a:lnTo>
                  <a:lnTo>
                    <a:pt x="5707058" y="291332"/>
                  </a:lnTo>
                  <a:lnTo>
                    <a:pt x="5687907" y="295199"/>
                  </a:lnTo>
                  <a:lnTo>
                    <a:pt x="49202" y="295199"/>
                  </a:lnTo>
                  <a:lnTo>
                    <a:pt x="30050" y="291332"/>
                  </a:lnTo>
                  <a:lnTo>
                    <a:pt x="14410" y="280787"/>
                  </a:lnTo>
                  <a:lnTo>
                    <a:pt x="3866" y="265148"/>
                  </a:lnTo>
                  <a:lnTo>
                    <a:pt x="0" y="245996"/>
                  </a:lnTo>
                  <a:lnTo>
                    <a:pt x="0" y="49202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041" y="3793793"/>
              <a:ext cx="8195945" cy="2457450"/>
            </a:xfrm>
            <a:custGeom>
              <a:avLst/>
              <a:gdLst/>
              <a:ahLst/>
              <a:cxnLst/>
              <a:rect l="l" t="t" r="r" b="b"/>
              <a:pathLst>
                <a:path w="8195945" h="2457450">
                  <a:moveTo>
                    <a:pt x="8195871" y="0"/>
                  </a:moveTo>
                  <a:lnTo>
                    <a:pt x="0" y="0"/>
                  </a:lnTo>
                  <a:lnTo>
                    <a:pt x="0" y="2456999"/>
                  </a:lnTo>
                  <a:lnTo>
                    <a:pt x="8195871" y="2456999"/>
                  </a:lnTo>
                  <a:lnTo>
                    <a:pt x="8195871" y="0"/>
                  </a:lnTo>
                  <a:close/>
                </a:path>
              </a:pathLst>
            </a:custGeom>
            <a:solidFill>
              <a:srgbClr val="D8D8D8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3041" y="3793793"/>
              <a:ext cx="8195945" cy="2457450"/>
            </a:xfrm>
            <a:custGeom>
              <a:avLst/>
              <a:gdLst/>
              <a:ahLst/>
              <a:cxnLst/>
              <a:rect l="l" t="t" r="r" b="b"/>
              <a:pathLst>
                <a:path w="8195945" h="2457450">
                  <a:moveTo>
                    <a:pt x="0" y="0"/>
                  </a:moveTo>
                  <a:lnTo>
                    <a:pt x="8195871" y="0"/>
                  </a:lnTo>
                  <a:lnTo>
                    <a:pt x="8195871" y="2457000"/>
                  </a:lnTo>
                  <a:lnTo>
                    <a:pt x="0" y="2457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2835" y="3646192"/>
              <a:ext cx="5737225" cy="295275"/>
            </a:xfrm>
            <a:custGeom>
              <a:avLst/>
              <a:gdLst/>
              <a:ahLst/>
              <a:cxnLst/>
              <a:rect l="l" t="t" r="r" b="b"/>
              <a:pathLst>
                <a:path w="5737225" h="295275">
                  <a:moveTo>
                    <a:pt x="5687906" y="0"/>
                  </a:moveTo>
                  <a:lnTo>
                    <a:pt x="49202" y="0"/>
                  </a:lnTo>
                  <a:lnTo>
                    <a:pt x="30050" y="3866"/>
                  </a:lnTo>
                  <a:lnTo>
                    <a:pt x="14410" y="14411"/>
                  </a:lnTo>
                  <a:lnTo>
                    <a:pt x="3866" y="30051"/>
                  </a:lnTo>
                  <a:lnTo>
                    <a:pt x="0" y="49203"/>
                  </a:lnTo>
                  <a:lnTo>
                    <a:pt x="0" y="245996"/>
                  </a:lnTo>
                  <a:lnTo>
                    <a:pt x="3866" y="265148"/>
                  </a:lnTo>
                  <a:lnTo>
                    <a:pt x="14410" y="280787"/>
                  </a:lnTo>
                  <a:lnTo>
                    <a:pt x="30050" y="291332"/>
                  </a:lnTo>
                  <a:lnTo>
                    <a:pt x="49202" y="295198"/>
                  </a:lnTo>
                  <a:lnTo>
                    <a:pt x="5687906" y="295198"/>
                  </a:lnTo>
                  <a:lnTo>
                    <a:pt x="5707058" y="291332"/>
                  </a:lnTo>
                  <a:lnTo>
                    <a:pt x="5722697" y="280787"/>
                  </a:lnTo>
                  <a:lnTo>
                    <a:pt x="5733242" y="265148"/>
                  </a:lnTo>
                  <a:lnTo>
                    <a:pt x="5737108" y="245996"/>
                  </a:lnTo>
                  <a:lnTo>
                    <a:pt x="5737108" y="49203"/>
                  </a:lnTo>
                  <a:lnTo>
                    <a:pt x="5733242" y="30051"/>
                  </a:lnTo>
                  <a:lnTo>
                    <a:pt x="5722697" y="14411"/>
                  </a:lnTo>
                  <a:lnTo>
                    <a:pt x="5707058" y="3866"/>
                  </a:lnTo>
                  <a:lnTo>
                    <a:pt x="5687906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2835" y="3646192"/>
              <a:ext cx="5737225" cy="295275"/>
            </a:xfrm>
            <a:custGeom>
              <a:avLst/>
              <a:gdLst/>
              <a:ahLst/>
              <a:cxnLst/>
              <a:rect l="l" t="t" r="r" b="b"/>
              <a:pathLst>
                <a:path w="5737225" h="295275">
                  <a:moveTo>
                    <a:pt x="0" y="49202"/>
                  </a:moveTo>
                  <a:lnTo>
                    <a:pt x="3866" y="30050"/>
                  </a:lnTo>
                  <a:lnTo>
                    <a:pt x="14410" y="14411"/>
                  </a:lnTo>
                  <a:lnTo>
                    <a:pt x="30050" y="3866"/>
                  </a:lnTo>
                  <a:lnTo>
                    <a:pt x="49202" y="0"/>
                  </a:lnTo>
                  <a:lnTo>
                    <a:pt x="5687907" y="0"/>
                  </a:lnTo>
                  <a:lnTo>
                    <a:pt x="5707058" y="3866"/>
                  </a:lnTo>
                  <a:lnTo>
                    <a:pt x="5722697" y="14411"/>
                  </a:lnTo>
                  <a:lnTo>
                    <a:pt x="5733242" y="30050"/>
                  </a:lnTo>
                  <a:lnTo>
                    <a:pt x="5737109" y="49202"/>
                  </a:lnTo>
                  <a:lnTo>
                    <a:pt x="5737109" y="245996"/>
                  </a:lnTo>
                  <a:lnTo>
                    <a:pt x="5733242" y="265148"/>
                  </a:lnTo>
                  <a:lnTo>
                    <a:pt x="5722697" y="280787"/>
                  </a:lnTo>
                  <a:lnTo>
                    <a:pt x="5707058" y="291332"/>
                  </a:lnTo>
                  <a:lnTo>
                    <a:pt x="5687907" y="295199"/>
                  </a:lnTo>
                  <a:lnTo>
                    <a:pt x="49202" y="295199"/>
                  </a:lnTo>
                  <a:lnTo>
                    <a:pt x="30050" y="291332"/>
                  </a:lnTo>
                  <a:lnTo>
                    <a:pt x="14410" y="280787"/>
                  </a:lnTo>
                  <a:lnTo>
                    <a:pt x="3866" y="265148"/>
                  </a:lnTo>
                  <a:lnTo>
                    <a:pt x="0" y="245996"/>
                  </a:lnTo>
                  <a:lnTo>
                    <a:pt x="0" y="49202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06433" y="1036574"/>
            <a:ext cx="6849745" cy="50888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endParaRPr sz="1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6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Far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just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accurate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usage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90"/>
              </a:spcBef>
              <a:buChar char="•"/>
              <a:tabLst>
                <a:tab pos="183515" algn="l"/>
              </a:tabLst>
            </a:pPr>
            <a:r>
              <a:rPr sz="1600" spc="-10" dirty="0">
                <a:latin typeface="Calibri"/>
                <a:cs typeface="Calibri"/>
              </a:rPr>
              <a:t>Fewer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complicated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visits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Allows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focus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resources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Transformer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Rated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3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Technologies</a:t>
            </a:r>
            <a:endParaRPr sz="1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6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Meters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complex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increased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points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failure</a:t>
            </a:r>
            <a:endParaRPr sz="1600">
              <a:latin typeface="Calibri"/>
              <a:cs typeface="Calibri"/>
            </a:endParaRPr>
          </a:p>
          <a:p>
            <a:pPr marL="183515" marR="5080" indent="-171450">
              <a:lnSpc>
                <a:spcPts val="1700"/>
              </a:lnSpc>
              <a:spcBef>
                <a:spcPts val="409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Communications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choices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become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important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manage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work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time.</a:t>
            </a:r>
            <a:endParaRPr sz="16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41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changing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Meter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Departments</a:t>
            </a:r>
            <a:endParaRPr sz="1800">
              <a:latin typeface="Calibri"/>
              <a:cs typeface="Calibri"/>
            </a:endParaRPr>
          </a:p>
          <a:p>
            <a:pPr marL="183515" marR="509270" indent="-171450">
              <a:lnSpc>
                <a:spcPts val="1800"/>
              </a:lnSpc>
              <a:spcBef>
                <a:spcPts val="62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Challenges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provide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providing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better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analytics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received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meters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Meter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must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telecommunications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tools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expertise</a:t>
            </a:r>
            <a:endParaRPr sz="1600">
              <a:latin typeface="Calibri"/>
              <a:cs typeface="Calibri"/>
            </a:endParaRPr>
          </a:p>
          <a:p>
            <a:pPr marL="183515" marR="97155" indent="-171450">
              <a:lnSpc>
                <a:spcPct val="91300"/>
              </a:lnSpc>
              <a:spcBef>
                <a:spcPts val="33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future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knows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metering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are </a:t>
            </a:r>
            <a:r>
              <a:rPr sz="1600" spc="-10" dirty="0">
                <a:latin typeface="Calibri"/>
                <a:cs typeface="Calibri"/>
              </a:rPr>
              <a:t>communication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experts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involved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handling,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reporting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analyzing </a:t>
            </a:r>
            <a:r>
              <a:rPr sz="1600" dirty="0">
                <a:latin typeface="Calibri"/>
                <a:cs typeface="Calibri"/>
              </a:rPr>
              <a:t>far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customer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183515" marR="17145" indent="-171450">
              <a:lnSpc>
                <a:spcPct val="91300"/>
              </a:lnSpc>
              <a:spcBef>
                <a:spcPts val="335"/>
              </a:spcBef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fewer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“routine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jobs”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standard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tasks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no </a:t>
            </a:r>
            <a:r>
              <a:rPr sz="1600" dirty="0">
                <a:latin typeface="Calibri"/>
                <a:cs typeface="Calibri"/>
              </a:rPr>
              <a:t>longer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required.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lead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fewer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classifications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techs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going forward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highly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trained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tech.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2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Summary</a:t>
            </a:r>
            <a:r>
              <a:rPr cap="small" spc="-15" dirty="0"/>
              <a:t> </a:t>
            </a:r>
            <a:r>
              <a:rPr cap="small" spc="-114" dirty="0"/>
              <a:t>(cont.)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87266" y="1156920"/>
            <a:ext cx="8374380" cy="2350135"/>
            <a:chOff x="387266" y="1156920"/>
            <a:chExt cx="8374380" cy="2350135"/>
          </a:xfrm>
        </p:grpSpPr>
        <p:sp>
          <p:nvSpPr>
            <p:cNvPr id="10" name="object 10"/>
            <p:cNvSpPr/>
            <p:nvPr/>
          </p:nvSpPr>
          <p:spPr>
            <a:xfrm>
              <a:off x="393616" y="1458953"/>
              <a:ext cx="8361680" cy="2041525"/>
            </a:xfrm>
            <a:custGeom>
              <a:avLst/>
              <a:gdLst/>
              <a:ahLst/>
              <a:cxnLst/>
              <a:rect l="l" t="t" r="r" b="b"/>
              <a:pathLst>
                <a:path w="8361680" h="2041525">
                  <a:moveTo>
                    <a:pt x="8361281" y="0"/>
                  </a:moveTo>
                  <a:lnTo>
                    <a:pt x="0" y="0"/>
                  </a:lnTo>
                  <a:lnTo>
                    <a:pt x="0" y="2041199"/>
                  </a:lnTo>
                  <a:lnTo>
                    <a:pt x="8361281" y="2041199"/>
                  </a:lnTo>
                  <a:lnTo>
                    <a:pt x="8361281" y="0"/>
                  </a:lnTo>
                  <a:close/>
                </a:path>
              </a:pathLst>
            </a:custGeom>
            <a:solidFill>
              <a:srgbClr val="D8D8D8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616" y="1458953"/>
              <a:ext cx="8361680" cy="2041525"/>
            </a:xfrm>
            <a:custGeom>
              <a:avLst/>
              <a:gdLst/>
              <a:ahLst/>
              <a:cxnLst/>
              <a:rect l="l" t="t" r="r" b="b"/>
              <a:pathLst>
                <a:path w="8361680" h="2041525">
                  <a:moveTo>
                    <a:pt x="0" y="0"/>
                  </a:moveTo>
                  <a:lnTo>
                    <a:pt x="8361282" y="0"/>
                  </a:lnTo>
                  <a:lnTo>
                    <a:pt x="8361282" y="2041200"/>
                  </a:lnTo>
                  <a:lnTo>
                    <a:pt x="0" y="2041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1681" y="1163270"/>
              <a:ext cx="5853430" cy="531495"/>
            </a:xfrm>
            <a:custGeom>
              <a:avLst/>
              <a:gdLst/>
              <a:ahLst/>
              <a:cxnLst/>
              <a:rect l="l" t="t" r="r" b="b"/>
              <a:pathLst>
                <a:path w="5853430" h="531494">
                  <a:moveTo>
                    <a:pt x="5764335" y="0"/>
                  </a:moveTo>
                  <a:lnTo>
                    <a:pt x="88561" y="0"/>
                  </a:lnTo>
                  <a:lnTo>
                    <a:pt x="54089" y="6959"/>
                  </a:lnTo>
                  <a:lnTo>
                    <a:pt x="25939" y="25939"/>
                  </a:lnTo>
                  <a:lnTo>
                    <a:pt x="6959" y="54089"/>
                  </a:lnTo>
                  <a:lnTo>
                    <a:pt x="0" y="88562"/>
                  </a:lnTo>
                  <a:lnTo>
                    <a:pt x="0" y="442798"/>
                  </a:lnTo>
                  <a:lnTo>
                    <a:pt x="6959" y="477270"/>
                  </a:lnTo>
                  <a:lnTo>
                    <a:pt x="25939" y="505421"/>
                  </a:lnTo>
                  <a:lnTo>
                    <a:pt x="54089" y="524400"/>
                  </a:lnTo>
                  <a:lnTo>
                    <a:pt x="88561" y="531360"/>
                  </a:lnTo>
                  <a:lnTo>
                    <a:pt x="5764335" y="531360"/>
                  </a:lnTo>
                  <a:lnTo>
                    <a:pt x="5798807" y="524400"/>
                  </a:lnTo>
                  <a:lnTo>
                    <a:pt x="5826957" y="505421"/>
                  </a:lnTo>
                  <a:lnTo>
                    <a:pt x="5845937" y="477270"/>
                  </a:lnTo>
                  <a:lnTo>
                    <a:pt x="5852896" y="442798"/>
                  </a:lnTo>
                  <a:lnTo>
                    <a:pt x="5852896" y="88562"/>
                  </a:lnTo>
                  <a:lnTo>
                    <a:pt x="5845937" y="54089"/>
                  </a:lnTo>
                  <a:lnTo>
                    <a:pt x="5826957" y="25939"/>
                  </a:lnTo>
                  <a:lnTo>
                    <a:pt x="5798807" y="6959"/>
                  </a:lnTo>
                  <a:lnTo>
                    <a:pt x="5764335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1681" y="1163270"/>
              <a:ext cx="5853430" cy="531495"/>
            </a:xfrm>
            <a:custGeom>
              <a:avLst/>
              <a:gdLst/>
              <a:ahLst/>
              <a:cxnLst/>
              <a:rect l="l" t="t" r="r" b="b"/>
              <a:pathLst>
                <a:path w="5853430" h="531494">
                  <a:moveTo>
                    <a:pt x="0" y="88562"/>
                  </a:moveTo>
                  <a:lnTo>
                    <a:pt x="6959" y="54089"/>
                  </a:lnTo>
                  <a:lnTo>
                    <a:pt x="25939" y="25939"/>
                  </a:lnTo>
                  <a:lnTo>
                    <a:pt x="54089" y="6959"/>
                  </a:lnTo>
                  <a:lnTo>
                    <a:pt x="88561" y="0"/>
                  </a:lnTo>
                  <a:lnTo>
                    <a:pt x="5764335" y="0"/>
                  </a:lnTo>
                  <a:lnTo>
                    <a:pt x="5798807" y="6959"/>
                  </a:lnTo>
                  <a:lnTo>
                    <a:pt x="5826958" y="25939"/>
                  </a:lnTo>
                  <a:lnTo>
                    <a:pt x="5845937" y="54089"/>
                  </a:lnTo>
                  <a:lnTo>
                    <a:pt x="5852897" y="88562"/>
                  </a:lnTo>
                  <a:lnTo>
                    <a:pt x="5852897" y="442797"/>
                  </a:lnTo>
                  <a:lnTo>
                    <a:pt x="5845937" y="477270"/>
                  </a:lnTo>
                  <a:lnTo>
                    <a:pt x="5826958" y="505420"/>
                  </a:lnTo>
                  <a:lnTo>
                    <a:pt x="5798807" y="524400"/>
                  </a:lnTo>
                  <a:lnTo>
                    <a:pt x="5764335" y="531360"/>
                  </a:lnTo>
                  <a:lnTo>
                    <a:pt x="88561" y="531360"/>
                  </a:lnTo>
                  <a:lnTo>
                    <a:pt x="54089" y="524400"/>
                  </a:lnTo>
                  <a:lnTo>
                    <a:pt x="25939" y="505420"/>
                  </a:lnTo>
                  <a:lnTo>
                    <a:pt x="6959" y="477270"/>
                  </a:lnTo>
                  <a:lnTo>
                    <a:pt x="0" y="442797"/>
                  </a:lnTo>
                  <a:lnTo>
                    <a:pt x="0" y="88562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29844" y="1252220"/>
            <a:ext cx="7081520" cy="211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Metering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endParaRPr sz="1800">
              <a:latin typeface="Calibri"/>
              <a:cs typeface="Calibri"/>
            </a:endParaRPr>
          </a:p>
          <a:p>
            <a:pPr marL="125730" marR="298450" indent="-113030">
              <a:lnSpc>
                <a:spcPct val="91300"/>
              </a:lnSpc>
              <a:spcBef>
                <a:spcPts val="2185"/>
              </a:spcBef>
              <a:buChar char="•"/>
              <a:tabLst>
                <a:tab pos="127000" algn="l"/>
              </a:tabLst>
            </a:pPr>
            <a:r>
              <a:rPr sz="1500" spc="-10" dirty="0">
                <a:latin typeface="Calibri"/>
                <a:cs typeface="Calibri"/>
              </a:rPr>
              <a:t>Metering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near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constant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cycle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looking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next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technology, </a:t>
            </a:r>
            <a:r>
              <a:rPr sz="1500" spc="-10" dirty="0">
                <a:latin typeface="Calibri"/>
                <a:cs typeface="Calibri"/>
              </a:rPr>
              <a:t>evaluating 	</a:t>
            </a:r>
            <a:r>
              <a:rPr sz="1500" dirty="0">
                <a:latin typeface="Calibri"/>
                <a:cs typeface="Calibri"/>
              </a:rPr>
              <a:t>those</a:t>
            </a:r>
            <a:r>
              <a:rPr sz="1500" spc="2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technologies,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planning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deploying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these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technologies,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cleaning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up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	</a:t>
            </a:r>
            <a:r>
              <a:rPr sz="1500" spc="-10" dirty="0">
                <a:latin typeface="Calibri"/>
                <a:cs typeface="Calibri"/>
              </a:rPr>
              <a:t>aftermath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deployment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  <a:p>
            <a:pPr marL="127000">
              <a:lnSpc>
                <a:spcPts val="1705"/>
              </a:lnSpc>
            </a:pPr>
            <a:r>
              <a:rPr sz="1500" dirty="0">
                <a:latin typeface="Calibri"/>
                <a:cs typeface="Calibri"/>
              </a:rPr>
              <a:t>these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technologies.</a:t>
            </a:r>
            <a:endParaRPr sz="15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95"/>
              </a:spcBef>
              <a:buChar char="•"/>
              <a:tabLst>
                <a:tab pos="125730" algn="l"/>
              </a:tabLst>
            </a:pPr>
            <a:r>
              <a:rPr sz="1500" spc="-10" dirty="0">
                <a:latin typeface="Calibri"/>
                <a:cs typeface="Calibri"/>
              </a:rPr>
              <a:t>Metering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begin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run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non-metering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operational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groups</a:t>
            </a:r>
            <a:endParaRPr sz="1500">
              <a:latin typeface="Calibri"/>
              <a:cs typeface="Calibri"/>
            </a:endParaRPr>
          </a:p>
          <a:p>
            <a:pPr marL="125730" marR="5080" indent="-113030">
              <a:lnSpc>
                <a:spcPts val="170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Calibri"/>
                <a:cs typeface="Calibri"/>
              </a:rPr>
              <a:t>Each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Utility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must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take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far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more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active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role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checking,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certifying,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rechecking 	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functionality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their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meters.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511449" y="168139"/>
            <a:ext cx="8501449" cy="679832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6D9B7D-A446-3B7F-D9D8-83E2F7824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787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3603A8-CF95-D537-5408-8E0B79B07955}"/>
              </a:ext>
            </a:extLst>
          </p:cNvPr>
          <p:cNvSpPr txBox="1"/>
          <p:nvPr/>
        </p:nvSpPr>
        <p:spPr>
          <a:xfrm>
            <a:off x="423134" y="2219104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Perry Lawton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Northeastern Regional Sales Manager</a:t>
            </a:r>
          </a:p>
          <a:p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perry.lawton@tescometering.com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B1E78-07F4-4A01-5A1C-FEBE31C885F7}"/>
              </a:ext>
            </a:extLst>
          </p:cNvPr>
          <p:cNvSpPr txBox="1"/>
          <p:nvPr/>
        </p:nvSpPr>
        <p:spPr>
          <a:xfrm>
            <a:off x="463475" y="1140239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1F08B5-D7F0-2314-D3B9-CEC3FF219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917115"/>
            <a:ext cx="7886700" cy="484243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  <a:p>
            <a:pPr algn="ctr" eaLnBrk="1" hangingPunct="1">
              <a:buFontTx/>
              <a:buNone/>
            </a:pP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212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E10027"/>
                </a:solidFill>
              </a:rPr>
              <a:t>Basic</a:t>
            </a:r>
            <a:r>
              <a:rPr cap="small" spc="-10" dirty="0">
                <a:solidFill>
                  <a:srgbClr val="E10027"/>
                </a:solidFill>
              </a:rPr>
              <a:t> impact </a:t>
            </a:r>
            <a:r>
              <a:rPr cap="small" dirty="0">
                <a:solidFill>
                  <a:srgbClr val="E10027"/>
                </a:solidFill>
              </a:rPr>
              <a:t>on</a:t>
            </a:r>
            <a:r>
              <a:rPr cap="small" spc="-5" dirty="0">
                <a:solidFill>
                  <a:srgbClr val="E10027"/>
                </a:solidFill>
              </a:rPr>
              <a:t> </a:t>
            </a:r>
            <a:r>
              <a:rPr cap="small" dirty="0">
                <a:solidFill>
                  <a:srgbClr val="E10027"/>
                </a:solidFill>
              </a:rPr>
              <a:t>electric</a:t>
            </a:r>
            <a:r>
              <a:rPr cap="small" spc="-10" dirty="0">
                <a:solidFill>
                  <a:srgbClr val="E10027"/>
                </a:solidFill>
              </a:rPr>
              <a:t> </a:t>
            </a:r>
            <a:r>
              <a:rPr cap="small" spc="-55" dirty="0">
                <a:solidFill>
                  <a:srgbClr val="E10027"/>
                </a:solidFill>
              </a:rPr>
              <a:t>grid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703481" y="1807128"/>
            <a:ext cx="5179060" cy="804545"/>
            <a:chOff x="3703481" y="1807128"/>
            <a:chExt cx="5179060" cy="804545"/>
          </a:xfrm>
        </p:grpSpPr>
        <p:sp>
          <p:nvSpPr>
            <p:cNvPr id="11" name="object 11"/>
            <p:cNvSpPr/>
            <p:nvPr/>
          </p:nvSpPr>
          <p:spPr>
            <a:xfrm>
              <a:off x="3709831" y="1813478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4">
                  <a:moveTo>
                    <a:pt x="5033821" y="0"/>
                  </a:moveTo>
                  <a:lnTo>
                    <a:pt x="131916" y="0"/>
                  </a:lnTo>
                  <a:lnTo>
                    <a:pt x="90220" y="6725"/>
                  </a:lnTo>
                  <a:lnTo>
                    <a:pt x="54008" y="25452"/>
                  </a:lnTo>
                  <a:lnTo>
                    <a:pt x="25452" y="54008"/>
                  </a:lnTo>
                  <a:lnTo>
                    <a:pt x="6725" y="90221"/>
                  </a:lnTo>
                  <a:lnTo>
                    <a:pt x="0" y="131917"/>
                  </a:lnTo>
                  <a:lnTo>
                    <a:pt x="0" y="659587"/>
                  </a:lnTo>
                  <a:lnTo>
                    <a:pt x="6725" y="701283"/>
                  </a:lnTo>
                  <a:lnTo>
                    <a:pt x="25452" y="737496"/>
                  </a:lnTo>
                  <a:lnTo>
                    <a:pt x="54008" y="766053"/>
                  </a:lnTo>
                  <a:lnTo>
                    <a:pt x="90220" y="784780"/>
                  </a:lnTo>
                  <a:lnTo>
                    <a:pt x="131916" y="791505"/>
                  </a:lnTo>
                  <a:lnTo>
                    <a:pt x="5033821" y="791505"/>
                  </a:lnTo>
                  <a:lnTo>
                    <a:pt x="5075517" y="784780"/>
                  </a:lnTo>
                  <a:lnTo>
                    <a:pt x="5111730" y="766053"/>
                  </a:lnTo>
                  <a:lnTo>
                    <a:pt x="5140286" y="737496"/>
                  </a:lnTo>
                  <a:lnTo>
                    <a:pt x="5159013" y="701283"/>
                  </a:lnTo>
                  <a:lnTo>
                    <a:pt x="5165738" y="659587"/>
                  </a:lnTo>
                  <a:lnTo>
                    <a:pt x="5165738" y="131917"/>
                  </a:lnTo>
                  <a:lnTo>
                    <a:pt x="5159013" y="90221"/>
                  </a:lnTo>
                  <a:lnTo>
                    <a:pt x="5140286" y="54008"/>
                  </a:lnTo>
                  <a:lnTo>
                    <a:pt x="5111730" y="25452"/>
                  </a:lnTo>
                  <a:lnTo>
                    <a:pt x="5075517" y="6725"/>
                  </a:lnTo>
                  <a:lnTo>
                    <a:pt x="5033821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9831" y="1813478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4">
                  <a:moveTo>
                    <a:pt x="0" y="131917"/>
                  </a:moveTo>
                  <a:lnTo>
                    <a:pt x="6725" y="90221"/>
                  </a:lnTo>
                  <a:lnTo>
                    <a:pt x="25452" y="54008"/>
                  </a:lnTo>
                  <a:lnTo>
                    <a:pt x="54008" y="25452"/>
                  </a:lnTo>
                  <a:lnTo>
                    <a:pt x="90221" y="6725"/>
                  </a:lnTo>
                  <a:lnTo>
                    <a:pt x="131917" y="0"/>
                  </a:lnTo>
                  <a:lnTo>
                    <a:pt x="5033823" y="0"/>
                  </a:lnTo>
                  <a:lnTo>
                    <a:pt x="5075519" y="6725"/>
                  </a:lnTo>
                  <a:lnTo>
                    <a:pt x="5111731" y="25452"/>
                  </a:lnTo>
                  <a:lnTo>
                    <a:pt x="5140287" y="54008"/>
                  </a:lnTo>
                  <a:lnTo>
                    <a:pt x="5159014" y="90221"/>
                  </a:lnTo>
                  <a:lnTo>
                    <a:pt x="5165740" y="131917"/>
                  </a:lnTo>
                  <a:lnTo>
                    <a:pt x="5165740" y="659587"/>
                  </a:lnTo>
                  <a:lnTo>
                    <a:pt x="5159014" y="701283"/>
                  </a:lnTo>
                  <a:lnTo>
                    <a:pt x="5140287" y="737496"/>
                  </a:lnTo>
                  <a:lnTo>
                    <a:pt x="5111731" y="766052"/>
                  </a:lnTo>
                  <a:lnTo>
                    <a:pt x="5075519" y="784779"/>
                  </a:lnTo>
                  <a:lnTo>
                    <a:pt x="5033823" y="791505"/>
                  </a:lnTo>
                  <a:lnTo>
                    <a:pt x="131917" y="791505"/>
                  </a:lnTo>
                  <a:lnTo>
                    <a:pt x="90221" y="784779"/>
                  </a:lnTo>
                  <a:lnTo>
                    <a:pt x="54008" y="766052"/>
                  </a:lnTo>
                  <a:lnTo>
                    <a:pt x="25452" y="737496"/>
                  </a:lnTo>
                  <a:lnTo>
                    <a:pt x="6725" y="701283"/>
                  </a:lnTo>
                  <a:lnTo>
                    <a:pt x="0" y="659587"/>
                  </a:lnTo>
                  <a:lnTo>
                    <a:pt x="0" y="131917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703481" y="2693673"/>
            <a:ext cx="5179060" cy="804545"/>
            <a:chOff x="3703481" y="2693673"/>
            <a:chExt cx="5179060" cy="804545"/>
          </a:xfrm>
        </p:grpSpPr>
        <p:sp>
          <p:nvSpPr>
            <p:cNvPr id="14" name="object 14"/>
            <p:cNvSpPr/>
            <p:nvPr/>
          </p:nvSpPr>
          <p:spPr>
            <a:xfrm>
              <a:off x="3709831" y="2700023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5">
                  <a:moveTo>
                    <a:pt x="5033821" y="0"/>
                  </a:moveTo>
                  <a:lnTo>
                    <a:pt x="131916" y="0"/>
                  </a:lnTo>
                  <a:lnTo>
                    <a:pt x="90220" y="6725"/>
                  </a:lnTo>
                  <a:lnTo>
                    <a:pt x="54008" y="25452"/>
                  </a:lnTo>
                  <a:lnTo>
                    <a:pt x="25452" y="54008"/>
                  </a:lnTo>
                  <a:lnTo>
                    <a:pt x="6725" y="90221"/>
                  </a:lnTo>
                  <a:lnTo>
                    <a:pt x="0" y="131917"/>
                  </a:lnTo>
                  <a:lnTo>
                    <a:pt x="0" y="659587"/>
                  </a:lnTo>
                  <a:lnTo>
                    <a:pt x="6725" y="701283"/>
                  </a:lnTo>
                  <a:lnTo>
                    <a:pt x="25452" y="737495"/>
                  </a:lnTo>
                  <a:lnTo>
                    <a:pt x="54008" y="766052"/>
                  </a:lnTo>
                  <a:lnTo>
                    <a:pt x="90220" y="784779"/>
                  </a:lnTo>
                  <a:lnTo>
                    <a:pt x="131916" y="791504"/>
                  </a:lnTo>
                  <a:lnTo>
                    <a:pt x="5033821" y="791504"/>
                  </a:lnTo>
                  <a:lnTo>
                    <a:pt x="5075517" y="784779"/>
                  </a:lnTo>
                  <a:lnTo>
                    <a:pt x="5111730" y="766052"/>
                  </a:lnTo>
                  <a:lnTo>
                    <a:pt x="5140286" y="737495"/>
                  </a:lnTo>
                  <a:lnTo>
                    <a:pt x="5159013" y="701283"/>
                  </a:lnTo>
                  <a:lnTo>
                    <a:pt x="5165738" y="659587"/>
                  </a:lnTo>
                  <a:lnTo>
                    <a:pt x="5165738" y="131917"/>
                  </a:lnTo>
                  <a:lnTo>
                    <a:pt x="5159013" y="90221"/>
                  </a:lnTo>
                  <a:lnTo>
                    <a:pt x="5140286" y="54008"/>
                  </a:lnTo>
                  <a:lnTo>
                    <a:pt x="5111730" y="25452"/>
                  </a:lnTo>
                  <a:lnTo>
                    <a:pt x="5075517" y="6725"/>
                  </a:lnTo>
                  <a:lnTo>
                    <a:pt x="5033821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9831" y="2700023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5">
                  <a:moveTo>
                    <a:pt x="0" y="131917"/>
                  </a:moveTo>
                  <a:lnTo>
                    <a:pt x="6725" y="90221"/>
                  </a:lnTo>
                  <a:lnTo>
                    <a:pt x="25452" y="54008"/>
                  </a:lnTo>
                  <a:lnTo>
                    <a:pt x="54008" y="25452"/>
                  </a:lnTo>
                  <a:lnTo>
                    <a:pt x="90221" y="6725"/>
                  </a:lnTo>
                  <a:lnTo>
                    <a:pt x="131917" y="0"/>
                  </a:lnTo>
                  <a:lnTo>
                    <a:pt x="5033823" y="0"/>
                  </a:lnTo>
                  <a:lnTo>
                    <a:pt x="5075519" y="6725"/>
                  </a:lnTo>
                  <a:lnTo>
                    <a:pt x="5111731" y="25452"/>
                  </a:lnTo>
                  <a:lnTo>
                    <a:pt x="5140287" y="54008"/>
                  </a:lnTo>
                  <a:lnTo>
                    <a:pt x="5159014" y="90221"/>
                  </a:lnTo>
                  <a:lnTo>
                    <a:pt x="5165740" y="131917"/>
                  </a:lnTo>
                  <a:lnTo>
                    <a:pt x="5165740" y="659587"/>
                  </a:lnTo>
                  <a:lnTo>
                    <a:pt x="5159014" y="701283"/>
                  </a:lnTo>
                  <a:lnTo>
                    <a:pt x="5140287" y="737496"/>
                  </a:lnTo>
                  <a:lnTo>
                    <a:pt x="5111731" y="766052"/>
                  </a:lnTo>
                  <a:lnTo>
                    <a:pt x="5075519" y="784779"/>
                  </a:lnTo>
                  <a:lnTo>
                    <a:pt x="5033823" y="791505"/>
                  </a:lnTo>
                  <a:lnTo>
                    <a:pt x="131917" y="791505"/>
                  </a:lnTo>
                  <a:lnTo>
                    <a:pt x="90221" y="784779"/>
                  </a:lnTo>
                  <a:lnTo>
                    <a:pt x="54008" y="766052"/>
                  </a:lnTo>
                  <a:lnTo>
                    <a:pt x="25452" y="737496"/>
                  </a:lnTo>
                  <a:lnTo>
                    <a:pt x="6725" y="701283"/>
                  </a:lnTo>
                  <a:lnTo>
                    <a:pt x="0" y="659587"/>
                  </a:lnTo>
                  <a:lnTo>
                    <a:pt x="0" y="131917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03481" y="3580219"/>
            <a:ext cx="5179060" cy="804545"/>
            <a:chOff x="3703481" y="3580219"/>
            <a:chExt cx="5179060" cy="804545"/>
          </a:xfrm>
        </p:grpSpPr>
        <p:sp>
          <p:nvSpPr>
            <p:cNvPr id="17" name="object 17"/>
            <p:cNvSpPr/>
            <p:nvPr/>
          </p:nvSpPr>
          <p:spPr>
            <a:xfrm>
              <a:off x="3709831" y="3586569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5">
                  <a:moveTo>
                    <a:pt x="5033821" y="0"/>
                  </a:moveTo>
                  <a:lnTo>
                    <a:pt x="131916" y="0"/>
                  </a:lnTo>
                  <a:lnTo>
                    <a:pt x="90220" y="6725"/>
                  </a:lnTo>
                  <a:lnTo>
                    <a:pt x="54008" y="25452"/>
                  </a:lnTo>
                  <a:lnTo>
                    <a:pt x="25452" y="54008"/>
                  </a:lnTo>
                  <a:lnTo>
                    <a:pt x="6725" y="90221"/>
                  </a:lnTo>
                  <a:lnTo>
                    <a:pt x="0" y="131917"/>
                  </a:lnTo>
                  <a:lnTo>
                    <a:pt x="0" y="659587"/>
                  </a:lnTo>
                  <a:lnTo>
                    <a:pt x="6725" y="701283"/>
                  </a:lnTo>
                  <a:lnTo>
                    <a:pt x="25452" y="737495"/>
                  </a:lnTo>
                  <a:lnTo>
                    <a:pt x="54008" y="766052"/>
                  </a:lnTo>
                  <a:lnTo>
                    <a:pt x="90220" y="784779"/>
                  </a:lnTo>
                  <a:lnTo>
                    <a:pt x="131916" y="791504"/>
                  </a:lnTo>
                  <a:lnTo>
                    <a:pt x="5033821" y="791504"/>
                  </a:lnTo>
                  <a:lnTo>
                    <a:pt x="5075517" y="784779"/>
                  </a:lnTo>
                  <a:lnTo>
                    <a:pt x="5111730" y="766052"/>
                  </a:lnTo>
                  <a:lnTo>
                    <a:pt x="5140286" y="737495"/>
                  </a:lnTo>
                  <a:lnTo>
                    <a:pt x="5159013" y="701283"/>
                  </a:lnTo>
                  <a:lnTo>
                    <a:pt x="5165738" y="659587"/>
                  </a:lnTo>
                  <a:lnTo>
                    <a:pt x="5165738" y="131917"/>
                  </a:lnTo>
                  <a:lnTo>
                    <a:pt x="5159013" y="90221"/>
                  </a:lnTo>
                  <a:lnTo>
                    <a:pt x="5140286" y="54008"/>
                  </a:lnTo>
                  <a:lnTo>
                    <a:pt x="5111730" y="25452"/>
                  </a:lnTo>
                  <a:lnTo>
                    <a:pt x="5075517" y="6725"/>
                  </a:lnTo>
                  <a:lnTo>
                    <a:pt x="5033821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9831" y="3586569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5">
                  <a:moveTo>
                    <a:pt x="0" y="131917"/>
                  </a:moveTo>
                  <a:lnTo>
                    <a:pt x="6725" y="90221"/>
                  </a:lnTo>
                  <a:lnTo>
                    <a:pt x="25452" y="54008"/>
                  </a:lnTo>
                  <a:lnTo>
                    <a:pt x="54008" y="25452"/>
                  </a:lnTo>
                  <a:lnTo>
                    <a:pt x="90221" y="6725"/>
                  </a:lnTo>
                  <a:lnTo>
                    <a:pt x="131917" y="0"/>
                  </a:lnTo>
                  <a:lnTo>
                    <a:pt x="5033823" y="0"/>
                  </a:lnTo>
                  <a:lnTo>
                    <a:pt x="5075519" y="6725"/>
                  </a:lnTo>
                  <a:lnTo>
                    <a:pt x="5111731" y="25452"/>
                  </a:lnTo>
                  <a:lnTo>
                    <a:pt x="5140287" y="54008"/>
                  </a:lnTo>
                  <a:lnTo>
                    <a:pt x="5159014" y="90221"/>
                  </a:lnTo>
                  <a:lnTo>
                    <a:pt x="5165740" y="131917"/>
                  </a:lnTo>
                  <a:lnTo>
                    <a:pt x="5165740" y="659587"/>
                  </a:lnTo>
                  <a:lnTo>
                    <a:pt x="5159014" y="701283"/>
                  </a:lnTo>
                  <a:lnTo>
                    <a:pt x="5140287" y="737496"/>
                  </a:lnTo>
                  <a:lnTo>
                    <a:pt x="5111731" y="766052"/>
                  </a:lnTo>
                  <a:lnTo>
                    <a:pt x="5075519" y="784779"/>
                  </a:lnTo>
                  <a:lnTo>
                    <a:pt x="5033823" y="791505"/>
                  </a:lnTo>
                  <a:lnTo>
                    <a:pt x="131917" y="791505"/>
                  </a:lnTo>
                  <a:lnTo>
                    <a:pt x="90221" y="784779"/>
                  </a:lnTo>
                  <a:lnTo>
                    <a:pt x="54008" y="766052"/>
                  </a:lnTo>
                  <a:lnTo>
                    <a:pt x="25452" y="737496"/>
                  </a:lnTo>
                  <a:lnTo>
                    <a:pt x="6725" y="701283"/>
                  </a:lnTo>
                  <a:lnTo>
                    <a:pt x="0" y="659587"/>
                  </a:lnTo>
                  <a:lnTo>
                    <a:pt x="0" y="131917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03481" y="4466764"/>
            <a:ext cx="5179060" cy="804545"/>
            <a:chOff x="3703481" y="4466764"/>
            <a:chExt cx="5179060" cy="804545"/>
          </a:xfrm>
        </p:grpSpPr>
        <p:sp>
          <p:nvSpPr>
            <p:cNvPr id="20" name="object 20"/>
            <p:cNvSpPr/>
            <p:nvPr/>
          </p:nvSpPr>
          <p:spPr>
            <a:xfrm>
              <a:off x="3709831" y="4473114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5">
                  <a:moveTo>
                    <a:pt x="5033821" y="0"/>
                  </a:moveTo>
                  <a:lnTo>
                    <a:pt x="131916" y="0"/>
                  </a:lnTo>
                  <a:lnTo>
                    <a:pt x="90220" y="6725"/>
                  </a:lnTo>
                  <a:lnTo>
                    <a:pt x="54008" y="25452"/>
                  </a:lnTo>
                  <a:lnTo>
                    <a:pt x="25452" y="54008"/>
                  </a:lnTo>
                  <a:lnTo>
                    <a:pt x="6725" y="90221"/>
                  </a:lnTo>
                  <a:lnTo>
                    <a:pt x="0" y="131917"/>
                  </a:lnTo>
                  <a:lnTo>
                    <a:pt x="0" y="659587"/>
                  </a:lnTo>
                  <a:lnTo>
                    <a:pt x="6725" y="701283"/>
                  </a:lnTo>
                  <a:lnTo>
                    <a:pt x="25452" y="737495"/>
                  </a:lnTo>
                  <a:lnTo>
                    <a:pt x="54008" y="766052"/>
                  </a:lnTo>
                  <a:lnTo>
                    <a:pt x="90220" y="784779"/>
                  </a:lnTo>
                  <a:lnTo>
                    <a:pt x="131916" y="791504"/>
                  </a:lnTo>
                  <a:lnTo>
                    <a:pt x="5033821" y="791504"/>
                  </a:lnTo>
                  <a:lnTo>
                    <a:pt x="5075517" y="784779"/>
                  </a:lnTo>
                  <a:lnTo>
                    <a:pt x="5111730" y="766052"/>
                  </a:lnTo>
                  <a:lnTo>
                    <a:pt x="5140286" y="737495"/>
                  </a:lnTo>
                  <a:lnTo>
                    <a:pt x="5159013" y="701283"/>
                  </a:lnTo>
                  <a:lnTo>
                    <a:pt x="5165738" y="659587"/>
                  </a:lnTo>
                  <a:lnTo>
                    <a:pt x="5165738" y="131917"/>
                  </a:lnTo>
                  <a:lnTo>
                    <a:pt x="5159013" y="90221"/>
                  </a:lnTo>
                  <a:lnTo>
                    <a:pt x="5140286" y="54008"/>
                  </a:lnTo>
                  <a:lnTo>
                    <a:pt x="5111730" y="25452"/>
                  </a:lnTo>
                  <a:lnTo>
                    <a:pt x="5075517" y="6725"/>
                  </a:lnTo>
                  <a:lnTo>
                    <a:pt x="5033821" y="0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9831" y="4473114"/>
              <a:ext cx="5166360" cy="791845"/>
            </a:xfrm>
            <a:custGeom>
              <a:avLst/>
              <a:gdLst/>
              <a:ahLst/>
              <a:cxnLst/>
              <a:rect l="l" t="t" r="r" b="b"/>
              <a:pathLst>
                <a:path w="5166359" h="791845">
                  <a:moveTo>
                    <a:pt x="0" y="131917"/>
                  </a:moveTo>
                  <a:lnTo>
                    <a:pt x="6725" y="90221"/>
                  </a:lnTo>
                  <a:lnTo>
                    <a:pt x="25452" y="54008"/>
                  </a:lnTo>
                  <a:lnTo>
                    <a:pt x="54008" y="25452"/>
                  </a:lnTo>
                  <a:lnTo>
                    <a:pt x="90221" y="6725"/>
                  </a:lnTo>
                  <a:lnTo>
                    <a:pt x="131917" y="0"/>
                  </a:lnTo>
                  <a:lnTo>
                    <a:pt x="5033823" y="0"/>
                  </a:lnTo>
                  <a:lnTo>
                    <a:pt x="5075519" y="6725"/>
                  </a:lnTo>
                  <a:lnTo>
                    <a:pt x="5111731" y="25452"/>
                  </a:lnTo>
                  <a:lnTo>
                    <a:pt x="5140287" y="54008"/>
                  </a:lnTo>
                  <a:lnTo>
                    <a:pt x="5159014" y="90221"/>
                  </a:lnTo>
                  <a:lnTo>
                    <a:pt x="5165740" y="131917"/>
                  </a:lnTo>
                  <a:lnTo>
                    <a:pt x="5165740" y="659587"/>
                  </a:lnTo>
                  <a:lnTo>
                    <a:pt x="5159014" y="701283"/>
                  </a:lnTo>
                  <a:lnTo>
                    <a:pt x="5140287" y="737496"/>
                  </a:lnTo>
                  <a:lnTo>
                    <a:pt x="5111731" y="766052"/>
                  </a:lnTo>
                  <a:lnTo>
                    <a:pt x="5075519" y="784779"/>
                  </a:lnTo>
                  <a:lnTo>
                    <a:pt x="5033823" y="791505"/>
                  </a:lnTo>
                  <a:lnTo>
                    <a:pt x="131917" y="791505"/>
                  </a:lnTo>
                  <a:lnTo>
                    <a:pt x="90221" y="784779"/>
                  </a:lnTo>
                  <a:lnTo>
                    <a:pt x="54008" y="766052"/>
                  </a:lnTo>
                  <a:lnTo>
                    <a:pt x="25452" y="737496"/>
                  </a:lnTo>
                  <a:lnTo>
                    <a:pt x="6725" y="701283"/>
                  </a:lnTo>
                  <a:lnTo>
                    <a:pt x="0" y="659587"/>
                  </a:lnTo>
                  <a:lnTo>
                    <a:pt x="0" y="131917"/>
                  </a:lnTo>
                  <a:close/>
                </a:path>
              </a:pathLst>
            </a:custGeom>
            <a:ln w="1270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61498" y="1890776"/>
            <a:ext cx="4723765" cy="318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Increasing</a:t>
            </a:r>
            <a:r>
              <a:rPr sz="33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endParaRPr sz="3300">
              <a:latin typeface="Calibri"/>
              <a:cs typeface="Calibri"/>
            </a:endParaRPr>
          </a:p>
          <a:p>
            <a:pPr marL="12700" marR="5080">
              <a:lnSpc>
                <a:spcPct val="176100"/>
              </a:lnSpc>
              <a:spcBef>
                <a:spcPts val="10"/>
              </a:spcBef>
            </a:pP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33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Aging/Upgrades Renewable</a:t>
            </a:r>
            <a:r>
              <a:rPr sz="33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Alignment 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33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33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13" y="1309817"/>
            <a:ext cx="3343849" cy="4458466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108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10027"/>
                </a:solidFill>
              </a:rPr>
              <a:t>US</a:t>
            </a:r>
            <a:r>
              <a:rPr sz="3200" spc="-85" dirty="0">
                <a:solidFill>
                  <a:srgbClr val="E10027"/>
                </a:solidFill>
              </a:rPr>
              <a:t> </a:t>
            </a:r>
            <a:r>
              <a:rPr sz="3200" spc="-80" dirty="0">
                <a:solidFill>
                  <a:srgbClr val="E10027"/>
                </a:solidFill>
              </a:rPr>
              <a:t>TOTAL </a:t>
            </a:r>
            <a:r>
              <a:rPr sz="3200" dirty="0">
                <a:solidFill>
                  <a:srgbClr val="E10027"/>
                </a:solidFill>
              </a:rPr>
              <a:t>ENERGY</a:t>
            </a:r>
            <a:r>
              <a:rPr sz="3200" spc="-85" dirty="0">
                <a:solidFill>
                  <a:srgbClr val="E10027"/>
                </a:solidFill>
              </a:rPr>
              <a:t> </a:t>
            </a:r>
            <a:r>
              <a:rPr sz="3200" spc="-10" dirty="0">
                <a:solidFill>
                  <a:srgbClr val="E10027"/>
                </a:solidFill>
              </a:rPr>
              <a:t>CONSUMPTION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07390" y="1280667"/>
            <a:ext cx="7459345" cy="262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January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2023: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240665" algn="l"/>
                <a:tab pos="1928495" algn="l"/>
                <a:tab pos="3536315" algn="l"/>
              </a:tabLst>
            </a:pPr>
            <a:r>
              <a:rPr sz="2800" spc="-10" dirty="0">
                <a:latin typeface="Calibri"/>
                <a:cs typeface="Calibri"/>
              </a:rPr>
              <a:t>Generated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352,140.3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GWh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Average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Residential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retail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price: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13.75*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cents/kwh</a:t>
            </a:r>
            <a:endParaRPr sz="2800">
              <a:latin typeface="Calibri"/>
              <a:cs typeface="Calibri"/>
            </a:endParaRPr>
          </a:p>
          <a:p>
            <a:pPr marL="241300" marR="376555" indent="-228600">
              <a:lnSpc>
                <a:spcPts val="31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figures,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much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think </a:t>
            </a:r>
            <a:r>
              <a:rPr sz="2800" dirty="0">
                <a:latin typeface="Calibri"/>
                <a:cs typeface="Calibri"/>
              </a:rPr>
              <a:t>home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charging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worth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utilities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year?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268" y="4078036"/>
            <a:ext cx="4259463" cy="22783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324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10027"/>
                </a:solidFill>
              </a:rPr>
              <a:t>US</a:t>
            </a:r>
            <a:r>
              <a:rPr spc="-114" dirty="0">
                <a:solidFill>
                  <a:srgbClr val="E10027"/>
                </a:solidFill>
              </a:rPr>
              <a:t> </a:t>
            </a:r>
            <a:r>
              <a:rPr dirty="0">
                <a:solidFill>
                  <a:srgbClr val="E10027"/>
                </a:solidFill>
              </a:rPr>
              <a:t>ELECTRIC</a:t>
            </a:r>
            <a:r>
              <a:rPr spc="-105" dirty="0">
                <a:solidFill>
                  <a:srgbClr val="E10027"/>
                </a:solidFill>
              </a:rPr>
              <a:t> </a:t>
            </a:r>
            <a:r>
              <a:rPr dirty="0">
                <a:solidFill>
                  <a:srgbClr val="E10027"/>
                </a:solidFill>
              </a:rPr>
              <a:t>ENERGY</a:t>
            </a:r>
            <a:r>
              <a:rPr spc="-110" dirty="0">
                <a:solidFill>
                  <a:srgbClr val="E10027"/>
                </a:solidFill>
              </a:rPr>
              <a:t> </a:t>
            </a:r>
            <a:r>
              <a:rPr spc="-10" dirty="0">
                <a:solidFill>
                  <a:srgbClr val="E10027"/>
                </a:solidFill>
              </a:rPr>
              <a:t>CONSUMPTION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7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387938" y="1465093"/>
            <a:ext cx="8377555" cy="138557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 marR="245110">
              <a:lnSpc>
                <a:spcPct val="99600"/>
              </a:lnSpc>
              <a:spcBef>
                <a:spcPts val="170"/>
              </a:spcBef>
              <a:tabLst>
                <a:tab pos="6679565" algn="l"/>
              </a:tabLst>
            </a:pPr>
            <a:r>
              <a:rPr sz="2800" dirty="0">
                <a:latin typeface="Calibri"/>
                <a:cs typeface="Calibri"/>
              </a:rPr>
              <a:t>Americans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drove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3.236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trillion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miles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2023.</a:t>
            </a:r>
            <a:r>
              <a:rPr sz="2800" dirty="0">
                <a:latin typeface="Calibri"/>
                <a:cs typeface="Calibri"/>
              </a:rPr>
              <a:t>	If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was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electric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vehicles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getting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mi/kWh,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we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1.1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GWh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energy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charge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287" y="4596333"/>
            <a:ext cx="7649845" cy="95440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10489" marR="100965" indent="43180">
              <a:lnSpc>
                <a:spcPct val="1014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Charging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home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potential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market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worth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$145 </a:t>
            </a:r>
            <a:r>
              <a:rPr sz="2800" dirty="0">
                <a:latin typeface="Calibri"/>
                <a:cs typeface="Calibri"/>
              </a:rPr>
              <a:t>billion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year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revenue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electric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938" y="3218913"/>
            <a:ext cx="8377555" cy="95440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2800" spc="-10" dirty="0">
                <a:latin typeface="Calibri"/>
                <a:cs typeface="Calibri"/>
              </a:rPr>
              <a:t>Average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household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10.7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MWh/yr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(2021).</a:t>
            </a:r>
            <a:endParaRPr sz="28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45"/>
              </a:spcBef>
            </a:pPr>
            <a:r>
              <a:rPr sz="2800" dirty="0">
                <a:latin typeface="Calibri"/>
                <a:cs typeface="Calibri"/>
              </a:rPr>
              <a:t>Charging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cars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additional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8.8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MWh/yr.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212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E10027"/>
                </a:solidFill>
              </a:rPr>
              <a:t>Commercial</a:t>
            </a:r>
            <a:r>
              <a:rPr cap="small" spc="-110" dirty="0">
                <a:solidFill>
                  <a:srgbClr val="E10027"/>
                </a:solidFill>
              </a:rPr>
              <a:t> </a:t>
            </a:r>
            <a:r>
              <a:rPr cap="small" spc="-65" dirty="0">
                <a:solidFill>
                  <a:srgbClr val="E10027"/>
                </a:solidFill>
              </a:rPr>
              <a:t>Application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391" y="1513332"/>
            <a:ext cx="2647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Example</a:t>
            </a:r>
            <a:r>
              <a:rPr sz="2000" b="1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of</a:t>
            </a:r>
            <a:r>
              <a:rPr sz="2000" b="1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station requirements/capability: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391" y="2427732"/>
            <a:ext cx="35077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Per</a:t>
            </a:r>
            <a:r>
              <a:rPr sz="2000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Cabinet:</a:t>
            </a:r>
            <a:r>
              <a:rPr sz="2000" spc="-4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192A</a:t>
            </a:r>
            <a:r>
              <a:rPr sz="2000" spc="-4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max</a:t>
            </a:r>
            <a:r>
              <a:rPr sz="2000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each</a:t>
            </a:r>
            <a:r>
              <a:rPr sz="2000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E1E1E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3</a:t>
            </a:r>
            <a:r>
              <a:rPr sz="2000" spc="-3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phases</a:t>
            </a:r>
            <a:r>
              <a:rPr sz="2000" spc="-3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at</a:t>
            </a:r>
            <a:r>
              <a:rPr sz="2000" spc="-3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E1E1E"/>
                </a:solidFill>
                <a:latin typeface="Calibri"/>
                <a:cs typeface="Calibri"/>
              </a:rPr>
              <a:t>277Y480V,</a:t>
            </a:r>
            <a:r>
              <a:rPr sz="2000" spc="-3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~160kW </a:t>
            </a:r>
            <a:r>
              <a:rPr sz="2000" b="1" spc="-20" dirty="0">
                <a:solidFill>
                  <a:srgbClr val="1E1E1E"/>
                </a:solidFill>
                <a:latin typeface="Calibri"/>
                <a:cs typeface="Calibri"/>
              </a:rPr>
              <a:t>(AC)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391" y="3646932"/>
            <a:ext cx="355472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1E1E1E"/>
                </a:solidFill>
                <a:latin typeface="Calibri"/>
                <a:cs typeface="Calibri"/>
              </a:rPr>
              <a:t>Typical</a:t>
            </a:r>
            <a:r>
              <a:rPr sz="2000" spc="-3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site</a:t>
            </a:r>
            <a:r>
              <a:rPr sz="2000" spc="-2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has:</a:t>
            </a:r>
            <a:r>
              <a:rPr sz="2000" spc="-2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E1E"/>
                </a:solidFill>
                <a:latin typeface="Calibri"/>
                <a:cs typeface="Calibri"/>
              </a:rPr>
              <a:t>6-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10</a:t>
            </a:r>
            <a:r>
              <a:rPr sz="2000" spc="-3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E1E"/>
                </a:solidFill>
                <a:latin typeface="Calibri"/>
                <a:cs typeface="Calibri"/>
              </a:rPr>
              <a:t>stalls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Fed</a:t>
            </a:r>
            <a:r>
              <a:rPr sz="2000" spc="-3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by</a:t>
            </a:r>
            <a:r>
              <a:rPr sz="2000" spc="-3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E1E"/>
                </a:solidFill>
                <a:latin typeface="Calibri"/>
                <a:cs typeface="Calibri"/>
              </a:rPr>
              <a:t>dedicated</a:t>
            </a:r>
            <a:r>
              <a:rPr sz="2000" spc="-3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transformer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that</a:t>
            </a:r>
            <a:r>
              <a:rPr sz="2000" b="1" spc="-6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is</a:t>
            </a:r>
            <a:r>
              <a:rPr sz="2000" b="1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rated</a:t>
            </a:r>
            <a:r>
              <a:rPr sz="2000" b="1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at</a:t>
            </a:r>
            <a:r>
              <a:rPr sz="2000" b="1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500kVA</a:t>
            </a:r>
            <a:r>
              <a:rPr sz="2000" b="1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to</a:t>
            </a:r>
            <a:r>
              <a:rPr sz="2000" b="1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750kVA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0118" y="1495044"/>
            <a:ext cx="296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Example</a:t>
            </a:r>
            <a:r>
              <a:rPr sz="2000" b="1" spc="-6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of</a:t>
            </a:r>
            <a:r>
              <a:rPr sz="2000" b="1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total</a:t>
            </a:r>
            <a:r>
              <a:rPr sz="2000" b="1" spc="-7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usage/site: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0118" y="2104644"/>
            <a:ext cx="34124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2022,</a:t>
            </a:r>
            <a:r>
              <a:rPr sz="2000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TESLA</a:t>
            </a:r>
            <a:r>
              <a:rPr sz="2000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reported</a:t>
            </a:r>
            <a:r>
              <a:rPr sz="2000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E1E1E"/>
                </a:solidFill>
                <a:latin typeface="Calibri"/>
                <a:cs typeface="Calibri"/>
              </a:rPr>
              <a:t>1.5M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(214,000/day)</a:t>
            </a:r>
            <a:r>
              <a:rPr sz="2000" spc="-9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charging</a:t>
            </a:r>
            <a:r>
              <a:rPr sz="2000" spc="-10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E1E"/>
                </a:solidFill>
                <a:latin typeface="Calibri"/>
                <a:cs typeface="Calibri"/>
              </a:rPr>
              <a:t>sessions,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accounting</a:t>
            </a:r>
            <a:r>
              <a:rPr sz="2000" spc="-5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9TWh</a:t>
            </a:r>
            <a:r>
              <a:rPr sz="2000" b="1" spc="-5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charging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superchargers</a:t>
            </a:r>
            <a:r>
              <a:rPr sz="2000" b="1" spc="-6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alone.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0118" y="3628644"/>
            <a:ext cx="31673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E1E"/>
                </a:solidFill>
                <a:latin typeface="Calibri"/>
                <a:cs typeface="Calibri"/>
              </a:rPr>
              <a:t>average,</a:t>
            </a:r>
            <a:r>
              <a:rPr sz="2000" spc="-4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each</a:t>
            </a:r>
            <a:r>
              <a:rPr sz="2000" spc="-4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site</a:t>
            </a:r>
            <a:r>
              <a:rPr sz="2000" spc="-4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E1E"/>
                </a:solidFill>
                <a:latin typeface="Calibri"/>
                <a:cs typeface="Calibri"/>
              </a:rPr>
              <a:t>seeing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192,389</a:t>
            </a:r>
            <a:r>
              <a:rPr sz="2000" b="1" spc="-3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KWh/year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E1E1E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E1E"/>
                </a:solidFill>
                <a:latin typeface="Calibri"/>
                <a:cs typeface="Calibri"/>
              </a:rPr>
              <a:t>527</a:t>
            </a:r>
            <a:r>
              <a:rPr sz="2000" b="1" spc="-10" dirty="0">
                <a:solidFill>
                  <a:srgbClr val="1E1E1E"/>
                </a:solidFill>
                <a:latin typeface="Calibri"/>
                <a:cs typeface="Calibri"/>
              </a:rPr>
              <a:t> KWh/day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8835" y="996188"/>
            <a:ext cx="3886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E1E1E"/>
                </a:solidFill>
                <a:latin typeface="Calibri"/>
                <a:cs typeface="Calibri"/>
              </a:rPr>
              <a:t>EXAMPLE:</a:t>
            </a:r>
            <a:r>
              <a:rPr sz="2400" b="1" spc="-7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1E1E"/>
                </a:solidFill>
                <a:latin typeface="Calibri"/>
                <a:cs typeface="Calibri"/>
              </a:rPr>
              <a:t>TESLA</a:t>
            </a:r>
            <a:r>
              <a:rPr sz="2400" b="1" spc="-7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E1E1E"/>
                </a:solidFill>
                <a:latin typeface="Calibri"/>
                <a:cs typeface="Calibri"/>
              </a:rPr>
              <a:t>Supercharger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8355" y="4768974"/>
            <a:ext cx="2887287" cy="191282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324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10027"/>
                </a:solidFill>
              </a:rPr>
              <a:t>US</a:t>
            </a:r>
            <a:r>
              <a:rPr spc="-114" dirty="0">
                <a:solidFill>
                  <a:srgbClr val="E10027"/>
                </a:solidFill>
              </a:rPr>
              <a:t> </a:t>
            </a:r>
            <a:r>
              <a:rPr dirty="0">
                <a:solidFill>
                  <a:srgbClr val="E10027"/>
                </a:solidFill>
              </a:rPr>
              <a:t>ELECTRIC</a:t>
            </a:r>
            <a:r>
              <a:rPr spc="-105" dirty="0">
                <a:solidFill>
                  <a:srgbClr val="E10027"/>
                </a:solidFill>
              </a:rPr>
              <a:t> </a:t>
            </a:r>
            <a:r>
              <a:rPr dirty="0">
                <a:solidFill>
                  <a:srgbClr val="E10027"/>
                </a:solidFill>
              </a:rPr>
              <a:t>ENERGY</a:t>
            </a:r>
            <a:r>
              <a:rPr spc="-110" dirty="0">
                <a:solidFill>
                  <a:srgbClr val="E10027"/>
                </a:solidFill>
              </a:rPr>
              <a:t> </a:t>
            </a:r>
            <a:r>
              <a:rPr spc="-10" dirty="0">
                <a:solidFill>
                  <a:srgbClr val="E10027"/>
                </a:solidFill>
              </a:rPr>
              <a:t>CONSUMPTION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07390" y="6410632"/>
            <a:ext cx="124206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228965" y="6428920"/>
            <a:ext cx="244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50" smtClean="0"/>
              <a:pPr marL="115570">
                <a:lnSpc>
                  <a:spcPct val="100000"/>
                </a:lnSpc>
                <a:spcBef>
                  <a:spcPts val="40"/>
                </a:spcBef>
              </a:pPr>
              <a:t>9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387938" y="1465093"/>
            <a:ext cx="8377555" cy="95440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805" marR="162560">
              <a:lnSpc>
                <a:spcPct val="1014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TESLA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average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192,389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KWh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Supercharger </a:t>
            </a:r>
            <a:r>
              <a:rPr sz="2800" spc="-20" dirty="0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938" y="3218913"/>
            <a:ext cx="8377555" cy="138557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03835" marR="195580" algn="ctr">
              <a:lnSpc>
                <a:spcPct val="100000"/>
              </a:lnSpc>
              <a:spcBef>
                <a:spcPts val="150"/>
              </a:spcBef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Supercharger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territory,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account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$26,453.48/year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(13.75₵)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utility revenue.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14607</TotalTime>
  <Words>2713</Words>
  <Application>Microsoft Office PowerPoint</Application>
  <PresentationFormat>On-screen Show (4:3)</PresentationFormat>
  <Paragraphs>363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TESCO Template</vt:lpstr>
      <vt:lpstr>Current Events in Metering</vt:lpstr>
      <vt:lpstr>PREA Current Events</vt:lpstr>
      <vt:lpstr>Electric vehicles and their impact on Distribution Networks</vt:lpstr>
      <vt:lpstr>EV Topic List</vt:lpstr>
      <vt:lpstr>Basic impact on electric grid</vt:lpstr>
      <vt:lpstr>US TOTAL ENERGY CONSUMPTION</vt:lpstr>
      <vt:lpstr>US ELECTRIC ENERGY CONSUMPTION</vt:lpstr>
      <vt:lpstr>Commercial Application</vt:lpstr>
      <vt:lpstr>US ELECTRIC ENERGY CONSUMPTION</vt:lpstr>
      <vt:lpstr>Renewables, DER’s and Energy Storage and what they mean to a Smart grid</vt:lpstr>
      <vt:lpstr>Sources of Generation in the US</vt:lpstr>
      <vt:lpstr>ENERGY STORAGE - THE KEY TO RENEWABLES</vt:lpstr>
      <vt:lpstr>DER – Distributed Energy Resource</vt:lpstr>
      <vt:lpstr>What does this all mean to my Utility?</vt:lpstr>
      <vt:lpstr>New areas to consider – the future is here</vt:lpstr>
      <vt:lpstr>AMI 2.0 and an AMI Technology Overview</vt:lpstr>
      <vt:lpstr>Topics We Will Cover</vt:lpstr>
      <vt:lpstr>AMI Benefits</vt:lpstr>
      <vt:lpstr>Pre-AMI Meter Operations</vt:lpstr>
      <vt:lpstr>The Pendulum Starts to Move</vt:lpstr>
      <vt:lpstr>The New Realities</vt:lpstr>
      <vt:lpstr>What Technologies Are We Using?</vt:lpstr>
      <vt:lpstr>Private Networks</vt:lpstr>
      <vt:lpstr>LTE Back Haul</vt:lpstr>
      <vt:lpstr>RF MESH</vt:lpstr>
      <vt:lpstr>Challenges</vt:lpstr>
      <vt:lpstr>Why do AMI Meters Fail?</vt:lpstr>
      <vt:lpstr>Lessons for the Future?</vt:lpstr>
      <vt:lpstr>Commercial and Industrial Metering Challenges</vt:lpstr>
      <vt:lpstr>How are these new realities starting to affect metering operations?</vt:lpstr>
      <vt:lpstr>New or expanded roles for metering departments of all sizes</vt:lpstr>
      <vt:lpstr>Shop Testing</vt:lpstr>
      <vt:lpstr>Field Testing and Inspection</vt:lpstr>
      <vt:lpstr>Meter Farm Testing</vt:lpstr>
      <vt:lpstr>Real Life Examples of Change Management in Action</vt:lpstr>
      <vt:lpstr>AMI 2.0</vt:lpstr>
      <vt:lpstr>AMI 2.0</vt:lpstr>
      <vt:lpstr>AMI 2.0</vt:lpstr>
      <vt:lpstr>AMI 2.0</vt:lpstr>
      <vt:lpstr>Summary</vt:lpstr>
      <vt:lpstr>Summary (cont.)</vt:lpstr>
      <vt:lpstr>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Perry Lawton</cp:lastModifiedBy>
  <cp:revision>19</cp:revision>
  <dcterms:created xsi:type="dcterms:W3CDTF">2021-12-30T15:47:27Z</dcterms:created>
  <dcterms:modified xsi:type="dcterms:W3CDTF">2025-03-06T13:32:05Z</dcterms:modified>
</cp:coreProperties>
</file>