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258" r:id="rId3"/>
    <p:sldId id="262" r:id="rId4"/>
    <p:sldId id="280" r:id="rId5"/>
    <p:sldId id="277" r:id="rId6"/>
    <p:sldId id="276" r:id="rId7"/>
    <p:sldId id="275" r:id="rId8"/>
    <p:sldId id="274" r:id="rId9"/>
    <p:sldId id="273" r:id="rId10"/>
    <p:sldId id="272" r:id="rId11"/>
    <p:sldId id="271" r:id="rId12"/>
    <p:sldId id="270" r:id="rId13"/>
    <p:sldId id="269" r:id="rId14"/>
    <p:sldId id="268" r:id="rId15"/>
    <p:sldId id="267" r:id="rId16"/>
    <p:sldId id="266" r:id="rId17"/>
    <p:sldId id="265" r:id="rId18"/>
    <p:sldId id="264" r:id="rId19"/>
    <p:sldId id="263" r:id="rId20"/>
    <p:sldId id="278" r:id="rId21"/>
    <p:sldId id="279" r:id="rId22"/>
    <p:sldId id="281" r:id="rId23"/>
    <p:sldId id="26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2124" y="-5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A8422-327C-094B-9618-7A1A21BF715D}" type="datetimeFigureOut">
              <a:rPr lang="en-US" smtClean="0"/>
              <a:t>10/30/2017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046001-8EA4-9E49-B950-0EC0F749F7E9}" type="slidenum">
              <a:rPr lang="en-US" smtClean="0"/>
              <a:t>‹#›</a:t>
            </a:fld>
            <a:endParaRPr lang="en-US"/>
          </a:p>
        </p:txBody>
      </p:sp>
    </p:spTree>
    <p:extLst>
      <p:ext uri="{BB962C8B-B14F-4D97-AF65-F5344CB8AC3E}">
        <p14:creationId xmlns:p14="http://schemas.microsoft.com/office/powerpoint/2010/main" val="127154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782E8-C9C6-3946-B34E-B8097C316B7D}" type="datetimeFigureOut">
              <a:rPr lang="en-US" smtClean="0"/>
              <a:t>10/30/2017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294B9-9137-A048-859A-39B4F6AC9791}" type="slidenum">
              <a:rPr lang="en-US" smtClean="0"/>
              <a:t>‹#›</a:t>
            </a:fld>
            <a:endParaRPr lang="en-US"/>
          </a:p>
        </p:txBody>
      </p:sp>
    </p:spTree>
    <p:extLst>
      <p:ext uri="{BB962C8B-B14F-4D97-AF65-F5344CB8AC3E}">
        <p14:creationId xmlns:p14="http://schemas.microsoft.com/office/powerpoint/2010/main" val="13004695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ach Title Slide">
    <p:spTree>
      <p:nvGrpSpPr>
        <p:cNvPr id="1" name=""/>
        <p:cNvGrpSpPr/>
        <p:nvPr/>
      </p:nvGrpSpPr>
      <p:grpSpPr>
        <a:xfrm>
          <a:off x="0" y="0"/>
          <a:ext cx="0" cy="0"/>
          <a:chOff x="0" y="0"/>
          <a:chExt cx="0" cy="0"/>
        </a:xfrm>
      </p:grpSpPr>
      <p:pic>
        <p:nvPicPr>
          <p:cNvPr id="7" name="Picture 6" descr="Sensus_Reach1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0536" y="5691088"/>
            <a:ext cx="3135069" cy="1008587"/>
          </a:xfrm>
          <a:prstGeom prst="rect">
            <a:avLst/>
          </a:prstGeom>
        </p:spPr>
      </p:pic>
      <p:sp>
        <p:nvSpPr>
          <p:cNvPr id="2" name="Title 1"/>
          <p:cNvSpPr>
            <a:spLocks noGrp="1"/>
          </p:cNvSpPr>
          <p:nvPr>
            <p:ph type="ctrTitle"/>
          </p:nvPr>
        </p:nvSpPr>
        <p:spPr>
          <a:xfrm>
            <a:off x="685800" y="820674"/>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327026"/>
            <a:ext cx="7086600" cy="64968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Artboard 7.png"/>
          <p:cNvPicPr>
            <a:picLocks noChangeAspect="1"/>
          </p:cNvPicPr>
          <p:nvPr userDrawn="1"/>
        </p:nvPicPr>
        <p:blipFill rotWithShape="1">
          <a:blip r:embed="rId3">
            <a:extLst>
              <a:ext uri="{28A0092B-C50C-407E-A947-70E740481C1C}">
                <a14:useLocalDpi xmlns:a14="http://schemas.microsoft.com/office/drawing/2010/main" val="0"/>
              </a:ext>
            </a:extLst>
          </a:blip>
          <a:srcRect b="25227"/>
          <a:stretch/>
        </p:blipFill>
        <p:spPr>
          <a:xfrm>
            <a:off x="0" y="1730040"/>
            <a:ext cx="6652562" cy="5127959"/>
          </a:xfrm>
          <a:prstGeom prst="rect">
            <a:avLst/>
          </a:prstGeom>
        </p:spPr>
      </p:pic>
    </p:spTree>
    <p:extLst>
      <p:ext uri="{BB962C8B-B14F-4D97-AF65-F5344CB8AC3E}">
        <p14:creationId xmlns:p14="http://schemas.microsoft.com/office/powerpoint/2010/main" val="339194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each Content">
    <p:spTree>
      <p:nvGrpSpPr>
        <p:cNvPr id="1" name=""/>
        <p:cNvGrpSpPr/>
        <p:nvPr/>
      </p:nvGrpSpPr>
      <p:grpSpPr>
        <a:xfrm>
          <a:off x="0" y="0"/>
          <a:ext cx="0" cy="0"/>
          <a:chOff x="0" y="0"/>
          <a:chExt cx="0" cy="0"/>
        </a:xfrm>
      </p:grpSpPr>
      <p:pic>
        <p:nvPicPr>
          <p:cNvPr id="11" name="Picture 10" descr="Sensus_Reach1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8591" y="6287917"/>
            <a:ext cx="1523404" cy="490096"/>
          </a:xfrm>
          <a:prstGeom prst="rect">
            <a:avLst/>
          </a:prstGeom>
        </p:spPr>
      </p:pic>
      <p:sp>
        <p:nvSpPr>
          <p:cNvPr id="2" name="Title 1"/>
          <p:cNvSpPr>
            <a:spLocks noGrp="1"/>
          </p:cNvSpPr>
          <p:nvPr>
            <p:ph type="title"/>
          </p:nvPr>
        </p:nvSpPr>
        <p:spPr>
          <a:xfrm>
            <a:off x="579804" y="274638"/>
            <a:ext cx="8106996"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579804" y="1600200"/>
            <a:ext cx="8106996" cy="45259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lgn="r">
              <a:defRPr/>
            </a:lvl1pPr>
          </a:lstStyle>
          <a:p>
            <a:fld id="{9C0B8A7A-6953-AB45-BCB9-67A6D6B3D247}" type="datetime1">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740D-7034-FD4A-AB4D-808C07C33A3A}" type="slidenum">
              <a:rPr lang="en-US" smtClean="0"/>
              <a:t>‹#›</a:t>
            </a:fld>
            <a:endParaRPr lang="en-US"/>
          </a:p>
        </p:txBody>
      </p:sp>
      <p:pic>
        <p:nvPicPr>
          <p:cNvPr id="9" name="Picture 8" descr="Artboard 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5" y="0"/>
            <a:ext cx="462885" cy="6858000"/>
          </a:xfrm>
          <a:prstGeom prst="rect">
            <a:avLst/>
          </a:prstGeom>
        </p:spPr>
      </p:pic>
    </p:spTree>
    <p:extLst>
      <p:ext uri="{BB962C8B-B14F-4D97-AF65-F5344CB8AC3E}">
        <p14:creationId xmlns:p14="http://schemas.microsoft.com/office/powerpoint/2010/main" val="18566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Reach Content - 2 Column">
    <p:spTree>
      <p:nvGrpSpPr>
        <p:cNvPr id="1" name=""/>
        <p:cNvGrpSpPr/>
        <p:nvPr/>
      </p:nvGrpSpPr>
      <p:grpSpPr>
        <a:xfrm>
          <a:off x="0" y="0"/>
          <a:ext cx="0" cy="0"/>
          <a:chOff x="0" y="0"/>
          <a:chExt cx="0" cy="0"/>
        </a:xfrm>
      </p:grpSpPr>
      <p:sp>
        <p:nvSpPr>
          <p:cNvPr id="2" name="Title 1"/>
          <p:cNvSpPr>
            <a:spLocks noGrp="1"/>
          </p:cNvSpPr>
          <p:nvPr>
            <p:ph type="title"/>
          </p:nvPr>
        </p:nvSpPr>
        <p:spPr>
          <a:xfrm>
            <a:off x="567640" y="274638"/>
            <a:ext cx="82296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56764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5864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lvl1pPr algn="r">
              <a:defRPr/>
            </a:lvl1pPr>
          </a:lstStyle>
          <a:p>
            <a:fld id="{25CFE462-8BBE-F14C-BF66-ECC8088C3215}" type="datetime1">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740D-7034-FD4A-AB4D-808C07C33A3A}" type="slidenum">
              <a:rPr lang="en-US" smtClean="0"/>
              <a:t>‹#›</a:t>
            </a:fld>
            <a:endParaRPr lang="en-US"/>
          </a:p>
        </p:txBody>
      </p:sp>
      <p:pic>
        <p:nvPicPr>
          <p:cNvPr id="12" name="Picture 11" descr="Artboard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5" y="0"/>
            <a:ext cx="462885" cy="6858000"/>
          </a:xfrm>
          <a:prstGeom prst="rect">
            <a:avLst/>
          </a:prstGeom>
        </p:spPr>
      </p:pic>
      <p:pic>
        <p:nvPicPr>
          <p:cNvPr id="13" name="Picture 12" descr="Sensus_Reach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8591" y="6287917"/>
            <a:ext cx="1523404" cy="490096"/>
          </a:xfrm>
          <a:prstGeom prst="rect">
            <a:avLst/>
          </a:prstGeom>
        </p:spPr>
      </p:pic>
    </p:spTree>
    <p:extLst>
      <p:ext uri="{BB962C8B-B14F-4D97-AF65-F5344CB8AC3E}">
        <p14:creationId xmlns:p14="http://schemas.microsoft.com/office/powerpoint/2010/main" val="276249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Artboard 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156" y="1409566"/>
            <a:ext cx="4852416" cy="5419344"/>
          </a:xfrm>
          <a:prstGeom prst="rect">
            <a:avLst/>
          </a:prstGeom>
        </p:spPr>
      </p:pic>
      <p:sp>
        <p:nvSpPr>
          <p:cNvPr id="8" name="TextBox 7"/>
          <p:cNvSpPr txBox="1"/>
          <p:nvPr userDrawn="1"/>
        </p:nvSpPr>
        <p:spPr>
          <a:xfrm>
            <a:off x="317500" y="2324138"/>
            <a:ext cx="3924300" cy="707886"/>
          </a:xfrm>
          <a:prstGeom prst="rect">
            <a:avLst/>
          </a:prstGeom>
          <a:noFill/>
        </p:spPr>
        <p:txBody>
          <a:bodyPr wrap="square" rtlCol="0">
            <a:spAutoFit/>
          </a:bodyPr>
          <a:lstStyle/>
          <a:p>
            <a:r>
              <a:rPr lang="en-US" sz="4000" b="1" dirty="0" smtClean="0">
                <a:latin typeface="Arial"/>
                <a:cs typeface="Arial"/>
              </a:rPr>
              <a:t>Questions</a:t>
            </a:r>
            <a:endParaRPr lang="en-US" sz="4000" b="1" dirty="0">
              <a:latin typeface="Arial"/>
              <a:cs typeface="Arial"/>
            </a:endParaRPr>
          </a:p>
        </p:txBody>
      </p:sp>
      <p:pic>
        <p:nvPicPr>
          <p:cNvPr id="5" name="Picture 4" descr="Sensus_Reach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0536" y="5691088"/>
            <a:ext cx="3135069" cy="1008587"/>
          </a:xfrm>
          <a:prstGeom prst="rect">
            <a:avLst/>
          </a:prstGeom>
        </p:spPr>
      </p:pic>
    </p:spTree>
    <p:extLst>
      <p:ext uri="{BB962C8B-B14F-4D97-AF65-F5344CB8AC3E}">
        <p14:creationId xmlns:p14="http://schemas.microsoft.com/office/powerpoint/2010/main" val="406703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aluation1">
    <p:spTree>
      <p:nvGrpSpPr>
        <p:cNvPr id="1" name=""/>
        <p:cNvGrpSpPr/>
        <p:nvPr/>
      </p:nvGrpSpPr>
      <p:grpSpPr>
        <a:xfrm>
          <a:off x="0" y="0"/>
          <a:ext cx="0" cy="0"/>
          <a:chOff x="0" y="0"/>
          <a:chExt cx="0" cy="0"/>
        </a:xfrm>
      </p:grpSpPr>
      <p:sp>
        <p:nvSpPr>
          <p:cNvPr id="6" name="Rectangle 5"/>
          <p:cNvSpPr/>
          <p:nvPr userDrawn="1"/>
        </p:nvSpPr>
        <p:spPr>
          <a:xfrm>
            <a:off x="0" y="1775831"/>
            <a:ext cx="9144000" cy="29391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Artboard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5" y="0"/>
            <a:ext cx="462885" cy="6858000"/>
          </a:xfrm>
          <a:prstGeom prst="rect">
            <a:avLst/>
          </a:prstGeom>
        </p:spPr>
      </p:pic>
      <p:sp>
        <p:nvSpPr>
          <p:cNvPr id="11" name="TextBox 10"/>
          <p:cNvSpPr txBox="1"/>
          <p:nvPr userDrawn="1"/>
        </p:nvSpPr>
        <p:spPr>
          <a:xfrm>
            <a:off x="673853" y="2043794"/>
            <a:ext cx="7969615" cy="2369880"/>
          </a:xfrm>
          <a:prstGeom prst="rect">
            <a:avLst/>
          </a:prstGeom>
          <a:noFill/>
        </p:spPr>
        <p:txBody>
          <a:bodyPr wrap="square" rtlCol="0">
            <a:spAutoFit/>
          </a:bodyPr>
          <a:lstStyle/>
          <a:p>
            <a:pPr marL="0" indent="0">
              <a:buNone/>
            </a:pPr>
            <a:r>
              <a:rPr lang="en-US" sz="3600" b="1" dirty="0" smtClean="0">
                <a:latin typeface="Arial"/>
                <a:cs typeface="Arial"/>
              </a:rPr>
              <a:t>Following this session…</a:t>
            </a:r>
            <a:endParaRPr lang="en-US" sz="3600" dirty="0" smtClean="0">
              <a:latin typeface="Arial"/>
              <a:cs typeface="Arial"/>
            </a:endParaRPr>
          </a:p>
          <a:p>
            <a:pPr marL="0" indent="0">
              <a:buNone/>
            </a:pPr>
            <a:r>
              <a:rPr lang="en-US" sz="2800" dirty="0" smtClean="0">
                <a:latin typeface="Arial"/>
                <a:cs typeface="Arial"/>
              </a:rPr>
              <a:t>Please take a few minutes to share your thoughts on the presentation.</a:t>
            </a:r>
          </a:p>
          <a:p>
            <a:pPr marL="0" indent="0">
              <a:buNone/>
            </a:pPr>
            <a:endParaRPr lang="en-US" sz="2800" dirty="0" smtClean="0">
              <a:latin typeface="Arial"/>
              <a:cs typeface="Arial"/>
            </a:endParaRPr>
          </a:p>
          <a:p>
            <a:pPr algn="ctr"/>
            <a:r>
              <a:rPr lang="en-US" sz="2800" dirty="0" smtClean="0">
                <a:latin typeface="Arial"/>
                <a:cs typeface="Arial"/>
              </a:rPr>
              <a:t> </a:t>
            </a:r>
            <a:r>
              <a:rPr lang="en-US" sz="2800" b="1" dirty="0" err="1" smtClean="0">
                <a:solidFill>
                  <a:srgbClr val="0000FF"/>
                </a:solidFill>
                <a:latin typeface="Arial"/>
                <a:cs typeface="Arial"/>
              </a:rPr>
              <a:t>sensus.com</a:t>
            </a:r>
            <a:r>
              <a:rPr lang="en-US" sz="2800" b="1" dirty="0" smtClean="0">
                <a:solidFill>
                  <a:srgbClr val="0000FF"/>
                </a:solidFill>
                <a:latin typeface="Arial"/>
                <a:cs typeface="Arial"/>
              </a:rPr>
              <a:t>/reach17-session-evaluation</a:t>
            </a:r>
            <a:endParaRPr lang="en-US" sz="2800" dirty="0">
              <a:latin typeface="Arial"/>
              <a:cs typeface="Arial"/>
            </a:endParaRPr>
          </a:p>
        </p:txBody>
      </p:sp>
      <p:pic>
        <p:nvPicPr>
          <p:cNvPr id="8" name="Picture 7" descr="Sensus_Reach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8591" y="6287917"/>
            <a:ext cx="1523404" cy="490096"/>
          </a:xfrm>
          <a:prstGeom prst="rect">
            <a:avLst/>
          </a:prstGeom>
        </p:spPr>
      </p:pic>
    </p:spTree>
    <p:extLst>
      <p:ext uri="{BB962C8B-B14F-4D97-AF65-F5344CB8AC3E}">
        <p14:creationId xmlns:p14="http://schemas.microsoft.com/office/powerpoint/2010/main" val="290731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aluation2">
    <p:spTree>
      <p:nvGrpSpPr>
        <p:cNvPr id="1" name=""/>
        <p:cNvGrpSpPr/>
        <p:nvPr/>
      </p:nvGrpSpPr>
      <p:grpSpPr>
        <a:xfrm>
          <a:off x="0" y="0"/>
          <a:ext cx="0" cy="0"/>
          <a:chOff x="0" y="0"/>
          <a:chExt cx="0" cy="0"/>
        </a:xfrm>
      </p:grpSpPr>
      <p:sp>
        <p:nvSpPr>
          <p:cNvPr id="6" name="Rectangle 5"/>
          <p:cNvSpPr/>
          <p:nvPr userDrawn="1"/>
        </p:nvSpPr>
        <p:spPr>
          <a:xfrm>
            <a:off x="0" y="1775831"/>
            <a:ext cx="9144000" cy="29391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673853" y="2043794"/>
            <a:ext cx="7969615" cy="2369880"/>
          </a:xfrm>
          <a:prstGeom prst="rect">
            <a:avLst/>
          </a:prstGeom>
          <a:noFill/>
        </p:spPr>
        <p:txBody>
          <a:bodyPr wrap="square" rtlCol="0">
            <a:spAutoFit/>
          </a:bodyPr>
          <a:lstStyle/>
          <a:p>
            <a:pPr marL="0" indent="0">
              <a:buNone/>
            </a:pPr>
            <a:r>
              <a:rPr lang="en-US" sz="3600" b="1" dirty="0" smtClean="0">
                <a:latin typeface="Arial"/>
                <a:cs typeface="Arial"/>
              </a:rPr>
              <a:t>We’d like to hear from you</a:t>
            </a:r>
            <a:endParaRPr lang="en-US" sz="3600" dirty="0" smtClean="0">
              <a:latin typeface="Arial"/>
              <a:cs typeface="Arial"/>
            </a:endParaRPr>
          </a:p>
          <a:p>
            <a:pPr marL="0" indent="0">
              <a:buNone/>
            </a:pPr>
            <a:r>
              <a:rPr lang="en-US" sz="2800" dirty="0" smtClean="0">
                <a:latin typeface="Arial"/>
                <a:cs typeface="Arial"/>
              </a:rPr>
              <a:t>Please take a few minutes to share your thoughts on this presentation.</a:t>
            </a:r>
          </a:p>
          <a:p>
            <a:pPr marL="0" indent="0">
              <a:buNone/>
            </a:pPr>
            <a:endParaRPr lang="en-US" sz="2800" dirty="0" smtClean="0">
              <a:latin typeface="Arial"/>
              <a:cs typeface="Arial"/>
            </a:endParaRPr>
          </a:p>
          <a:p>
            <a:pPr algn="ctr"/>
            <a:r>
              <a:rPr lang="en-US" sz="2800" dirty="0" smtClean="0">
                <a:latin typeface="Arial"/>
                <a:cs typeface="Arial"/>
              </a:rPr>
              <a:t> </a:t>
            </a:r>
            <a:r>
              <a:rPr lang="en-US" sz="2800" b="1" dirty="0" err="1" smtClean="0">
                <a:solidFill>
                  <a:srgbClr val="0000FF"/>
                </a:solidFill>
                <a:latin typeface="Arial"/>
                <a:cs typeface="Arial"/>
              </a:rPr>
              <a:t>sensus.com</a:t>
            </a:r>
            <a:r>
              <a:rPr lang="en-US" sz="2800" b="1" dirty="0" smtClean="0">
                <a:solidFill>
                  <a:srgbClr val="0000FF"/>
                </a:solidFill>
                <a:latin typeface="Arial"/>
                <a:cs typeface="Arial"/>
              </a:rPr>
              <a:t>/reach17-session-evaluation</a:t>
            </a:r>
            <a:endParaRPr lang="en-US" sz="2800" dirty="0">
              <a:latin typeface="Arial"/>
              <a:cs typeface="Arial"/>
            </a:endParaRPr>
          </a:p>
        </p:txBody>
      </p:sp>
      <p:pic>
        <p:nvPicPr>
          <p:cNvPr id="7" name="Picture 6" descr="Artboard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5" y="0"/>
            <a:ext cx="462885" cy="6858000"/>
          </a:xfrm>
          <a:prstGeom prst="rect">
            <a:avLst/>
          </a:prstGeom>
        </p:spPr>
      </p:pic>
      <p:pic>
        <p:nvPicPr>
          <p:cNvPr id="11" name="Picture 10" descr="Sensus_Reach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8591" y="6287917"/>
            <a:ext cx="1523404" cy="490096"/>
          </a:xfrm>
          <a:prstGeom prst="rect">
            <a:avLst/>
          </a:prstGeom>
        </p:spPr>
      </p:pic>
    </p:spTree>
    <p:extLst>
      <p:ext uri="{BB962C8B-B14F-4D97-AF65-F5344CB8AC3E}">
        <p14:creationId xmlns:p14="http://schemas.microsoft.com/office/powerpoint/2010/main" val="1274264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EA95FBF6-5A32-B942-8A0D-ADC0BDB79079}" type="datetime1">
              <a:rPr lang="en-US" smtClean="0"/>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7E7740D-7034-FD4A-AB4D-808C07C33A3A}" type="slidenum">
              <a:rPr lang="en-US" smtClean="0"/>
              <a:pPr/>
              <a:t>‹#›</a:t>
            </a:fld>
            <a:endParaRPr lang="en-US"/>
          </a:p>
        </p:txBody>
      </p:sp>
    </p:spTree>
    <p:extLst>
      <p:ext uri="{BB962C8B-B14F-4D97-AF65-F5344CB8AC3E}">
        <p14:creationId xmlns:p14="http://schemas.microsoft.com/office/powerpoint/2010/main" val="331229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3" r:id="rId5"/>
    <p:sldLayoutId id="2147483654" r:id="rId6"/>
  </p:sldLayoutIdLst>
  <p:hf hdr="0" ftr="0"/>
  <p:txStyles>
    <p:titleStyle>
      <a:lvl1pPr algn="l" defTabSz="457200" rtl="0" eaLnBrk="1" latinLnBrk="0" hangingPunct="1">
        <a:spcBef>
          <a:spcPct val="0"/>
        </a:spcBef>
        <a:buNone/>
        <a:defRPr sz="3600" b="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tom.lawton@tescometering.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P:\Tesco\Marketing%20DO%20NOT%20MOVE%20THIS%20FOLDER\Presentations\TESCO%20CONFERENCE%20PRESENTATIONS\Hot%20Socket%20Simulation.mp4" TargetMode="External"/><Relationship Id="rId1" Type="http://schemas.microsoft.com/office/2007/relationships/media" Target="file:///P:\Tesco\Marketing%20DO%20NOT%20MOVE%20THIS%20FOLDER\Presentations\TESCO%20CONFERENCE%20PRESENTATIONS\Hot%20Socket%20Simulation.mp4"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Hot Socket Issues:</a:t>
            </a:r>
            <a:br>
              <a:rPr lang="en-US" dirty="0" smtClean="0"/>
            </a:br>
            <a:r>
              <a:rPr lang="en-US" sz="2400" i="1" dirty="0" smtClean="0"/>
              <a:t>Causes and Best Practices</a:t>
            </a:r>
            <a:endParaRPr lang="en-US" i="1" dirty="0"/>
          </a:p>
        </p:txBody>
      </p:sp>
      <p:sp>
        <p:nvSpPr>
          <p:cNvPr id="4" name="TextBox 3"/>
          <p:cNvSpPr txBox="1"/>
          <p:nvPr/>
        </p:nvSpPr>
        <p:spPr>
          <a:xfrm>
            <a:off x="5780920" y="3795806"/>
            <a:ext cx="184666" cy="369332"/>
          </a:xfrm>
          <a:prstGeom prst="rect">
            <a:avLst/>
          </a:prstGeom>
          <a:noFill/>
        </p:spPr>
        <p:txBody>
          <a:bodyPr wrap="none" rtlCol="0">
            <a:spAutoFit/>
          </a:bodyPr>
          <a:lstStyle/>
          <a:p>
            <a:endParaRPr lang="en-US" dirty="0"/>
          </a:p>
        </p:txBody>
      </p:sp>
      <p:sp>
        <p:nvSpPr>
          <p:cNvPr id="5" name="Title 1"/>
          <p:cNvSpPr txBox="1">
            <a:spLocks/>
          </p:cNvSpPr>
          <p:nvPr/>
        </p:nvSpPr>
        <p:spPr>
          <a:xfrm>
            <a:off x="5634352" y="3413793"/>
            <a:ext cx="3258226" cy="20480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kern="1200">
                <a:solidFill>
                  <a:schemeClr val="tx1"/>
                </a:solidFill>
                <a:latin typeface="Arial"/>
                <a:ea typeface="+mj-ea"/>
                <a:cs typeface="Arial"/>
              </a:defRPr>
            </a:lvl1pPr>
          </a:lstStyle>
          <a:p>
            <a:r>
              <a:rPr lang="en-US" sz="1200" dirty="0" smtClean="0"/>
              <a:t>Presented</a:t>
            </a:r>
            <a:r>
              <a:rPr lang="en-US" sz="1200" baseline="0" dirty="0" smtClean="0"/>
              <a:t> by:</a:t>
            </a:r>
          </a:p>
          <a:p>
            <a:r>
              <a:rPr lang="en-US" sz="1600" b="1" baseline="0" dirty="0" smtClean="0"/>
              <a:t>Tom Lawton</a:t>
            </a:r>
          </a:p>
          <a:p>
            <a:r>
              <a:rPr lang="en-US" sz="1600" dirty="0" smtClean="0"/>
              <a:t>President, TESCO</a:t>
            </a:r>
          </a:p>
          <a:p>
            <a:r>
              <a:rPr lang="en-US" sz="1600" i="1" baseline="0" dirty="0" smtClean="0"/>
              <a:t>The Eastern Specialty Company</a:t>
            </a:r>
          </a:p>
          <a:p>
            <a:endParaRPr lang="en-US" sz="1600" baseline="0" dirty="0" smtClean="0"/>
          </a:p>
          <a:p>
            <a:r>
              <a:rPr lang="en-US" sz="1600" baseline="0" dirty="0" smtClean="0"/>
              <a:t>Session:</a:t>
            </a:r>
            <a:endParaRPr lang="en-US" sz="1600" dirty="0"/>
          </a:p>
        </p:txBody>
      </p:sp>
    </p:spTree>
    <p:extLst>
      <p:ext uri="{BB962C8B-B14F-4D97-AF65-F5344CB8AC3E}">
        <p14:creationId xmlns:p14="http://schemas.microsoft.com/office/powerpoint/2010/main" val="3488030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Jaw to Blade Arcing</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10</a:t>
            </a:fld>
            <a:endParaRPr lang="en-US"/>
          </a:p>
        </p:txBody>
      </p:sp>
      <p:pic>
        <p:nvPicPr>
          <p:cNvPr id="6" name="Picture 2" descr="H:\Forensic Analysis\Coast Electric\RA 85-20265\Other Meters\IMG_3784.JP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custDataLst>
              <p:tags r:id="rId2"/>
            </p:custDataLst>
          </p:nvPr>
        </p:nvSpPr>
        <p:spPr bwMode="auto">
          <a:xfrm>
            <a:off x="5289550" y="1693863"/>
            <a:ext cx="36703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a:t>
            </a:r>
            <a:r>
              <a:rPr lang="en-US" altLang="en-US" sz="2400" dirty="0" smtClean="0">
                <a:cs typeface="Arial" charset="0"/>
              </a:rPr>
              <a:t>melts </a:t>
            </a:r>
            <a:r>
              <a:rPr lang="en-US" altLang="en-US" sz="2400" dirty="0">
                <a:cs typeface="Arial" charset="0"/>
              </a:rPr>
              <a:t>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057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Severe Arcing Jaw to Blade</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11</a:t>
            </a:fld>
            <a:endParaRPr lang="en-US"/>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l="17438" t="22571" b="4765"/>
          <a:stretch>
            <a:fillRect/>
          </a:stretch>
        </p:blipFill>
        <p:spPr bwMode="auto">
          <a:xfrm>
            <a:off x="579804" y="165258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bwMode="auto">
          <a:xfrm>
            <a:off x="5750560" y="1652588"/>
            <a:ext cx="314102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Tahoma" pitchFamily="34" charset="0"/>
                <a:cs typeface="Arial" charset="0"/>
              </a:rPr>
              <a:t>Tin burned off</a:t>
            </a:r>
          </a:p>
          <a:p>
            <a:pPr>
              <a:spcAft>
                <a:spcPct val="20000"/>
              </a:spcAft>
              <a:buClr>
                <a:schemeClr val="tx2"/>
              </a:buClr>
              <a:buSzPct val="120000"/>
              <a:buFontTx/>
              <a:buNone/>
            </a:pPr>
            <a:endParaRPr lang="en-US" altLang="en-US" sz="2400" dirty="0">
              <a:latin typeface="Tahoma" pitchFamily="34" charset="0"/>
              <a:cs typeface="Arial" charset="0"/>
            </a:endParaRPr>
          </a:p>
          <a:p>
            <a:pPr>
              <a:spcAft>
                <a:spcPct val="20000"/>
              </a:spcAft>
              <a:buClr>
                <a:schemeClr val="tx2"/>
              </a:buClr>
              <a:buSzPct val="120000"/>
              <a:buFontTx/>
              <a:buNone/>
            </a:pPr>
            <a:r>
              <a:rPr lang="en-US" altLang="en-US" sz="2400" dirty="0">
                <a:latin typeface="Tahoma" pitchFamily="34" charset="0"/>
                <a:cs typeface="Arial" charset="0"/>
              </a:rPr>
              <a:t>Blade hole due to arcing to jaw – Copper melts at 1040ºC (1900ºF)</a:t>
            </a:r>
          </a:p>
          <a:p>
            <a:pPr>
              <a:spcAft>
                <a:spcPct val="20000"/>
              </a:spcAft>
              <a:buClr>
                <a:schemeClr val="tx2"/>
              </a:buClr>
              <a:buSzPct val="120000"/>
              <a:buFontTx/>
              <a:buNone/>
            </a:pPr>
            <a:endParaRPr lang="en-US" altLang="en-US" sz="2400" i="1" dirty="0">
              <a:latin typeface="Tahoma" pitchFamily="34" charset="0"/>
              <a:cs typeface="Arial" charset="0"/>
            </a:endParaRPr>
          </a:p>
        </p:txBody>
      </p:sp>
      <p:sp>
        <p:nvSpPr>
          <p:cNvPr id="9" name="Content Placeholder 1"/>
          <p:cNvSpPr txBox="1">
            <a:spLocks/>
          </p:cNvSpPr>
          <p:nvPr/>
        </p:nvSpPr>
        <p:spPr bwMode="auto">
          <a:xfrm>
            <a:off x="5750560" y="4572635"/>
            <a:ext cx="318166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Tahoma" pitchFamily="34" charset="0"/>
                <a:cs typeface="Arial" charset="0"/>
              </a:rPr>
              <a:t>AX-SD base thermoset plastic melts at 960ºC (1760ºF) </a:t>
            </a:r>
          </a:p>
        </p:txBody>
      </p:sp>
      <p:cxnSp>
        <p:nvCxnSpPr>
          <p:cNvPr id="10" name="Straight Arrow Connector 9"/>
          <p:cNvCxnSpPr/>
          <p:nvPr/>
        </p:nvCxnSpPr>
        <p:spPr>
          <a:xfrm flipH="1">
            <a:off x="3410316" y="1920716"/>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875280" y="2485549"/>
            <a:ext cx="2782936" cy="81581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410316" y="3860800"/>
            <a:ext cx="2247900" cy="125539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104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normAutofit fontScale="90000"/>
          </a:bodyPr>
          <a:lstStyle/>
          <a:p>
            <a:pPr algn="ctr"/>
            <a:r>
              <a:rPr lang="en-US" dirty="0" smtClean="0">
                <a:solidFill>
                  <a:schemeClr val="accent2">
                    <a:lumMod val="75000"/>
                  </a:schemeClr>
                </a:solidFill>
              </a:rPr>
              <a:t>What are the Necessary Ingredients for a Hot Socket?</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12</a:t>
            </a:fld>
            <a:endParaRPr lang="en-US"/>
          </a:p>
        </p:txBody>
      </p:sp>
      <p:sp>
        <p:nvSpPr>
          <p:cNvPr id="6" name="Text Box 9"/>
          <p:cNvSpPr txBox="1">
            <a:spLocks noChangeArrowheads="1"/>
          </p:cNvSpPr>
          <p:nvPr/>
        </p:nvSpPr>
        <p:spPr bwMode="auto">
          <a:xfrm>
            <a:off x="457200" y="1447800"/>
            <a:ext cx="8229600" cy="424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a:t>
            </a:r>
            <a:endParaRPr lang="en-US" altLang="en-US" sz="1800" dirty="0" smtClean="0"/>
          </a:p>
          <a:p>
            <a:pPr eaLnBrk="1" hangingPunct="1">
              <a:lnSpc>
                <a:spcPts val="2500"/>
              </a:lnSpc>
              <a:buFontTx/>
              <a:buNone/>
            </a:pPr>
            <a:r>
              <a:rPr lang="en-US" altLang="en-US" sz="1800" dirty="0" smtClean="0"/>
              <a:t>There </a:t>
            </a:r>
            <a:r>
              <a:rPr lang="en-US" altLang="en-US" sz="1800" dirty="0"/>
              <a:t>are three necessary ingredients to create a hot socket (Note: We are not suggesting that we have simulated or even understand </a:t>
            </a:r>
            <a:r>
              <a:rPr lang="en-US" altLang="en-US" sz="1800" i="1" u="sng" dirty="0"/>
              <a:t>all</a:t>
            </a:r>
            <a:r>
              <a:rPr lang="en-US" altLang="en-US" sz="1800" dirty="0"/>
              <a:t> causes for </a:t>
            </a:r>
            <a:r>
              <a:rPr lang="en-US" altLang="en-US" sz="1800" i="1" u="sng" dirty="0"/>
              <a:t>all</a:t>
            </a:r>
            <a:r>
              <a:rPr lang="en-US" altLang="en-US" sz="1800" dirty="0"/>
              <a:t> hot sockets and meter related fires, but rather that we have simulated and understand the causes behind most hot sockets and meter related fires</a:t>
            </a:r>
            <a:r>
              <a:rPr lang="en-US" altLang="en-US" sz="1800" dirty="0" smtClean="0"/>
              <a:t>):</a:t>
            </a:r>
            <a:endParaRPr lang="en-US" altLang="en-US" sz="1800" dirty="0"/>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a:t>
            </a:r>
            <a:r>
              <a:rPr lang="en-US" altLang="en-US" sz="1800" dirty="0" smtClean="0"/>
              <a:t>jaws</a:t>
            </a:r>
            <a:endParaRPr lang="en-US" altLang="en-US" sz="1800" dirty="0"/>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7" name="Picture 11" descr="ask-question-1-ca45a12e5206bae44014e11cd3ced9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661" y="32766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06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normAutofit fontScale="90000"/>
          </a:bodyPr>
          <a:lstStyle/>
          <a:p>
            <a:pPr algn="ctr"/>
            <a:r>
              <a:rPr lang="en-US" dirty="0" smtClean="0">
                <a:solidFill>
                  <a:schemeClr val="accent2">
                    <a:lumMod val="75000"/>
                  </a:schemeClr>
                </a:solidFill>
              </a:rPr>
              <a:t>Reviewing the Data and Learning From the Data</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13</a:t>
            </a:fld>
            <a:endParaRPr lang="en-US"/>
          </a:p>
        </p:txBody>
      </p:sp>
      <p:sp>
        <p:nvSpPr>
          <p:cNvPr id="6" name="Rectangle 3"/>
          <p:cNvSpPr txBox="1">
            <a:spLocks noChangeArrowheads="1"/>
          </p:cNvSpPr>
          <p:nvPr/>
        </p:nvSpPr>
        <p:spPr>
          <a:xfrm>
            <a:off x="381000" y="1676400"/>
            <a:ext cx="8305800" cy="2438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5000"/>
              </a:lnSpc>
            </a:pPr>
            <a:r>
              <a:rPr lang="en-US" altLang="en-US" sz="1600" smtClean="0"/>
              <a:t>Repeated meter insertions degrades the tension in the socket jaws (see graph), but not to dangerous levels</a:t>
            </a:r>
          </a:p>
          <a:p>
            <a:pPr>
              <a:lnSpc>
                <a:spcPct val="105000"/>
              </a:lnSpc>
            </a:pPr>
            <a:r>
              <a:rPr lang="en-US" altLang="en-US" sz="1600" smtClean="0"/>
              <a:t>Exposure to elevated temperatures rapidly degrades the socket jaw tension to dangerous levels (see graph)</a:t>
            </a:r>
          </a:p>
          <a:p>
            <a:pPr>
              <a:lnSpc>
                <a:spcPct val="105000"/>
              </a:lnSpc>
            </a:pPr>
            <a:r>
              <a:rPr lang="en-US" altLang="en-US" sz="1600" smtClean="0"/>
              <a:t>Visual inspection will catch some but not all dangerous socket jaws</a:t>
            </a:r>
          </a:p>
          <a:p>
            <a:pPr>
              <a:lnSpc>
                <a:spcPct val="105000"/>
              </a:lnSpc>
            </a:pPr>
            <a:r>
              <a:rPr lang="en-US" altLang="en-US" sz="1600" smtClean="0"/>
              <a:t>Arcing creates the heat</a:t>
            </a:r>
          </a:p>
          <a:p>
            <a:pPr>
              <a:lnSpc>
                <a:spcPct val="105000"/>
              </a:lnSpc>
            </a:pPr>
            <a:r>
              <a:rPr lang="en-US" altLang="en-US" sz="1600" smtClean="0"/>
              <a:t>Exposure to elevated temperatures has a cumulative effect on the meter socket jaw</a:t>
            </a:r>
          </a:p>
          <a:p>
            <a:pPr>
              <a:lnSpc>
                <a:spcPct val="105000"/>
              </a:lnSpc>
            </a:pPr>
            <a:r>
              <a:rPr lang="en-US" altLang="en-US" sz="1600" smtClean="0"/>
              <a:t>Relatively small vibration can initiate arcing </a:t>
            </a:r>
          </a:p>
          <a:p>
            <a:pPr>
              <a:lnSpc>
                <a:spcPct val="105000"/>
              </a:lnSpc>
            </a:pPr>
            <a:endParaRPr lang="en-US" altLang="en-US" sz="1400" dirty="0" smtClean="0"/>
          </a:p>
        </p:txBody>
      </p:sp>
      <p:pic>
        <p:nvPicPr>
          <p:cNvPr id="7" name="Picture 18" descr="les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84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14</a:t>
            </a:fld>
            <a:endParaRPr lang="en-US"/>
          </a:p>
        </p:txBody>
      </p:sp>
      <p:pic>
        <p:nvPicPr>
          <p:cNvPr id="6" name="Picture 9" descr="Insertion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1" y="99108"/>
            <a:ext cx="6176228" cy="675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44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normAutofit fontScale="90000"/>
          </a:bodyPr>
          <a:lstStyle/>
          <a:p>
            <a:pPr algn="ctr"/>
            <a:r>
              <a:rPr lang="en-US" dirty="0" smtClean="0">
                <a:solidFill>
                  <a:schemeClr val="accent2">
                    <a:lumMod val="75000"/>
                  </a:schemeClr>
                </a:solidFill>
              </a:rPr>
              <a:t>Field Inspection of Sockets                            Best Practices</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15</a:t>
            </a:fld>
            <a:endParaRPr lang="en-US"/>
          </a:p>
        </p:txBody>
      </p:sp>
      <p:sp>
        <p:nvSpPr>
          <p:cNvPr id="6" name="Rectangle 5"/>
          <p:cNvSpPr txBox="1">
            <a:spLocks noChangeArrowheads="1"/>
          </p:cNvSpPr>
          <p:nvPr/>
        </p:nvSpPr>
        <p:spPr>
          <a:xfrm>
            <a:off x="457200" y="1600200"/>
            <a:ext cx="5308600" cy="4648200"/>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altLang="en-US" sz="1800" dirty="0" smtClean="0"/>
              <a:t>Example field check list:</a:t>
            </a:r>
          </a:p>
          <a:p>
            <a:pPr lvl="1">
              <a:lnSpc>
                <a:spcPct val="105000"/>
              </a:lnSpc>
            </a:pPr>
            <a:r>
              <a:rPr lang="en-US" altLang="en-US" sz="1800" dirty="0" smtClean="0"/>
              <a:t>Gaps in meter socket jaws</a:t>
            </a:r>
          </a:p>
          <a:p>
            <a:pPr lvl="1">
              <a:lnSpc>
                <a:spcPct val="105000"/>
              </a:lnSpc>
            </a:pPr>
            <a:r>
              <a:rPr lang="en-US" altLang="en-US" sz="1800" dirty="0" smtClean="0"/>
              <a:t>Discoloration of one jaw vs. the other three</a:t>
            </a:r>
          </a:p>
          <a:p>
            <a:pPr lvl="1">
              <a:lnSpc>
                <a:spcPct val="105000"/>
              </a:lnSpc>
            </a:pPr>
            <a:r>
              <a:rPr lang="en-US" altLang="en-US" sz="1800" dirty="0" smtClean="0"/>
              <a:t>Signs of melted or deformed plastic on meter base</a:t>
            </a:r>
          </a:p>
          <a:p>
            <a:pPr lvl="1">
              <a:lnSpc>
                <a:spcPct val="105000"/>
              </a:lnSpc>
            </a:pPr>
            <a:r>
              <a:rPr lang="en-US" altLang="en-US" sz="1800" dirty="0" smtClean="0"/>
              <a:t>Pitting of either meter blade or socket jaw</a:t>
            </a:r>
          </a:p>
          <a:p>
            <a:pPr lvl="1">
              <a:lnSpc>
                <a:spcPct val="105000"/>
              </a:lnSpc>
            </a:pPr>
            <a:r>
              <a:rPr lang="en-US" altLang="en-US" sz="1800" dirty="0" smtClean="0"/>
              <a:t>Loss of tension in meter socket jaws</a:t>
            </a:r>
          </a:p>
          <a:p>
            <a:pPr lvl="1">
              <a:lnSpc>
                <a:spcPct val="105000"/>
              </a:lnSpc>
            </a:pPr>
            <a:r>
              <a:rPr lang="en-US" altLang="en-US" sz="1800" dirty="0" smtClean="0"/>
              <a:t>Check condition of wire insulation and connections to meter jaws</a:t>
            </a:r>
          </a:p>
          <a:p>
            <a:pPr lvl="1">
              <a:lnSpc>
                <a:spcPct val="105000"/>
              </a:lnSpc>
            </a:pPr>
            <a:r>
              <a:rPr lang="en-US" altLang="en-US" sz="1800" dirty="0" smtClean="0"/>
              <a:t>Check the overall condition of the box, socket, meter, and how they attach to each other and the building.</a:t>
            </a:r>
          </a:p>
          <a:p>
            <a:pPr lvl="1">
              <a:lnSpc>
                <a:spcPct val="105000"/>
              </a:lnSpc>
            </a:pPr>
            <a:r>
              <a:rPr lang="en-US" altLang="en-US" sz="1800" dirty="0" smtClean="0"/>
              <a:t>Look for signs of tampering</a:t>
            </a:r>
          </a:p>
          <a:p>
            <a:pPr lvl="1">
              <a:lnSpc>
                <a:spcPct val="105000"/>
              </a:lnSpc>
            </a:pPr>
            <a:r>
              <a:rPr lang="en-US" altLang="en-US" sz="1800" dirty="0" smtClean="0"/>
              <a:t>Look for signs of water or debris inside of the meter can</a:t>
            </a:r>
          </a:p>
        </p:txBody>
      </p:sp>
      <p:pic>
        <p:nvPicPr>
          <p:cNvPr id="7" name="Picture 10" descr="istock_000019428373small_re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800" y="1600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300_new"/>
          <p:cNvPicPr>
            <a:picLocks noChangeAspect="1" noChangeArrowheads="1"/>
          </p:cNvPicPr>
          <p:nvPr/>
        </p:nvPicPr>
        <p:blipFill>
          <a:blip r:embed="rId3">
            <a:extLst>
              <a:ext uri="{28A0092B-C50C-407E-A947-70E740481C1C}">
                <a14:useLocalDpi xmlns:a14="http://schemas.microsoft.com/office/drawing/2010/main" val="0"/>
              </a:ext>
            </a:extLst>
          </a:blip>
          <a:srcRect t="12061" b="21608"/>
          <a:stretch>
            <a:fillRect/>
          </a:stretch>
        </p:blipFill>
        <p:spPr bwMode="auto">
          <a:xfrm>
            <a:off x="6319520" y="385064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4976971"/>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980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Who Sees Hot Sockets?</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16</a:t>
            </a:fld>
            <a:endParaRPr lang="en-US"/>
          </a:p>
        </p:txBody>
      </p:sp>
      <p:sp>
        <p:nvSpPr>
          <p:cNvPr id="6" name="Rectangle 2"/>
          <p:cNvSpPr txBox="1">
            <a:spLocks noChangeArrowheads="1"/>
          </p:cNvSpPr>
          <p:nvPr/>
        </p:nvSpPr>
        <p:spPr>
          <a:xfrm>
            <a:off x="457200" y="1524000"/>
            <a:ext cx="8305800" cy="2590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pPr>
            <a:r>
              <a:rPr lang="en-US" altLang="en-US" sz="1800" dirty="0" smtClean="0"/>
              <a:t>Most AMI deployments utilize third-party contractors to handle residential and some self contained non-2S services.  </a:t>
            </a:r>
          </a:p>
          <a:p>
            <a:pPr>
              <a:lnSpc>
                <a:spcPct val="115000"/>
              </a:lnSpc>
            </a:pPr>
            <a:r>
              <a:rPr lang="en-US" altLang="en-US" sz="1800" dirty="0" smtClean="0"/>
              <a:t>After to or prior to AMI deployments, Utility personnel typically see these sockets</a:t>
            </a:r>
          </a:p>
          <a:p>
            <a:pPr>
              <a:lnSpc>
                <a:spcPct val="115000"/>
              </a:lnSpc>
            </a:pPr>
            <a:r>
              <a:rPr lang="en-US" altLang="en-US" sz="1800" dirty="0" smtClean="0"/>
              <a:t>Transformer rated meters typically are handled by the meter service department of the utility.</a:t>
            </a:r>
          </a:p>
          <a:p>
            <a:pPr>
              <a:lnSpc>
                <a:spcPct val="115000"/>
              </a:lnSpc>
            </a:pPr>
            <a:r>
              <a:rPr lang="en-US" altLang="en-US" sz="1800" dirty="0" smtClean="0"/>
              <a:t>Hot socket concerns with lever by-pass sockets used on 3-phase meters are extremely rare.</a:t>
            </a:r>
          </a:p>
        </p:txBody>
      </p:sp>
      <p:pic>
        <p:nvPicPr>
          <p:cNvPr id="7" name="Picture 14" descr="manual-testing-challenges41"/>
          <p:cNvPicPr>
            <a:picLocks noChangeAspect="1" noChangeArrowheads="1"/>
          </p:cNvPicPr>
          <p:nvPr/>
        </p:nvPicPr>
        <p:blipFill>
          <a:blip r:embed="rId2">
            <a:extLst>
              <a:ext uri="{28A0092B-C50C-407E-A947-70E740481C1C}">
                <a14:useLocalDpi xmlns:a14="http://schemas.microsoft.com/office/drawing/2010/main" val="0"/>
              </a:ext>
            </a:extLst>
          </a:blip>
          <a:srcRect r="3703" b="3703"/>
          <a:stretch>
            <a:fillRect/>
          </a:stretch>
        </p:blipFill>
        <p:spPr bwMode="auto">
          <a:xfrm>
            <a:off x="3619500" y="419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087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normAutofit fontScale="90000"/>
          </a:bodyPr>
          <a:lstStyle/>
          <a:p>
            <a:pPr algn="ctr"/>
            <a:r>
              <a:rPr lang="en-US" dirty="0" smtClean="0">
                <a:solidFill>
                  <a:schemeClr val="accent2">
                    <a:lumMod val="75000"/>
                  </a:schemeClr>
                </a:solidFill>
              </a:rPr>
              <a:t>What Can Be Done Once a                                Hot Socket is Identified?</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17</a:t>
            </a:fld>
            <a:endParaRPr lang="en-US"/>
          </a:p>
        </p:txBody>
      </p:sp>
      <p:sp>
        <p:nvSpPr>
          <p:cNvPr id="6" name="Rectangle 2"/>
          <p:cNvSpPr txBox="1">
            <a:spLocks noChangeArrowheads="1"/>
          </p:cNvSpPr>
          <p:nvPr/>
        </p:nvSpPr>
        <p:spPr>
          <a:xfrm>
            <a:off x="809204" y="1524000"/>
            <a:ext cx="4555815" cy="43434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5000"/>
              </a:lnSpc>
            </a:pPr>
            <a:r>
              <a:rPr lang="en-US" altLang="en-US" sz="2400" dirty="0" smtClean="0"/>
              <a:t>Easiest resolution is to replace the damaged jaw. </a:t>
            </a:r>
          </a:p>
          <a:p>
            <a:pPr>
              <a:lnSpc>
                <a:spcPct val="105000"/>
              </a:lnSpc>
            </a:pPr>
            <a:r>
              <a:rPr lang="en-US" altLang="en-US" sz="2400" b="1" dirty="0" smtClean="0"/>
              <a:t>Never</a:t>
            </a:r>
            <a:r>
              <a:rPr lang="en-US" altLang="en-US" sz="2400" dirty="0" smtClean="0"/>
              <a:t> try and repair a damaged jaw. The tension in the damaged jaw will not return simply by taking a pair of pliers and closing the jaw tighter.  </a:t>
            </a:r>
          </a:p>
          <a:p>
            <a:pPr>
              <a:lnSpc>
                <a:spcPct val="105000"/>
              </a:lnSpc>
            </a:pPr>
            <a:r>
              <a:rPr lang="en-US" altLang="en-US" sz="2400" dirty="0" smtClean="0"/>
              <a:t>Either the entire box should be replaced or the damaged socket block and jaw replaced (assuming the wiring and other jaws are deemed safe through the rest of the inspection.)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081" y="1634928"/>
            <a:ext cx="2196988" cy="20607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747" y="3985327"/>
            <a:ext cx="2773680" cy="2080260"/>
          </a:xfrm>
          <a:prstGeom prst="rect">
            <a:avLst/>
          </a:prstGeom>
        </p:spPr>
      </p:pic>
    </p:spTree>
    <p:extLst>
      <p:ext uri="{BB962C8B-B14F-4D97-AF65-F5344CB8AC3E}">
        <p14:creationId xmlns:p14="http://schemas.microsoft.com/office/powerpoint/2010/main" val="2754608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noAutofit/>
          </a:bodyPr>
          <a:lstStyle/>
          <a:p>
            <a:pPr algn="ctr"/>
            <a:r>
              <a:rPr lang="en-US" sz="2400" dirty="0" smtClean="0">
                <a:solidFill>
                  <a:schemeClr val="accent2">
                    <a:lumMod val="75000"/>
                  </a:schemeClr>
                </a:solidFill>
              </a:rPr>
              <a:t>Base Line Data Electro Mechanical Meters vs. Solid State vs. the Latest Generation of Meters Designed with Hot Sockets in Mind</a:t>
            </a:r>
            <a:endParaRPr lang="en-US" sz="2400"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18</a:t>
            </a:fld>
            <a:endParaRPr lang="en-US"/>
          </a:p>
        </p:txBody>
      </p:sp>
      <p:sp>
        <p:nvSpPr>
          <p:cNvPr id="6" name="Rectangle 6"/>
          <p:cNvSpPr txBox="1">
            <a:spLocks noChangeArrowheads="1"/>
          </p:cNvSpPr>
          <p:nvPr/>
        </p:nvSpPr>
        <p:spPr>
          <a:xfrm>
            <a:off x="457200" y="1752600"/>
            <a:ext cx="8229600" cy="2882106"/>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en-US" sz="1600" dirty="0" smtClean="0"/>
              <a:t>At the start of our laboratory investigation the oldest electro mechanical meters withstood hot sockets the best</a:t>
            </a:r>
          </a:p>
          <a:p>
            <a:pPr>
              <a:lnSpc>
                <a:spcPct val="120000"/>
              </a:lnSpc>
            </a:pPr>
            <a:r>
              <a:rPr lang="en-US" altLang="en-US" sz="1600" dirty="0" smtClean="0"/>
              <a:t>The latest vintage solid state meters withstood hot sockets the least</a:t>
            </a:r>
          </a:p>
          <a:p>
            <a:pPr>
              <a:lnSpc>
                <a:spcPct val="120000"/>
              </a:lnSpc>
            </a:pPr>
            <a:r>
              <a:rPr lang="en-US" altLang="en-US" sz="1600" dirty="0"/>
              <a:t>Over the course of the past twenty four months virtually every meter manufacturer has begun to release 2S meters designed to withstand hot sockets</a:t>
            </a:r>
            <a:r>
              <a:rPr lang="en-US" altLang="en-US" sz="1600" dirty="0" smtClean="0"/>
              <a:t>.</a:t>
            </a:r>
            <a:endParaRPr lang="en-US" altLang="en-US" sz="1600" dirty="0"/>
          </a:p>
        </p:txBody>
      </p:sp>
      <p:pic>
        <p:nvPicPr>
          <p:cNvPr id="7" name="Picture 10"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634706"/>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Smart Meter"/>
          <p:cNvPicPr>
            <a:picLocks noChangeAspect="1" noChangeArrowheads="1"/>
          </p:cNvPicPr>
          <p:nvPr/>
        </p:nvPicPr>
        <p:blipFill>
          <a:blip r:embed="rId3">
            <a:extLst>
              <a:ext uri="{28A0092B-C50C-407E-A947-70E740481C1C}">
                <a14:useLocalDpi xmlns:a14="http://schemas.microsoft.com/office/drawing/2010/main" val="0"/>
              </a:ext>
            </a:extLst>
          </a:blip>
          <a:srcRect t="9091" b="9091"/>
          <a:stretch>
            <a:fillRect/>
          </a:stretch>
        </p:blipFill>
        <p:spPr bwMode="auto">
          <a:xfrm>
            <a:off x="4983480" y="4408962"/>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096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Service Degradation</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19</a:t>
            </a:fld>
            <a:endParaRPr lang="en-US"/>
          </a:p>
        </p:txBody>
      </p:sp>
      <p:sp>
        <p:nvSpPr>
          <p:cNvPr id="6" name="Rectangle 3"/>
          <p:cNvSpPr txBox="1">
            <a:spLocks noChangeArrowheads="1"/>
          </p:cNvSpPr>
          <p:nvPr/>
        </p:nvSpPr>
        <p:spPr>
          <a:xfrm>
            <a:off x="457200" y="1646238"/>
            <a:ext cx="3048000" cy="4525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80000"/>
              </a:lnSpc>
            </a:pPr>
            <a:r>
              <a:rPr lang="en-US" altLang="en-US" sz="1600" smtClean="0"/>
              <a:t>Calipers show a .01” gap, with that size gap between jaws and stabs we were able to heat meter stabs over 1,000 degrees Fahrenheit in a few minutes.</a:t>
            </a:r>
          </a:p>
          <a:p>
            <a:pPr marL="228600" indent="-228600">
              <a:lnSpc>
                <a:spcPct val="80000"/>
              </a:lnSpc>
            </a:pPr>
            <a:endParaRPr lang="en-US" altLang="en-US" sz="1600" smtClean="0"/>
          </a:p>
          <a:p>
            <a:pPr marL="228600" indent="-228600">
              <a:lnSpc>
                <a:spcPct val="80000"/>
              </a:lnSpc>
            </a:pPr>
            <a:r>
              <a:rPr lang="en-US" altLang="en-US" sz="1600" smtClean="0"/>
              <a:t>The rough spots you see on the post-test jaw next to the calipers are over .005” high. This surface degradation appears on the stab as well. </a:t>
            </a:r>
          </a:p>
          <a:p>
            <a:pPr marL="228600" indent="-228600">
              <a:lnSpc>
                <a:spcPct val="80000"/>
              </a:lnSpc>
            </a:pPr>
            <a:endParaRPr lang="en-US" altLang="en-US" sz="1600" smtClean="0"/>
          </a:p>
          <a:p>
            <a:pPr marL="228600" indent="-228600">
              <a:lnSpc>
                <a:spcPct val="80000"/>
              </a:lnSpc>
            </a:pPr>
            <a:r>
              <a:rPr lang="en-US" altLang="en-US" sz="1600" smtClean="0"/>
              <a:t>Between the two surfaces you can have large gaps, along with insulating by-product of the arcing, that can sustain heavy arcing in a solid state.</a:t>
            </a:r>
            <a:endParaRPr lang="en-US" altLang="en-US" sz="1600" dirty="0" smtClean="0"/>
          </a:p>
        </p:txBody>
      </p:sp>
      <p:pic>
        <p:nvPicPr>
          <p:cNvPr id="7" name="Picture 5" descr="hot s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46238"/>
            <a:ext cx="5181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050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The Issue</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2</a:t>
            </a:fld>
            <a:endParaRPr lang="en-US"/>
          </a:p>
        </p:txBody>
      </p:sp>
      <p:sp>
        <p:nvSpPr>
          <p:cNvPr id="7" name="Rectangle 3"/>
          <p:cNvSpPr txBox="1">
            <a:spLocks noChangeArrowheads="1"/>
          </p:cNvSpPr>
          <p:nvPr/>
        </p:nvSpPr>
        <p:spPr>
          <a:xfrm>
            <a:off x="772160" y="1584960"/>
            <a:ext cx="7914640" cy="4582160"/>
          </a:xfrm>
          <a:prstGeom prst="rect">
            <a:avLst/>
          </a:prstGeom>
          <a:solidFill>
            <a:srgbClr val="FFFFFF"/>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Aft>
                <a:spcPct val="100000"/>
              </a:spcAft>
              <a:buNone/>
            </a:pPr>
            <a:r>
              <a:rPr lang="en-US" altLang="en-US" sz="1600" dirty="0" smtClean="0"/>
              <a:t>Hot Sockets are not a new phenomenon. Virtually every meter man has pulled a meter with a portion of the meter base around a blade melted and virtually every utility has been called to assist in the investigation of a fire at a meter box.  </a:t>
            </a:r>
          </a:p>
          <a:p>
            <a:pPr marL="0" indent="0">
              <a:spcBef>
                <a:spcPts val="0"/>
              </a:spcBef>
              <a:spcAft>
                <a:spcPts val="600"/>
              </a:spcAft>
              <a:buNone/>
            </a:pPr>
            <a:r>
              <a:rPr lang="en-US" altLang="en-US" sz="1600" dirty="0" smtClean="0"/>
              <a:t>AMI deployments because of the volume of meters involved put a spotlight on this issue.  </a:t>
            </a:r>
          </a:p>
          <a:p>
            <a:pPr lvl="1">
              <a:spcBef>
                <a:spcPts val="0"/>
              </a:spcBef>
              <a:spcAft>
                <a:spcPts val="600"/>
              </a:spcAft>
            </a:pPr>
            <a:r>
              <a:rPr lang="en-US" altLang="en-US" sz="1600" dirty="0" smtClean="0"/>
              <a:t>What causes a hot socket?</a:t>
            </a:r>
          </a:p>
          <a:p>
            <a:pPr lvl="1">
              <a:spcBef>
                <a:spcPts val="0"/>
              </a:spcBef>
              <a:spcAft>
                <a:spcPts val="600"/>
              </a:spcAft>
            </a:pPr>
            <a:r>
              <a:rPr lang="en-US" altLang="en-US" sz="1600" dirty="0" smtClean="0"/>
              <a:t>Are the meters ever the cause of a meter box                                                     failure?</a:t>
            </a:r>
          </a:p>
          <a:p>
            <a:pPr lvl="1">
              <a:spcBef>
                <a:spcPts val="0"/>
              </a:spcBef>
              <a:spcAft>
                <a:spcPts val="600"/>
              </a:spcAft>
            </a:pPr>
            <a:r>
              <a:rPr lang="en-US" altLang="en-US" sz="1600" dirty="0" smtClean="0"/>
              <a:t>What are the things to look for when inspecting                                                        an existing meter installation?</a:t>
            </a:r>
          </a:p>
          <a:p>
            <a:pPr lvl="1">
              <a:spcBef>
                <a:spcPts val="0"/>
              </a:spcBef>
              <a:spcAft>
                <a:spcPts val="600"/>
              </a:spcAft>
            </a:pPr>
            <a:r>
              <a:rPr lang="en-US" altLang="en-US" sz="1600" dirty="0" smtClean="0"/>
              <a:t>What are the best practices for handling                                                     potential hot sockets?</a:t>
            </a:r>
          </a:p>
          <a:p>
            <a:pPr marL="0" indent="0">
              <a:lnSpc>
                <a:spcPct val="80000"/>
              </a:lnSpc>
              <a:spcAft>
                <a:spcPct val="100000"/>
              </a:spcAft>
              <a:buNone/>
            </a:pPr>
            <a:r>
              <a:rPr lang="en-US" altLang="en-US" sz="1600" dirty="0" smtClean="0"/>
              <a:t>This presentation will cover the results of our lab </a:t>
            </a:r>
            <a:br>
              <a:rPr lang="en-US" altLang="en-US" sz="1600" dirty="0" smtClean="0"/>
            </a:br>
            <a:r>
              <a:rPr lang="en-US" altLang="en-US" sz="1600" dirty="0" smtClean="0"/>
              <a:t>investigation into the sources for hot sockets, the </a:t>
            </a:r>
            <a:br>
              <a:rPr lang="en-US" altLang="en-US" sz="1600" dirty="0" smtClean="0"/>
            </a:br>
            <a:r>
              <a:rPr lang="en-US" altLang="en-US" sz="1600" dirty="0" smtClean="0"/>
              <a:t>development of a fixture to simulate hot sockets, </a:t>
            </a:r>
            <a:br>
              <a:rPr lang="en-US" altLang="en-US" sz="1600" dirty="0" smtClean="0"/>
            </a:br>
            <a:r>
              <a:rPr lang="en-US" altLang="en-US" sz="1600" dirty="0" smtClean="0"/>
              <a:t>the tests and data gleaned from hot sockets, and </a:t>
            </a:r>
            <a:br>
              <a:rPr lang="en-US" altLang="en-US" sz="1600" dirty="0" smtClean="0"/>
            </a:br>
            <a:r>
              <a:rPr lang="en-US" altLang="en-US" sz="1600" dirty="0" smtClean="0"/>
              <a:t>a discussion of “best practices” regarding hot sockets.  </a:t>
            </a:r>
          </a:p>
        </p:txBody>
      </p:sp>
      <p:pic>
        <p:nvPicPr>
          <p:cNvPr id="8" name="Picture 9" descr="damaged-smart-meter3"/>
          <p:cNvPicPr>
            <a:picLocks noChangeAspect="1" noChangeArrowheads="1"/>
          </p:cNvPicPr>
          <p:nvPr/>
        </p:nvPicPr>
        <p:blipFill>
          <a:blip r:embed="rId2">
            <a:extLst>
              <a:ext uri="{28A0092B-C50C-407E-A947-70E740481C1C}">
                <a14:useLocalDpi xmlns:a14="http://schemas.microsoft.com/office/drawing/2010/main" val="0"/>
              </a:ext>
            </a:extLst>
          </a:blip>
          <a:srcRect l="14624" t="11189" r="15810" b="7741"/>
          <a:stretch>
            <a:fillRect/>
          </a:stretch>
        </p:blipFill>
        <p:spPr bwMode="auto">
          <a:xfrm>
            <a:off x="5999480" y="312928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799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Service Degradation</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20</a:t>
            </a:fld>
            <a:endParaRPr lang="en-US"/>
          </a:p>
        </p:txBody>
      </p:sp>
      <p:sp>
        <p:nvSpPr>
          <p:cNvPr id="6" name="Rectangle 3"/>
          <p:cNvSpPr txBox="1">
            <a:spLocks noChangeArrowheads="1"/>
          </p:cNvSpPr>
          <p:nvPr/>
        </p:nvSpPr>
        <p:spPr>
          <a:xfrm>
            <a:off x="457200" y="1752600"/>
            <a:ext cx="8229600" cy="1371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2000" smtClean="0"/>
              <a:t>In a representative side view of a .1” thick standard meter stab, you can see how small these distortions appear relative to the thickness of the stab, while creating an air gap large enough for significant arcing.</a:t>
            </a:r>
            <a:endParaRPr lang="en-US" altLang="en-US" sz="2000" dirty="0" smtClean="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181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02" y="274638"/>
            <a:ext cx="8106996" cy="1143000"/>
          </a:xfrm>
          <a:solidFill>
            <a:schemeClr val="bg2">
              <a:lumMod val="60000"/>
              <a:lumOff val="40000"/>
            </a:schemeClr>
          </a:solidFill>
        </p:spPr>
        <p:txBody>
          <a:bodyPr/>
          <a:lstStyle/>
          <a:p>
            <a:pPr algn="ctr"/>
            <a:r>
              <a:rPr lang="en-US" dirty="0" smtClean="0">
                <a:solidFill>
                  <a:schemeClr val="accent2">
                    <a:lumMod val="75000"/>
                  </a:schemeClr>
                </a:solidFill>
              </a:rPr>
              <a:t>Summary of the Problem</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21</a:t>
            </a:fld>
            <a:endParaRPr lang="en-US"/>
          </a:p>
        </p:txBody>
      </p:sp>
      <p:sp>
        <p:nvSpPr>
          <p:cNvPr id="6" name="Rectangle 5"/>
          <p:cNvSpPr txBox="1">
            <a:spLocks noChangeArrowheads="1"/>
          </p:cNvSpPr>
          <p:nvPr/>
        </p:nvSpPr>
        <p:spPr>
          <a:xfrm>
            <a:off x="457200" y="1524000"/>
            <a:ext cx="8305800" cy="4419600"/>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en-US" sz="1600" smtClean="0"/>
              <a:t>Hot sockets start with a loss of tension in at least one of the meter socket jaws. This loss of tension can be from a variety of sources that start as early as improper installation or even “tight sockets.” </a:t>
            </a:r>
          </a:p>
          <a:p>
            <a:pPr>
              <a:lnSpc>
                <a:spcPct val="120000"/>
              </a:lnSpc>
            </a:pPr>
            <a:r>
              <a:rPr lang="en-US" altLang="en-US" sz="1600" smtClean="0"/>
              <a:t>Loss of tension is necessary to create the initial micro-arcing conditions.</a:t>
            </a:r>
          </a:p>
          <a:p>
            <a:pPr>
              <a:lnSpc>
                <a:spcPct val="120000"/>
              </a:lnSpc>
            </a:pPr>
            <a:r>
              <a:rPr lang="en-US" altLang="en-US" sz="1600" smtClean="0"/>
              <a:t>Sockets with repeated meter exchanges observed to have higher incidence of hot socket issues and “booting” a meter may spring jaws even more.</a:t>
            </a:r>
          </a:p>
          <a:p>
            <a:pPr>
              <a:lnSpc>
                <a:spcPct val="120000"/>
              </a:lnSpc>
            </a:pPr>
            <a:r>
              <a:rPr lang="en-US" altLang="en-US" sz="1600" smtClean="0"/>
              <a:t>Vibration appears to be the most common catalyst to the micro-arcing that creates the initial heat in a “hot socket.”</a:t>
            </a:r>
          </a:p>
          <a:p>
            <a:pPr>
              <a:lnSpc>
                <a:spcPct val="120000"/>
              </a:lnSpc>
            </a:pPr>
            <a:r>
              <a:rPr lang="en-US" altLang="en-US" sz="1600" smtClean="0"/>
              <a:t>The meter must have some power, but current is not a significant factor in how quickly or dramatically a hot socket occurs.</a:t>
            </a:r>
          </a:p>
          <a:p>
            <a:pPr>
              <a:lnSpc>
                <a:spcPct val="120000"/>
              </a:lnSpc>
            </a:pPr>
            <a:r>
              <a:rPr lang="en-US" altLang="en-US" sz="1600" smtClean="0"/>
              <a:t>The effects of vibration and weakened jaw are cumulative. </a:t>
            </a:r>
          </a:p>
          <a:p>
            <a:pPr>
              <a:lnSpc>
                <a:spcPct val="120000"/>
              </a:lnSpc>
            </a:pPr>
            <a:r>
              <a:rPr lang="en-US" altLang="en-US" sz="160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a:lnSpc>
                <a:spcPct val="80000"/>
              </a:lnSpc>
            </a:pPr>
            <a:endParaRPr lang="en-US" altLang="en-US" sz="1400" dirty="0" smtClean="0"/>
          </a:p>
        </p:txBody>
      </p:sp>
    </p:spTree>
    <p:extLst>
      <p:ext uri="{BB962C8B-B14F-4D97-AF65-F5344CB8AC3E}">
        <p14:creationId xmlns:p14="http://schemas.microsoft.com/office/powerpoint/2010/main" val="1155147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Summary of the Potential Solutions</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22</a:t>
            </a:fld>
            <a:endParaRPr lang="en-US"/>
          </a:p>
        </p:txBody>
      </p:sp>
      <p:sp>
        <p:nvSpPr>
          <p:cNvPr id="6" name="Rectangle 5"/>
          <p:cNvSpPr txBox="1">
            <a:spLocks noChangeArrowheads="1"/>
          </p:cNvSpPr>
          <p:nvPr/>
        </p:nvSpPr>
        <p:spPr>
          <a:xfrm>
            <a:off x="954860" y="1524000"/>
            <a:ext cx="7590329" cy="4419600"/>
          </a:xfrm>
          <a:prstGeom prst="rect">
            <a:avLst/>
          </a:prstGeom>
          <a:no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en-US" sz="1600" dirty="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a:lnSpc>
                <a:spcPct val="120000"/>
              </a:lnSpc>
            </a:pPr>
            <a:r>
              <a:rPr lang="en-US" altLang="en-US" sz="1600" dirty="0"/>
              <a:t>Thorough visual inspections of all services when replacing a meter whether for AMI or not</a:t>
            </a:r>
          </a:p>
          <a:p>
            <a:pPr>
              <a:lnSpc>
                <a:spcPct val="120000"/>
              </a:lnSpc>
            </a:pPr>
            <a:r>
              <a:rPr lang="en-US" altLang="en-US" sz="1600" dirty="0" smtClean="0"/>
              <a:t>Mechanical, non-invasive </a:t>
            </a:r>
            <a:r>
              <a:rPr lang="en-US" altLang="en-US" sz="1600" dirty="0"/>
              <a:t>way to check that the minimum safe holding force or greater is present in all socket </a:t>
            </a:r>
            <a:r>
              <a:rPr lang="en-US" altLang="en-US" sz="1600" dirty="0" smtClean="0"/>
              <a:t>jaws – e.g. Hot </a:t>
            </a:r>
            <a:r>
              <a:rPr lang="en-US" altLang="en-US" sz="1600" dirty="0"/>
              <a:t>Socket Indicator </a:t>
            </a:r>
            <a:r>
              <a:rPr lang="en-US" altLang="en-US" sz="1600" dirty="0" smtClean="0"/>
              <a:t>Tool </a:t>
            </a:r>
            <a:endParaRPr lang="en-US" altLang="en-US" sz="1600" dirty="0"/>
          </a:p>
          <a:p>
            <a:pPr>
              <a:lnSpc>
                <a:spcPct val="120000"/>
              </a:lnSpc>
            </a:pPr>
            <a:r>
              <a:rPr lang="en-US" altLang="en-US" sz="1600" dirty="0" smtClean="0"/>
              <a:t>Repair or replace the damaged socket or use a temporary clip to restore holding force to the socket until a repair can be performed.  The Meter Tech should always do everything possible to leave </a:t>
            </a:r>
            <a:r>
              <a:rPr lang="en-US" altLang="en-US" sz="1600" dirty="0"/>
              <a:t>the service as safe or safer than </a:t>
            </a:r>
            <a:r>
              <a:rPr lang="en-US" altLang="en-US" sz="1600" dirty="0" smtClean="0"/>
              <a:t>they found the service.  </a:t>
            </a:r>
            <a:endParaRPr lang="en-US" altLang="en-US" sz="1600" dirty="0"/>
          </a:p>
          <a:p>
            <a:pPr>
              <a:lnSpc>
                <a:spcPct val="120000"/>
              </a:lnSpc>
            </a:pPr>
            <a:r>
              <a:rPr lang="en-US" altLang="en-US" sz="1600" dirty="0" smtClean="0"/>
              <a:t>Use all alarms provided by the Meter Manufacturer and attempt to filter out the false positives by type so that future alarms are more indicative of an issue.  </a:t>
            </a:r>
            <a:r>
              <a:rPr lang="en-US" altLang="en-US" sz="1600" dirty="0" err="1" smtClean="0"/>
              <a:t>Sensus</a:t>
            </a:r>
            <a:r>
              <a:rPr lang="en-US" altLang="en-US" sz="1600" dirty="0" smtClean="0"/>
              <a:t> and the other meter manufacturers continue to pioneer new and better ways to do this so that eventually they can raise the alarm before the compromised jaws can damage </a:t>
            </a:r>
            <a:r>
              <a:rPr lang="en-US" altLang="en-US" sz="1600" dirty="0"/>
              <a:t>the meter and </a:t>
            </a:r>
            <a:r>
              <a:rPr lang="en-US" altLang="en-US" sz="1600" dirty="0" smtClean="0"/>
              <a:t>long before </a:t>
            </a:r>
            <a:r>
              <a:rPr lang="en-US" altLang="en-US" sz="1600" dirty="0"/>
              <a:t>they become dangerous to the rate payer or tenant.</a:t>
            </a:r>
          </a:p>
        </p:txBody>
      </p:sp>
    </p:spTree>
    <p:extLst>
      <p:ext uri="{BB962C8B-B14F-4D97-AF65-F5344CB8AC3E}">
        <p14:creationId xmlns:p14="http://schemas.microsoft.com/office/powerpoint/2010/main" val="2961699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0880" y="701040"/>
            <a:ext cx="4155440" cy="1477328"/>
          </a:xfrm>
          <a:prstGeom prst="rect">
            <a:avLst/>
          </a:prstGeom>
          <a:noFill/>
        </p:spPr>
        <p:txBody>
          <a:bodyPr wrap="square" rtlCol="0">
            <a:spAutoFit/>
          </a:bodyPr>
          <a:lstStyle/>
          <a:p>
            <a:r>
              <a:rPr lang="en-US" dirty="0" smtClean="0"/>
              <a:t>Tom Lawton</a:t>
            </a:r>
          </a:p>
          <a:p>
            <a:r>
              <a:rPr lang="en-US" b="1" i="1" dirty="0" smtClean="0"/>
              <a:t>TESCO – The Eastern Specialty Company</a:t>
            </a:r>
          </a:p>
          <a:p>
            <a:r>
              <a:rPr lang="en-US" dirty="0" smtClean="0">
                <a:solidFill>
                  <a:schemeClr val="tx2"/>
                </a:solidFill>
                <a:hlinkClick r:id="rId2"/>
              </a:rPr>
              <a:t>tom.lawton@tescometering.com</a:t>
            </a:r>
            <a:endParaRPr lang="en-US" dirty="0" smtClean="0">
              <a:solidFill>
                <a:schemeClr val="tx2"/>
              </a:solidFill>
            </a:endParaRPr>
          </a:p>
          <a:p>
            <a:r>
              <a:rPr lang="en-US" dirty="0" smtClean="0"/>
              <a:t>215-688-0298 (mobile)</a:t>
            </a:r>
          </a:p>
          <a:p>
            <a:r>
              <a:rPr lang="en-US" dirty="0" smtClean="0"/>
              <a:t>215-785-2338 (office)</a:t>
            </a:r>
            <a:endParaRPr lang="en-US" dirty="0"/>
          </a:p>
        </p:txBody>
      </p:sp>
    </p:spTree>
    <p:extLst>
      <p:ext uri="{BB962C8B-B14F-4D97-AF65-F5344CB8AC3E}">
        <p14:creationId xmlns:p14="http://schemas.microsoft.com/office/powerpoint/2010/main" val="712565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normAutofit/>
          </a:bodyPr>
          <a:lstStyle/>
          <a:p>
            <a:pPr algn="ctr"/>
            <a:r>
              <a:rPr lang="en-US" sz="3200" dirty="0" smtClean="0">
                <a:solidFill>
                  <a:schemeClr val="accent2">
                    <a:lumMod val="75000"/>
                  </a:schemeClr>
                </a:solidFill>
              </a:rPr>
              <a:t>Why Do We Know Anything About                 Hot Sockets?</a:t>
            </a:r>
            <a:endParaRPr lang="en-US" sz="3200"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3</a:t>
            </a:fld>
            <a:endParaRPr lang="en-US"/>
          </a:p>
        </p:txBody>
      </p:sp>
      <p:sp>
        <p:nvSpPr>
          <p:cNvPr id="9" name="Rectangle 8"/>
          <p:cNvSpPr txBox="1">
            <a:spLocks noChangeArrowheads="1"/>
          </p:cNvSpPr>
          <p:nvPr/>
        </p:nvSpPr>
        <p:spPr>
          <a:xfrm>
            <a:off x="579804" y="1481851"/>
            <a:ext cx="8116327" cy="1676401"/>
          </a:xfrm>
          <a:prstGeom prst="rect">
            <a:avLst/>
          </a:prstGeom>
          <a:solidFill>
            <a:schemeClr val="bg1"/>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Aft>
                <a:spcPct val="20000"/>
              </a:spcAft>
            </a:pPr>
            <a:r>
              <a:rPr lang="en-US" altLang="en-US" sz="1400" dirty="0" smtClean="0">
                <a:latin typeface="+mj-lt"/>
              </a:rPr>
              <a:t>TESCO has been fortunate enough to be involved in several meter deployments where we supplied full-time and part-time meter engineers and project managers to our customer’s AMI deployment teams. In this capacity we have been involved in evaluating hot socket issues and helping to determine an appropriate response to actual or potential hot sockets.</a:t>
            </a:r>
          </a:p>
          <a:p>
            <a:pPr>
              <a:lnSpc>
                <a:spcPct val="120000"/>
              </a:lnSpc>
              <a:spcAft>
                <a:spcPct val="20000"/>
              </a:spcAft>
            </a:pPr>
            <a:r>
              <a:rPr lang="en-US" altLang="en-US" sz="1400" dirty="0" smtClean="0">
                <a:latin typeface="+mj-lt"/>
              </a:rPr>
              <a:t>TESCO’s meter lab has been contracted to develop a laboratory fixture that would simulate the various features common to most hot sockets found in the field.  </a:t>
            </a:r>
          </a:p>
          <a:p>
            <a:pPr marL="400050" indent="-400050">
              <a:lnSpc>
                <a:spcPct val="120000"/>
              </a:lnSpc>
            </a:pPr>
            <a:endParaRPr lang="en-US" altLang="en-US" sz="1400" dirty="0" smtClean="0"/>
          </a:p>
        </p:txBody>
      </p:sp>
      <p:sp>
        <p:nvSpPr>
          <p:cNvPr id="10" name="TextBox 9"/>
          <p:cNvSpPr txBox="1"/>
          <p:nvPr/>
        </p:nvSpPr>
        <p:spPr>
          <a:xfrm>
            <a:off x="579804" y="3056651"/>
            <a:ext cx="4020189" cy="3668697"/>
          </a:xfrm>
          <a:prstGeom prst="rect">
            <a:avLst/>
          </a:prstGeom>
          <a:noFill/>
        </p:spPr>
        <p:txBody>
          <a:bodyPr wrap="square" rtlCol="0">
            <a:spAutoFit/>
          </a:bodyPr>
          <a:lstStyle/>
          <a:p>
            <a:pPr marL="285750" indent="-285750" eaLnBrk="1" hangingPunct="1">
              <a:lnSpc>
                <a:spcPct val="120000"/>
              </a:lnSpc>
              <a:buFont typeface="Arial" panose="020B0604020202020204" pitchFamily="34" charset="0"/>
              <a:buChar char="•"/>
            </a:pPr>
            <a:r>
              <a:rPr lang="en-US" altLang="en-US" sz="1400" dirty="0" smtClean="0"/>
              <a:t>TESCO </a:t>
            </a:r>
            <a:r>
              <a:rPr lang="en-US" altLang="en-US" sz="1400" dirty="0"/>
              <a:t>developed and refined a fixture </a:t>
            </a:r>
            <a:r>
              <a:rPr lang="en-US" altLang="en-US" sz="1400" dirty="0" smtClean="0"/>
              <a:t>to simulate Hot Sockets.  Over the past five years TESCO has been gathering </a:t>
            </a:r>
            <a:r>
              <a:rPr lang="en-US" altLang="en-US" sz="1400" dirty="0"/>
              <a:t>data on the effect of hot sockets on </a:t>
            </a:r>
            <a:r>
              <a:rPr lang="en-US" altLang="en-US" sz="1400" dirty="0" smtClean="0"/>
              <a:t>meters.  </a:t>
            </a:r>
            <a:r>
              <a:rPr lang="en-US" altLang="en-US" sz="1400" dirty="0" err="1" smtClean="0"/>
              <a:t>Sensus</a:t>
            </a:r>
            <a:r>
              <a:rPr lang="en-US" altLang="en-US" sz="1400" dirty="0" smtClean="0"/>
              <a:t> has also been using a TESCO Hot Socket Simulator  to develop more robust meters that will withstand these type of field conditions for longer durations without endangering the home owner.</a:t>
            </a:r>
            <a:endParaRPr lang="en-US" altLang="en-US" sz="1400" dirty="0"/>
          </a:p>
          <a:p>
            <a:pPr marL="285750" indent="-285750">
              <a:buFont typeface="Arial" panose="020B0604020202020204" pitchFamily="34" charset="0"/>
              <a:buChar char="•"/>
            </a:pPr>
            <a:r>
              <a:rPr lang="en-US" sz="1400" dirty="0" smtClean="0"/>
              <a:t>TESCO </a:t>
            </a:r>
            <a:r>
              <a:rPr lang="en-US" sz="1400" dirty="0"/>
              <a:t>has access to a large number of meters which have been exposed to hot sockets both before and after catastrophic failure.</a:t>
            </a:r>
          </a:p>
          <a:p>
            <a:pPr marL="285750" indent="-285750">
              <a:buFont typeface="Arial" panose="020B0604020202020204" pitchFamily="34" charset="0"/>
              <a:buChar char="•"/>
            </a:pPr>
            <a:r>
              <a:rPr lang="en-US" sz="1400" dirty="0"/>
              <a:t>We have access to a limited number of sockets that were hot sockets and did not yet fail catastrophically.</a:t>
            </a:r>
          </a:p>
          <a:p>
            <a:endParaRPr lang="en-US" sz="14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607" y="3394947"/>
            <a:ext cx="4191363" cy="2354784"/>
          </a:xfrm>
          <a:prstGeom prst="rect">
            <a:avLst/>
          </a:prstGeom>
          <a:noFill/>
          <a:ln>
            <a:noFill/>
          </a:ln>
        </p:spPr>
      </p:pic>
    </p:spTree>
    <p:extLst>
      <p:ext uri="{BB962C8B-B14F-4D97-AF65-F5344CB8AC3E}">
        <p14:creationId xmlns:p14="http://schemas.microsoft.com/office/powerpoint/2010/main" val="3295458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normAutofit/>
          </a:bodyPr>
          <a:lstStyle/>
          <a:p>
            <a:pPr algn="ctr"/>
            <a:r>
              <a:rPr lang="en-US" dirty="0" smtClean="0">
                <a:solidFill>
                  <a:schemeClr val="accent2">
                    <a:lumMod val="75000"/>
                  </a:schemeClr>
                </a:solidFill>
              </a:rPr>
              <a:t>What are Likely Socket Concerns?</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4</a:t>
            </a:fld>
            <a:endParaRPr lang="en-US"/>
          </a:p>
        </p:txBody>
      </p:sp>
      <p:sp>
        <p:nvSpPr>
          <p:cNvPr id="10" name="Oval 9"/>
          <p:cNvSpPr/>
          <p:nvPr/>
        </p:nvSpPr>
        <p:spPr>
          <a:xfrm>
            <a:off x="6124575" y="381236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4749800" y="4187656"/>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5"/>
          <p:cNvSpPr txBox="1">
            <a:spLocks noChangeArrowheads="1"/>
          </p:cNvSpPr>
          <p:nvPr/>
        </p:nvSpPr>
        <p:spPr>
          <a:xfrm>
            <a:off x="1060057" y="1642682"/>
            <a:ext cx="6586917" cy="4161329"/>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1638" indent="-401638" defTabSz="1060450" eaLnBrk="0" hangingPunct="0">
              <a:buClr>
                <a:schemeClr val="tx2"/>
              </a:buClr>
              <a:buFont typeface="Arial" panose="020B0604020202020204" pitchFamily="34" charset="0"/>
              <a:buChar char="•"/>
              <a:defRPr/>
            </a:pPr>
            <a:r>
              <a:rPr lang="en-US" sz="2400" dirty="0">
                <a:cs typeface="Arial" charset="0"/>
              </a:rPr>
              <a:t>Sprung/damaged jaw</a:t>
            </a:r>
          </a:p>
          <a:p>
            <a:pPr marL="401638" indent="-401638" defTabSz="1060450" eaLnBrk="0" hangingPunct="0">
              <a:buClr>
                <a:schemeClr val="tx2"/>
              </a:buClr>
              <a:buFont typeface="Arial" panose="020B0604020202020204" pitchFamily="34" charset="0"/>
              <a:buChar char="•"/>
              <a:defRPr/>
            </a:pPr>
            <a:r>
              <a:rPr lang="en-US" sz="2400" dirty="0">
                <a:cs typeface="Arial" charset="0"/>
              </a:rPr>
              <a:t>Loose wire termination at line or load side jaw</a:t>
            </a:r>
          </a:p>
          <a:p>
            <a:pPr marL="401638" indent="-401638" defTabSz="1060450" eaLnBrk="0" hangingPunct="0">
              <a:buClr>
                <a:schemeClr val="tx2"/>
              </a:buClr>
              <a:buFont typeface="Arial" panose="020B0604020202020204" pitchFamily="34" charset="0"/>
              <a:buChar char="•"/>
              <a:defRPr/>
            </a:pPr>
            <a:r>
              <a:rPr lang="en-US" sz="2400" dirty="0">
                <a:cs typeface="Arial" charset="0"/>
              </a:rPr>
              <a:t>Meter blade beside and not into socket jaw</a:t>
            </a:r>
          </a:p>
          <a:p>
            <a:pPr marL="401638" indent="-401638" defTabSz="1060450" eaLnBrk="0" hangingPunct="0">
              <a:buClr>
                <a:schemeClr val="tx2"/>
              </a:buClr>
              <a:buFont typeface="Arial" panose="020B0604020202020204" pitchFamily="34" charset="0"/>
              <a:buChar char="•"/>
              <a:defRPr/>
            </a:pPr>
            <a:r>
              <a:rPr lang="en-US" sz="2400" dirty="0">
                <a:cs typeface="Arial" charset="0"/>
              </a:rPr>
              <a:t>Worn line/load wire insulation arcing over to grounded mounting box</a:t>
            </a:r>
          </a:p>
          <a:p>
            <a:pPr marL="401638" indent="-401638" defTabSz="1060450" eaLnBrk="0" hangingPunct="0">
              <a:buClr>
                <a:schemeClr val="tx2"/>
              </a:buClr>
              <a:buFont typeface="Arial" panose="020B0604020202020204" pitchFamily="34" charset="0"/>
              <a:buChar char="•"/>
              <a:defRPr/>
            </a:pPr>
            <a:r>
              <a:rPr lang="en-US" sz="2400" dirty="0">
                <a:cs typeface="Arial" charset="0"/>
              </a:rPr>
              <a:t>Total load exceeding socket capacity – lots of older </a:t>
            </a:r>
            <a:r>
              <a:rPr lang="en-US" sz="2400" dirty="0" smtClean="0">
                <a:cs typeface="Arial" charset="0"/>
              </a:rPr>
              <a:t>60 and 100 </a:t>
            </a:r>
            <a:r>
              <a:rPr lang="en-US" sz="2400" dirty="0">
                <a:cs typeface="Arial" charset="0"/>
              </a:rPr>
              <a:t>amp services in the field</a:t>
            </a:r>
          </a:p>
        </p:txBody>
      </p:sp>
    </p:spTree>
    <p:extLst>
      <p:ext uri="{BB962C8B-B14F-4D97-AF65-F5344CB8AC3E}">
        <p14:creationId xmlns:p14="http://schemas.microsoft.com/office/powerpoint/2010/main" val="3001524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Searching for Hot Socket Sources</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5</a:t>
            </a:fld>
            <a:endParaRPr lang="en-US"/>
          </a:p>
        </p:txBody>
      </p:sp>
      <p:sp>
        <p:nvSpPr>
          <p:cNvPr id="6"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7" name="Picture 10" descr="300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4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a:xfrm>
            <a:off x="4572000" y="2057400"/>
            <a:ext cx="4343400" cy="36576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dirty="0" smtClean="0"/>
              <a:t>Pitted and discolored meter blades</a:t>
            </a:r>
          </a:p>
          <a:p>
            <a:r>
              <a:rPr lang="en-US" altLang="en-US" sz="1800" dirty="0" smtClean="0"/>
              <a:t>Melted plastic around one or more of the meter stabs (typically the plastic around one stab is where the deformation starts)</a:t>
            </a:r>
          </a:p>
          <a:p>
            <a:r>
              <a:rPr lang="en-US" altLang="en-US" sz="1800" dirty="0" smtClean="0"/>
              <a:t>Pitted and discolored socket jaws</a:t>
            </a:r>
          </a:p>
          <a:p>
            <a:r>
              <a:rPr lang="en-US" altLang="en-US" sz="1800" dirty="0" smtClean="0"/>
              <a:t>Loss of spring tension in the socket jaws</a:t>
            </a:r>
          </a:p>
          <a:p>
            <a:endParaRPr lang="en-US" altLang="en-US" sz="1800" dirty="0" smtClean="0"/>
          </a:p>
        </p:txBody>
      </p:sp>
      <p:pic>
        <p:nvPicPr>
          <p:cNvPr id="9" name="Picture 12" descr="fire_nanaimo_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560" y="4664075"/>
            <a:ext cx="2801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2734310" y="250952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4749800" y="5692775"/>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02557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Hot Socket Simulation Fixture</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6</a:t>
            </a:fld>
            <a:endParaRPr lang="en-US"/>
          </a:p>
        </p:txBody>
      </p:sp>
      <p:pic>
        <p:nvPicPr>
          <p:cNvPr id="6" name="Picture 13" descr="IMG_1191_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Hot Socket Simula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5339080" y="1883954"/>
            <a:ext cx="2133600" cy="35238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30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Hot Socket Example</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7</a:t>
            </a:fld>
            <a:endParaRPr lang="en-US"/>
          </a:p>
        </p:txBody>
      </p:sp>
      <p:pic>
        <p:nvPicPr>
          <p:cNvPr id="6" name="Picture 9" descr="burnt meter stab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360" y="1723390"/>
            <a:ext cx="5440680" cy="408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286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Expected &amp; Unexpected Results</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8</a:t>
            </a:fld>
            <a:endParaRPr lang="en-US"/>
          </a:p>
        </p:txBody>
      </p:sp>
      <p:sp>
        <p:nvSpPr>
          <p:cNvPr id="6" name="Rectangle 5"/>
          <p:cNvSpPr txBox="1">
            <a:spLocks noChangeArrowheads="1"/>
          </p:cNvSpPr>
          <p:nvPr/>
        </p:nvSpPr>
        <p:spPr>
          <a:xfrm>
            <a:off x="457200" y="1447800"/>
            <a:ext cx="8458200" cy="213360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pPr>
            <a:r>
              <a:rPr lang="en-US" altLang="en-US" sz="1700" dirty="0" smtClean="0">
                <a:solidFill>
                  <a:srgbClr val="CC0000"/>
                </a:solidFill>
              </a:rPr>
              <a:t>Expected:</a:t>
            </a:r>
          </a:p>
          <a:p>
            <a:pPr>
              <a:lnSpc>
                <a:spcPct val="80000"/>
              </a:lnSpc>
            </a:pPr>
            <a:r>
              <a:rPr lang="en-US" altLang="en-US" sz="1700" dirty="0" smtClean="0"/>
              <a:t>Hot Sockets are exactly that – hot sockets.  The hot sockets are the source of the problem and not hot meters.  </a:t>
            </a:r>
          </a:p>
          <a:p>
            <a:pPr>
              <a:lnSpc>
                <a:spcPct val="80000"/>
              </a:lnSpc>
            </a:pPr>
            <a:r>
              <a:rPr lang="en-US" altLang="en-US" sz="1700" dirty="0" smtClean="0"/>
              <a:t>Electromechanical meters withstand hot sockets better than solid state meters</a:t>
            </a:r>
          </a:p>
          <a:p>
            <a:pPr>
              <a:lnSpc>
                <a:spcPct val="80000"/>
              </a:lnSpc>
            </a:pPr>
            <a:endParaRPr lang="en-US" altLang="en-US" sz="1700" dirty="0" smtClean="0"/>
          </a:p>
          <a:p>
            <a:pPr>
              <a:lnSpc>
                <a:spcPct val="80000"/>
              </a:lnSpc>
            </a:pPr>
            <a:endParaRPr lang="en-US" altLang="en-US" sz="1700" dirty="0" smtClean="0"/>
          </a:p>
          <a:p>
            <a:pPr>
              <a:lnSpc>
                <a:spcPct val="80000"/>
              </a:lnSpc>
              <a:buFontTx/>
              <a:buNone/>
            </a:pPr>
            <a:endParaRPr lang="en-US" altLang="en-US" sz="2400" dirty="0" smtClean="0"/>
          </a:p>
        </p:txBody>
      </p:sp>
      <p:sp>
        <p:nvSpPr>
          <p:cNvPr id="7" name="Rectangle 10"/>
          <p:cNvSpPr>
            <a:spLocks noChangeArrowheads="1"/>
          </p:cNvSpPr>
          <p:nvPr/>
        </p:nvSpPr>
        <p:spPr bwMode="auto">
          <a:xfrm>
            <a:off x="457200" y="2514600"/>
            <a:ext cx="45720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a:t>
            </a:r>
            <a:r>
              <a:rPr lang="en-US" altLang="en-US" sz="1700" dirty="0" smtClean="0"/>
              <a:t>Meters </a:t>
            </a:r>
            <a:r>
              <a:rPr lang="en-US" altLang="en-US" sz="1700" dirty="0"/>
              <a:t>were burned up nearly as quickly at 3 amps, </a:t>
            </a:r>
            <a:endParaRPr lang="en-US" altLang="en-US" sz="1700" dirty="0" smtClean="0"/>
          </a:p>
          <a:p>
            <a:pPr marL="0" indent="0" eaLnBrk="1" hangingPunct="1">
              <a:spcBef>
                <a:spcPct val="0"/>
              </a:spcBef>
              <a:buNone/>
            </a:pPr>
            <a:r>
              <a:rPr lang="en-US" altLang="en-US" sz="1700" dirty="0"/>
              <a:t> </a:t>
            </a:r>
            <a:r>
              <a:rPr lang="en-US" altLang="en-US" sz="1700" dirty="0" smtClean="0"/>
              <a:t>    30 </a:t>
            </a:r>
            <a:r>
              <a:rPr lang="en-US" altLang="en-US" sz="1700" dirty="0"/>
              <a:t>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a:t>
            </a:r>
            <a:r>
              <a:rPr lang="en-US" altLang="en-US" sz="1700" dirty="0" smtClean="0"/>
              <a:t>and salt </a:t>
            </a:r>
            <a:r>
              <a:rPr lang="en-US" altLang="en-US" sz="1700" dirty="0"/>
              <a:t>water.</a:t>
            </a:r>
          </a:p>
          <a:p>
            <a:pPr eaLnBrk="1" hangingPunct="1">
              <a:spcBef>
                <a:spcPct val="0"/>
              </a:spcBef>
            </a:pPr>
            <a:r>
              <a:rPr lang="en-US" altLang="en-US" sz="1700" dirty="0"/>
              <a:t>Contact resistance plays no role in creating a hot </a:t>
            </a:r>
            <a:r>
              <a:rPr lang="en-US" altLang="en-US" sz="1700" dirty="0" smtClean="0"/>
              <a:t>socket.</a:t>
            </a:r>
            <a:endParaRPr lang="en-US" altLang="en-US" sz="1700" dirty="0"/>
          </a:p>
        </p:txBody>
      </p:sp>
      <p:pic>
        <p:nvPicPr>
          <p:cNvPr id="8" name="Picture 9" descr="cause-effec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5029200" y="5334000"/>
            <a:ext cx="396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And some newer solid state meters are better than electromechanical meters</a:t>
            </a:r>
            <a:r>
              <a:rPr lang="en-US" altLang="en-US" sz="1800" dirty="0">
                <a:solidFill>
                  <a:srgbClr val="CC0000"/>
                </a:solidFill>
              </a:rPr>
              <a:t>.</a:t>
            </a:r>
            <a:endParaRPr lang="en-US" altLang="en-US" sz="1800" dirty="0"/>
          </a:p>
        </p:txBody>
      </p:sp>
    </p:spTree>
    <p:extLst>
      <p:ext uri="{BB962C8B-B14F-4D97-AF65-F5344CB8AC3E}">
        <p14:creationId xmlns:p14="http://schemas.microsoft.com/office/powerpoint/2010/main" val="1458733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60000"/>
              <a:lumOff val="40000"/>
            </a:schemeClr>
          </a:solidFill>
        </p:spPr>
        <p:txBody>
          <a:bodyPr/>
          <a:lstStyle/>
          <a:p>
            <a:pPr algn="ctr"/>
            <a:r>
              <a:rPr lang="en-US" dirty="0" smtClean="0">
                <a:solidFill>
                  <a:schemeClr val="accent2">
                    <a:lumMod val="75000"/>
                  </a:schemeClr>
                </a:solidFill>
              </a:rPr>
              <a:t>Temperature Rise Data</a:t>
            </a:r>
            <a:endParaRPr lang="en-US" dirty="0">
              <a:solidFill>
                <a:schemeClr val="accent2">
                  <a:lumMod val="75000"/>
                </a:schemeClr>
              </a:solidFill>
            </a:endParaRPr>
          </a:p>
        </p:txBody>
      </p:sp>
      <p:sp>
        <p:nvSpPr>
          <p:cNvPr id="4" name="Date Placeholder 3"/>
          <p:cNvSpPr>
            <a:spLocks noGrp="1"/>
          </p:cNvSpPr>
          <p:nvPr>
            <p:ph type="dt" sz="half" idx="10"/>
          </p:nvPr>
        </p:nvSpPr>
        <p:spPr/>
        <p:txBody>
          <a:bodyPr/>
          <a:lstStyle/>
          <a:p>
            <a:fld id="{9C0B8A7A-6953-AB45-BCB9-67A6D6B3D247}" type="datetime1">
              <a:rPr lang="en-US" smtClean="0"/>
              <a:t>10/30/2017</a:t>
            </a:fld>
            <a:endParaRPr lang="en-US"/>
          </a:p>
        </p:txBody>
      </p:sp>
      <p:sp>
        <p:nvSpPr>
          <p:cNvPr id="5" name="Slide Number Placeholder 4"/>
          <p:cNvSpPr>
            <a:spLocks noGrp="1"/>
          </p:cNvSpPr>
          <p:nvPr>
            <p:ph type="sldNum" sz="quarter" idx="12"/>
          </p:nvPr>
        </p:nvSpPr>
        <p:spPr/>
        <p:txBody>
          <a:bodyPr/>
          <a:lstStyle/>
          <a:p>
            <a:fld id="{37E7740D-7034-FD4A-AB4D-808C07C33A3A}" type="slidenum">
              <a:rPr lang="en-US" smtClean="0"/>
              <a:t>9</a:t>
            </a:fld>
            <a:endParaRPr lang="en-US"/>
          </a:p>
        </p:txBody>
      </p:sp>
      <p:pic>
        <p:nvPicPr>
          <p:cNvPr id="6" name="Picture 8"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9806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Office Theme">
  <a:themeElements>
    <a:clrScheme name="Sensus-Xylem REACH">
      <a:dk1>
        <a:sysClr val="windowText" lastClr="000000"/>
      </a:dk1>
      <a:lt1>
        <a:sysClr val="window" lastClr="FFFFFF"/>
      </a:lt1>
      <a:dk2>
        <a:srgbClr val="003595"/>
      </a:dk2>
      <a:lt2>
        <a:srgbClr val="71D54C"/>
      </a:lt2>
      <a:accent1>
        <a:srgbClr val="008C95"/>
      </a:accent1>
      <a:accent2>
        <a:srgbClr val="0072CE"/>
      </a:accent2>
      <a:accent3>
        <a:srgbClr val="E57200"/>
      </a:accent3>
      <a:accent4>
        <a:srgbClr val="6E6259"/>
      </a:accent4>
      <a:accent5>
        <a:srgbClr val="615E9B"/>
      </a:accent5>
      <a:accent6>
        <a:srgbClr val="FFB81C"/>
      </a:accent6>
      <a:hlink>
        <a:srgbClr val="7A6855"/>
      </a:hlink>
      <a:folHlink>
        <a:srgbClr val="0085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536</TotalTime>
  <Words>1643</Words>
  <Application>Microsoft Office PowerPoint</Application>
  <PresentationFormat>On-screen Show (4:3)</PresentationFormat>
  <Paragraphs>166</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Hot Socket Issues: Causes and Best Practices</vt:lpstr>
      <vt:lpstr>The Issue</vt:lpstr>
      <vt:lpstr>Why Do We Know Anything About                 Hot Sockets?</vt:lpstr>
      <vt:lpstr>What are Likely Socket Concerns?</vt:lpstr>
      <vt:lpstr>Searching for Hot Socket Sources</vt:lpstr>
      <vt:lpstr>Hot Socket Simulation Fixture</vt:lpstr>
      <vt:lpstr>Hot Socket Example</vt:lpstr>
      <vt:lpstr>Expected &amp; Unexpected Results</vt:lpstr>
      <vt:lpstr>Temperature Rise Data</vt:lpstr>
      <vt:lpstr>Jaw to Blade Arcing</vt:lpstr>
      <vt:lpstr>Severe Arcing Jaw to Blade</vt:lpstr>
      <vt:lpstr>What are the Necessary Ingredients for a Hot Socket?</vt:lpstr>
      <vt:lpstr>Reviewing the Data and Learning From the Data</vt:lpstr>
      <vt:lpstr>PowerPoint Presentation</vt:lpstr>
      <vt:lpstr>Field Inspection of Sockets                            Best Practices</vt:lpstr>
      <vt:lpstr>Who Sees Hot Sockets?</vt:lpstr>
      <vt:lpstr>What Can Be Done Once a                                Hot Socket is Identified?</vt:lpstr>
      <vt:lpstr>Base Line Data Electro Mechanical Meters vs. Solid State vs. the Latest Generation of Meters Designed with Hot Sockets in Mind</vt:lpstr>
      <vt:lpstr>Service Degradation</vt:lpstr>
      <vt:lpstr>Service Degradation</vt:lpstr>
      <vt:lpstr>Summary of the Problem</vt:lpstr>
      <vt:lpstr>Summary of the Potential Solutions</vt:lpstr>
      <vt:lpstr>PowerPoint Presentation</vt:lpstr>
    </vt:vector>
  </TitlesOfParts>
  <Company>Sensus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Sensus Marketing</dc:creator>
  <cp:lastModifiedBy>Andrea Koch</cp:lastModifiedBy>
  <cp:revision>36</cp:revision>
  <dcterms:created xsi:type="dcterms:W3CDTF">2015-07-13T02:40:21Z</dcterms:created>
  <dcterms:modified xsi:type="dcterms:W3CDTF">2017-10-30T17:28:20Z</dcterms:modified>
</cp:coreProperties>
</file>