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8"/>
  </p:notesMasterIdLst>
  <p:sldIdLst>
    <p:sldId id="256" r:id="rId2"/>
    <p:sldId id="288" r:id="rId3"/>
    <p:sldId id="257" r:id="rId4"/>
    <p:sldId id="259" r:id="rId5"/>
    <p:sldId id="290" r:id="rId6"/>
    <p:sldId id="291" r:id="rId7"/>
    <p:sldId id="292" r:id="rId8"/>
    <p:sldId id="258" r:id="rId9"/>
    <p:sldId id="293" r:id="rId10"/>
    <p:sldId id="294" r:id="rId11"/>
    <p:sldId id="296" r:id="rId12"/>
    <p:sldId id="286" r:id="rId13"/>
    <p:sldId id="277" r:id="rId14"/>
    <p:sldId id="278" r:id="rId15"/>
    <p:sldId id="274" r:id="rId16"/>
    <p:sldId id="283" r:id="rId17"/>
    <p:sldId id="284" r:id="rId18"/>
    <p:sldId id="261" r:id="rId19"/>
    <p:sldId id="273" r:id="rId20"/>
    <p:sldId id="276" r:id="rId21"/>
    <p:sldId id="268" r:id="rId22"/>
    <p:sldId id="275" r:id="rId23"/>
    <p:sldId id="285" r:id="rId24"/>
    <p:sldId id="269" r:id="rId25"/>
    <p:sldId id="271" r:id="rId26"/>
    <p:sldId id="27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395" autoAdjust="0"/>
  </p:normalViewPr>
  <p:slideViewPr>
    <p:cSldViewPr>
      <p:cViewPr>
        <p:scale>
          <a:sx n="69" d="100"/>
          <a:sy n="69" d="100"/>
        </p:scale>
        <p:origin x="-171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58FAE7-33CC-4055-AF28-2CF50417007E}" type="slidenum">
              <a:rPr lang="en-US" altLang="en-US" smtClean="0"/>
              <a:pPr eaLnBrk="1" hangingPunct="1">
                <a:spcBef>
                  <a:spcPct val="0"/>
                </a:spcBef>
              </a:pPr>
              <a:t>1</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12</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13</a:t>
            </a:fld>
            <a:endParaRPr lang="en-US" alt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15</a:t>
            </a:fld>
            <a:endParaRPr lang="en-US" alt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16</a:t>
            </a:fld>
            <a:endParaRPr lang="en-US"/>
          </a:p>
        </p:txBody>
      </p:sp>
    </p:spTree>
    <p:extLst>
      <p:ext uri="{BB962C8B-B14F-4D97-AF65-F5344CB8AC3E}">
        <p14:creationId xmlns:p14="http://schemas.microsoft.com/office/powerpoint/2010/main" val="218498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a:p>
        </p:txBody>
      </p:sp>
    </p:spTree>
    <p:extLst>
      <p:ext uri="{BB962C8B-B14F-4D97-AF65-F5344CB8AC3E}">
        <p14:creationId xmlns:p14="http://schemas.microsoft.com/office/powerpoint/2010/main" val="223351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18</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19</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15.05.2015</a:t>
            </a:fld>
            <a:endParaRPr lang="fi-FI" altLang="en-US"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20</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21</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22</a:t>
            </a:fld>
            <a:endParaRPr lang="en-US" alt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24</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25</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47AA56-12F5-45FD-B796-1606102E45D7}" type="slidenum">
              <a:rPr lang="en-US" altLang="en-US" smtClean="0"/>
              <a:pPr eaLnBrk="1" hangingPunct="1">
                <a:spcBef>
                  <a:spcPct val="0"/>
                </a:spcBef>
              </a:pPr>
              <a:t>26</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73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4160E0-CB8E-43D9-9D53-3F4462878166}" type="datetime1">
              <a:rPr lang="de-DE" altLang="en-US" smtClean="0"/>
              <a:pPr eaLnBrk="1" hangingPunct="1"/>
              <a:t>15.05.2015</a:t>
            </a:fld>
            <a:endParaRPr lang="fi-FI" altLang="en-US" smtClean="0"/>
          </a:p>
        </p:txBody>
      </p:sp>
      <p:sp>
        <p:nvSpPr>
          <p:cNvPr id="573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63A108-4436-4FFF-8129-7AFD56EEB67F}" type="slidenum">
              <a:rPr lang="fi-FI" altLang="en-US" smtClean="0"/>
              <a:pPr eaLnBrk="1" hangingPunct="1"/>
              <a:t>5</a:t>
            </a:fld>
            <a:endParaRPr lang="fi-FI"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86BF8B-D6BF-4ADC-B27E-D5C5172921C1}" type="datetime1">
              <a:rPr lang="de-DE" altLang="en-US" smtClean="0"/>
              <a:pPr eaLnBrk="1" hangingPunct="1"/>
              <a:t>15.05.2015</a:t>
            </a:fld>
            <a:endParaRPr lang="fi-FI" altLang="en-US" smtClean="0"/>
          </a:p>
        </p:txBody>
      </p:sp>
      <p:sp>
        <p:nvSpPr>
          <p:cNvPr id="583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3B5445-6B33-4E5C-BCA1-E3EA2EF43BE3}" type="slidenum">
              <a:rPr lang="fi-FI" altLang="en-US" smtClean="0"/>
              <a:pPr eaLnBrk="1" hangingPunct="1"/>
              <a:t>6</a:t>
            </a:fld>
            <a:endParaRPr lang="fi-FI"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15.05.2015</a:t>
            </a:fld>
            <a:endParaRPr lang="fi-FI" altLang="en-US"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7</a:t>
            </a:fld>
            <a:endParaRPr lang="fi-FI"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8</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15.05.2015</a:t>
            </a:fld>
            <a:endParaRPr lang="fi-FI" altLang="en-US"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9</a:t>
            </a:fld>
            <a:endParaRPr lang="fi-FI"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B6CDFD8E-61FE-4662-888B-00050ED9C7B9}" type="slidenum">
              <a:rPr lang="en-US"/>
              <a:pPr>
                <a:defRPr/>
              </a:pPr>
              <a:t>‹#›</a:t>
            </a:fld>
            <a:endParaRPr lang="en-US"/>
          </a:p>
        </p:txBody>
      </p:sp>
    </p:spTree>
    <p:extLst>
      <p:ext uri="{BB962C8B-B14F-4D97-AF65-F5344CB8AC3E}">
        <p14:creationId xmlns:p14="http://schemas.microsoft.com/office/powerpoint/2010/main" val="308064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32D92BC9-1EC7-4BCB-B9C4-B21CB4B33684}" type="slidenum">
              <a:rPr lang="en-US"/>
              <a:pPr>
                <a:defRPr/>
              </a:pPr>
              <a:t>‹#›</a:t>
            </a:fld>
            <a:endParaRPr lang="en-US"/>
          </a:p>
        </p:txBody>
      </p:sp>
    </p:spTree>
    <p:extLst>
      <p:ext uri="{BB962C8B-B14F-4D97-AF65-F5344CB8AC3E}">
        <p14:creationId xmlns:p14="http://schemas.microsoft.com/office/powerpoint/2010/main" val="81642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3ED5ABC4-2BB2-4CC5-97E8-810586FE1920}" type="slidenum">
              <a:rPr lang="en-US"/>
              <a:pPr>
                <a:defRPr/>
              </a:pPr>
              <a:t>‹#›</a:t>
            </a:fld>
            <a:endParaRPr lang="en-US"/>
          </a:p>
        </p:txBody>
      </p:sp>
    </p:spTree>
    <p:extLst>
      <p:ext uri="{BB962C8B-B14F-4D97-AF65-F5344CB8AC3E}">
        <p14:creationId xmlns:p14="http://schemas.microsoft.com/office/powerpoint/2010/main" val="275501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1DA12EFD-06A9-4348-95C1-E2F34FEB28E0}" type="slidenum">
              <a:rPr lang="en-US"/>
              <a:pPr>
                <a:defRPr/>
              </a:pPr>
              <a:t>‹#›</a:t>
            </a:fld>
            <a:endParaRPr lang="en-US"/>
          </a:p>
        </p:txBody>
      </p:sp>
    </p:spTree>
    <p:extLst>
      <p:ext uri="{BB962C8B-B14F-4D97-AF65-F5344CB8AC3E}">
        <p14:creationId xmlns:p14="http://schemas.microsoft.com/office/powerpoint/2010/main" val="140178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32605582-A12C-44CB-A043-106FA2916592}" type="slidenum">
              <a:rPr lang="en-US"/>
              <a:pPr>
                <a:defRPr/>
              </a:pPr>
              <a:t>‹#›</a:t>
            </a:fld>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FB234606-5ECA-481C-BC76-F7FE22E3C925}" type="slidenum">
              <a:rPr lang="en-US"/>
              <a:pPr>
                <a:defRPr/>
              </a:pPr>
              <a:t>‹#›</a:t>
            </a:fld>
            <a:endParaRPr lang="en-US"/>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FF85493-B2C7-4B22-BEFD-35EB1C4FBE00}" type="slidenum">
              <a:rPr lang="en-US"/>
              <a:pPr>
                <a:defRPr/>
              </a:pPr>
              <a:t>‹#›</a:t>
            </a:fld>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C8C5B2B5-1B7E-4356-A9D8-D5956A2240A1}" type="slidenum">
              <a:rPr lang="en-US"/>
              <a:pPr>
                <a:defRPr/>
              </a:pPr>
              <a:t>‹#›</a:t>
            </a:fld>
            <a:endParaRPr lang="en-US"/>
          </a:p>
        </p:txBody>
      </p:sp>
    </p:spTree>
    <p:extLst>
      <p:ext uri="{BB962C8B-B14F-4D97-AF65-F5344CB8AC3E}">
        <p14:creationId xmlns:p14="http://schemas.microsoft.com/office/powerpoint/2010/main" val="73497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C17B4941-9883-4BEE-B846-71B3F6D2B5AF}" type="slidenum">
              <a:rPr lang="en-US"/>
              <a:pPr>
                <a:defRPr/>
              </a:pPr>
              <a:t>‹#›</a:t>
            </a:fld>
            <a:endParaRPr lang="en-US"/>
          </a:p>
        </p:txBody>
      </p:sp>
    </p:spTree>
    <p:extLst>
      <p:ext uri="{BB962C8B-B14F-4D97-AF65-F5344CB8AC3E}">
        <p14:creationId xmlns:p14="http://schemas.microsoft.com/office/powerpoint/2010/main" val="219595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B1E26AB3-DBE3-47BE-A816-C73543B1D36D}" type="slidenum">
              <a:rPr lang="en-US"/>
              <a:pPr>
                <a:defRPr/>
              </a:pPr>
              <a:t>‹#›</a:t>
            </a:fld>
            <a:endParaRPr lang="en-US"/>
          </a:p>
        </p:txBody>
      </p:sp>
    </p:spTree>
    <p:extLst>
      <p:ext uri="{BB962C8B-B14F-4D97-AF65-F5344CB8AC3E}">
        <p14:creationId xmlns:p14="http://schemas.microsoft.com/office/powerpoint/2010/main" val="733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DC7265E-E91A-4B40-BB40-4E59F3992EB4}" type="slidenum">
              <a:rPr lang="en-US"/>
              <a:pPr>
                <a:defRPr/>
              </a:pPr>
              <a:t>‹#›</a:t>
            </a:fld>
            <a:endParaRPr lang="en-US"/>
          </a:p>
        </p:txBody>
      </p:sp>
    </p:spTree>
    <p:extLst>
      <p:ext uri="{BB962C8B-B14F-4D97-AF65-F5344CB8AC3E}">
        <p14:creationId xmlns:p14="http://schemas.microsoft.com/office/powerpoint/2010/main" val="9845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4BAEBB36-C980-4D04-AC3E-0BB90D7485CF}" type="slidenum">
              <a:rPr lang="en-US"/>
              <a:pPr>
                <a:defRPr/>
              </a:pPr>
              <a:t>‹#›</a:t>
            </a:fld>
            <a:endParaRPr lang="en-US"/>
          </a:p>
        </p:txBody>
      </p:sp>
    </p:spTree>
    <p:extLst>
      <p:ext uri="{BB962C8B-B14F-4D97-AF65-F5344CB8AC3E}">
        <p14:creationId xmlns:p14="http://schemas.microsoft.com/office/powerpoint/2010/main" val="384859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20486" name="Rectangle 6"/>
          <p:cNvSpPr>
            <a:spLocks noGrp="1" noChangeArrowheads="1"/>
          </p:cNvSpPr>
          <p:nvPr>
            <p:ph type="sldNum" sz="quarter" idx="4"/>
          </p:nvPr>
        </p:nvSpPr>
        <p:spPr bwMode="auto">
          <a:xfrm>
            <a:off x="38100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Slide </a:t>
            </a:r>
            <a:fld id="{832552F5-BAA6-4EAD-85B0-0B904DB3490A}" type="slidenum">
              <a:rPr lang="en-US"/>
              <a:pPr>
                <a:defRPr/>
              </a:pPr>
              <a:t>‹#›</a:t>
            </a:fld>
            <a:endParaRPr lang="en-US"/>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ideo" Target="file:///C:\Users\brian.ravenna\Downloads\Hot%20Socket%20Simulation.mp4" TargetMode="Externa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9.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295400" y="1881187"/>
            <a:ext cx="640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a:solidFill>
                  <a:srgbClr val="2F549D"/>
                </a:solidFill>
              </a:rPr>
              <a:t>Hot Socket Issues</a:t>
            </a:r>
          </a:p>
          <a:p>
            <a:pPr algn="ctr" eaLnBrk="1" hangingPunct="1">
              <a:spcBef>
                <a:spcPct val="50000"/>
              </a:spcBef>
              <a:buFontTx/>
              <a:buNone/>
            </a:pPr>
            <a:r>
              <a:rPr lang="en-US" altLang="en-US" sz="2400" dirty="0">
                <a:solidFill>
                  <a:srgbClr val="2F549D"/>
                </a:solidFill>
              </a:rPr>
              <a:t>Causes and Best Practices</a:t>
            </a:r>
          </a:p>
        </p:txBody>
      </p:sp>
      <p:sp>
        <p:nvSpPr>
          <p:cNvPr id="2056" name="Text Box 10"/>
          <p:cNvSpPr txBox="1">
            <a:spLocks noChangeArrowheads="1"/>
          </p:cNvSpPr>
          <p:nvPr/>
        </p:nvSpPr>
        <p:spPr bwMode="auto">
          <a:xfrm>
            <a:off x="3505200" y="5334000"/>
            <a:ext cx="5410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smtClean="0">
                <a:solidFill>
                  <a:schemeClr val="bg1"/>
                </a:solidFill>
              </a:rPr>
              <a:t>Prepared </a:t>
            </a:r>
            <a:r>
              <a:rPr lang="en-US" altLang="en-US" sz="2400" dirty="0">
                <a:solidFill>
                  <a:schemeClr val="bg1"/>
                </a:solidFill>
              </a:rPr>
              <a:t>by </a:t>
            </a:r>
            <a:r>
              <a:rPr lang="en-US" altLang="en-US" sz="2400" dirty="0" smtClean="0">
                <a:solidFill>
                  <a:schemeClr val="bg1"/>
                </a:solidFill>
              </a:rPr>
              <a:t>Tom Lawton</a:t>
            </a:r>
            <a:endParaRPr lang="en-US" altLang="en-US" sz="2400" dirty="0">
              <a:solidFill>
                <a:schemeClr val="bg1"/>
              </a:solidFill>
            </a:endParaRPr>
          </a:p>
          <a:p>
            <a:pPr algn="r" eaLnBrk="1" hangingPunct="1">
              <a:spcBef>
                <a:spcPct val="0"/>
              </a:spcBef>
              <a:buFontTx/>
              <a:buNone/>
            </a:pPr>
            <a:r>
              <a:rPr lang="en-US" altLang="en-US" sz="2000" dirty="0">
                <a:solidFill>
                  <a:schemeClr val="bg1"/>
                </a:solidFill>
              </a:rPr>
              <a:t>TESCO – The Eastern Specialty Company</a:t>
            </a:r>
          </a:p>
          <a:p>
            <a:pPr algn="r" eaLnBrk="1" hangingPunct="1">
              <a:spcBef>
                <a:spcPct val="0"/>
              </a:spcBef>
              <a:buFontTx/>
              <a:buNone/>
            </a:pPr>
            <a:r>
              <a:rPr lang="en-US" altLang="en-US" sz="2400" dirty="0">
                <a:solidFill>
                  <a:schemeClr val="bg1"/>
                </a:solidFill>
              </a:rPr>
              <a:t>   </a:t>
            </a:r>
            <a:endParaRPr lang="en-US" altLang="en-US" sz="1800"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01" y="2055811"/>
            <a:ext cx="2104399"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464" y="2190750"/>
            <a:ext cx="2019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smtClean="0">
              <a:cs typeface="Arial" charset="0"/>
            </a:endParaRPr>
          </a:p>
          <a:p>
            <a:pPr marL="0" indent="0" defTabSz="1060450">
              <a:buClr>
                <a:schemeClr val="tx2"/>
              </a:buClr>
              <a:buFontTx/>
              <a:buNone/>
            </a:pPr>
            <a:endParaRPr lang="en-US" altLang="en-US" sz="2400" i="1"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cs typeface="Arial" charset="0"/>
              </a:rPr>
              <a:t>Note: Tin </a:t>
            </a:r>
            <a:r>
              <a:rPr lang="en-US" sz="1500" b="0" dirty="0">
                <a:solidFill>
                  <a:schemeClr val="tx1"/>
                </a:solidFill>
                <a:cs typeface="Arial" charset="0"/>
              </a:rPr>
              <a:t>Melts at </a:t>
            </a:r>
            <a:r>
              <a:rPr lang="en-US" sz="1500" b="0" dirty="0" smtClean="0">
                <a:solidFill>
                  <a:schemeClr val="tx1"/>
                </a:solidFill>
                <a:cs typeface="Arial" charset="0"/>
              </a:rPr>
              <a:t>232</a:t>
            </a:r>
            <a:r>
              <a:rPr lang="en-US" sz="1500" b="0" dirty="0">
                <a:solidFill>
                  <a:schemeClr val="tx1"/>
                </a:solidFill>
                <a:cs typeface="Arial" charset="0"/>
              </a:rPr>
              <a:t>º</a:t>
            </a:r>
            <a:r>
              <a:rPr lang="en-US" sz="1500" b="0" dirty="0" smtClean="0">
                <a:solidFill>
                  <a:schemeClr val="tx1"/>
                </a:solidFill>
                <a:cs typeface="Arial" charset="0"/>
              </a:rPr>
              <a:t>C (450</a:t>
            </a:r>
            <a:r>
              <a:rPr lang="en-US" sz="1500" b="0" dirty="0">
                <a:solidFill>
                  <a:schemeClr val="tx1"/>
                </a:solidFill>
                <a:cs typeface="Arial" charset="0"/>
              </a:rPr>
              <a:t>º</a:t>
            </a:r>
            <a:r>
              <a:rPr lang="en-US" sz="1500" b="0" dirty="0" smtClean="0">
                <a:solidFill>
                  <a:schemeClr val="tx1"/>
                </a:solidFill>
                <a:cs typeface="Arial" charset="0"/>
              </a:rPr>
              <a:t>F</a:t>
            </a:r>
            <a:r>
              <a:rPr lang="en-US" sz="1500" b="0" dirty="0">
                <a:solidFill>
                  <a:schemeClr val="tx1"/>
                </a:solidFill>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solidFill>
                  <a:schemeClr val="bg2"/>
                </a:solidFill>
              </a:rPr>
              <a:t>Jaw completely separated  - large gap resulting in poor connection</a:t>
            </a:r>
            <a:endParaRPr lang="en-US" dirty="0">
              <a:solidFill>
                <a:schemeClr val="bg2"/>
              </a:solidFill>
            </a:endParaRP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Hot Socket Simulation Fixture</a:t>
            </a:r>
          </a:p>
        </p:txBody>
      </p:sp>
      <p:pic>
        <p:nvPicPr>
          <p:cNvPr id="58378" name="Hot Socket Simulation.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1DA12EFD-06A9-4348-95C1-E2F34FEB28E0}" type="slidenum">
              <a:rPr lang="en-US" smtClean="0"/>
              <a:pPr>
                <a:defRPr/>
              </a:pPr>
              <a:t>12</a:t>
            </a:fld>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3A31C9FA-F476-4C1C-B54B-C727205EEAEA}" type="slidenum">
              <a:rPr lang="en-US" altLang="en-US" sz="1400" smtClean="0"/>
              <a:pPr eaLnBrk="1" hangingPunct="1">
                <a:spcBef>
                  <a:spcPct val="0"/>
                </a:spcBef>
                <a:buFontTx/>
                <a:buNone/>
              </a:pPr>
              <a:t>13</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Unexpected:</a:t>
            </a:r>
          </a:p>
          <a:p>
            <a:pPr eaLnBrk="1" hangingPunct="1">
              <a:spcBef>
                <a:spcPct val="0"/>
              </a:spcBef>
            </a:pPr>
            <a:r>
              <a:rPr lang="en-US" altLang="en-US" sz="1700"/>
              <a:t>Current plays only a small role in how quickly a meter will burn up.  Meters were burned up nearly as quickly at 3 amps, 30 amps, and 130 amps.  </a:t>
            </a:r>
          </a:p>
          <a:p>
            <a:pPr eaLnBrk="1" hangingPunct="1">
              <a:spcBef>
                <a:spcPct val="0"/>
              </a:spcBef>
            </a:pPr>
            <a:r>
              <a:rPr lang="en-US" altLang="en-US" sz="170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cs typeface="Arial" charset="0"/>
              </a:rPr>
              <a:t>Jaws with intermittent connections will arc to the meter blade resulting in pitting on the blade.</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Blade shows early signs of arcing.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16</a:t>
            </a:fld>
            <a:endParaRPr lang="en-US"/>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17</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smtClean="0">
                <a:solidFill>
                  <a:schemeClr val="bg1"/>
                </a:solidFill>
              </a:rPr>
              <a:t>What are the necessary ingredients </a:t>
            </a:r>
            <a:br>
              <a:rPr lang="en-US" altLang="en-US" sz="3000" smtClean="0">
                <a:solidFill>
                  <a:schemeClr val="bg1"/>
                </a:solidFill>
              </a:rPr>
            </a:br>
            <a:r>
              <a:rPr lang="en-US" altLang="en-US" sz="3000" smtClean="0">
                <a:solidFill>
                  <a:schemeClr val="bg1"/>
                </a:solidFill>
              </a:rPr>
              <a:t>for a hot socket?</a:t>
            </a:r>
            <a:endParaRPr lang="en-US" altLang="en-US" sz="400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smtClean="0"/>
              <a:t>Repeated meter insertions degrades the tension in the socket jaws (see graph), but not to dangerous levels</a:t>
            </a:r>
          </a:p>
          <a:p>
            <a:pPr eaLnBrk="1" hangingPunct="1">
              <a:lnSpc>
                <a:spcPct val="105000"/>
              </a:lnSpc>
            </a:pPr>
            <a:r>
              <a:rPr lang="en-US" altLang="en-US" sz="1600" smtClean="0"/>
              <a:t>Exposure to elevated temperatures rapidly degrades the socket jaw tension to dangerous levels (see graph)</a:t>
            </a:r>
          </a:p>
          <a:p>
            <a:pPr eaLnBrk="1" hangingPunct="1">
              <a:lnSpc>
                <a:spcPct val="105000"/>
              </a:lnSpc>
            </a:pPr>
            <a:r>
              <a:rPr lang="en-US" altLang="en-US" sz="1600" smtClean="0"/>
              <a:t>Visual inspection will catch some but not all dangerous socket jaws</a:t>
            </a:r>
          </a:p>
          <a:p>
            <a:pPr eaLnBrk="1" hangingPunct="1">
              <a:lnSpc>
                <a:spcPct val="105000"/>
              </a:lnSpc>
            </a:pPr>
            <a:r>
              <a:rPr lang="en-US" altLang="en-US" sz="1600" smtClean="0"/>
              <a:t>Arcing creates the heat</a:t>
            </a:r>
          </a:p>
          <a:p>
            <a:pPr eaLnBrk="1" hangingPunct="1">
              <a:lnSpc>
                <a:spcPct val="105000"/>
              </a:lnSpc>
            </a:pPr>
            <a:r>
              <a:rPr lang="en-US" altLang="en-US" sz="1600" smtClean="0"/>
              <a:t>Exposure to elevated temperatures has a cumulative effect on the meter socket jaw</a:t>
            </a:r>
          </a:p>
          <a:p>
            <a:pPr eaLnBrk="1" hangingPunct="1">
              <a:lnSpc>
                <a:spcPct val="105000"/>
              </a:lnSpc>
            </a:pPr>
            <a:r>
              <a:rPr lang="en-US" altLang="en-US" sz="1600" smtClean="0"/>
              <a:t>Relatively small vibration can initiate arcing </a:t>
            </a:r>
          </a:p>
          <a:p>
            <a:pPr eaLnBrk="1" hangingPunct="1">
              <a:lnSpc>
                <a:spcPct val="105000"/>
              </a:lnSpc>
            </a:pPr>
            <a:endParaRPr lang="en-US" altLang="en-US" sz="140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ED5ABC4-2BB2-4CC5-97E8-810586FE192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TESCO and </a:t>
            </a:r>
            <a:r>
              <a:rPr lang="en-US" altLang="en-US" sz="1800" dirty="0" err="1" smtClean="0"/>
              <a:t>Landis+Gyr</a:t>
            </a:r>
            <a:r>
              <a:rPr lang="en-US" altLang="en-US" sz="1800" dirty="0" smtClean="0"/>
              <a:t> provide this document upon request for utilities to facilitate thoughtful internal discussions and to help utilities discuss hot-socket concerns with local fire departments and answering media inquiries. </a:t>
            </a:r>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a:t>
            </a:fld>
            <a:endParaRPr 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FB637B93-D789-4F6C-870F-5F1156BAE039}" type="slidenum">
              <a:rPr lang="en-US" altLang="en-US" sz="1400" smtClean="0"/>
              <a:pPr eaLnBrk="1" hangingPunct="1">
                <a:spcBef>
                  <a:spcPct val="0"/>
                </a:spcBef>
                <a:buFontTx/>
                <a:buNone/>
              </a:pPr>
              <a:t>20</a:t>
            </a:fld>
            <a:endParaRPr lang="en-US" altLang="en-US" sz="1400"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smtClean="0"/>
              <a:t>Most AMI deployments utilize third party contractors to handle residential and some self contained non-2S services.  </a:t>
            </a:r>
          </a:p>
          <a:p>
            <a:pPr eaLnBrk="1" hangingPunct="1">
              <a:lnSpc>
                <a:spcPct val="115000"/>
              </a:lnSpc>
            </a:pPr>
            <a:r>
              <a:rPr lang="en-US" altLang="en-US" sz="1800" smtClean="0"/>
              <a:t>After to or prior to AMI deployments, Utility personnel typically see these sockets</a:t>
            </a:r>
          </a:p>
          <a:p>
            <a:pPr eaLnBrk="1" hangingPunct="1">
              <a:lnSpc>
                <a:spcPct val="115000"/>
              </a:lnSpc>
            </a:pPr>
            <a:r>
              <a:rPr lang="en-US" altLang="en-US" sz="1800" smtClean="0"/>
              <a:t>Transformer rated meters typically handled by the meter service department of the utility.</a:t>
            </a:r>
          </a:p>
          <a:p>
            <a:pPr eaLnBrk="1" hangingPunct="1">
              <a:lnSpc>
                <a:spcPct val="115000"/>
              </a:lnSpc>
            </a:pPr>
            <a:r>
              <a:rPr lang="en-US" altLang="en-US" sz="180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lstStyle/>
          <a:p>
            <a:pPr eaLnBrk="1" hangingPunct="1">
              <a:lnSpc>
                <a:spcPct val="105000"/>
              </a:lnSpc>
            </a:pPr>
            <a:r>
              <a:rPr lang="en-US" altLang="en-US" sz="2400" smtClean="0"/>
              <a:t>Easiest resolution is to replace the damaged jaw. </a:t>
            </a:r>
          </a:p>
          <a:p>
            <a:pPr eaLnBrk="1" hangingPunct="1">
              <a:lnSpc>
                <a:spcPct val="105000"/>
              </a:lnSpc>
            </a:pPr>
            <a:r>
              <a:rPr lang="en-US" altLang="en-US" sz="2400" b="1" smtClean="0"/>
              <a:t>Never</a:t>
            </a:r>
            <a:r>
              <a:rPr lang="en-US" altLang="en-US" sz="2400" smtClean="0"/>
              <a:t> try and repair a damaged jaw.  The tension in the damaged jaw will not return simply by taking a pair of pliers and closing the jaw tighter.  </a:t>
            </a:r>
          </a:p>
          <a:p>
            <a:pPr eaLnBrk="1" hangingPunct="1">
              <a:lnSpc>
                <a:spcPct val="105000"/>
              </a:lnSpc>
            </a:pPr>
            <a:r>
              <a:rPr lang="en-US" altLang="en-US" sz="240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52106"/>
            <a:ext cx="18923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B1E26AB3-DBE3-47BE-A816-C73543B1D36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DB10FA7D-2F6D-4199-8449-420F5EF37BDD}" type="slidenum">
              <a:rPr lang="en-US" altLang="en-US" sz="1400" smtClean="0"/>
              <a:pPr eaLnBrk="1" hangingPunct="1">
                <a:spcBef>
                  <a:spcPct val="0"/>
                </a:spcBef>
                <a:buFontTx/>
                <a:buNone/>
              </a:pPr>
              <a:t>24</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57200" y="1752600"/>
            <a:ext cx="8229600" cy="1752600"/>
          </a:xfrm>
          <a:noFill/>
        </p:spPr>
        <p:txBody>
          <a:bodyPr/>
          <a:lstStyle/>
          <a:p>
            <a:pPr eaLnBrk="1" hangingPunct="1">
              <a:lnSpc>
                <a:spcPct val="120000"/>
              </a:lnSpc>
            </a:pPr>
            <a:r>
              <a:rPr lang="en-US" altLang="en-US" sz="1600" smtClean="0"/>
              <a:t>At the start of our laboratory investigation the oldest electro mechanical meters withstood hot sockets the best</a:t>
            </a:r>
          </a:p>
          <a:p>
            <a:pPr eaLnBrk="1" hangingPunct="1">
              <a:lnSpc>
                <a:spcPct val="120000"/>
              </a:lnSpc>
            </a:pPr>
            <a:r>
              <a:rPr lang="en-US" altLang="en-US" sz="1600" smtClean="0"/>
              <a:t>The latest vintage solid state meters withstood hot sockets the least.</a:t>
            </a:r>
          </a:p>
          <a:p>
            <a:pPr eaLnBrk="1" hangingPunct="1">
              <a:lnSpc>
                <a:spcPct val="120000"/>
              </a:lnSpc>
            </a:pPr>
            <a:r>
              <a:rPr lang="en-US" altLang="en-US" sz="160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pPr>
            <a:r>
              <a:rPr lang="en-US" altLang="en-US" sz="160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3429000" y="4648200"/>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C:\Documents and Settings\replogro\My Documents\Focus\AX Files\FOCUS AX-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2440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3" y="4724400"/>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5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500" dirty="0" smtClean="0"/>
              <a:t>Loss of tension is necessary to create the initial micro-arcing conditions.</a:t>
            </a:r>
          </a:p>
          <a:p>
            <a:pPr eaLnBrk="1" hangingPunct="1">
              <a:lnSpc>
                <a:spcPct val="120000"/>
              </a:lnSpc>
            </a:pPr>
            <a:r>
              <a:rPr lang="en-US" altLang="en-US" sz="1500" dirty="0" smtClean="0"/>
              <a:t>Sockets with repeated meter exchanges observed to have higher incidence of hot socket issues and “booting” a meter may spring jaws even more.</a:t>
            </a:r>
          </a:p>
          <a:p>
            <a:pPr eaLnBrk="1" hangingPunct="1">
              <a:lnSpc>
                <a:spcPct val="120000"/>
              </a:lnSpc>
            </a:pPr>
            <a:r>
              <a:rPr lang="en-US" altLang="en-US" sz="1500" dirty="0" smtClean="0"/>
              <a:t>Vibration appears to be the most common catalyst to the micro-arcing that creates the initial heat in a “hot socket”.</a:t>
            </a:r>
          </a:p>
          <a:p>
            <a:pPr eaLnBrk="1" hangingPunct="1">
              <a:lnSpc>
                <a:spcPct val="120000"/>
              </a:lnSpc>
            </a:pPr>
            <a:r>
              <a:rPr lang="en-US" altLang="en-US" sz="1500" dirty="0" smtClean="0"/>
              <a:t>The meter must have some power, but current is not a significant factor in how quickly or dramatically a hot socket occurs</a:t>
            </a:r>
          </a:p>
          <a:p>
            <a:pPr eaLnBrk="1" hangingPunct="1">
              <a:lnSpc>
                <a:spcPct val="120000"/>
              </a:lnSpc>
            </a:pPr>
            <a:r>
              <a:rPr lang="en-US" altLang="en-US" sz="1500" dirty="0" smtClean="0"/>
              <a:t>The effects of vibration and weakened jaw are cumulative </a:t>
            </a:r>
          </a:p>
          <a:p>
            <a:pPr eaLnBrk="1" hangingPunct="1">
              <a:lnSpc>
                <a:spcPct val="120000"/>
              </a:lnSpc>
            </a:pPr>
            <a:r>
              <a:rPr lang="en-US" altLang="en-US" sz="15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xfrm>
            <a:off x="457200" y="2209800"/>
            <a:ext cx="8229600" cy="3429000"/>
          </a:xfrm>
          <a:noFill/>
        </p:spPr>
        <p:txBody>
          <a:bodyPr/>
          <a:lstStyle/>
          <a:p>
            <a:pPr algn="ctr" eaLnBrk="1" hangingPunct="1">
              <a:lnSpc>
                <a:spcPct val="90000"/>
              </a:lnSpc>
              <a:buFontTx/>
              <a:buNone/>
            </a:pPr>
            <a:r>
              <a:rPr lang="en-US" altLang="en-US" sz="2800" b="1" dirty="0" smtClean="0"/>
              <a:t>Tom Lawton</a:t>
            </a:r>
            <a:endParaRPr lang="en-US" altLang="en-US" sz="2800" b="1" dirty="0" smtClean="0"/>
          </a:p>
          <a:p>
            <a:pPr algn="ctr" eaLnBrk="1" hangingPunct="1">
              <a:lnSpc>
                <a:spcPct val="90000"/>
              </a:lnSpc>
              <a:buFontTx/>
              <a:buNone/>
            </a:pPr>
            <a:r>
              <a:rPr lang="en-US" altLang="en-US" sz="2500" dirty="0" smtClean="0"/>
              <a:t>Tom.Lawton</a:t>
            </a:r>
            <a:r>
              <a:rPr lang="en-US" altLang="en-US" sz="2500" dirty="0" smtClean="0"/>
              <a:t>@tescometermanager.com</a:t>
            </a:r>
            <a:endParaRPr lang="en-US" altLang="en-US" sz="2500" dirty="0"/>
          </a:p>
          <a:p>
            <a:pPr algn="ctr" eaLnBrk="1" hangingPunct="1">
              <a:lnSpc>
                <a:spcPct val="90000"/>
              </a:lnSpc>
              <a:buFontTx/>
              <a:buNone/>
            </a:pPr>
            <a:r>
              <a:rPr lang="en-US" altLang="en-US" sz="2500" dirty="0" smtClean="0"/>
              <a:t>TESCO – The Eastern Specialty Company </a:t>
            </a:r>
          </a:p>
          <a:p>
            <a:pPr algn="ctr" eaLnBrk="1" hangingPunct="1">
              <a:lnSpc>
                <a:spcPct val="90000"/>
              </a:lnSpc>
              <a:buFontTx/>
              <a:buNone/>
            </a:pPr>
            <a:endParaRPr lang="en-US" altLang="en-US" sz="2800" dirty="0" smtClean="0"/>
          </a:p>
          <a:p>
            <a:pPr algn="ctr" eaLnBrk="1" hangingPunct="1">
              <a:lnSpc>
                <a:spcPct val="90000"/>
              </a:lnSpc>
              <a:buFontTx/>
              <a:buNone/>
            </a:pPr>
            <a:r>
              <a:rPr lang="en-US" altLang="en-US" sz="2500" dirty="0" smtClean="0"/>
              <a:t>This presentation can also be found under Meter Conferences and Schools on the TESCO web site: </a:t>
            </a:r>
            <a:r>
              <a:rPr lang="en-US" altLang="en-US" sz="2500" dirty="0" smtClean="0">
                <a:solidFill>
                  <a:srgbClr val="CC3300"/>
                </a:solidFill>
                <a:hlinkClick r:id="rId3"/>
              </a:rPr>
              <a:t>www.tesco-advent.com</a:t>
            </a:r>
            <a:endParaRPr lang="en-US" altLang="en-US" sz="2500" dirty="0" smtClean="0">
              <a:solidFill>
                <a:srgbClr val="CC3300"/>
              </a:solidFill>
            </a:endParaRPr>
          </a:p>
        </p:txBody>
      </p:sp>
      <p:pic>
        <p:nvPicPr>
          <p:cNvPr id="2253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600200"/>
            <a:ext cx="8229600" cy="4114800"/>
          </a:xfrm>
          <a:solidFill>
            <a:srgbClr val="FFFFFF"/>
          </a:solidFill>
        </p:spPr>
        <p:txBody>
          <a:bodyPr/>
          <a:lstStyle/>
          <a:p>
            <a:pPr eaLnBrk="1" hangingPunct="1">
              <a:lnSpc>
                <a:spcPct val="80000"/>
              </a:lnSpc>
              <a:spcAft>
                <a:spcPct val="100000"/>
              </a:spcAft>
            </a:pPr>
            <a:r>
              <a:rPr lang="en-US" altLang="en-US" sz="140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smtClean="0"/>
              <a:t>AMI deployments because of the volume of meters involved put a spot light on this issue.  </a:t>
            </a:r>
          </a:p>
          <a:p>
            <a:pPr lvl="1" eaLnBrk="1" hangingPunct="1">
              <a:lnSpc>
                <a:spcPct val="80000"/>
              </a:lnSpc>
              <a:spcAft>
                <a:spcPct val="100000"/>
              </a:spcAft>
            </a:pPr>
            <a:r>
              <a:rPr lang="en-US" altLang="en-US" sz="1400" smtClean="0"/>
              <a:t>What causes a hot socket?</a:t>
            </a:r>
          </a:p>
          <a:p>
            <a:pPr lvl="1" eaLnBrk="1" hangingPunct="1">
              <a:lnSpc>
                <a:spcPct val="80000"/>
              </a:lnSpc>
              <a:spcAft>
                <a:spcPct val="100000"/>
              </a:spcAft>
            </a:pPr>
            <a:r>
              <a:rPr lang="en-US" altLang="en-US" sz="1400" smtClean="0"/>
              <a:t>Are the meters ever the cause of a meter box failure?</a:t>
            </a:r>
          </a:p>
          <a:p>
            <a:pPr lvl="1" eaLnBrk="1" hangingPunct="1">
              <a:lnSpc>
                <a:spcPct val="80000"/>
              </a:lnSpc>
              <a:spcAft>
                <a:spcPct val="100000"/>
              </a:spcAft>
            </a:pPr>
            <a:r>
              <a:rPr lang="en-US" altLang="en-US" sz="1400" smtClean="0"/>
              <a:t>What are the things to look for when inspecting an </a:t>
            </a:r>
            <a:br>
              <a:rPr lang="en-US" altLang="en-US" sz="1400" smtClean="0"/>
            </a:br>
            <a:r>
              <a:rPr lang="en-US" altLang="en-US" sz="1400" smtClean="0"/>
              <a:t>existing meter installation?</a:t>
            </a:r>
          </a:p>
          <a:p>
            <a:pPr lvl="1" eaLnBrk="1" hangingPunct="1">
              <a:lnSpc>
                <a:spcPct val="80000"/>
              </a:lnSpc>
              <a:spcAft>
                <a:spcPct val="100000"/>
              </a:spcAft>
            </a:pPr>
            <a:r>
              <a:rPr lang="en-US" altLang="en-US" sz="1400" smtClean="0"/>
              <a:t>What are the best practices for handling potential hot</a:t>
            </a:r>
            <a:br>
              <a:rPr lang="en-US" altLang="en-US" sz="1400" smtClean="0"/>
            </a:br>
            <a:r>
              <a:rPr lang="en-US" altLang="en-US" sz="1400" smtClean="0"/>
              <a:t> sockets?</a:t>
            </a:r>
          </a:p>
          <a:p>
            <a:pPr eaLnBrk="1" hangingPunct="1">
              <a:lnSpc>
                <a:spcPct val="80000"/>
              </a:lnSpc>
              <a:spcAft>
                <a:spcPct val="100000"/>
              </a:spcAft>
            </a:pPr>
            <a:r>
              <a:rPr lang="en-US" altLang="en-US" sz="1400" smtClean="0"/>
              <a:t>This presentation will cover the results of our lab </a:t>
            </a:r>
            <a:br>
              <a:rPr lang="en-US" altLang="en-US" sz="1400" smtClean="0"/>
            </a:br>
            <a:r>
              <a:rPr lang="en-US" altLang="en-US" sz="1400" smtClean="0"/>
              <a:t>investigation into the sources for hot sockets, the </a:t>
            </a:r>
            <a:br>
              <a:rPr lang="en-US" altLang="en-US" sz="1400" smtClean="0"/>
            </a:br>
            <a:r>
              <a:rPr lang="en-US" altLang="en-US" sz="1400" smtClean="0"/>
              <a:t>development of a fixture to simulate hot sockets, </a:t>
            </a:r>
            <a:br>
              <a:rPr lang="en-US" altLang="en-US" sz="1400" smtClean="0"/>
            </a:br>
            <a:r>
              <a:rPr lang="en-US" altLang="en-US" sz="1400" smtClean="0"/>
              <a:t>the tests and data gleaned from hot sockets, and </a:t>
            </a:r>
            <a:br>
              <a:rPr lang="en-US" altLang="en-US" sz="1400" smtClean="0"/>
            </a:br>
            <a:r>
              <a:rPr lang="en-US" altLang="en-US" sz="140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3034145"/>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smtClean="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545" y="4946478"/>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5490619"/>
            <a:ext cx="8610599" cy="529181"/>
          </a:xfrm>
        </p:spPr>
        <p:txBody>
          <a:bodyPr/>
          <a:lstStyle/>
          <a:p>
            <a:pPr marL="0" indent="0" defTabSz="1060450">
              <a:buClr>
                <a:schemeClr val="tx2"/>
              </a:buClr>
              <a:buFontTx/>
              <a:buNone/>
              <a:defRPr/>
            </a:pPr>
            <a:r>
              <a:rPr lang="en-US" sz="1500" dirty="0" smtClean="0">
                <a:cs typeface="Arial" charset="0"/>
              </a:rPr>
              <a:t>National Fire Prevention Association (NFPA) tracks sources of home electrical fires - 2013 report.</a:t>
            </a:r>
          </a:p>
          <a:p>
            <a:pPr marL="188913" indent="-188913" defTabSz="1060450">
              <a:buClr>
                <a:schemeClr val="tx2"/>
              </a:buClr>
              <a:defRPr/>
            </a:pPr>
            <a:endParaRPr lang="en-US" sz="2000" i="1" dirty="0">
              <a:cs typeface="Arial" charset="0"/>
            </a:endParaRPr>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3890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51450" y="2309813"/>
            <a:ext cx="1682750" cy="585787"/>
          </a:xfrm>
          <a:prstGeom prst="rect">
            <a:avLst/>
          </a:prstGeom>
          <a:noFill/>
        </p:spPr>
        <p:txBody>
          <a:bodyPr>
            <a:spAutoFit/>
          </a:bodyPr>
          <a:lstStyle/>
          <a:p>
            <a:pPr>
              <a:defRPr/>
            </a:pPr>
            <a:r>
              <a:rPr lang="en-US" sz="1600" dirty="0">
                <a:solidFill>
                  <a:srgbClr val="FF0000"/>
                </a:solidFill>
                <a:latin typeface="+mn-lt"/>
              </a:rPr>
              <a:t>No NFPA data 1999-2001</a:t>
            </a:r>
          </a:p>
        </p:txBody>
      </p:sp>
      <p:sp>
        <p:nvSpPr>
          <p:cNvPr id="8"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Generally Decreasing</a:t>
            </a:r>
          </a:p>
        </p:txBody>
      </p:sp>
      <p:sp>
        <p:nvSpPr>
          <p:cNvPr id="3" name="Slide Number Placeholder 2"/>
          <p:cNvSpPr>
            <a:spLocks noGrp="1"/>
          </p:cNvSpPr>
          <p:nvPr>
            <p:ph type="sldNum" sz="quarter" idx="11"/>
          </p:nvPr>
        </p:nvSpPr>
        <p:spPr/>
        <p:txBody>
          <a:bodyPr/>
          <a:lstStyle/>
          <a:p>
            <a:pPr>
              <a:defRPr/>
            </a:pPr>
            <a:r>
              <a:rPr lang="en-US" smtClean="0"/>
              <a:t>Slide </a:t>
            </a:r>
            <a:fld id="{32605582-A12C-44CB-A043-106FA2916592}" type="slidenum">
              <a:rPr lang="en-US" smtClean="0"/>
              <a:pPr>
                <a:defRPr/>
              </a:pPr>
              <a:t>5</a:t>
            </a:fld>
            <a:endParaRPr 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5486400" y="1745820"/>
            <a:ext cx="3279775" cy="2321833"/>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r>
              <a:rPr lang="en-US" altLang="en-US" sz="2400" dirty="0" smtClean="0">
                <a:cs typeface="Arial" charset="0"/>
              </a:rPr>
              <a:t>610 fires/year in the vicinity of the </a:t>
            </a:r>
            <a:r>
              <a:rPr lang="en-US" altLang="en-US" sz="2400" u="sng" dirty="0" smtClean="0">
                <a:cs typeface="Arial" charset="0"/>
              </a:rPr>
              <a:t>Meter or Meter Box</a:t>
            </a: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p:txBody>
      </p:sp>
      <p:grpSp>
        <p:nvGrpSpPr>
          <p:cNvPr id="3" name="Group 2"/>
          <p:cNvGrpSpPr/>
          <p:nvPr/>
        </p:nvGrpSpPr>
        <p:grpSpPr>
          <a:xfrm>
            <a:off x="609600" y="1676400"/>
            <a:ext cx="4648200" cy="4113194"/>
            <a:chOff x="609600" y="1676400"/>
            <a:chExt cx="4852702" cy="4294158"/>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t="10959" r="50000" b="21001"/>
            <a:stretch>
              <a:fillRect/>
            </a:stretch>
          </p:blipFill>
          <p:spPr bwMode="auto">
            <a:xfrm>
              <a:off x="762000" y="1676400"/>
              <a:ext cx="4343400" cy="429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600" y="4020459"/>
              <a:ext cx="4852702" cy="304800"/>
            </a:xfrm>
            <a:prstGeom prst="rect">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8" name="Rectangle 2"/>
          <p:cNvSpPr txBox="1">
            <a:spLocks noChangeArrowheads="1"/>
          </p:cNvSpPr>
          <p:nvPr/>
        </p:nvSpPr>
        <p:spPr bwMode="auto">
          <a:xfrm>
            <a:off x="457200" y="332509"/>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Sources of Electrical Fires</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6</a:t>
            </a:fld>
            <a:endParaRPr lang="en-US"/>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135 million electric meters installed in the US 610 fires/year / 135m = 4.5 per  million meters per year</a:t>
            </a:r>
          </a:p>
          <a:p>
            <a:pPr defTabSz="1060450">
              <a:buClr>
                <a:schemeClr val="tx2"/>
              </a:buClr>
            </a:pPr>
            <a:endParaRPr lang="en-US" altLang="en-US" sz="1200" dirty="0" smtClean="0">
              <a:cs typeface="Arial" charset="0"/>
            </a:endParaRPr>
          </a:p>
          <a:p>
            <a:pPr defTabSz="1060450">
              <a:buClr>
                <a:schemeClr val="tx2"/>
              </a:buClr>
            </a:pPr>
            <a:r>
              <a:rPr lang="en-US" altLang="en-US" sz="2000" dirty="0" smtClean="0">
                <a:cs typeface="Arial" charset="0"/>
              </a:rPr>
              <a:t>Taking into account wiring into/out of socket may increase the rate: (690+610+530)/ 135m = 13.5 per million meters per year</a:t>
            </a: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a:t>
            </a:r>
            <a:r>
              <a:rPr lang="en-US" altLang="en-US" sz="1800" kern="0" dirty="0" err="1" smtClean="0">
                <a:solidFill>
                  <a:schemeClr val="bg1"/>
                </a:solidFill>
              </a:rPr>
              <a:t>Occurance</a:t>
            </a:r>
            <a:r>
              <a:rPr lang="en-US" altLang="en-US" sz="1800" kern="0" dirty="0" smtClean="0">
                <a:solidFill>
                  <a:schemeClr val="bg1"/>
                </a:solidFill>
              </a:rPr>
              <a:t> 2007-2011</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7</a:t>
            </a:fld>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smtClean="0"/>
              <a:t>Pitted and discolored meter blades</a:t>
            </a:r>
          </a:p>
          <a:p>
            <a:r>
              <a:rPr lang="en-US" altLang="en-US" sz="1800" smtClean="0"/>
              <a:t>Melted plastic around one or more of the meter stabs (typically the plastic around one stab is where the deformation starts)</a:t>
            </a:r>
          </a:p>
          <a:p>
            <a:r>
              <a:rPr lang="en-US" altLang="en-US" sz="1800" smtClean="0"/>
              <a:t>Pitted and discolored socket jaws</a:t>
            </a:r>
          </a:p>
          <a:p>
            <a:r>
              <a:rPr lang="en-US" altLang="en-US" sz="1800" smtClean="0"/>
              <a:t>Loss of spring tension in the socket jaws</a:t>
            </a:r>
          </a:p>
          <a:p>
            <a:endParaRPr lang="en-US" altLang="en-US" sz="180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3"/>
          <p:cNvGrpSpPr/>
          <p:nvPr/>
        </p:nvGrpSpPr>
        <p:grpSpPr>
          <a:xfrm>
            <a:off x="4800600" y="4038600"/>
            <a:ext cx="2905714" cy="2133600"/>
            <a:chOff x="4800600" y="4038600"/>
            <a:chExt cx="2667000" cy="1958318"/>
          </a:xfrm>
        </p:grpSpPr>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038600"/>
              <a:ext cx="2667000" cy="195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324600" y="50292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Slide Number Placeholder 2"/>
          <p:cNvSpPr>
            <a:spLocks noGrp="1"/>
          </p:cNvSpPr>
          <p:nvPr>
            <p:ph type="sldNum" sz="quarter" idx="11"/>
          </p:nvPr>
        </p:nvSpPr>
        <p:spPr/>
        <p:txBody>
          <a:bodyPr/>
          <a:lstStyle/>
          <a:p>
            <a:pPr>
              <a:defRPr/>
            </a:pPr>
            <a:r>
              <a:rPr lang="en-US" smtClean="0"/>
              <a:t>Slide </a:t>
            </a:r>
            <a:fld id="{32605582-A12C-44CB-A043-106FA291659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
        <p:nvSpPr>
          <p:cNvPr id="2" name="Slide Number Placeholder 1"/>
          <p:cNvSpPr>
            <a:spLocks noGrp="1"/>
          </p:cNvSpPr>
          <p:nvPr>
            <p:ph type="sldNum" sz="quarter" idx="11"/>
          </p:nvPr>
        </p:nvSpPr>
        <p:spPr/>
        <p:txBody>
          <a:bodyPr/>
          <a:lstStyle/>
          <a:p>
            <a:pPr>
              <a:defRPr/>
            </a:pPr>
            <a:r>
              <a:rPr lang="en-US" smtClean="0"/>
              <a:t>Slide </a:t>
            </a:r>
            <a:fld id="{32605582-A12C-44CB-A043-106FA2916592}" type="slidenum">
              <a:rPr lang="en-US" smtClean="0"/>
              <a:pPr>
                <a:defRPr/>
              </a:pPr>
              <a:t>9</a:t>
            </a:fld>
            <a:endParaRPr lang="en-US"/>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5735</TotalTime>
  <Words>1573</Words>
  <Application>Microsoft Office PowerPoint</Application>
  <PresentationFormat>On-screen Show (4:3)</PresentationFormat>
  <Paragraphs>185</Paragraphs>
  <Slides>26</Slides>
  <Notes>26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Brian Ravenna</cp:lastModifiedBy>
  <cp:revision>107</cp:revision>
  <dcterms:created xsi:type="dcterms:W3CDTF">2012-09-24T21:06:00Z</dcterms:created>
  <dcterms:modified xsi:type="dcterms:W3CDTF">2015-05-15T15:07:04Z</dcterms:modified>
</cp:coreProperties>
</file>