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4"/>
  </p:sldMasterIdLst>
  <p:notesMasterIdLst>
    <p:notesMasterId r:id="rId27"/>
  </p:notesMasterIdLst>
  <p:sldIdLst>
    <p:sldId id="256" r:id="rId5"/>
    <p:sldId id="324" r:id="rId6"/>
    <p:sldId id="350" r:id="rId7"/>
    <p:sldId id="325" r:id="rId8"/>
    <p:sldId id="326" r:id="rId9"/>
    <p:sldId id="327" r:id="rId10"/>
    <p:sldId id="294" r:id="rId11"/>
    <p:sldId id="346" r:id="rId12"/>
    <p:sldId id="348" r:id="rId13"/>
    <p:sldId id="347" r:id="rId14"/>
    <p:sldId id="328" r:id="rId15"/>
    <p:sldId id="305" r:id="rId16"/>
    <p:sldId id="330" r:id="rId17"/>
    <p:sldId id="340" r:id="rId18"/>
    <p:sldId id="341" r:id="rId19"/>
    <p:sldId id="342" r:id="rId20"/>
    <p:sldId id="343" r:id="rId21"/>
    <p:sldId id="344" r:id="rId22"/>
    <p:sldId id="336" r:id="rId23"/>
    <p:sldId id="337" r:id="rId24"/>
    <p:sldId id="349" r:id="rId25"/>
    <p:sldId id="321" r:id="rId26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4C4C"/>
    <a:srgbClr val="616161"/>
    <a:srgbClr val="2B3245"/>
    <a:srgbClr val="595959"/>
    <a:srgbClr val="898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05" autoAdjust="0"/>
    <p:restoredTop sz="94660"/>
  </p:normalViewPr>
  <p:slideViewPr>
    <p:cSldViewPr snapToGrid="0" showGuides="1">
      <p:cViewPr varScale="1">
        <p:scale>
          <a:sx n="148" d="100"/>
          <a:sy n="148" d="100"/>
        </p:scale>
        <p:origin x="9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rry Lawton" userId="eb0ea816-ab11-40ac-b35f-dd717ffba447" providerId="ADAL" clId="{4B2168A2-1810-4AC7-A5F9-B80029A5EA58}"/>
    <pc:docChg chg="undo custSel addSld modSld">
      <pc:chgData name="Perry Lawton" userId="eb0ea816-ab11-40ac-b35f-dd717ffba447" providerId="ADAL" clId="{4B2168A2-1810-4AC7-A5F9-B80029A5EA58}" dt="2022-07-19T12:53:55.915" v="2291" actId="21"/>
      <pc:docMkLst>
        <pc:docMk/>
      </pc:docMkLst>
      <pc:sldChg chg="modSp mod">
        <pc:chgData name="Perry Lawton" userId="eb0ea816-ab11-40ac-b35f-dd717ffba447" providerId="ADAL" clId="{4B2168A2-1810-4AC7-A5F9-B80029A5EA58}" dt="2022-07-19T12:40:49.832" v="2177" actId="57"/>
        <pc:sldMkLst>
          <pc:docMk/>
          <pc:sldMk cId="2363848261" sldId="256"/>
        </pc:sldMkLst>
        <pc:spChg chg="mod">
          <ac:chgData name="Perry Lawton" userId="eb0ea816-ab11-40ac-b35f-dd717ffba447" providerId="ADAL" clId="{4B2168A2-1810-4AC7-A5F9-B80029A5EA58}" dt="2022-07-19T12:40:49.832" v="2177" actId="57"/>
          <ac:spMkLst>
            <pc:docMk/>
            <pc:sldMk cId="2363848261" sldId="256"/>
            <ac:spMk id="15" creationId="{99B0DC9A-94CF-4943-8D2D-E96A6DDC2461}"/>
          </ac:spMkLst>
        </pc:spChg>
      </pc:sldChg>
      <pc:sldChg chg="addSp delSp modSp mod">
        <pc:chgData name="Perry Lawton" userId="eb0ea816-ab11-40ac-b35f-dd717ffba447" providerId="ADAL" clId="{4B2168A2-1810-4AC7-A5F9-B80029A5EA58}" dt="2022-07-19T12:50:50.328" v="2227" actId="1076"/>
        <pc:sldMkLst>
          <pc:docMk/>
          <pc:sldMk cId="4083950407" sldId="324"/>
        </pc:sldMkLst>
        <pc:spChg chg="add mod ord">
          <ac:chgData name="Perry Lawton" userId="eb0ea816-ab11-40ac-b35f-dd717ffba447" providerId="ADAL" clId="{4B2168A2-1810-4AC7-A5F9-B80029A5EA58}" dt="2022-07-19T12:49:59.510" v="2209" actId="208"/>
          <ac:spMkLst>
            <pc:docMk/>
            <pc:sldMk cId="4083950407" sldId="324"/>
            <ac:spMk id="4" creationId="{087B2744-E6B4-A4FB-07A2-FCD29C5256DF}"/>
          </ac:spMkLst>
        </pc:spChg>
        <pc:spChg chg="mod">
          <ac:chgData name="Perry Lawton" userId="eb0ea816-ab11-40ac-b35f-dd717ffba447" providerId="ADAL" clId="{4B2168A2-1810-4AC7-A5F9-B80029A5EA58}" dt="2022-07-19T12:50:35.929" v="2220" actId="1076"/>
          <ac:spMkLst>
            <pc:docMk/>
            <pc:sldMk cId="4083950407" sldId="324"/>
            <ac:spMk id="5" creationId="{F3909558-1E91-4904-8101-C2D15EE42051}"/>
          </ac:spMkLst>
        </pc:spChg>
        <pc:spChg chg="mod">
          <ac:chgData name="Perry Lawton" userId="eb0ea816-ab11-40ac-b35f-dd717ffba447" providerId="ADAL" clId="{4B2168A2-1810-4AC7-A5F9-B80029A5EA58}" dt="2022-07-19T12:21:51.203" v="1238" actId="20577"/>
          <ac:spMkLst>
            <pc:docMk/>
            <pc:sldMk cId="4083950407" sldId="324"/>
            <ac:spMk id="7" creationId="{DF5419AA-92D3-45A9-A3A0-1C4C0DF87838}"/>
          </ac:spMkLst>
        </pc:spChg>
        <pc:spChg chg="mod">
          <ac:chgData name="Perry Lawton" userId="eb0ea816-ab11-40ac-b35f-dd717ffba447" providerId="ADAL" clId="{4B2168A2-1810-4AC7-A5F9-B80029A5EA58}" dt="2022-07-19T12:44:48.135" v="2188" actId="57"/>
          <ac:spMkLst>
            <pc:docMk/>
            <pc:sldMk cId="4083950407" sldId="324"/>
            <ac:spMk id="18" creationId="{8D196AA7-DAA9-456C-A160-658BC312206C}"/>
          </ac:spMkLst>
        </pc:spChg>
        <pc:picChg chg="add mod">
          <ac:chgData name="Perry Lawton" userId="eb0ea816-ab11-40ac-b35f-dd717ffba447" providerId="ADAL" clId="{4B2168A2-1810-4AC7-A5F9-B80029A5EA58}" dt="2022-07-19T12:50:50.328" v="2227" actId="1076"/>
          <ac:picMkLst>
            <pc:docMk/>
            <pc:sldMk cId="4083950407" sldId="324"/>
            <ac:picMk id="3" creationId="{4FB63019-4159-3FD5-3E1F-62444E902724}"/>
          </ac:picMkLst>
        </pc:picChg>
        <pc:picChg chg="del">
          <ac:chgData name="Perry Lawton" userId="eb0ea816-ab11-40ac-b35f-dd717ffba447" providerId="ADAL" clId="{4B2168A2-1810-4AC7-A5F9-B80029A5EA58}" dt="2022-07-19T12:45:12.908" v="2189" actId="478"/>
          <ac:picMkLst>
            <pc:docMk/>
            <pc:sldMk cId="4083950407" sldId="324"/>
            <ac:picMk id="8" creationId="{00000000-0000-0000-0000-000000000000}"/>
          </ac:picMkLst>
        </pc:picChg>
        <pc:picChg chg="add mod">
          <ac:chgData name="Perry Lawton" userId="eb0ea816-ab11-40ac-b35f-dd717ffba447" providerId="ADAL" clId="{4B2168A2-1810-4AC7-A5F9-B80029A5EA58}" dt="2022-07-19T12:50:36.808" v="2222" actId="1076"/>
          <ac:picMkLst>
            <pc:docMk/>
            <pc:sldMk cId="4083950407" sldId="324"/>
            <ac:picMk id="1026" creationId="{A335C560-A602-EECB-1367-6D27F83E3A18}"/>
          </ac:picMkLst>
        </pc:picChg>
        <pc:picChg chg="add mod">
          <ac:chgData name="Perry Lawton" userId="eb0ea816-ab11-40ac-b35f-dd717ffba447" providerId="ADAL" clId="{4B2168A2-1810-4AC7-A5F9-B80029A5EA58}" dt="2022-07-19T12:50:36.321" v="2221" actId="1076"/>
          <ac:picMkLst>
            <pc:docMk/>
            <pc:sldMk cId="4083950407" sldId="324"/>
            <ac:picMk id="1028" creationId="{0907CCF9-36E9-95C1-C0D5-D7A6D9AC8631}"/>
          </ac:picMkLst>
        </pc:picChg>
      </pc:sldChg>
      <pc:sldChg chg="modSp mod">
        <pc:chgData name="Perry Lawton" userId="eb0ea816-ab11-40ac-b35f-dd717ffba447" providerId="ADAL" clId="{4B2168A2-1810-4AC7-A5F9-B80029A5EA58}" dt="2022-07-19T12:29:06.399" v="2096" actId="20577"/>
        <pc:sldMkLst>
          <pc:docMk/>
          <pc:sldMk cId="1962304652" sldId="325"/>
        </pc:sldMkLst>
        <pc:spChg chg="mod">
          <ac:chgData name="Perry Lawton" userId="eb0ea816-ab11-40ac-b35f-dd717ffba447" providerId="ADAL" clId="{4B2168A2-1810-4AC7-A5F9-B80029A5EA58}" dt="2022-07-19T12:29:06.399" v="2096" actId="20577"/>
          <ac:spMkLst>
            <pc:docMk/>
            <pc:sldMk cId="1962304652" sldId="325"/>
            <ac:spMk id="8" creationId="{809AE9E8-9A81-45A6-8A51-2958F29960CB}"/>
          </ac:spMkLst>
        </pc:spChg>
      </pc:sldChg>
      <pc:sldChg chg="modSp mod">
        <pc:chgData name="Perry Lawton" userId="eb0ea816-ab11-40ac-b35f-dd717ffba447" providerId="ADAL" clId="{4B2168A2-1810-4AC7-A5F9-B80029A5EA58}" dt="2022-07-19T12:14:09.014" v="720" actId="20577"/>
        <pc:sldMkLst>
          <pc:docMk/>
          <pc:sldMk cId="82850384" sldId="337"/>
        </pc:sldMkLst>
        <pc:spChg chg="mod">
          <ac:chgData name="Perry Lawton" userId="eb0ea816-ab11-40ac-b35f-dd717ffba447" providerId="ADAL" clId="{4B2168A2-1810-4AC7-A5F9-B80029A5EA58}" dt="2022-07-19T12:14:09.014" v="720" actId="20577"/>
          <ac:spMkLst>
            <pc:docMk/>
            <pc:sldMk cId="82850384" sldId="337"/>
            <ac:spMk id="18" creationId="{8D196AA7-DAA9-456C-A160-658BC312206C}"/>
          </ac:spMkLst>
        </pc:spChg>
      </pc:sldChg>
      <pc:sldChg chg="delSp modSp add mod">
        <pc:chgData name="Perry Lawton" userId="eb0ea816-ab11-40ac-b35f-dd717ffba447" providerId="ADAL" clId="{4B2168A2-1810-4AC7-A5F9-B80029A5EA58}" dt="2022-07-19T12:53:55.915" v="2291" actId="21"/>
        <pc:sldMkLst>
          <pc:docMk/>
          <pc:sldMk cId="2227436055" sldId="349"/>
        </pc:sldMkLst>
        <pc:spChg chg="mod">
          <ac:chgData name="Perry Lawton" userId="eb0ea816-ab11-40ac-b35f-dd717ffba447" providerId="ADAL" clId="{4B2168A2-1810-4AC7-A5F9-B80029A5EA58}" dt="2022-07-19T12:13:10.375" v="570" actId="20577"/>
          <ac:spMkLst>
            <pc:docMk/>
            <pc:sldMk cId="2227436055" sldId="349"/>
            <ac:spMk id="7" creationId="{DF5419AA-92D3-45A9-A3A0-1C4C0DF87838}"/>
          </ac:spMkLst>
        </pc:spChg>
        <pc:spChg chg="mod">
          <ac:chgData name="Perry Lawton" userId="eb0ea816-ab11-40ac-b35f-dd717ffba447" providerId="ADAL" clId="{4B2168A2-1810-4AC7-A5F9-B80029A5EA58}" dt="2022-07-19T12:53:55.915" v="2291" actId="21"/>
          <ac:spMkLst>
            <pc:docMk/>
            <pc:sldMk cId="2227436055" sldId="349"/>
            <ac:spMk id="18" creationId="{8D196AA7-DAA9-456C-A160-658BC312206C}"/>
          </ac:spMkLst>
        </pc:spChg>
        <pc:picChg chg="del">
          <ac:chgData name="Perry Lawton" userId="eb0ea816-ab11-40ac-b35f-dd717ffba447" providerId="ADAL" clId="{4B2168A2-1810-4AC7-A5F9-B80029A5EA58}" dt="2022-07-19T12:13:15.947" v="572" actId="478"/>
          <ac:picMkLst>
            <pc:docMk/>
            <pc:sldMk cId="2227436055" sldId="349"/>
            <ac:picMk id="4" creationId="{6012D6C7-6EA0-166B-B081-E498F2DD5381}"/>
          </ac:picMkLst>
        </pc:picChg>
      </pc:sldChg>
      <pc:sldChg chg="modSp add mod">
        <pc:chgData name="Perry Lawton" userId="eb0ea816-ab11-40ac-b35f-dd717ffba447" providerId="ADAL" clId="{4B2168A2-1810-4AC7-A5F9-B80029A5EA58}" dt="2022-07-19T12:41:15.626" v="2181" actId="57"/>
        <pc:sldMkLst>
          <pc:docMk/>
          <pc:sldMk cId="1643864590" sldId="350"/>
        </pc:sldMkLst>
        <pc:spChg chg="mod">
          <ac:chgData name="Perry Lawton" userId="eb0ea816-ab11-40ac-b35f-dd717ffba447" providerId="ADAL" clId="{4B2168A2-1810-4AC7-A5F9-B80029A5EA58}" dt="2022-07-19T12:41:15.626" v="2181" actId="57"/>
          <ac:spMkLst>
            <pc:docMk/>
            <pc:sldMk cId="1643864590" sldId="350"/>
            <ac:spMk id="7" creationId="{DF5419AA-92D3-45A9-A3A0-1C4C0DF87838}"/>
          </ac:spMkLst>
        </pc:spChg>
        <pc:picChg chg="mod">
          <ac:chgData name="Perry Lawton" userId="eb0ea816-ab11-40ac-b35f-dd717ffba447" providerId="ADAL" clId="{4B2168A2-1810-4AC7-A5F9-B80029A5EA58}" dt="2022-07-19T12:31:57.608" v="2175" actId="1076"/>
          <ac:picMkLst>
            <pc:docMk/>
            <pc:sldMk cId="1643864590" sldId="350"/>
            <ac:picMk id="8" creationId="{00000000-0000-0000-0000-000000000000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4FB6C3-0927-4542-9F12-436F3330E775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94B5714-D556-49EF-AF6F-A9300BC0685F}">
      <dgm:prSet phldrT="[Text]"/>
      <dgm:spPr/>
      <dgm:t>
        <a:bodyPr/>
        <a:lstStyle/>
        <a:p>
          <a:r>
            <a:rPr lang="en-US" dirty="0" smtClean="0"/>
            <a:t>L+G Head End System</a:t>
          </a:r>
          <a:endParaRPr lang="en-US" dirty="0"/>
        </a:p>
      </dgm:t>
    </dgm:pt>
    <dgm:pt modelId="{4E380203-EFD8-478F-9DDE-709C92216883}" type="parTrans" cxnId="{BEC86ACA-5FD2-480D-BA88-E4291489BB5F}">
      <dgm:prSet/>
      <dgm:spPr/>
      <dgm:t>
        <a:bodyPr/>
        <a:lstStyle/>
        <a:p>
          <a:endParaRPr lang="en-US"/>
        </a:p>
      </dgm:t>
    </dgm:pt>
    <dgm:pt modelId="{C30CA3D9-2D99-46CA-A9C2-225976024CC0}" type="sibTrans" cxnId="{BEC86ACA-5FD2-480D-BA88-E4291489BB5F}">
      <dgm:prSet/>
      <dgm:spPr/>
      <dgm:t>
        <a:bodyPr/>
        <a:lstStyle/>
        <a:p>
          <a:endParaRPr lang="en-US"/>
        </a:p>
      </dgm:t>
    </dgm:pt>
    <dgm:pt modelId="{0990ADFD-9181-4865-AFAC-E04FB2232107}">
      <dgm:prSet phldrT="[Text]"/>
      <dgm:spPr/>
      <dgm:t>
        <a:bodyPr/>
        <a:lstStyle/>
        <a:p>
          <a:r>
            <a:rPr lang="en-US" dirty="0" smtClean="0"/>
            <a:t>Automated Report</a:t>
          </a:r>
          <a:endParaRPr lang="en-US" dirty="0"/>
        </a:p>
      </dgm:t>
    </dgm:pt>
    <dgm:pt modelId="{EE1E33C3-32E9-4727-A856-05A1D3C29B23}" type="parTrans" cxnId="{4AE27675-C945-49B8-95CC-3404CDC0A2DF}">
      <dgm:prSet/>
      <dgm:spPr/>
      <dgm:t>
        <a:bodyPr/>
        <a:lstStyle/>
        <a:p>
          <a:endParaRPr lang="en-US"/>
        </a:p>
      </dgm:t>
    </dgm:pt>
    <dgm:pt modelId="{843ACC02-0262-40AF-AA91-4DFD28A79D62}" type="sibTrans" cxnId="{4AE27675-C945-49B8-95CC-3404CDC0A2DF}">
      <dgm:prSet/>
      <dgm:spPr/>
      <dgm:t>
        <a:bodyPr/>
        <a:lstStyle/>
        <a:p>
          <a:endParaRPr lang="en-US"/>
        </a:p>
      </dgm:t>
    </dgm:pt>
    <dgm:pt modelId="{3A0524AC-E3C6-484C-B70C-918534C579AA}">
      <dgm:prSet phldrT="[Text]"/>
      <dgm:spPr/>
      <dgm:t>
        <a:bodyPr/>
        <a:lstStyle/>
        <a:p>
          <a:r>
            <a:rPr lang="en-US" dirty="0" smtClean="0"/>
            <a:t>Analysts / Engineers</a:t>
          </a:r>
          <a:endParaRPr lang="en-US" dirty="0"/>
        </a:p>
      </dgm:t>
    </dgm:pt>
    <dgm:pt modelId="{0F2D69F2-6C9A-4D40-8335-1BAA04839052}" type="parTrans" cxnId="{037446E0-E064-44DE-8FDA-4EF5DDB0C9F2}">
      <dgm:prSet/>
      <dgm:spPr/>
      <dgm:t>
        <a:bodyPr/>
        <a:lstStyle/>
        <a:p>
          <a:endParaRPr lang="en-US"/>
        </a:p>
      </dgm:t>
    </dgm:pt>
    <dgm:pt modelId="{6924F875-CEB6-4D6C-88F7-572E439293CC}" type="sibTrans" cxnId="{037446E0-E064-44DE-8FDA-4EF5DDB0C9F2}">
      <dgm:prSet/>
      <dgm:spPr/>
      <dgm:t>
        <a:bodyPr/>
        <a:lstStyle/>
        <a:p>
          <a:endParaRPr lang="en-US"/>
        </a:p>
      </dgm:t>
    </dgm:pt>
    <dgm:pt modelId="{C9C06189-67FF-4B7C-B06F-347D1836D31A}">
      <dgm:prSet phldrT="[Text]"/>
      <dgm:spPr/>
      <dgm:t>
        <a:bodyPr/>
        <a:lstStyle/>
        <a:p>
          <a:r>
            <a:rPr lang="en-US" dirty="0" smtClean="0"/>
            <a:t>Field Investigation</a:t>
          </a:r>
          <a:endParaRPr lang="en-US" dirty="0"/>
        </a:p>
      </dgm:t>
    </dgm:pt>
    <dgm:pt modelId="{A928A6E9-394C-4406-B0C8-7AC93AD5FA53}" type="parTrans" cxnId="{268E2B0B-791A-4C37-BA99-A9B955D17E2C}">
      <dgm:prSet/>
      <dgm:spPr/>
      <dgm:t>
        <a:bodyPr/>
        <a:lstStyle/>
        <a:p>
          <a:endParaRPr lang="en-US"/>
        </a:p>
      </dgm:t>
    </dgm:pt>
    <dgm:pt modelId="{9D8B2D97-5ABE-42C4-ABB7-6B39DBAA56A9}" type="sibTrans" cxnId="{268E2B0B-791A-4C37-BA99-A9B955D17E2C}">
      <dgm:prSet/>
      <dgm:spPr/>
      <dgm:t>
        <a:bodyPr/>
        <a:lstStyle/>
        <a:p>
          <a:endParaRPr lang="en-US"/>
        </a:p>
      </dgm:t>
    </dgm:pt>
    <dgm:pt modelId="{7D422F98-2073-4FE8-BC3F-E504F324B971}">
      <dgm:prSet phldrT="[Text]"/>
      <dgm:spPr/>
      <dgm:t>
        <a:bodyPr/>
        <a:lstStyle/>
        <a:p>
          <a:r>
            <a:rPr lang="en-US" dirty="0" smtClean="0"/>
            <a:t>Meter with LP Data</a:t>
          </a:r>
          <a:endParaRPr lang="en-US" dirty="0"/>
        </a:p>
      </dgm:t>
    </dgm:pt>
    <dgm:pt modelId="{38BAC72A-0050-4E3E-B5D3-832DAA91AD5A}" type="parTrans" cxnId="{70221137-DF83-4D73-9541-57421E021134}">
      <dgm:prSet/>
      <dgm:spPr/>
      <dgm:t>
        <a:bodyPr/>
        <a:lstStyle/>
        <a:p>
          <a:endParaRPr lang="en-US"/>
        </a:p>
      </dgm:t>
    </dgm:pt>
    <dgm:pt modelId="{4E0892A3-70DC-4F8A-8985-9A35D97B2982}" type="sibTrans" cxnId="{70221137-DF83-4D73-9541-57421E021134}">
      <dgm:prSet/>
      <dgm:spPr/>
      <dgm:t>
        <a:bodyPr/>
        <a:lstStyle/>
        <a:p>
          <a:endParaRPr lang="en-US"/>
        </a:p>
      </dgm:t>
    </dgm:pt>
    <dgm:pt modelId="{C595664C-59ED-43FC-8397-16B6E51E0678}" type="pres">
      <dgm:prSet presAssocID="{044FB6C3-0927-4542-9F12-436F3330E775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6D79632-614D-4DEA-B5E8-08A82BCCAA3F}" type="pres">
      <dgm:prSet presAssocID="{D94B5714-D556-49EF-AF6F-A9300BC0685F}" presName="dummy" presStyleCnt="0"/>
      <dgm:spPr/>
    </dgm:pt>
    <dgm:pt modelId="{7FC01B14-AD01-411D-946A-EA79BBE2A80F}" type="pres">
      <dgm:prSet presAssocID="{D94B5714-D556-49EF-AF6F-A9300BC0685F}" presName="node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AFD82B-5DB4-466A-A72A-2E34B4489D3D}" type="pres">
      <dgm:prSet presAssocID="{C30CA3D9-2D99-46CA-A9C2-225976024CC0}" presName="sibTrans" presStyleLbl="node1" presStyleIdx="0" presStyleCnt="5"/>
      <dgm:spPr/>
      <dgm:t>
        <a:bodyPr/>
        <a:lstStyle/>
        <a:p>
          <a:endParaRPr lang="en-US"/>
        </a:p>
      </dgm:t>
    </dgm:pt>
    <dgm:pt modelId="{72D7EAB3-4A7F-4E92-B210-0C43AC75DF65}" type="pres">
      <dgm:prSet presAssocID="{0990ADFD-9181-4865-AFAC-E04FB2232107}" presName="dummy" presStyleCnt="0"/>
      <dgm:spPr/>
    </dgm:pt>
    <dgm:pt modelId="{C410C26C-4CDB-4B14-9AFA-C972FEB21125}" type="pres">
      <dgm:prSet presAssocID="{0990ADFD-9181-4865-AFAC-E04FB2232107}" presName="node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AB287A-06EA-406E-B59B-FEE6E1E192BA}" type="pres">
      <dgm:prSet presAssocID="{843ACC02-0262-40AF-AA91-4DFD28A79D62}" presName="sibTrans" presStyleLbl="node1" presStyleIdx="1" presStyleCnt="5"/>
      <dgm:spPr/>
      <dgm:t>
        <a:bodyPr/>
        <a:lstStyle/>
        <a:p>
          <a:endParaRPr lang="en-US"/>
        </a:p>
      </dgm:t>
    </dgm:pt>
    <dgm:pt modelId="{00270B9F-7514-4834-A362-F297BEDB7A15}" type="pres">
      <dgm:prSet presAssocID="{3A0524AC-E3C6-484C-B70C-918534C579AA}" presName="dummy" presStyleCnt="0"/>
      <dgm:spPr/>
    </dgm:pt>
    <dgm:pt modelId="{23C98BE6-0D54-4515-BF7B-EDDC41A9BBF1}" type="pres">
      <dgm:prSet presAssocID="{3A0524AC-E3C6-484C-B70C-918534C579AA}" presName="node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1353FD-B5DD-4030-A327-8EBB1EF10891}" type="pres">
      <dgm:prSet presAssocID="{6924F875-CEB6-4D6C-88F7-572E439293CC}" presName="sibTrans" presStyleLbl="node1" presStyleIdx="2" presStyleCnt="5"/>
      <dgm:spPr/>
      <dgm:t>
        <a:bodyPr/>
        <a:lstStyle/>
        <a:p>
          <a:endParaRPr lang="en-US"/>
        </a:p>
      </dgm:t>
    </dgm:pt>
    <dgm:pt modelId="{C5B13F00-7D3A-4DA0-AA70-53085C8B89F6}" type="pres">
      <dgm:prSet presAssocID="{C9C06189-67FF-4B7C-B06F-347D1836D31A}" presName="dummy" presStyleCnt="0"/>
      <dgm:spPr/>
    </dgm:pt>
    <dgm:pt modelId="{A86D496C-8F53-4955-A98E-0AD73A23D0DB}" type="pres">
      <dgm:prSet presAssocID="{C9C06189-67FF-4B7C-B06F-347D1836D31A}" presName="node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34C482-0DE7-40EA-B373-B0FF6AC8973E}" type="pres">
      <dgm:prSet presAssocID="{9D8B2D97-5ABE-42C4-ABB7-6B39DBAA56A9}" presName="sibTrans" presStyleLbl="node1" presStyleIdx="3" presStyleCnt="5"/>
      <dgm:spPr/>
      <dgm:t>
        <a:bodyPr/>
        <a:lstStyle/>
        <a:p>
          <a:endParaRPr lang="en-US"/>
        </a:p>
      </dgm:t>
    </dgm:pt>
    <dgm:pt modelId="{B0F6663C-45A3-4225-88AC-DAA28D9B14EB}" type="pres">
      <dgm:prSet presAssocID="{7D422F98-2073-4FE8-BC3F-E504F324B971}" presName="dummy" presStyleCnt="0"/>
      <dgm:spPr/>
    </dgm:pt>
    <dgm:pt modelId="{8632B7C5-DA67-4E6A-94E4-BCFF25D6BE12}" type="pres">
      <dgm:prSet presAssocID="{7D422F98-2073-4FE8-BC3F-E504F324B971}" presName="nod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D380C5-E502-469B-AF20-91D2F527E59B}" type="pres">
      <dgm:prSet presAssocID="{4E0892A3-70DC-4F8A-8985-9A35D97B2982}" presName="sibTrans" presStyleLbl="node1" presStyleIdx="4" presStyleCnt="5"/>
      <dgm:spPr/>
      <dgm:t>
        <a:bodyPr/>
        <a:lstStyle/>
        <a:p>
          <a:endParaRPr lang="en-US"/>
        </a:p>
      </dgm:t>
    </dgm:pt>
  </dgm:ptLst>
  <dgm:cxnLst>
    <dgm:cxn modelId="{BEC86ACA-5FD2-480D-BA88-E4291489BB5F}" srcId="{044FB6C3-0927-4542-9F12-436F3330E775}" destId="{D94B5714-D556-49EF-AF6F-A9300BC0685F}" srcOrd="0" destOrd="0" parTransId="{4E380203-EFD8-478F-9DDE-709C92216883}" sibTransId="{C30CA3D9-2D99-46CA-A9C2-225976024CC0}"/>
    <dgm:cxn modelId="{892FFD80-42FB-4A4E-9A5D-07224CA6A831}" type="presOf" srcId="{6924F875-CEB6-4D6C-88F7-572E439293CC}" destId="{F61353FD-B5DD-4030-A327-8EBB1EF10891}" srcOrd="0" destOrd="0" presId="urn:microsoft.com/office/officeart/2005/8/layout/cycle1"/>
    <dgm:cxn modelId="{037446E0-E064-44DE-8FDA-4EF5DDB0C9F2}" srcId="{044FB6C3-0927-4542-9F12-436F3330E775}" destId="{3A0524AC-E3C6-484C-B70C-918534C579AA}" srcOrd="2" destOrd="0" parTransId="{0F2D69F2-6C9A-4D40-8335-1BAA04839052}" sibTransId="{6924F875-CEB6-4D6C-88F7-572E439293CC}"/>
    <dgm:cxn modelId="{3156D78F-3199-461B-9B20-8E001B1E5407}" type="presOf" srcId="{3A0524AC-E3C6-484C-B70C-918534C579AA}" destId="{23C98BE6-0D54-4515-BF7B-EDDC41A9BBF1}" srcOrd="0" destOrd="0" presId="urn:microsoft.com/office/officeart/2005/8/layout/cycle1"/>
    <dgm:cxn modelId="{0A05FB8F-2591-4E97-8780-3A7B80196BED}" type="presOf" srcId="{D94B5714-D556-49EF-AF6F-A9300BC0685F}" destId="{7FC01B14-AD01-411D-946A-EA79BBE2A80F}" srcOrd="0" destOrd="0" presId="urn:microsoft.com/office/officeart/2005/8/layout/cycle1"/>
    <dgm:cxn modelId="{A9C93698-95C9-4CB2-82B1-97D79F8D6A0D}" type="presOf" srcId="{C30CA3D9-2D99-46CA-A9C2-225976024CC0}" destId="{A7AFD82B-5DB4-466A-A72A-2E34B4489D3D}" srcOrd="0" destOrd="0" presId="urn:microsoft.com/office/officeart/2005/8/layout/cycle1"/>
    <dgm:cxn modelId="{38BF1703-9BB2-4868-A5D7-D15BE0E911FD}" type="presOf" srcId="{0990ADFD-9181-4865-AFAC-E04FB2232107}" destId="{C410C26C-4CDB-4B14-9AFA-C972FEB21125}" srcOrd="0" destOrd="0" presId="urn:microsoft.com/office/officeart/2005/8/layout/cycle1"/>
    <dgm:cxn modelId="{268E2B0B-791A-4C37-BA99-A9B955D17E2C}" srcId="{044FB6C3-0927-4542-9F12-436F3330E775}" destId="{C9C06189-67FF-4B7C-B06F-347D1836D31A}" srcOrd="3" destOrd="0" parTransId="{A928A6E9-394C-4406-B0C8-7AC93AD5FA53}" sibTransId="{9D8B2D97-5ABE-42C4-ABB7-6B39DBAA56A9}"/>
    <dgm:cxn modelId="{A52ECF96-2D36-41D0-9C14-EC1BD3233AE1}" type="presOf" srcId="{9D8B2D97-5ABE-42C4-ABB7-6B39DBAA56A9}" destId="{0934C482-0DE7-40EA-B373-B0FF6AC8973E}" srcOrd="0" destOrd="0" presId="urn:microsoft.com/office/officeart/2005/8/layout/cycle1"/>
    <dgm:cxn modelId="{4AE27675-C945-49B8-95CC-3404CDC0A2DF}" srcId="{044FB6C3-0927-4542-9F12-436F3330E775}" destId="{0990ADFD-9181-4865-AFAC-E04FB2232107}" srcOrd="1" destOrd="0" parTransId="{EE1E33C3-32E9-4727-A856-05A1D3C29B23}" sibTransId="{843ACC02-0262-40AF-AA91-4DFD28A79D62}"/>
    <dgm:cxn modelId="{8AD2BDC4-4167-4F65-AD0B-A401745FA8DE}" type="presOf" srcId="{843ACC02-0262-40AF-AA91-4DFD28A79D62}" destId="{11AB287A-06EA-406E-B59B-FEE6E1E192BA}" srcOrd="0" destOrd="0" presId="urn:microsoft.com/office/officeart/2005/8/layout/cycle1"/>
    <dgm:cxn modelId="{D94F4BB2-077E-4CF5-B9F3-99945ED9AB6A}" type="presOf" srcId="{7D422F98-2073-4FE8-BC3F-E504F324B971}" destId="{8632B7C5-DA67-4E6A-94E4-BCFF25D6BE12}" srcOrd="0" destOrd="0" presId="urn:microsoft.com/office/officeart/2005/8/layout/cycle1"/>
    <dgm:cxn modelId="{FAEBF06A-1689-4EFA-9ED7-2E8FEF225998}" type="presOf" srcId="{044FB6C3-0927-4542-9F12-436F3330E775}" destId="{C595664C-59ED-43FC-8397-16B6E51E0678}" srcOrd="0" destOrd="0" presId="urn:microsoft.com/office/officeart/2005/8/layout/cycle1"/>
    <dgm:cxn modelId="{33375F14-303A-4831-A49F-1F40AD915565}" type="presOf" srcId="{C9C06189-67FF-4B7C-B06F-347D1836D31A}" destId="{A86D496C-8F53-4955-A98E-0AD73A23D0DB}" srcOrd="0" destOrd="0" presId="urn:microsoft.com/office/officeart/2005/8/layout/cycle1"/>
    <dgm:cxn modelId="{A822C480-5ADA-4D9D-9D43-5C5865E56E31}" type="presOf" srcId="{4E0892A3-70DC-4F8A-8985-9A35D97B2982}" destId="{A0D380C5-E502-469B-AF20-91D2F527E59B}" srcOrd="0" destOrd="0" presId="urn:microsoft.com/office/officeart/2005/8/layout/cycle1"/>
    <dgm:cxn modelId="{70221137-DF83-4D73-9541-57421E021134}" srcId="{044FB6C3-0927-4542-9F12-436F3330E775}" destId="{7D422F98-2073-4FE8-BC3F-E504F324B971}" srcOrd="4" destOrd="0" parTransId="{38BAC72A-0050-4E3E-B5D3-832DAA91AD5A}" sibTransId="{4E0892A3-70DC-4F8A-8985-9A35D97B2982}"/>
    <dgm:cxn modelId="{8F9EE419-93D9-4B88-B979-A901C442404A}" type="presParOf" srcId="{C595664C-59ED-43FC-8397-16B6E51E0678}" destId="{86D79632-614D-4DEA-B5E8-08A82BCCAA3F}" srcOrd="0" destOrd="0" presId="urn:microsoft.com/office/officeart/2005/8/layout/cycle1"/>
    <dgm:cxn modelId="{78182A84-7AC5-46D6-8051-AD4729ABA614}" type="presParOf" srcId="{C595664C-59ED-43FC-8397-16B6E51E0678}" destId="{7FC01B14-AD01-411D-946A-EA79BBE2A80F}" srcOrd="1" destOrd="0" presId="urn:microsoft.com/office/officeart/2005/8/layout/cycle1"/>
    <dgm:cxn modelId="{723DEB79-DD6D-43B7-A22F-37BEE55CA2ED}" type="presParOf" srcId="{C595664C-59ED-43FC-8397-16B6E51E0678}" destId="{A7AFD82B-5DB4-466A-A72A-2E34B4489D3D}" srcOrd="2" destOrd="0" presId="urn:microsoft.com/office/officeart/2005/8/layout/cycle1"/>
    <dgm:cxn modelId="{044AAE6E-C6EE-4C9D-ADF4-EAF6B0A2AD75}" type="presParOf" srcId="{C595664C-59ED-43FC-8397-16B6E51E0678}" destId="{72D7EAB3-4A7F-4E92-B210-0C43AC75DF65}" srcOrd="3" destOrd="0" presId="urn:microsoft.com/office/officeart/2005/8/layout/cycle1"/>
    <dgm:cxn modelId="{42CA5FD9-FF12-45EB-9169-42DF1AF22BBA}" type="presParOf" srcId="{C595664C-59ED-43FC-8397-16B6E51E0678}" destId="{C410C26C-4CDB-4B14-9AFA-C972FEB21125}" srcOrd="4" destOrd="0" presId="urn:microsoft.com/office/officeart/2005/8/layout/cycle1"/>
    <dgm:cxn modelId="{CF581D30-8DA5-4518-A31F-C8F8D817CCCD}" type="presParOf" srcId="{C595664C-59ED-43FC-8397-16B6E51E0678}" destId="{11AB287A-06EA-406E-B59B-FEE6E1E192BA}" srcOrd="5" destOrd="0" presId="urn:microsoft.com/office/officeart/2005/8/layout/cycle1"/>
    <dgm:cxn modelId="{CC2E996C-FE2B-4061-9A07-FB67CE3755F9}" type="presParOf" srcId="{C595664C-59ED-43FC-8397-16B6E51E0678}" destId="{00270B9F-7514-4834-A362-F297BEDB7A15}" srcOrd="6" destOrd="0" presId="urn:microsoft.com/office/officeart/2005/8/layout/cycle1"/>
    <dgm:cxn modelId="{B609A65C-EE81-4D4A-A45B-307BD6D2DEF9}" type="presParOf" srcId="{C595664C-59ED-43FC-8397-16B6E51E0678}" destId="{23C98BE6-0D54-4515-BF7B-EDDC41A9BBF1}" srcOrd="7" destOrd="0" presId="urn:microsoft.com/office/officeart/2005/8/layout/cycle1"/>
    <dgm:cxn modelId="{D882DE41-F8C1-4F93-B1DE-BD1A38B5431F}" type="presParOf" srcId="{C595664C-59ED-43FC-8397-16B6E51E0678}" destId="{F61353FD-B5DD-4030-A327-8EBB1EF10891}" srcOrd="8" destOrd="0" presId="urn:microsoft.com/office/officeart/2005/8/layout/cycle1"/>
    <dgm:cxn modelId="{F7D92E6F-19A4-44DD-BD4C-B496CA7FFFC9}" type="presParOf" srcId="{C595664C-59ED-43FC-8397-16B6E51E0678}" destId="{C5B13F00-7D3A-4DA0-AA70-53085C8B89F6}" srcOrd="9" destOrd="0" presId="urn:microsoft.com/office/officeart/2005/8/layout/cycle1"/>
    <dgm:cxn modelId="{C4B3E6C9-130D-4ADC-98E1-FC3A154761FE}" type="presParOf" srcId="{C595664C-59ED-43FC-8397-16B6E51E0678}" destId="{A86D496C-8F53-4955-A98E-0AD73A23D0DB}" srcOrd="10" destOrd="0" presId="urn:microsoft.com/office/officeart/2005/8/layout/cycle1"/>
    <dgm:cxn modelId="{27D3765E-34D2-4909-B26C-77697414A8B6}" type="presParOf" srcId="{C595664C-59ED-43FC-8397-16B6E51E0678}" destId="{0934C482-0DE7-40EA-B373-B0FF6AC8973E}" srcOrd="11" destOrd="0" presId="urn:microsoft.com/office/officeart/2005/8/layout/cycle1"/>
    <dgm:cxn modelId="{A76E0987-CAEA-48F9-BA5B-69D70536D66B}" type="presParOf" srcId="{C595664C-59ED-43FC-8397-16B6E51E0678}" destId="{B0F6663C-45A3-4225-88AC-DAA28D9B14EB}" srcOrd="12" destOrd="0" presId="urn:microsoft.com/office/officeart/2005/8/layout/cycle1"/>
    <dgm:cxn modelId="{FF3321EE-6C45-48B2-9218-7F2C30B4F05C}" type="presParOf" srcId="{C595664C-59ED-43FC-8397-16B6E51E0678}" destId="{8632B7C5-DA67-4E6A-94E4-BCFF25D6BE12}" srcOrd="13" destOrd="0" presId="urn:microsoft.com/office/officeart/2005/8/layout/cycle1"/>
    <dgm:cxn modelId="{AAB831F6-0BA7-45D7-916B-9024E828BBD0}" type="presParOf" srcId="{C595664C-59ED-43FC-8397-16B6E51E0678}" destId="{A0D380C5-E502-469B-AF20-91D2F527E59B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C01B14-AD01-411D-946A-EA79BBE2A80F}">
      <dsp:nvSpPr>
        <dsp:cNvPr id="0" name=""/>
        <dsp:cNvSpPr/>
      </dsp:nvSpPr>
      <dsp:spPr>
        <a:xfrm>
          <a:off x="2381278" y="20487"/>
          <a:ext cx="726961" cy="7269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L+G Head End System</a:t>
          </a:r>
          <a:endParaRPr lang="en-US" sz="900" kern="1200" dirty="0"/>
        </a:p>
      </dsp:txBody>
      <dsp:txXfrm>
        <a:off x="2381278" y="20487"/>
        <a:ext cx="726961" cy="726961"/>
      </dsp:txXfrm>
    </dsp:sp>
    <dsp:sp modelId="{A7AFD82B-5DB4-466A-A72A-2E34B4489D3D}">
      <dsp:nvSpPr>
        <dsp:cNvPr id="0" name=""/>
        <dsp:cNvSpPr/>
      </dsp:nvSpPr>
      <dsp:spPr>
        <a:xfrm>
          <a:off x="670949" y="-574"/>
          <a:ext cx="2725905" cy="2725905"/>
        </a:xfrm>
        <a:prstGeom prst="circularArrow">
          <a:avLst>
            <a:gd name="adj1" fmla="val 5200"/>
            <a:gd name="adj2" fmla="val 335929"/>
            <a:gd name="adj3" fmla="val 21293176"/>
            <a:gd name="adj4" fmla="val 19766296"/>
            <a:gd name="adj5" fmla="val 606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10C26C-4CDB-4B14-9AFA-C972FEB21125}">
      <dsp:nvSpPr>
        <dsp:cNvPr id="0" name=""/>
        <dsp:cNvSpPr/>
      </dsp:nvSpPr>
      <dsp:spPr>
        <a:xfrm>
          <a:off x="2820612" y="1372617"/>
          <a:ext cx="726961" cy="7269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Automated Report</a:t>
          </a:r>
          <a:endParaRPr lang="en-US" sz="900" kern="1200" dirty="0"/>
        </a:p>
      </dsp:txBody>
      <dsp:txXfrm>
        <a:off x="2820612" y="1372617"/>
        <a:ext cx="726961" cy="726961"/>
      </dsp:txXfrm>
    </dsp:sp>
    <dsp:sp modelId="{11AB287A-06EA-406E-B59B-FEE6E1E192BA}">
      <dsp:nvSpPr>
        <dsp:cNvPr id="0" name=""/>
        <dsp:cNvSpPr/>
      </dsp:nvSpPr>
      <dsp:spPr>
        <a:xfrm>
          <a:off x="670949" y="-574"/>
          <a:ext cx="2725905" cy="2725905"/>
        </a:xfrm>
        <a:prstGeom prst="circularArrow">
          <a:avLst>
            <a:gd name="adj1" fmla="val 5200"/>
            <a:gd name="adj2" fmla="val 335929"/>
            <a:gd name="adj3" fmla="val 4014630"/>
            <a:gd name="adj4" fmla="val 2253495"/>
            <a:gd name="adj5" fmla="val 606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C98BE6-0D54-4515-BF7B-EDDC41A9BBF1}">
      <dsp:nvSpPr>
        <dsp:cNvPr id="0" name=""/>
        <dsp:cNvSpPr/>
      </dsp:nvSpPr>
      <dsp:spPr>
        <a:xfrm>
          <a:off x="1670421" y="2208279"/>
          <a:ext cx="726961" cy="7269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Analysts / Engineers</a:t>
          </a:r>
          <a:endParaRPr lang="en-US" sz="900" kern="1200" dirty="0"/>
        </a:p>
      </dsp:txBody>
      <dsp:txXfrm>
        <a:off x="1670421" y="2208279"/>
        <a:ext cx="726961" cy="726961"/>
      </dsp:txXfrm>
    </dsp:sp>
    <dsp:sp modelId="{F61353FD-B5DD-4030-A327-8EBB1EF10891}">
      <dsp:nvSpPr>
        <dsp:cNvPr id="0" name=""/>
        <dsp:cNvSpPr/>
      </dsp:nvSpPr>
      <dsp:spPr>
        <a:xfrm>
          <a:off x="670949" y="-574"/>
          <a:ext cx="2725905" cy="2725905"/>
        </a:xfrm>
        <a:prstGeom prst="circularArrow">
          <a:avLst>
            <a:gd name="adj1" fmla="val 5200"/>
            <a:gd name="adj2" fmla="val 335929"/>
            <a:gd name="adj3" fmla="val 8210576"/>
            <a:gd name="adj4" fmla="val 6449441"/>
            <a:gd name="adj5" fmla="val 606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6D496C-8F53-4955-A98E-0AD73A23D0DB}">
      <dsp:nvSpPr>
        <dsp:cNvPr id="0" name=""/>
        <dsp:cNvSpPr/>
      </dsp:nvSpPr>
      <dsp:spPr>
        <a:xfrm>
          <a:off x="520230" y="1372617"/>
          <a:ext cx="726961" cy="7269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Field Investigation</a:t>
          </a:r>
          <a:endParaRPr lang="en-US" sz="900" kern="1200" dirty="0"/>
        </a:p>
      </dsp:txBody>
      <dsp:txXfrm>
        <a:off x="520230" y="1372617"/>
        <a:ext cx="726961" cy="726961"/>
      </dsp:txXfrm>
    </dsp:sp>
    <dsp:sp modelId="{0934C482-0DE7-40EA-B373-B0FF6AC8973E}">
      <dsp:nvSpPr>
        <dsp:cNvPr id="0" name=""/>
        <dsp:cNvSpPr/>
      </dsp:nvSpPr>
      <dsp:spPr>
        <a:xfrm>
          <a:off x="670949" y="-574"/>
          <a:ext cx="2725905" cy="2725905"/>
        </a:xfrm>
        <a:prstGeom prst="circularArrow">
          <a:avLst>
            <a:gd name="adj1" fmla="val 5200"/>
            <a:gd name="adj2" fmla="val 335929"/>
            <a:gd name="adj3" fmla="val 12297775"/>
            <a:gd name="adj4" fmla="val 10770894"/>
            <a:gd name="adj5" fmla="val 606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32B7C5-DA67-4E6A-94E4-BCFF25D6BE12}">
      <dsp:nvSpPr>
        <dsp:cNvPr id="0" name=""/>
        <dsp:cNvSpPr/>
      </dsp:nvSpPr>
      <dsp:spPr>
        <a:xfrm>
          <a:off x="959564" y="20487"/>
          <a:ext cx="726961" cy="7269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Meter with LP Data</a:t>
          </a:r>
          <a:endParaRPr lang="en-US" sz="900" kern="1200" dirty="0"/>
        </a:p>
      </dsp:txBody>
      <dsp:txXfrm>
        <a:off x="959564" y="20487"/>
        <a:ext cx="726961" cy="726961"/>
      </dsp:txXfrm>
    </dsp:sp>
    <dsp:sp modelId="{A0D380C5-E502-469B-AF20-91D2F527E59B}">
      <dsp:nvSpPr>
        <dsp:cNvPr id="0" name=""/>
        <dsp:cNvSpPr/>
      </dsp:nvSpPr>
      <dsp:spPr>
        <a:xfrm>
          <a:off x="670949" y="-574"/>
          <a:ext cx="2725905" cy="2725905"/>
        </a:xfrm>
        <a:prstGeom prst="circularArrow">
          <a:avLst>
            <a:gd name="adj1" fmla="val 5200"/>
            <a:gd name="adj2" fmla="val 335929"/>
            <a:gd name="adj3" fmla="val 16865619"/>
            <a:gd name="adj4" fmla="val 15198452"/>
            <a:gd name="adj5" fmla="val 606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B037BC-E6F2-494E-B1FA-7D2988243173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6C4CDC-2829-46CB-8916-E4758CB8E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097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 172">
            <a:extLst>
              <a:ext uri="{FF2B5EF4-FFF2-40B4-BE49-F238E27FC236}">
                <a16:creationId xmlns:a16="http://schemas.microsoft.com/office/drawing/2014/main" id="{149C10AE-03C2-409C-ACA9-3CA98D74812B}"/>
              </a:ext>
            </a:extLst>
          </p:cNvPr>
          <p:cNvSpPr/>
          <p:nvPr userDrawn="1"/>
        </p:nvSpPr>
        <p:spPr>
          <a:xfrm>
            <a:off x="0" y="1"/>
            <a:ext cx="9144000" cy="5143499"/>
          </a:xfrm>
          <a:prstGeom prst="rect">
            <a:avLst/>
          </a:prstGeom>
          <a:solidFill>
            <a:srgbClr val="4C4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46" name="Picture Placeholder 145">
            <a:extLst>
              <a:ext uri="{FF2B5EF4-FFF2-40B4-BE49-F238E27FC236}">
                <a16:creationId xmlns:a16="http://schemas.microsoft.com/office/drawing/2014/main" id="{140DCBE5-B6BB-4FF1-B323-ACADA218EEF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0435" y="0"/>
            <a:ext cx="2911151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bIns="1737360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/>
          <a:srcRect l="60662"/>
          <a:stretch/>
        </p:blipFill>
        <p:spPr>
          <a:xfrm>
            <a:off x="6462216" y="363339"/>
            <a:ext cx="2270035" cy="415977"/>
          </a:xfrm>
          <a:prstGeom prst="rect">
            <a:avLst/>
          </a:prstGeom>
        </p:spPr>
      </p:pic>
      <p:sp>
        <p:nvSpPr>
          <p:cNvPr id="140" name="Freeform: Shape 139">
            <a:extLst>
              <a:ext uri="{FF2B5EF4-FFF2-40B4-BE49-F238E27FC236}">
                <a16:creationId xmlns:a16="http://schemas.microsoft.com/office/drawing/2014/main" id="{580E45B2-4B7E-46C3-AA8D-FA0AED5B0E51}"/>
              </a:ext>
            </a:extLst>
          </p:cNvPr>
          <p:cNvSpPr/>
          <p:nvPr userDrawn="1"/>
        </p:nvSpPr>
        <p:spPr>
          <a:xfrm>
            <a:off x="0" y="1"/>
            <a:ext cx="7895551" cy="5138102"/>
          </a:xfrm>
          <a:custGeom>
            <a:avLst/>
            <a:gdLst>
              <a:gd name="connsiteX0" fmla="*/ 0 w 7221787"/>
              <a:gd name="connsiteY0" fmla="*/ 0 h 4699644"/>
              <a:gd name="connsiteX1" fmla="*/ 0 w 7221787"/>
              <a:gd name="connsiteY1" fmla="*/ 3272345 h 4699644"/>
              <a:gd name="connsiteX2" fmla="*/ 1427300 w 7221787"/>
              <a:gd name="connsiteY2" fmla="*/ 4699645 h 4699644"/>
              <a:gd name="connsiteX3" fmla="*/ 7221787 w 7221787"/>
              <a:gd name="connsiteY3" fmla="*/ 4699645 h 4699644"/>
              <a:gd name="connsiteX4" fmla="*/ 2522143 w 7221787"/>
              <a:gd name="connsiteY4" fmla="*/ 0 h 4699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1787" h="4699644">
                <a:moveTo>
                  <a:pt x="0" y="0"/>
                </a:moveTo>
                <a:lnTo>
                  <a:pt x="0" y="3272345"/>
                </a:lnTo>
                <a:lnTo>
                  <a:pt x="1427300" y="4699645"/>
                </a:lnTo>
                <a:lnTo>
                  <a:pt x="7221787" y="4699645"/>
                </a:lnTo>
                <a:lnTo>
                  <a:pt x="2522143" y="0"/>
                </a:lnTo>
                <a:close/>
              </a:path>
            </a:pathLst>
          </a:custGeom>
          <a:noFill/>
          <a:ln w="57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13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D7C6E8-2E4E-4E0E-8C17-0E2DAD254D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71856" y="1266734"/>
            <a:ext cx="4967692" cy="1452863"/>
          </a:xfrm>
        </p:spPr>
        <p:txBody>
          <a:bodyPr lIns="0" tIns="0" rIns="0" bIns="0" anchor="b" anchorCtr="0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884E51-709A-48A0-89EF-DDACB30EDD2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71856" y="3371641"/>
            <a:ext cx="2911151" cy="411341"/>
          </a:xfrm>
          <a:noFill/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None/>
              <a:defRPr sz="1050" b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169" name="Text Placeholder 168">
            <a:extLst>
              <a:ext uri="{FF2B5EF4-FFF2-40B4-BE49-F238E27FC236}">
                <a16:creationId xmlns:a16="http://schemas.microsoft.com/office/drawing/2014/main" id="{173B0C6C-B1CC-4DB2-93A5-1FABA784289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80538" y="3842343"/>
            <a:ext cx="2902469" cy="411341"/>
          </a:xfrm>
          <a:noFill/>
        </p:spPr>
        <p:txBody>
          <a:bodyPr vert="horz" lIns="0" tIns="0" rIns="0" bIns="0" rtlCol="0">
            <a:noAutofit/>
          </a:bodyPr>
          <a:lstStyle>
            <a:lvl1pPr marL="0" indent="0" algn="l">
              <a:buNone/>
              <a:defRPr lang="en-US" sz="1050" b="0" smtClean="0">
                <a:solidFill>
                  <a:schemeClr val="bg1"/>
                </a:solidFill>
              </a:defRPr>
            </a:lvl1pPr>
            <a:lvl2pPr>
              <a:defRPr lang="en-US" sz="1500" smtClean="0"/>
            </a:lvl2pPr>
            <a:lvl3pPr>
              <a:defRPr lang="en-US" sz="1350" smtClean="0"/>
            </a:lvl3pPr>
            <a:lvl4pPr>
              <a:defRPr lang="en-US" sz="1200" smtClean="0"/>
            </a:lvl4pPr>
            <a:lvl5pPr>
              <a:defRPr lang="en-US" sz="1200"/>
            </a:lvl5pPr>
          </a:lstStyle>
          <a:p>
            <a:pPr marL="171450" lvl="0" indent="-171450">
              <a:spcBef>
                <a:spcPts val="0"/>
              </a:spcBef>
            </a:pPr>
            <a:r>
              <a:rPr lang="en-US" dirty="0"/>
              <a:t>Date</a:t>
            </a: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CE4ADB40-63BB-40B2-8769-19711E8D7B6A}"/>
              </a:ext>
            </a:extLst>
          </p:cNvPr>
          <p:cNvSpPr/>
          <p:nvPr userDrawn="1"/>
        </p:nvSpPr>
        <p:spPr>
          <a:xfrm>
            <a:off x="410862" y="0"/>
            <a:ext cx="55984" cy="51381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75" name="Text Placeholder 174">
            <a:extLst>
              <a:ext uri="{FF2B5EF4-FFF2-40B4-BE49-F238E27FC236}">
                <a16:creationId xmlns:a16="http://schemas.microsoft.com/office/drawing/2014/main" id="{552F4B9F-9A76-4258-93AF-566E1E329B0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71496" y="2775943"/>
            <a:ext cx="4967692" cy="539354"/>
          </a:xfrm>
        </p:spPr>
        <p:txBody>
          <a:bodyPr lIns="0" rIns="0" bIns="0">
            <a:normAutofit/>
          </a:bodyPr>
          <a:lstStyle>
            <a:lvl1pPr marL="0" indent="0">
              <a:buNone/>
              <a:defRPr sz="1600" b="0">
                <a:solidFill>
                  <a:schemeClr val="accent1"/>
                </a:solidFill>
              </a:defRPr>
            </a:lvl1pPr>
            <a:lvl2pPr marL="342900" indent="0">
              <a:buNone/>
              <a:defRPr b="0">
                <a:solidFill>
                  <a:schemeClr val="accent1"/>
                </a:solidFill>
              </a:defRPr>
            </a:lvl2pPr>
            <a:lvl3pPr marL="685800" indent="0">
              <a:buNone/>
              <a:defRPr b="0">
                <a:solidFill>
                  <a:schemeClr val="accent1"/>
                </a:solidFill>
              </a:defRPr>
            </a:lvl3pPr>
            <a:lvl4pPr marL="1028700" indent="0">
              <a:buNone/>
              <a:defRPr b="0">
                <a:solidFill>
                  <a:schemeClr val="accent1"/>
                </a:solidFill>
              </a:defRPr>
            </a:lvl4pPr>
            <a:lvl5pPr marL="1371600" indent="0">
              <a:buNone/>
              <a:defRPr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3724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A9A134-52A7-4455-82DB-F689A3067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11032"/>
            <a:ext cx="8686800" cy="32129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B111BDD-E9BB-4E12-9B39-C798222937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BFA6FB-95A3-4A80-9B08-A176DC0622C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5C58E0-C61C-42D7-9BD6-F392998DAD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8600" y="884162"/>
            <a:ext cx="8686800" cy="265457"/>
          </a:xfrm>
        </p:spPr>
        <p:txBody>
          <a:bodyPr tIns="4572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ED21D6-68F8-4CCC-BF75-14CAEFA70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89501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341A8-B662-49C0-BDAB-DFE8CDE90E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2052" y="226957"/>
            <a:ext cx="5306939" cy="405545"/>
          </a:xfrm>
        </p:spPr>
        <p:txBody>
          <a:bodyPr vert="horz" lIns="91440" tIns="45720" rIns="91440" bIns="0" rtlCol="0" anchor="b">
            <a:normAutofit/>
          </a:bodyPr>
          <a:lstStyle>
            <a:lvl1pPr>
              <a:defRPr lang="en-US"/>
            </a:lvl1pPr>
          </a:lstStyle>
          <a:p>
            <a:pPr lvl="0"/>
            <a:r>
              <a:rPr lang="en-US" dirty="0"/>
              <a:t>Title Font: Arial 24pt Bold Orange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A9A134-52A7-4455-82DB-F689A306799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02051" y="757713"/>
            <a:ext cx="5306939" cy="3765262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Add Text or click one of the icons below to insert images, charts, smart art or videos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B111BDD-E9BB-4E12-9B39-C798222937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7BFA6FB-95A3-4A80-9B08-A176DC0622C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60A0842-DA7A-4F16-95E3-5037F1F33D4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47651" y="226957"/>
            <a:ext cx="3332996" cy="4296017"/>
          </a:xfrm>
          <a:solidFill>
            <a:schemeClr val="bg1">
              <a:lumMod val="95000"/>
            </a:schemeClr>
          </a:solidFill>
        </p:spPr>
        <p:txBody>
          <a:bodyPr vert="horz" wrap="square" lIns="91440" tIns="0" rIns="91440" bIns="1737360" rtlCol="0" anchor="ctr" anchorCtr="0">
            <a:noAutofit/>
          </a:bodyPr>
          <a:lstStyle>
            <a:lvl1pPr>
              <a:defRPr lang="en-US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4191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341A8-B662-49C0-BDAB-DFE8CDE90E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7650" y="226950"/>
            <a:ext cx="5303143" cy="405545"/>
          </a:xfrm>
        </p:spPr>
        <p:txBody>
          <a:bodyPr vert="horz" lIns="91440" tIns="45720" rIns="91440" bIns="0" rtlCol="0" anchor="b">
            <a:normAutofit/>
          </a:bodyPr>
          <a:lstStyle>
            <a:lvl1pPr>
              <a:defRPr lang="en-US"/>
            </a:lvl1pPr>
          </a:lstStyle>
          <a:p>
            <a:pPr lvl="0"/>
            <a:r>
              <a:rPr lang="en-US" dirty="0"/>
              <a:t>Title Font: Arial 24pt Bold Orange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A9A134-52A7-4455-82DB-F689A306799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47650" y="757706"/>
            <a:ext cx="5303143" cy="3765262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Add Text or click one of the icons below to insert images, charts, smart art or videos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B111BDD-E9BB-4E12-9B39-C798222937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669210" y="4695071"/>
            <a:ext cx="1239781" cy="27384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7BFA6FB-95A3-4A80-9B08-A176DC0622C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60A0842-DA7A-4F16-95E3-5037F1F33D4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673981" y="226950"/>
            <a:ext cx="3235010" cy="4296017"/>
          </a:xfrm>
          <a:solidFill>
            <a:schemeClr val="bg1">
              <a:lumMod val="95000"/>
            </a:schemeClr>
          </a:solidFill>
        </p:spPr>
        <p:txBody>
          <a:bodyPr vert="horz" wrap="square" lIns="91440" tIns="0" rIns="91440" bIns="1737360" rtlCol="0" anchor="ctr" anchorCtr="0">
            <a:noAutofit/>
          </a:bodyPr>
          <a:lstStyle>
            <a:lvl1pPr>
              <a:defRPr lang="en-US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045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ed Full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B111BDD-E9BB-4E12-9B39-C798222937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669210" y="4695071"/>
            <a:ext cx="1239781" cy="27384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7BFA6FB-95A3-4A80-9B08-A176DC0622C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60A0842-DA7A-4F16-95E3-5037F1F33D4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25380" y="231500"/>
            <a:ext cx="8683611" cy="4296017"/>
          </a:xfrm>
          <a:solidFill>
            <a:schemeClr val="bg1">
              <a:lumMod val="95000"/>
            </a:schemeClr>
          </a:solidFill>
        </p:spPr>
        <p:txBody>
          <a:bodyPr vert="horz" wrap="square" lIns="91440" tIns="0" rIns="91440" bIns="1737360" rtlCol="0" anchor="ctr" anchorCtr="0">
            <a:noAutofit/>
          </a:bodyPr>
          <a:lstStyle>
            <a:lvl1pPr>
              <a:defRPr lang="en-US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6924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Slide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B111BDD-E9BB-4E12-9B39-C798222937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669210" y="4695071"/>
            <a:ext cx="1239781" cy="27384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7BFA6FB-95A3-4A80-9B08-A176DC0622C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60A0842-DA7A-4F16-95E3-5037F1F33D4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62316" y="239124"/>
            <a:ext cx="3546675" cy="1754579"/>
          </a:xfrm>
          <a:solidFill>
            <a:schemeClr val="bg1">
              <a:lumMod val="95000"/>
            </a:schemeClr>
          </a:solidFill>
        </p:spPr>
        <p:txBody>
          <a:bodyPr vert="horz" wrap="square" lIns="91440" tIns="0" rIns="91440" bIns="822960" rtlCol="0" anchor="ctr" anchorCtr="0">
            <a:noAutofit/>
          </a:bodyPr>
          <a:lstStyle>
            <a:lvl1pPr>
              <a:defRPr lang="en-US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204B20B9-DAF9-4618-8CDA-F16C8D892E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62315" y="2075875"/>
            <a:ext cx="1781485" cy="2230817"/>
          </a:xfrm>
          <a:solidFill>
            <a:schemeClr val="bg1">
              <a:lumMod val="95000"/>
            </a:schemeClr>
          </a:solidFill>
        </p:spPr>
        <p:txBody>
          <a:bodyPr vert="horz" wrap="square" lIns="91440" tIns="0" rIns="91440" bIns="822960" rtlCol="0" anchor="ctr" anchorCtr="0">
            <a:noAutofit/>
          </a:bodyPr>
          <a:lstStyle>
            <a:lvl1pPr>
              <a:defRPr lang="en-US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AD5B9F99-F23E-434D-ADD2-B6A80C7BE50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30873" y="2075875"/>
            <a:ext cx="1678118" cy="2230817"/>
          </a:xfrm>
          <a:solidFill>
            <a:schemeClr val="bg1">
              <a:lumMod val="95000"/>
            </a:schemeClr>
          </a:solidFill>
        </p:spPr>
        <p:txBody>
          <a:bodyPr vert="horz" wrap="square" lIns="91440" tIns="0" rIns="91440" bIns="822960" rtlCol="0" anchor="ctr" anchorCtr="0">
            <a:noAutofit/>
          </a:bodyPr>
          <a:lstStyle>
            <a:lvl1pPr>
              <a:defRPr lang="en-US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11431A0F-ADA0-42E8-B126-060C31BDD63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635019" y="239124"/>
            <a:ext cx="2640224" cy="4067568"/>
          </a:xfrm>
          <a:solidFill>
            <a:schemeClr val="bg1">
              <a:lumMod val="95000"/>
            </a:schemeClr>
          </a:solidFill>
        </p:spPr>
        <p:txBody>
          <a:bodyPr vert="horz" wrap="square" lIns="91440" tIns="0" rIns="91440" bIns="822960" rtlCol="0" anchor="ctr" anchorCtr="0">
            <a:noAutofit/>
          </a:bodyPr>
          <a:lstStyle>
            <a:lvl1pPr>
              <a:defRPr lang="en-US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E3C08647-3327-4F9F-B964-6B8D887DC4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30195" y="239124"/>
            <a:ext cx="2317752" cy="4067568"/>
          </a:xfrm>
          <a:solidFill>
            <a:schemeClr val="bg1">
              <a:lumMod val="95000"/>
            </a:schemeClr>
          </a:solidFill>
        </p:spPr>
        <p:txBody>
          <a:bodyPr vert="horz" wrap="square" lIns="91440" tIns="0" rIns="91440" bIns="822960" rtlCol="0" anchor="ctr" anchorCtr="0">
            <a:noAutofit/>
          </a:bodyPr>
          <a:lstStyle>
            <a:lvl1pPr>
              <a:defRPr lang="en-US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8749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allery Slide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B111BDD-E9BB-4E12-9B39-C798222937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669210" y="4695071"/>
            <a:ext cx="1239781" cy="27384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7BFA6FB-95A3-4A80-9B08-A176DC0622C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60A0842-DA7A-4F16-95E3-5037F1F33D4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30195" y="239125"/>
            <a:ext cx="3546675" cy="1741700"/>
          </a:xfrm>
          <a:solidFill>
            <a:schemeClr val="bg1">
              <a:lumMod val="95000"/>
            </a:schemeClr>
          </a:solidFill>
        </p:spPr>
        <p:txBody>
          <a:bodyPr vert="horz" wrap="square" lIns="91440" tIns="0" rIns="91440" bIns="822960" rtlCol="0" anchor="ctr" anchorCtr="0">
            <a:noAutofit/>
          </a:bodyPr>
          <a:lstStyle>
            <a:lvl1pPr>
              <a:defRPr lang="en-US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204B20B9-DAF9-4618-8CDA-F16C8D892E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30195" y="2075876"/>
            <a:ext cx="3546675" cy="2230817"/>
          </a:xfrm>
          <a:solidFill>
            <a:schemeClr val="bg1">
              <a:lumMod val="95000"/>
            </a:schemeClr>
          </a:solidFill>
        </p:spPr>
        <p:txBody>
          <a:bodyPr vert="horz" wrap="square" lIns="91440" tIns="0" rIns="91440" bIns="822960" rtlCol="0" anchor="ctr" anchorCtr="0">
            <a:noAutofit/>
          </a:bodyPr>
          <a:lstStyle>
            <a:lvl1pPr>
              <a:defRPr lang="en-US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11431A0F-ADA0-42E8-B126-060C31BDD63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68767" y="239125"/>
            <a:ext cx="2640224" cy="4067568"/>
          </a:xfrm>
          <a:solidFill>
            <a:schemeClr val="bg1">
              <a:lumMod val="95000"/>
            </a:schemeClr>
          </a:solidFill>
        </p:spPr>
        <p:txBody>
          <a:bodyPr vert="horz" wrap="square" lIns="91440" tIns="0" rIns="91440" bIns="822960" rtlCol="0" anchor="ctr" anchorCtr="0">
            <a:noAutofit/>
          </a:bodyPr>
          <a:lstStyle>
            <a:lvl1pPr>
              <a:defRPr lang="en-US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E3C08647-3327-4F9F-B964-6B8D887DC4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63943" y="239125"/>
            <a:ext cx="2317752" cy="2501161"/>
          </a:xfrm>
          <a:solidFill>
            <a:schemeClr val="bg1">
              <a:lumMod val="95000"/>
            </a:schemeClr>
          </a:solidFill>
        </p:spPr>
        <p:txBody>
          <a:bodyPr vert="horz" wrap="square" lIns="91440" tIns="0" rIns="91440" bIns="822960" rtlCol="0" anchor="ctr" anchorCtr="0">
            <a:noAutofit/>
          </a:bodyPr>
          <a:lstStyle>
            <a:lvl1pPr>
              <a:defRPr lang="en-US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685D6050-9AC7-429F-9408-49DE694B61A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863943" y="2831250"/>
            <a:ext cx="2317752" cy="1475443"/>
          </a:xfrm>
          <a:solidFill>
            <a:schemeClr val="bg1">
              <a:lumMod val="95000"/>
            </a:schemeClr>
          </a:solidFill>
        </p:spPr>
        <p:txBody>
          <a:bodyPr vert="horz" wrap="square" lIns="91440" tIns="0" rIns="91440" bIns="822960" rtlCol="0" anchor="ctr" anchorCtr="0">
            <a:noAutofit/>
          </a:bodyPr>
          <a:lstStyle>
            <a:lvl1pPr>
              <a:defRPr lang="en-US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443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60A0842-DA7A-4F16-95E3-5037F1F33D4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5143500"/>
          </a:xfrm>
          <a:solidFill>
            <a:schemeClr val="bg1">
              <a:lumMod val="95000"/>
            </a:schemeClr>
          </a:solidFill>
        </p:spPr>
        <p:txBody>
          <a:bodyPr vert="horz" wrap="square" lIns="91440" tIns="0" rIns="91440" bIns="1737360" rtlCol="0" anchor="ctr" anchorCtr="0">
            <a:noAutofit/>
          </a:bodyPr>
          <a:lstStyle>
            <a:lvl1pPr>
              <a:defRPr lang="en-US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0238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Grey">
    <p:bg>
      <p:bgPr>
        <a:solidFill>
          <a:srgbClr val="FBBA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1714" cy="514469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/>
          <a:srcRect l="60662"/>
          <a:stretch/>
        </p:blipFill>
        <p:spPr>
          <a:xfrm>
            <a:off x="6462216" y="363339"/>
            <a:ext cx="2270035" cy="415977"/>
          </a:xfrm>
          <a:prstGeom prst="rect">
            <a:avLst/>
          </a:prstGeom>
        </p:spPr>
      </p:pic>
      <p:sp>
        <p:nvSpPr>
          <p:cNvPr id="106" name="Text Placeholder 182"/>
          <p:cNvSpPr>
            <a:spLocks noGrp="1"/>
          </p:cNvSpPr>
          <p:nvPr>
            <p:ph type="body" sz="quarter" idx="13" hasCustomPrompt="1"/>
          </p:nvPr>
        </p:nvSpPr>
        <p:spPr>
          <a:xfrm>
            <a:off x="400050" y="1523990"/>
            <a:ext cx="6676611" cy="420115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Section Font is Arial 24pt Bold White</a:t>
            </a:r>
          </a:p>
        </p:txBody>
      </p:sp>
      <p:sp>
        <p:nvSpPr>
          <p:cNvPr id="107" name="Text Placeholder 182"/>
          <p:cNvSpPr>
            <a:spLocks noGrp="1"/>
          </p:cNvSpPr>
          <p:nvPr>
            <p:ph type="body" sz="quarter" idx="14" hasCustomPrompt="1"/>
          </p:nvPr>
        </p:nvSpPr>
        <p:spPr>
          <a:xfrm>
            <a:off x="400050" y="1994288"/>
            <a:ext cx="6676611" cy="337015"/>
          </a:xfrm>
        </p:spPr>
        <p:txBody>
          <a:bodyPr wrap="square" anchor="t" anchorCtr="0">
            <a:spAutoFit/>
          </a:bodyPr>
          <a:lstStyle>
            <a:lvl1pPr marL="0" indent="0">
              <a:buNone/>
              <a:defRPr sz="21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3F03A8-7C22-495A-BBF6-E16FF316390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7BFA6FB-95A3-4A80-9B08-A176DC062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87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Orange">
    <p:bg>
      <p:bgPr>
        <a:solidFill>
          <a:srgbClr val="FBBA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1714" cy="51446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/>
          <a:srcRect l="60662"/>
          <a:stretch/>
        </p:blipFill>
        <p:spPr>
          <a:xfrm>
            <a:off x="6462216" y="363339"/>
            <a:ext cx="2270035" cy="415977"/>
          </a:xfrm>
          <a:prstGeom prst="rect">
            <a:avLst/>
          </a:prstGeom>
        </p:spPr>
      </p:pic>
      <p:sp>
        <p:nvSpPr>
          <p:cNvPr id="106" name="Text Placeholder 182"/>
          <p:cNvSpPr>
            <a:spLocks noGrp="1"/>
          </p:cNvSpPr>
          <p:nvPr>
            <p:ph type="body" sz="quarter" idx="13" hasCustomPrompt="1"/>
          </p:nvPr>
        </p:nvSpPr>
        <p:spPr>
          <a:xfrm>
            <a:off x="400050" y="1523990"/>
            <a:ext cx="6676611" cy="420115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Section Font is Arial 24pt Bold White</a:t>
            </a:r>
          </a:p>
        </p:txBody>
      </p:sp>
      <p:sp>
        <p:nvSpPr>
          <p:cNvPr id="107" name="Text Placeholder 182"/>
          <p:cNvSpPr>
            <a:spLocks noGrp="1"/>
          </p:cNvSpPr>
          <p:nvPr>
            <p:ph type="body" sz="quarter" idx="14" hasCustomPrompt="1"/>
          </p:nvPr>
        </p:nvSpPr>
        <p:spPr>
          <a:xfrm>
            <a:off x="400050" y="1994288"/>
            <a:ext cx="6676611" cy="337015"/>
          </a:xfrm>
        </p:spPr>
        <p:txBody>
          <a:bodyPr wrap="square" anchor="t" anchorCtr="0">
            <a:spAutoFit/>
          </a:bodyPr>
          <a:lstStyle>
            <a:lvl1pPr marL="0" indent="0">
              <a:buNone/>
              <a:defRPr sz="21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3F03A8-7C22-495A-BBF6-E16FF316390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7BFA6FB-95A3-4A80-9B08-A176DC062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04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/ 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86D849F-987B-48FA-8439-8E5800BEFA9B}"/>
              </a:ext>
            </a:extLst>
          </p:cNvPr>
          <p:cNvSpPr/>
          <p:nvPr userDrawn="1"/>
        </p:nvSpPr>
        <p:spPr>
          <a:xfrm>
            <a:off x="0" y="0"/>
            <a:ext cx="9144000" cy="5148072"/>
          </a:xfrm>
          <a:prstGeom prst="rect">
            <a:avLst/>
          </a:prstGeom>
          <a:solidFill>
            <a:schemeClr val="tx2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82" name="Text Placeholder 8281"/>
          <p:cNvSpPr>
            <a:spLocks noGrp="1"/>
          </p:cNvSpPr>
          <p:nvPr>
            <p:ph type="body" sz="quarter" idx="10" hasCustomPrompt="1"/>
          </p:nvPr>
        </p:nvSpPr>
        <p:spPr>
          <a:xfrm>
            <a:off x="1657350" y="1191164"/>
            <a:ext cx="5886450" cy="2343150"/>
          </a:xfrm>
        </p:spPr>
        <p:txBody>
          <a:bodyPr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450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bg1"/>
                </a:solidFill>
              </a:defRPr>
            </a:lvl2pPr>
            <a:lvl3pPr marL="685800" indent="0" algn="ctr">
              <a:buNone/>
              <a:defRPr>
                <a:solidFill>
                  <a:schemeClr val="bg1"/>
                </a:solidFill>
              </a:defRPr>
            </a:lvl3pPr>
            <a:lvl4pPr marL="1028700" indent="0" algn="ctr">
              <a:buNone/>
              <a:defRPr>
                <a:solidFill>
                  <a:schemeClr val="bg1"/>
                </a:solidFill>
              </a:defRPr>
            </a:lvl4pPr>
            <a:lvl5pPr marL="1371599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Insert Section Header, Big Quote </a:t>
            </a:r>
            <a:br>
              <a:rPr lang="en-US" dirty="0"/>
            </a:br>
            <a:r>
              <a:rPr lang="en-US" dirty="0"/>
              <a:t>or Statistic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E363-C8A7-4A5F-ACB6-B8A34379A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7BFA6FB-95A3-4A80-9B08-A176DC0622C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4E38AF-0948-4091-AD72-83721D1075BC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7283678" y="3304990"/>
            <a:ext cx="521208" cy="482042"/>
          </a:xfrm>
          <a:custGeom>
            <a:avLst/>
            <a:gdLst/>
            <a:ahLst/>
            <a:cxnLst/>
            <a:rect l="l" t="t" r="r" b="b"/>
            <a:pathLst>
              <a:path w="308967" h="285750">
                <a:moveTo>
                  <a:pt x="194072" y="0"/>
                </a:moveTo>
                <a:lnTo>
                  <a:pt x="308967" y="0"/>
                </a:lnTo>
                <a:lnTo>
                  <a:pt x="308967" y="98227"/>
                </a:lnTo>
                <a:cubicBezTo>
                  <a:pt x="308967" y="151408"/>
                  <a:pt x="302816" y="189707"/>
                  <a:pt x="290513" y="213122"/>
                </a:cubicBezTo>
                <a:cubicBezTo>
                  <a:pt x="273447" y="245269"/>
                  <a:pt x="246857" y="269478"/>
                  <a:pt x="210741" y="285750"/>
                </a:cubicBezTo>
                <a:lnTo>
                  <a:pt x="184547" y="243483"/>
                </a:lnTo>
                <a:cubicBezTo>
                  <a:pt x="205978" y="234752"/>
                  <a:pt x="221953" y="220960"/>
                  <a:pt x="232470" y="202109"/>
                </a:cubicBezTo>
                <a:cubicBezTo>
                  <a:pt x="242987" y="183257"/>
                  <a:pt x="248841" y="157361"/>
                  <a:pt x="250032" y="124421"/>
                </a:cubicBezTo>
                <a:lnTo>
                  <a:pt x="194072" y="124421"/>
                </a:lnTo>
                <a:close/>
                <a:moveTo>
                  <a:pt x="9525" y="0"/>
                </a:moveTo>
                <a:lnTo>
                  <a:pt x="124421" y="0"/>
                </a:lnTo>
                <a:lnTo>
                  <a:pt x="124421" y="98227"/>
                </a:lnTo>
                <a:cubicBezTo>
                  <a:pt x="124421" y="151408"/>
                  <a:pt x="118269" y="189707"/>
                  <a:pt x="105966" y="213122"/>
                </a:cubicBezTo>
                <a:cubicBezTo>
                  <a:pt x="88900" y="245269"/>
                  <a:pt x="62310" y="269478"/>
                  <a:pt x="26194" y="285750"/>
                </a:cubicBezTo>
                <a:lnTo>
                  <a:pt x="0" y="243483"/>
                </a:lnTo>
                <a:cubicBezTo>
                  <a:pt x="21432" y="234752"/>
                  <a:pt x="37406" y="220960"/>
                  <a:pt x="47923" y="202109"/>
                </a:cubicBezTo>
                <a:cubicBezTo>
                  <a:pt x="58440" y="183257"/>
                  <a:pt x="64294" y="157361"/>
                  <a:pt x="65485" y="124421"/>
                </a:cubicBezTo>
                <a:lnTo>
                  <a:pt x="9525" y="12442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9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DEC794-0BBF-4779-B633-04912980DAF7}"/>
              </a:ext>
            </a:extLst>
          </p:cNvPr>
          <p:cNvSpPr txBox="1"/>
          <p:nvPr userDrawn="1"/>
        </p:nvSpPr>
        <p:spPr>
          <a:xfrm>
            <a:off x="1396264" y="937554"/>
            <a:ext cx="522171" cy="482933"/>
          </a:xfrm>
          <a:custGeom>
            <a:avLst/>
            <a:gdLst/>
            <a:ahLst/>
            <a:cxnLst/>
            <a:rect l="l" t="t" r="r" b="b"/>
            <a:pathLst>
              <a:path w="308967" h="285750">
                <a:moveTo>
                  <a:pt x="282774" y="0"/>
                </a:moveTo>
                <a:lnTo>
                  <a:pt x="308967" y="41672"/>
                </a:lnTo>
                <a:cubicBezTo>
                  <a:pt x="287139" y="50800"/>
                  <a:pt x="271066" y="64393"/>
                  <a:pt x="260747" y="82451"/>
                </a:cubicBezTo>
                <a:cubicBezTo>
                  <a:pt x="250428" y="100509"/>
                  <a:pt x="244673" y="126802"/>
                  <a:pt x="243483" y="161330"/>
                </a:cubicBezTo>
                <a:lnTo>
                  <a:pt x="299442" y="161330"/>
                </a:lnTo>
                <a:lnTo>
                  <a:pt x="299442" y="285750"/>
                </a:lnTo>
                <a:lnTo>
                  <a:pt x="184547" y="285750"/>
                </a:lnTo>
                <a:lnTo>
                  <a:pt x="184547" y="187524"/>
                </a:lnTo>
                <a:cubicBezTo>
                  <a:pt x="184547" y="134342"/>
                  <a:pt x="190897" y="95845"/>
                  <a:pt x="203597" y="72033"/>
                </a:cubicBezTo>
                <a:cubicBezTo>
                  <a:pt x="220266" y="40283"/>
                  <a:pt x="246658" y="16272"/>
                  <a:pt x="282774" y="0"/>
                </a:cubicBezTo>
                <a:close/>
                <a:moveTo>
                  <a:pt x="98227" y="0"/>
                </a:moveTo>
                <a:lnTo>
                  <a:pt x="124420" y="41672"/>
                </a:lnTo>
                <a:cubicBezTo>
                  <a:pt x="102592" y="50800"/>
                  <a:pt x="86519" y="64393"/>
                  <a:pt x="76200" y="82451"/>
                </a:cubicBezTo>
                <a:cubicBezTo>
                  <a:pt x="65881" y="100509"/>
                  <a:pt x="60127" y="126802"/>
                  <a:pt x="58936" y="161330"/>
                </a:cubicBezTo>
                <a:lnTo>
                  <a:pt x="114895" y="161330"/>
                </a:lnTo>
                <a:lnTo>
                  <a:pt x="114895" y="285750"/>
                </a:lnTo>
                <a:lnTo>
                  <a:pt x="0" y="285750"/>
                </a:lnTo>
                <a:lnTo>
                  <a:pt x="0" y="187524"/>
                </a:lnTo>
                <a:cubicBezTo>
                  <a:pt x="0" y="134342"/>
                  <a:pt x="6350" y="95845"/>
                  <a:pt x="19050" y="72033"/>
                </a:cubicBezTo>
                <a:cubicBezTo>
                  <a:pt x="35719" y="40283"/>
                  <a:pt x="62111" y="16272"/>
                  <a:pt x="982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9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23147" y="406930"/>
            <a:ext cx="2211413" cy="378199"/>
          </a:xfrm>
          <a:prstGeom prst="rect">
            <a:avLst/>
          </a:prstGeom>
        </p:spPr>
      </p:pic>
      <p:sp>
        <p:nvSpPr>
          <p:cNvPr id="146" name="Picture Placeholder 145">
            <a:extLst>
              <a:ext uri="{FF2B5EF4-FFF2-40B4-BE49-F238E27FC236}">
                <a16:creationId xmlns:a16="http://schemas.microsoft.com/office/drawing/2014/main" id="{140DCBE5-B6BB-4FF1-B323-ACADA218EEF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0435" y="0"/>
            <a:ext cx="2911151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bIns="1737360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0" name="Freeform: Shape 139">
            <a:extLst>
              <a:ext uri="{FF2B5EF4-FFF2-40B4-BE49-F238E27FC236}">
                <a16:creationId xmlns:a16="http://schemas.microsoft.com/office/drawing/2014/main" id="{580E45B2-4B7E-46C3-AA8D-FA0AED5B0E51}"/>
              </a:ext>
            </a:extLst>
          </p:cNvPr>
          <p:cNvSpPr/>
          <p:nvPr userDrawn="1"/>
        </p:nvSpPr>
        <p:spPr>
          <a:xfrm>
            <a:off x="0" y="1"/>
            <a:ext cx="7895551" cy="5138102"/>
          </a:xfrm>
          <a:custGeom>
            <a:avLst/>
            <a:gdLst>
              <a:gd name="connsiteX0" fmla="*/ 0 w 7221787"/>
              <a:gd name="connsiteY0" fmla="*/ 0 h 4699644"/>
              <a:gd name="connsiteX1" fmla="*/ 0 w 7221787"/>
              <a:gd name="connsiteY1" fmla="*/ 3272345 h 4699644"/>
              <a:gd name="connsiteX2" fmla="*/ 1427300 w 7221787"/>
              <a:gd name="connsiteY2" fmla="*/ 4699645 h 4699644"/>
              <a:gd name="connsiteX3" fmla="*/ 7221787 w 7221787"/>
              <a:gd name="connsiteY3" fmla="*/ 4699645 h 4699644"/>
              <a:gd name="connsiteX4" fmla="*/ 2522143 w 7221787"/>
              <a:gd name="connsiteY4" fmla="*/ 0 h 4699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1787" h="4699644">
                <a:moveTo>
                  <a:pt x="0" y="0"/>
                </a:moveTo>
                <a:lnTo>
                  <a:pt x="0" y="3272345"/>
                </a:lnTo>
                <a:lnTo>
                  <a:pt x="1427300" y="4699645"/>
                </a:lnTo>
                <a:lnTo>
                  <a:pt x="7221787" y="4699645"/>
                </a:lnTo>
                <a:lnTo>
                  <a:pt x="2522143" y="0"/>
                </a:lnTo>
                <a:close/>
              </a:path>
            </a:pathLst>
          </a:custGeom>
          <a:noFill/>
          <a:ln w="57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13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D7C6E8-2E4E-4E0E-8C17-0E2DAD254D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71856" y="1266734"/>
            <a:ext cx="4967692" cy="1452863"/>
          </a:xfrm>
        </p:spPr>
        <p:txBody>
          <a:bodyPr lIns="0" tIns="0" rIns="0" bIns="0" anchor="b" anchorCtr="0">
            <a:normAutofit/>
          </a:bodyPr>
          <a:lstStyle>
            <a:lvl1pPr algn="l"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884E51-709A-48A0-89EF-DDACB30EDD2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71856" y="3371641"/>
            <a:ext cx="2911151" cy="411341"/>
          </a:xfrm>
          <a:noFill/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None/>
              <a:defRPr sz="1050" b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169" name="Text Placeholder 168">
            <a:extLst>
              <a:ext uri="{FF2B5EF4-FFF2-40B4-BE49-F238E27FC236}">
                <a16:creationId xmlns:a16="http://schemas.microsoft.com/office/drawing/2014/main" id="{173B0C6C-B1CC-4DB2-93A5-1FABA784289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80538" y="3842343"/>
            <a:ext cx="2902469" cy="411341"/>
          </a:xfrm>
          <a:noFill/>
        </p:spPr>
        <p:txBody>
          <a:bodyPr vert="horz" lIns="0" tIns="0" rIns="0" bIns="0" rtlCol="0">
            <a:noAutofit/>
          </a:bodyPr>
          <a:lstStyle>
            <a:lvl1pPr marL="0" indent="0" algn="l">
              <a:buNone/>
              <a:defRPr lang="en-US" sz="1050" b="0" smtClean="0">
                <a:solidFill>
                  <a:schemeClr val="tx1"/>
                </a:solidFill>
              </a:defRPr>
            </a:lvl1pPr>
            <a:lvl2pPr>
              <a:defRPr lang="en-US" sz="1500" smtClean="0"/>
            </a:lvl2pPr>
            <a:lvl3pPr>
              <a:defRPr lang="en-US" sz="1350" smtClean="0"/>
            </a:lvl3pPr>
            <a:lvl4pPr>
              <a:defRPr lang="en-US" sz="1200" smtClean="0"/>
            </a:lvl4pPr>
            <a:lvl5pPr>
              <a:defRPr lang="en-US" sz="1200"/>
            </a:lvl5pPr>
          </a:lstStyle>
          <a:p>
            <a:pPr marL="171450" lvl="0" indent="-171450">
              <a:spcBef>
                <a:spcPts val="0"/>
              </a:spcBef>
            </a:pPr>
            <a:r>
              <a:rPr lang="en-US" dirty="0"/>
              <a:t>Date</a:t>
            </a: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CE4ADB40-63BB-40B2-8769-19711E8D7B6A}"/>
              </a:ext>
            </a:extLst>
          </p:cNvPr>
          <p:cNvSpPr/>
          <p:nvPr userDrawn="1"/>
        </p:nvSpPr>
        <p:spPr>
          <a:xfrm>
            <a:off x="410862" y="0"/>
            <a:ext cx="55984" cy="51381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75" name="Text Placeholder 174">
            <a:extLst>
              <a:ext uri="{FF2B5EF4-FFF2-40B4-BE49-F238E27FC236}">
                <a16:creationId xmlns:a16="http://schemas.microsoft.com/office/drawing/2014/main" id="{552F4B9F-9A76-4258-93AF-566E1E329B0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71496" y="2775943"/>
            <a:ext cx="4967692" cy="539354"/>
          </a:xfrm>
        </p:spPr>
        <p:txBody>
          <a:bodyPr lIns="0" rIns="0" bIns="0">
            <a:normAutofit/>
          </a:bodyPr>
          <a:lstStyle>
            <a:lvl1pPr marL="0" indent="0">
              <a:buNone/>
              <a:defRPr sz="1600" b="0">
                <a:solidFill>
                  <a:schemeClr val="accent1"/>
                </a:solidFill>
              </a:defRPr>
            </a:lvl1pPr>
            <a:lvl2pPr marL="342900" indent="0">
              <a:buNone/>
              <a:defRPr b="0">
                <a:solidFill>
                  <a:schemeClr val="accent1"/>
                </a:solidFill>
              </a:defRPr>
            </a:lvl2pPr>
            <a:lvl3pPr marL="685800" indent="0">
              <a:buNone/>
              <a:defRPr b="0">
                <a:solidFill>
                  <a:schemeClr val="accent1"/>
                </a:solidFill>
              </a:defRPr>
            </a:lvl3pPr>
            <a:lvl4pPr marL="1028700" indent="0">
              <a:buNone/>
              <a:defRPr b="0">
                <a:solidFill>
                  <a:schemeClr val="accent1"/>
                </a:solidFill>
              </a:defRPr>
            </a:lvl4pPr>
            <a:lvl5pPr marL="1371600" indent="0">
              <a:buNone/>
              <a:defRPr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36790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 / 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86D849F-987B-48FA-8439-8E5800BEFA9B}"/>
              </a:ext>
            </a:extLst>
          </p:cNvPr>
          <p:cNvSpPr/>
          <p:nvPr userDrawn="1"/>
        </p:nvSpPr>
        <p:spPr>
          <a:xfrm>
            <a:off x="0" y="0"/>
            <a:ext cx="9144000" cy="5148072"/>
          </a:xfrm>
          <a:prstGeom prst="rect">
            <a:avLst/>
          </a:prstGeom>
          <a:solidFill>
            <a:schemeClr val="tx2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82" name="Text Placeholder 8281"/>
          <p:cNvSpPr>
            <a:spLocks noGrp="1"/>
          </p:cNvSpPr>
          <p:nvPr>
            <p:ph type="body" sz="quarter" idx="10" hasCustomPrompt="1"/>
          </p:nvPr>
        </p:nvSpPr>
        <p:spPr>
          <a:xfrm>
            <a:off x="1657350" y="1191164"/>
            <a:ext cx="5886450" cy="2343150"/>
          </a:xfrm>
        </p:spPr>
        <p:txBody>
          <a:bodyPr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450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bg1"/>
                </a:solidFill>
              </a:defRPr>
            </a:lvl2pPr>
            <a:lvl3pPr marL="685800" indent="0" algn="ctr">
              <a:buNone/>
              <a:defRPr>
                <a:solidFill>
                  <a:schemeClr val="bg1"/>
                </a:solidFill>
              </a:defRPr>
            </a:lvl3pPr>
            <a:lvl4pPr marL="1028700" indent="0" algn="ctr">
              <a:buNone/>
              <a:defRPr>
                <a:solidFill>
                  <a:schemeClr val="bg1"/>
                </a:solidFill>
              </a:defRPr>
            </a:lvl4pPr>
            <a:lvl5pPr marL="1371599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Insert Section Header, Big Quote </a:t>
            </a:r>
            <a:br>
              <a:rPr lang="en-US" dirty="0"/>
            </a:br>
            <a:r>
              <a:rPr lang="en-US" dirty="0"/>
              <a:t>or Statistic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E363-C8A7-4A5F-ACB6-B8A34379A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7BFA6FB-95A3-4A80-9B08-A176DC0622C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4E38AF-0948-4091-AD72-83721D1075BC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7283678" y="3304990"/>
            <a:ext cx="521208" cy="482042"/>
          </a:xfrm>
          <a:custGeom>
            <a:avLst/>
            <a:gdLst/>
            <a:ahLst/>
            <a:cxnLst/>
            <a:rect l="l" t="t" r="r" b="b"/>
            <a:pathLst>
              <a:path w="308967" h="285750">
                <a:moveTo>
                  <a:pt x="194072" y="0"/>
                </a:moveTo>
                <a:lnTo>
                  <a:pt x="308967" y="0"/>
                </a:lnTo>
                <a:lnTo>
                  <a:pt x="308967" y="98227"/>
                </a:lnTo>
                <a:cubicBezTo>
                  <a:pt x="308967" y="151408"/>
                  <a:pt x="302816" y="189707"/>
                  <a:pt x="290513" y="213122"/>
                </a:cubicBezTo>
                <a:cubicBezTo>
                  <a:pt x="273447" y="245269"/>
                  <a:pt x="246857" y="269478"/>
                  <a:pt x="210741" y="285750"/>
                </a:cubicBezTo>
                <a:lnTo>
                  <a:pt x="184547" y="243483"/>
                </a:lnTo>
                <a:cubicBezTo>
                  <a:pt x="205978" y="234752"/>
                  <a:pt x="221953" y="220960"/>
                  <a:pt x="232470" y="202109"/>
                </a:cubicBezTo>
                <a:cubicBezTo>
                  <a:pt x="242987" y="183257"/>
                  <a:pt x="248841" y="157361"/>
                  <a:pt x="250032" y="124421"/>
                </a:cubicBezTo>
                <a:lnTo>
                  <a:pt x="194072" y="124421"/>
                </a:lnTo>
                <a:close/>
                <a:moveTo>
                  <a:pt x="9525" y="0"/>
                </a:moveTo>
                <a:lnTo>
                  <a:pt x="124421" y="0"/>
                </a:lnTo>
                <a:lnTo>
                  <a:pt x="124421" y="98227"/>
                </a:lnTo>
                <a:cubicBezTo>
                  <a:pt x="124421" y="151408"/>
                  <a:pt x="118269" y="189707"/>
                  <a:pt x="105966" y="213122"/>
                </a:cubicBezTo>
                <a:cubicBezTo>
                  <a:pt x="88900" y="245269"/>
                  <a:pt x="62310" y="269478"/>
                  <a:pt x="26194" y="285750"/>
                </a:cubicBezTo>
                <a:lnTo>
                  <a:pt x="0" y="243483"/>
                </a:lnTo>
                <a:cubicBezTo>
                  <a:pt x="21432" y="234752"/>
                  <a:pt x="37406" y="220960"/>
                  <a:pt x="47923" y="202109"/>
                </a:cubicBezTo>
                <a:cubicBezTo>
                  <a:pt x="58440" y="183257"/>
                  <a:pt x="64294" y="157361"/>
                  <a:pt x="65485" y="124421"/>
                </a:cubicBezTo>
                <a:lnTo>
                  <a:pt x="9525" y="12442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9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DEC794-0BBF-4779-B633-04912980DAF7}"/>
              </a:ext>
            </a:extLst>
          </p:cNvPr>
          <p:cNvSpPr txBox="1"/>
          <p:nvPr userDrawn="1"/>
        </p:nvSpPr>
        <p:spPr>
          <a:xfrm>
            <a:off x="1396264" y="937554"/>
            <a:ext cx="522171" cy="482933"/>
          </a:xfrm>
          <a:custGeom>
            <a:avLst/>
            <a:gdLst/>
            <a:ahLst/>
            <a:cxnLst/>
            <a:rect l="l" t="t" r="r" b="b"/>
            <a:pathLst>
              <a:path w="308967" h="285750">
                <a:moveTo>
                  <a:pt x="282774" y="0"/>
                </a:moveTo>
                <a:lnTo>
                  <a:pt x="308967" y="41672"/>
                </a:lnTo>
                <a:cubicBezTo>
                  <a:pt x="287139" y="50800"/>
                  <a:pt x="271066" y="64393"/>
                  <a:pt x="260747" y="82451"/>
                </a:cubicBezTo>
                <a:cubicBezTo>
                  <a:pt x="250428" y="100509"/>
                  <a:pt x="244673" y="126802"/>
                  <a:pt x="243483" y="161330"/>
                </a:cubicBezTo>
                <a:lnTo>
                  <a:pt x="299442" y="161330"/>
                </a:lnTo>
                <a:lnTo>
                  <a:pt x="299442" y="285750"/>
                </a:lnTo>
                <a:lnTo>
                  <a:pt x="184547" y="285750"/>
                </a:lnTo>
                <a:lnTo>
                  <a:pt x="184547" y="187524"/>
                </a:lnTo>
                <a:cubicBezTo>
                  <a:pt x="184547" y="134342"/>
                  <a:pt x="190897" y="95845"/>
                  <a:pt x="203597" y="72033"/>
                </a:cubicBezTo>
                <a:cubicBezTo>
                  <a:pt x="220266" y="40283"/>
                  <a:pt x="246658" y="16272"/>
                  <a:pt x="282774" y="0"/>
                </a:cubicBezTo>
                <a:close/>
                <a:moveTo>
                  <a:pt x="98227" y="0"/>
                </a:moveTo>
                <a:lnTo>
                  <a:pt x="124420" y="41672"/>
                </a:lnTo>
                <a:cubicBezTo>
                  <a:pt x="102592" y="50800"/>
                  <a:pt x="86519" y="64393"/>
                  <a:pt x="76200" y="82451"/>
                </a:cubicBezTo>
                <a:cubicBezTo>
                  <a:pt x="65881" y="100509"/>
                  <a:pt x="60127" y="126802"/>
                  <a:pt x="58936" y="161330"/>
                </a:cubicBezTo>
                <a:lnTo>
                  <a:pt x="114895" y="161330"/>
                </a:lnTo>
                <a:lnTo>
                  <a:pt x="114895" y="285750"/>
                </a:lnTo>
                <a:lnTo>
                  <a:pt x="0" y="285750"/>
                </a:lnTo>
                <a:lnTo>
                  <a:pt x="0" y="187524"/>
                </a:lnTo>
                <a:cubicBezTo>
                  <a:pt x="0" y="134342"/>
                  <a:pt x="6350" y="95845"/>
                  <a:pt x="19050" y="72033"/>
                </a:cubicBezTo>
                <a:cubicBezTo>
                  <a:pt x="35719" y="40283"/>
                  <a:pt x="62111" y="16272"/>
                  <a:pt x="982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9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 / 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86D849F-987B-48FA-8439-8E5800BEFA9B}"/>
              </a:ext>
            </a:extLst>
          </p:cNvPr>
          <p:cNvSpPr/>
          <p:nvPr userDrawn="1"/>
        </p:nvSpPr>
        <p:spPr>
          <a:xfrm>
            <a:off x="-8720" y="-4572"/>
            <a:ext cx="9144000" cy="5148072"/>
          </a:xfrm>
          <a:prstGeom prst="rect">
            <a:avLst/>
          </a:prstGeom>
          <a:solidFill>
            <a:schemeClr val="tx2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82" name="Text Placeholder 8281"/>
          <p:cNvSpPr>
            <a:spLocks noGrp="1"/>
          </p:cNvSpPr>
          <p:nvPr>
            <p:ph type="body" sz="quarter" idx="10" hasCustomPrompt="1"/>
          </p:nvPr>
        </p:nvSpPr>
        <p:spPr>
          <a:xfrm>
            <a:off x="1657350" y="1191164"/>
            <a:ext cx="5886450" cy="2343150"/>
          </a:xfrm>
        </p:spPr>
        <p:txBody>
          <a:bodyPr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450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bg1"/>
                </a:solidFill>
              </a:defRPr>
            </a:lvl2pPr>
            <a:lvl3pPr marL="685800" indent="0" algn="ctr">
              <a:buNone/>
              <a:defRPr>
                <a:solidFill>
                  <a:schemeClr val="bg1"/>
                </a:solidFill>
              </a:defRPr>
            </a:lvl3pPr>
            <a:lvl4pPr marL="1028700" indent="0" algn="ctr">
              <a:buNone/>
              <a:defRPr>
                <a:solidFill>
                  <a:schemeClr val="bg1"/>
                </a:solidFill>
              </a:defRPr>
            </a:lvl4pPr>
            <a:lvl5pPr marL="1371599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Insert Section Header, Big Quote </a:t>
            </a:r>
            <a:br>
              <a:rPr lang="en-US" dirty="0"/>
            </a:br>
            <a:r>
              <a:rPr lang="en-US" dirty="0"/>
              <a:t>or Statistic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E363-C8A7-4A5F-ACB6-B8A34379A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7BFA6FB-95A3-4A80-9B08-A176DC0622C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4E38AF-0948-4091-AD72-83721D1075BC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7283678" y="3304990"/>
            <a:ext cx="521208" cy="482042"/>
          </a:xfrm>
          <a:custGeom>
            <a:avLst/>
            <a:gdLst/>
            <a:ahLst/>
            <a:cxnLst/>
            <a:rect l="l" t="t" r="r" b="b"/>
            <a:pathLst>
              <a:path w="308967" h="285750">
                <a:moveTo>
                  <a:pt x="194072" y="0"/>
                </a:moveTo>
                <a:lnTo>
                  <a:pt x="308967" y="0"/>
                </a:lnTo>
                <a:lnTo>
                  <a:pt x="308967" y="98227"/>
                </a:lnTo>
                <a:cubicBezTo>
                  <a:pt x="308967" y="151408"/>
                  <a:pt x="302816" y="189707"/>
                  <a:pt x="290513" y="213122"/>
                </a:cubicBezTo>
                <a:cubicBezTo>
                  <a:pt x="273447" y="245269"/>
                  <a:pt x="246857" y="269478"/>
                  <a:pt x="210741" y="285750"/>
                </a:cubicBezTo>
                <a:lnTo>
                  <a:pt x="184547" y="243483"/>
                </a:lnTo>
                <a:cubicBezTo>
                  <a:pt x="205978" y="234752"/>
                  <a:pt x="221953" y="220960"/>
                  <a:pt x="232470" y="202109"/>
                </a:cubicBezTo>
                <a:cubicBezTo>
                  <a:pt x="242987" y="183257"/>
                  <a:pt x="248841" y="157361"/>
                  <a:pt x="250032" y="124421"/>
                </a:cubicBezTo>
                <a:lnTo>
                  <a:pt x="194072" y="124421"/>
                </a:lnTo>
                <a:close/>
                <a:moveTo>
                  <a:pt x="9525" y="0"/>
                </a:moveTo>
                <a:lnTo>
                  <a:pt x="124421" y="0"/>
                </a:lnTo>
                <a:lnTo>
                  <a:pt x="124421" y="98227"/>
                </a:lnTo>
                <a:cubicBezTo>
                  <a:pt x="124421" y="151408"/>
                  <a:pt x="118269" y="189707"/>
                  <a:pt x="105966" y="213122"/>
                </a:cubicBezTo>
                <a:cubicBezTo>
                  <a:pt x="88900" y="245269"/>
                  <a:pt x="62310" y="269478"/>
                  <a:pt x="26194" y="285750"/>
                </a:cubicBezTo>
                <a:lnTo>
                  <a:pt x="0" y="243483"/>
                </a:lnTo>
                <a:cubicBezTo>
                  <a:pt x="21432" y="234752"/>
                  <a:pt x="37406" y="220960"/>
                  <a:pt x="47923" y="202109"/>
                </a:cubicBezTo>
                <a:cubicBezTo>
                  <a:pt x="58440" y="183257"/>
                  <a:pt x="64294" y="157361"/>
                  <a:pt x="65485" y="124421"/>
                </a:cubicBezTo>
                <a:lnTo>
                  <a:pt x="9525" y="12442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9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DEC794-0BBF-4779-B633-04912980DAF7}"/>
              </a:ext>
            </a:extLst>
          </p:cNvPr>
          <p:cNvSpPr txBox="1"/>
          <p:nvPr userDrawn="1"/>
        </p:nvSpPr>
        <p:spPr>
          <a:xfrm>
            <a:off x="1396264" y="937554"/>
            <a:ext cx="522171" cy="482933"/>
          </a:xfrm>
          <a:custGeom>
            <a:avLst/>
            <a:gdLst/>
            <a:ahLst/>
            <a:cxnLst/>
            <a:rect l="l" t="t" r="r" b="b"/>
            <a:pathLst>
              <a:path w="308967" h="285750">
                <a:moveTo>
                  <a:pt x="282774" y="0"/>
                </a:moveTo>
                <a:lnTo>
                  <a:pt x="308967" y="41672"/>
                </a:lnTo>
                <a:cubicBezTo>
                  <a:pt x="287139" y="50800"/>
                  <a:pt x="271066" y="64393"/>
                  <a:pt x="260747" y="82451"/>
                </a:cubicBezTo>
                <a:cubicBezTo>
                  <a:pt x="250428" y="100509"/>
                  <a:pt x="244673" y="126802"/>
                  <a:pt x="243483" y="161330"/>
                </a:cubicBezTo>
                <a:lnTo>
                  <a:pt x="299442" y="161330"/>
                </a:lnTo>
                <a:lnTo>
                  <a:pt x="299442" y="285750"/>
                </a:lnTo>
                <a:lnTo>
                  <a:pt x="184547" y="285750"/>
                </a:lnTo>
                <a:lnTo>
                  <a:pt x="184547" y="187524"/>
                </a:lnTo>
                <a:cubicBezTo>
                  <a:pt x="184547" y="134342"/>
                  <a:pt x="190897" y="95845"/>
                  <a:pt x="203597" y="72033"/>
                </a:cubicBezTo>
                <a:cubicBezTo>
                  <a:pt x="220266" y="40283"/>
                  <a:pt x="246658" y="16272"/>
                  <a:pt x="282774" y="0"/>
                </a:cubicBezTo>
                <a:close/>
                <a:moveTo>
                  <a:pt x="98227" y="0"/>
                </a:moveTo>
                <a:lnTo>
                  <a:pt x="124420" y="41672"/>
                </a:lnTo>
                <a:cubicBezTo>
                  <a:pt x="102592" y="50800"/>
                  <a:pt x="86519" y="64393"/>
                  <a:pt x="76200" y="82451"/>
                </a:cubicBezTo>
                <a:cubicBezTo>
                  <a:pt x="65881" y="100509"/>
                  <a:pt x="60127" y="126802"/>
                  <a:pt x="58936" y="161330"/>
                </a:cubicBezTo>
                <a:lnTo>
                  <a:pt x="114895" y="161330"/>
                </a:lnTo>
                <a:lnTo>
                  <a:pt x="114895" y="285750"/>
                </a:lnTo>
                <a:lnTo>
                  <a:pt x="0" y="285750"/>
                </a:lnTo>
                <a:lnTo>
                  <a:pt x="0" y="187524"/>
                </a:lnTo>
                <a:cubicBezTo>
                  <a:pt x="0" y="134342"/>
                  <a:pt x="6350" y="95845"/>
                  <a:pt x="19050" y="72033"/>
                </a:cubicBezTo>
                <a:cubicBezTo>
                  <a:pt x="35719" y="40283"/>
                  <a:pt x="62111" y="16272"/>
                  <a:pt x="982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9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E6FF2C4-78E2-4B15-AF4A-A46D483F963E}"/>
              </a:ext>
            </a:extLst>
          </p:cNvPr>
          <p:cNvSpPr/>
          <p:nvPr userDrawn="1"/>
        </p:nvSpPr>
        <p:spPr>
          <a:xfrm>
            <a:off x="0" y="1578540"/>
            <a:ext cx="9140429" cy="35649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 userDrawn="1"/>
        </p:nvSpPr>
        <p:spPr>
          <a:xfrm>
            <a:off x="400050" y="1775445"/>
            <a:ext cx="5601891" cy="526298"/>
          </a:xfrm>
          <a:prstGeom prst="rect">
            <a:avLst/>
          </a:prstGeom>
        </p:spPr>
        <p:txBody>
          <a:bodyPr vert="horz" lIns="91440" tIns="34290" rIns="68580" bIns="34290" rtlCol="0" anchor="ctr" anchorCtr="0">
            <a:spAutoFit/>
          </a:bodyPr>
          <a:lstStyle>
            <a:lvl1pPr lvl="0" indent="0">
              <a:lnSpc>
                <a:spcPct val="90000"/>
              </a:lnSpc>
              <a:spcBef>
                <a:spcPts val="1000"/>
              </a:spcBef>
              <a:buFontTx/>
              <a:buNone/>
              <a:defRPr sz="4400" baseline="0">
                <a:solidFill>
                  <a:schemeClr val="bg1"/>
                </a:solidFill>
                <a:latin typeface="Rockwell" panose="02060603020205020403" pitchFamily="18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Rockwell" panose="02060603020205020403" pitchFamily="18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Rockwell" panose="02060603020205020403" pitchFamily="18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Rockwell" panose="02060603020205020403" pitchFamily="18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Rockwell" panose="02060603020205020403" pitchFamily="18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 sz="3300" b="1" dirty="0">
                <a:latin typeface="+mj-lt"/>
              </a:rPr>
              <a:t>Thank You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43363" y="635534"/>
            <a:ext cx="2211413" cy="378199"/>
          </a:xfrm>
          <a:prstGeom prst="rect">
            <a:avLst/>
          </a:prstGeom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179B0570-4B8D-4D52-9747-AE9F51AB56A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0050" y="3072822"/>
            <a:ext cx="2911151" cy="411341"/>
          </a:xfrm>
          <a:noFill/>
        </p:spPr>
        <p:txBody>
          <a:bodyPr lIns="91440" tIns="0" rIns="0" bIns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None/>
              <a:defRPr sz="1050" b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Presenter Name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22" name="Text Placeholder 168">
            <a:extLst>
              <a:ext uri="{FF2B5EF4-FFF2-40B4-BE49-F238E27FC236}">
                <a16:creationId xmlns:a16="http://schemas.microsoft.com/office/drawing/2014/main" id="{FB36264E-D03C-4C5D-9002-DA1420C6614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0050" y="3543524"/>
            <a:ext cx="2902469" cy="577715"/>
          </a:xfrm>
          <a:noFill/>
        </p:spPr>
        <p:txBody>
          <a:bodyPr vert="horz" lIns="91440" tIns="0" rIns="0" bIns="0" rtlCol="0">
            <a:noAutofit/>
          </a:bodyPr>
          <a:lstStyle>
            <a:lvl1pPr marL="0" indent="0" algn="l">
              <a:buNone/>
              <a:defRPr lang="en-US" sz="1050" b="0" smtClean="0">
                <a:solidFill>
                  <a:schemeClr val="bg1"/>
                </a:solidFill>
              </a:defRPr>
            </a:lvl1pPr>
            <a:lvl2pPr>
              <a:defRPr lang="en-US" sz="1500" smtClean="0"/>
            </a:lvl2pPr>
            <a:lvl3pPr>
              <a:defRPr lang="en-US" sz="1350" smtClean="0"/>
            </a:lvl3pPr>
            <a:lvl4pPr>
              <a:defRPr lang="en-US" sz="1200" smtClean="0"/>
            </a:lvl4pPr>
            <a:lvl5pPr>
              <a:defRPr lang="en-US" sz="1200"/>
            </a:lvl5pPr>
          </a:lstStyle>
          <a:p>
            <a:pPr marL="171450" lvl="0" indent="-171450">
              <a:spcBef>
                <a:spcPts val="0"/>
              </a:spcBef>
            </a:pPr>
            <a:r>
              <a:rPr lang="en-US" dirty="0"/>
              <a:t>Contact Info</a:t>
            </a:r>
          </a:p>
          <a:p>
            <a:pPr marL="171450" lvl="0" indent="-171450">
              <a:spcBef>
                <a:spcPts val="0"/>
              </a:spcBef>
            </a:pPr>
            <a:r>
              <a:rPr lang="en-US" dirty="0"/>
              <a:t>Phone</a:t>
            </a:r>
          </a:p>
          <a:p>
            <a:pPr marL="171450" lvl="0" indent="-171450">
              <a:spcBef>
                <a:spcPts val="0"/>
              </a:spcBef>
            </a:pPr>
            <a:r>
              <a:rPr lang="en-US" dirty="0"/>
              <a:t>Email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DA8F57-23FD-4A95-95A4-416D31F4E239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400050" y="4695071"/>
            <a:ext cx="3235010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© 2022 PSEG. All Rights Reserved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A9A134-52A7-4455-82DB-F689A30679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B111BDD-E9BB-4E12-9B39-C798222937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BFA6FB-95A3-4A80-9B08-A176DC0622C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18B3C93-E883-477D-BD2C-6A406FED2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The Title Font is Arial 24pt Bold</a:t>
            </a:r>
          </a:p>
        </p:txBody>
      </p:sp>
    </p:spTree>
    <p:extLst>
      <p:ext uri="{BB962C8B-B14F-4D97-AF65-F5344CB8AC3E}">
        <p14:creationId xmlns:p14="http://schemas.microsoft.com/office/powerpoint/2010/main" val="3941665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A9A134-52A7-4455-82DB-F689A3067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31773"/>
            <a:ext cx="4297680" cy="33697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B111BDD-E9BB-4E12-9B39-C798222937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BFA6FB-95A3-4A80-9B08-A176DC0622C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D50B396-08B0-41CE-AF37-64E475F7D8BC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617720" y="931773"/>
            <a:ext cx="4297680" cy="33697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6CD42B-EAA4-4577-8DDF-A2F83EB54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57867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A9A134-52A7-4455-82DB-F689A3067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31773"/>
            <a:ext cx="2834640" cy="33697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B111BDD-E9BB-4E12-9B39-C798222937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BFA6FB-95A3-4A80-9B08-A176DC0622C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053167F-A558-48A4-AED7-BA96349E8DFF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154680" y="931773"/>
            <a:ext cx="2834640" cy="33697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E097C22-C113-4BA9-99CE-4AD5D0B2C92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80760" y="931773"/>
            <a:ext cx="2834640" cy="33697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217E5A-55BC-444A-9FA7-61396940F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7554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B111BDD-E9BB-4E12-9B39-C798222937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BFA6FB-95A3-4A80-9B08-A176DC0622C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18B3C93-E883-477D-BD2C-6A406FED2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The Title Font is Arial 24pt Bold Orange</a:t>
            </a:r>
          </a:p>
        </p:txBody>
      </p:sp>
    </p:spTree>
    <p:extLst>
      <p:ext uri="{BB962C8B-B14F-4D97-AF65-F5344CB8AC3E}">
        <p14:creationId xmlns:p14="http://schemas.microsoft.com/office/powerpoint/2010/main" val="591573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in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B111BDD-E9BB-4E12-9B39-C798222937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BFA6FB-95A3-4A80-9B08-A176DC0622C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18B3C93-E883-477D-BD2C-6A406FED2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" y="118872"/>
            <a:ext cx="8686800" cy="408735"/>
          </a:xfrm>
        </p:spPr>
        <p:txBody>
          <a:bodyPr/>
          <a:lstStyle/>
          <a:p>
            <a:r>
              <a:rPr lang="en-US" dirty="0"/>
              <a:t>The Title Font is Arial 24pt Bold Orange</a:t>
            </a:r>
          </a:p>
        </p:txBody>
      </p:sp>
    </p:spTree>
    <p:extLst>
      <p:ext uri="{BB962C8B-B14F-4D97-AF65-F5344CB8AC3E}">
        <p14:creationId xmlns:p14="http://schemas.microsoft.com/office/powerpoint/2010/main" val="1928369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18B3C93-E883-477D-BD2C-6A406FED2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" y="118872"/>
            <a:ext cx="8686800" cy="408735"/>
          </a:xfrm>
        </p:spPr>
        <p:txBody>
          <a:bodyPr/>
          <a:lstStyle/>
          <a:p>
            <a:r>
              <a:rPr lang="en-US" dirty="0"/>
              <a:t>The Title Font is Arial 24pt Bold Orange</a:t>
            </a:r>
          </a:p>
        </p:txBody>
      </p:sp>
    </p:spTree>
    <p:extLst>
      <p:ext uri="{BB962C8B-B14F-4D97-AF65-F5344CB8AC3E}">
        <p14:creationId xmlns:p14="http://schemas.microsoft.com/office/powerpoint/2010/main" val="2035384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9255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DE8527-703B-4AE6-9076-C03A77D3E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38526"/>
            <a:ext cx="8686800" cy="699973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pPr lvl="0"/>
            <a:r>
              <a:rPr lang="en-US" dirty="0"/>
              <a:t>The Title Font is Arial 24pt Bold Orange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75777-67D9-4E5C-8F1E-3A8C797F4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1047523"/>
            <a:ext cx="8686800" cy="3369707"/>
          </a:xfrm>
          <a:prstGeom prst="rect">
            <a:avLst/>
          </a:prstGeom>
        </p:spPr>
        <p:txBody>
          <a:bodyPr vert="horz" lIns="91440" tIns="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251CCB-C1A8-4D9C-A096-68C4053FF6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66720" y="4695071"/>
            <a:ext cx="323501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675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© 2022 PSEG. All Rights Reserved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E772795-24E8-47AE-9077-AB3751EDF3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69210" y="4695071"/>
            <a:ext cx="123978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2"/>
                </a:solidFill>
              </a:defRPr>
            </a:lvl1pPr>
          </a:lstStyle>
          <a:p>
            <a:fld id="{E7BFA6FB-95A3-4A80-9B08-A176DC0622C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244312" y="4736108"/>
            <a:ext cx="1149161" cy="19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028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1" r:id="rId2"/>
    <p:sldLayoutId id="2147483664" r:id="rId3"/>
    <p:sldLayoutId id="2147483687" r:id="rId4"/>
    <p:sldLayoutId id="2147483688" r:id="rId5"/>
    <p:sldLayoutId id="2147483684" r:id="rId6"/>
    <p:sldLayoutId id="2147483686" r:id="rId7"/>
    <p:sldLayoutId id="2147483696" r:id="rId8"/>
    <p:sldLayoutId id="2147483697" r:id="rId9"/>
    <p:sldLayoutId id="2147483665" r:id="rId10"/>
    <p:sldLayoutId id="2147483666" r:id="rId11"/>
    <p:sldLayoutId id="2147483685" r:id="rId12"/>
    <p:sldLayoutId id="2147483689" r:id="rId13"/>
    <p:sldLayoutId id="2147483694" r:id="rId14"/>
    <p:sldLayoutId id="2147483695" r:id="rId15"/>
    <p:sldLayoutId id="2147483690" r:id="rId16"/>
    <p:sldLayoutId id="2147483692" r:id="rId17"/>
    <p:sldLayoutId id="2147483693" r:id="rId18"/>
    <p:sldLayoutId id="2147483698" r:id="rId19"/>
    <p:sldLayoutId id="2147483699" r:id="rId20"/>
    <p:sldLayoutId id="2147483700" r:id="rId21"/>
    <p:sldLayoutId id="2147483701" r:id="rId22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en-US" sz="2400" b="1" kern="1200" smtClean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accent1"/>
        </a:buClr>
        <a:buFont typeface="Arial" panose="020B0604020202020204" pitchFamily="34" charset="0"/>
        <a:buChar char="•"/>
        <a:defRPr sz="15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Arial" panose="020B0604020202020204" pitchFamily="34" charset="0"/>
        <a:buChar char="–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SzPct val="60000"/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4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3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99B0DC9A-94CF-4943-8D2D-E96A6DDC24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71900" y="1266825"/>
            <a:ext cx="4967288" cy="1452563"/>
          </a:xfrm>
        </p:spPr>
        <p:txBody>
          <a:bodyPr>
            <a:normAutofit/>
          </a:bodyPr>
          <a:lstStyle/>
          <a:p>
            <a:r>
              <a:rPr lang="en-US" dirty="0"/>
              <a:t>ArcSense</a:t>
            </a:r>
            <a:r>
              <a:rPr lang="en-US" baseline="30000" dirty="0"/>
              <a:t>®</a:t>
            </a:r>
            <a:r>
              <a:rPr lang="en-US" dirty="0"/>
              <a:t> Study</a:t>
            </a:r>
          </a:p>
        </p:txBody>
      </p:sp>
      <p:sp>
        <p:nvSpPr>
          <p:cNvPr id="186" name="Text Placeholder 185">
            <a:extLst>
              <a:ext uri="{FF2B5EF4-FFF2-40B4-BE49-F238E27FC236}">
                <a16:creationId xmlns:a16="http://schemas.microsoft.com/office/drawing/2014/main" id="{5CA707E0-C06F-4F53-96E7-70024D973AC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71900" y="2776537"/>
            <a:ext cx="4967288" cy="539354"/>
          </a:xfrm>
        </p:spPr>
        <p:txBody>
          <a:bodyPr/>
          <a:lstStyle/>
          <a:p>
            <a:r>
              <a:rPr lang="en-US" dirty="0"/>
              <a:t>PSEG Long Island, TESCO, L+G</a:t>
            </a:r>
          </a:p>
        </p:txBody>
      </p:sp>
    </p:spTree>
    <p:extLst>
      <p:ext uri="{BB962C8B-B14F-4D97-AF65-F5344CB8AC3E}">
        <p14:creationId xmlns:p14="http://schemas.microsoft.com/office/powerpoint/2010/main" val="2363848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F5419AA-92D3-45A9-A3A0-1C4C0DF87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226950"/>
            <a:ext cx="5303143" cy="405545"/>
          </a:xfrm>
        </p:spPr>
        <p:txBody>
          <a:bodyPr>
            <a:normAutofit/>
          </a:bodyPr>
          <a:lstStyle/>
          <a:p>
            <a:r>
              <a:rPr lang="en-US" dirty="0"/>
              <a:t>Priority Classifications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8D196AA7-DAA9-456C-A160-658BC3122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650" y="757706"/>
            <a:ext cx="8066256" cy="3765262"/>
          </a:xfrm>
        </p:spPr>
        <p:txBody>
          <a:bodyPr>
            <a:normAutofit/>
          </a:bodyPr>
          <a:lstStyle/>
          <a:p>
            <a:r>
              <a:rPr lang="en-US" dirty="0" smtClean="0"/>
              <a:t>Priority </a:t>
            </a:r>
            <a:r>
              <a:rPr lang="en-US" dirty="0"/>
              <a:t>1 – 15 sites, 13 investigations showed issues at the site, 7 hot-socket compromised</a:t>
            </a:r>
          </a:p>
          <a:p>
            <a:r>
              <a:rPr lang="en-US" dirty="0"/>
              <a:t>Priority 2 – 23 sites, 18 investigations showed issues at the site, 5 hot-socket compromised</a:t>
            </a:r>
          </a:p>
          <a:p>
            <a:r>
              <a:rPr lang="en-US" dirty="0">
                <a:highlight>
                  <a:srgbClr val="00FF00"/>
                </a:highlight>
              </a:rPr>
              <a:t>Priority 3 – 19 sites, 8 investigations showed issues at the site, 2 hot-socket compromised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909558-1E91-4904-8101-C2D15EE420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669210" y="4695071"/>
            <a:ext cx="1239781" cy="273844"/>
          </a:xfrm>
        </p:spPr>
        <p:txBody>
          <a:bodyPr/>
          <a:lstStyle/>
          <a:p>
            <a:pPr lvl="0"/>
            <a:fld id="{E7BFA6FB-95A3-4A80-9B08-A176DC0622C9}" type="slidenum">
              <a:rPr lang="en-US" noProof="0" smtClean="0"/>
              <a:pPr lvl="0"/>
              <a:t>10</a:t>
            </a:fld>
            <a:endParaRPr lang="en-US" noProof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12D6C7-6EA0-166B-B081-E498F2DD5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980" y="2345684"/>
            <a:ext cx="6637595" cy="22633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61980" y="2523281"/>
            <a:ext cx="461707" cy="208573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95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31773"/>
            <a:ext cx="3993204" cy="351701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PSEG Long Island Technicians and Engineers performed site visits</a:t>
            </a:r>
          </a:p>
          <a:p>
            <a:r>
              <a:rPr lang="en-US" dirty="0"/>
              <a:t>Recorded various site conditions and measurements from each meter: </a:t>
            </a:r>
          </a:p>
          <a:p>
            <a:pPr lvl="1"/>
            <a:r>
              <a:rPr lang="en-US" dirty="0"/>
              <a:t>Condition of meter pan, conduit, weather-head, and secondary wires</a:t>
            </a:r>
          </a:p>
          <a:p>
            <a:pPr lvl="1"/>
            <a:r>
              <a:rPr lang="en-US" dirty="0"/>
              <a:t>Voltage and amperage</a:t>
            </a:r>
          </a:p>
          <a:p>
            <a:pPr lvl="1"/>
            <a:r>
              <a:rPr lang="en-US" dirty="0"/>
              <a:t>IR temperature reading on face of meter and on jaws</a:t>
            </a:r>
          </a:p>
          <a:p>
            <a:pPr lvl="1"/>
            <a:r>
              <a:rPr lang="en-US" dirty="0" err="1"/>
              <a:t>RF</a:t>
            </a:r>
            <a:r>
              <a:rPr lang="en-US" dirty="0"/>
              <a:t> reading in area of meter</a:t>
            </a:r>
          </a:p>
          <a:p>
            <a:r>
              <a:rPr lang="en-US" dirty="0"/>
              <a:t>Field Tools:</a:t>
            </a:r>
          </a:p>
          <a:p>
            <a:pPr lvl="1"/>
            <a:r>
              <a:rPr lang="en-US" dirty="0"/>
              <a:t>IR temperature laser</a:t>
            </a:r>
          </a:p>
          <a:p>
            <a:pPr lvl="1"/>
            <a:r>
              <a:rPr lang="en-US" dirty="0"/>
              <a:t>TESCO jaw tester</a:t>
            </a:r>
          </a:p>
          <a:p>
            <a:pPr lvl="1"/>
            <a:r>
              <a:rPr lang="en-US" dirty="0"/>
              <a:t>Multimeter</a:t>
            </a:r>
          </a:p>
          <a:p>
            <a:pPr lvl="1"/>
            <a:r>
              <a:rPr lang="en-US" dirty="0" err="1"/>
              <a:t>RF</a:t>
            </a:r>
            <a:r>
              <a:rPr lang="en-US" dirty="0"/>
              <a:t> meter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36E232-6DEE-426D-9C2D-1FD50A2861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BFA6FB-95A3-4A80-9B08-A176DC0622C9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699973"/>
          </a:xfrm>
        </p:spPr>
        <p:txBody>
          <a:bodyPr>
            <a:noAutofit/>
          </a:bodyPr>
          <a:lstStyle/>
          <a:p>
            <a:r>
              <a:rPr lang="en-US" dirty="0"/>
              <a:t>Field Investigations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345" y="485848"/>
            <a:ext cx="3476017" cy="42274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468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09AE9E8-9A81-45A6-8A51-2958F29960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866923"/>
            <a:ext cx="3688405" cy="96333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200" dirty="0"/>
              <a:t>Days on report with &gt;100 Max Arc Count: 16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200" dirty="0"/>
              <a:t>Average arc count: 160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200" dirty="0"/>
              <a:t>Max Arc Count: 320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200" dirty="0" smtClean="0"/>
              <a:t>Arc </a:t>
            </a:r>
            <a:r>
              <a:rPr lang="en-US" sz="1200" dirty="0"/>
              <a:t>Sense Priority Level </a:t>
            </a:r>
            <a:r>
              <a:rPr lang="en-US" sz="1200" dirty="0" smtClean="0"/>
              <a:t>3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lang="en-US" sz="1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0916F8-C65A-4664-B5A8-4E6D9FC139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669210" y="4695071"/>
            <a:ext cx="1239781" cy="273844"/>
          </a:xfrm>
        </p:spPr>
        <p:txBody>
          <a:bodyPr/>
          <a:lstStyle/>
          <a:p>
            <a:fld id="{E7BFA6FB-95A3-4A80-9B08-A176DC0622C9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06098F8-4A69-4639-9B16-85252A0F8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603"/>
            <a:ext cx="8686800" cy="699973"/>
          </a:xfrm>
        </p:spPr>
        <p:txBody>
          <a:bodyPr>
            <a:normAutofit/>
          </a:bodyPr>
          <a:lstStyle/>
          <a:p>
            <a:r>
              <a:rPr lang="en-US" dirty="0"/>
              <a:t>Meter </a:t>
            </a:r>
            <a:r>
              <a:rPr lang="en-US" dirty="0" smtClean="0"/>
              <a:t>51****48 </a:t>
            </a:r>
            <a:r>
              <a:rPr lang="en-US" dirty="0"/>
              <a:t>– Discoloration on Meter Blade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77210" y="1978602"/>
            <a:ext cx="3087753" cy="2553521"/>
            <a:chOff x="237742" y="2075688"/>
            <a:chExt cx="4270249" cy="2903263"/>
          </a:xfrm>
        </p:grpSpPr>
        <p:pic>
          <p:nvPicPr>
            <p:cNvPr id="6" name="Content Placeholder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557" t="2313" r="17855" b="19804"/>
            <a:stretch/>
          </p:blipFill>
          <p:spPr>
            <a:xfrm rot="5400000">
              <a:off x="998961" y="1469920"/>
              <a:ext cx="2747812" cy="4270249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9" name="Oval 8"/>
            <p:cNvSpPr/>
            <p:nvPr/>
          </p:nvSpPr>
          <p:spPr>
            <a:xfrm>
              <a:off x="680321" y="2075688"/>
              <a:ext cx="1371600" cy="1216152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24" t="15070" r="8769" b="10384"/>
          <a:stretch/>
        </p:blipFill>
        <p:spPr>
          <a:xfrm rot="5400000">
            <a:off x="5334034" y="1902610"/>
            <a:ext cx="3016895" cy="30278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809AE9E8-9A81-45A6-8A51-2958F29960CB}"/>
              </a:ext>
            </a:extLst>
          </p:cNvPr>
          <p:cNvSpPr txBox="1">
            <a:spLocks/>
          </p:cNvSpPr>
          <p:nvPr/>
        </p:nvSpPr>
        <p:spPr>
          <a:xfrm>
            <a:off x="4163279" y="867732"/>
            <a:ext cx="4805623" cy="963332"/>
          </a:xfrm>
          <a:prstGeom prst="rect">
            <a:avLst/>
          </a:prstGeom>
        </p:spPr>
        <p:txBody>
          <a:bodyPr vert="horz" lIns="91440" tIns="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60000"/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en-US" sz="1200" dirty="0" smtClean="0"/>
              <a:t>No </a:t>
            </a:r>
            <a:r>
              <a:rPr lang="en-US" sz="1200" dirty="0"/>
              <a:t>previous reports of overheating or rise in temperature</a:t>
            </a:r>
          </a:p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en-US" sz="1200" dirty="0"/>
              <a:t>Pitting on meter blade</a:t>
            </a:r>
          </a:p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en-US" sz="1200" dirty="0"/>
              <a:t>Meter pan did not show any signs of damage or excessive weathering</a:t>
            </a:r>
          </a:p>
        </p:txBody>
      </p:sp>
    </p:spTree>
    <p:extLst>
      <p:ext uri="{BB962C8B-B14F-4D97-AF65-F5344CB8AC3E}">
        <p14:creationId xmlns:p14="http://schemas.microsoft.com/office/powerpoint/2010/main" val="29494567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09AE9E8-9A81-45A6-8A51-2958F29960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866922"/>
            <a:ext cx="2313563" cy="183088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200" dirty="0"/>
              <a:t>Days on report with &gt;100 Max Arc Count: 43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1200" dirty="0"/>
              <a:t>Average arc count: 305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1200" dirty="0"/>
              <a:t>Max Arc Count: 534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1200" dirty="0"/>
              <a:t>Arc Sense Priority Level 1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200" dirty="0" smtClean="0"/>
              <a:t>No </a:t>
            </a:r>
            <a:r>
              <a:rPr lang="en-US" sz="1200" dirty="0"/>
              <a:t>previous reports of overheating or rise in temperature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0916F8-C65A-4664-B5A8-4E6D9FC139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669210" y="4695071"/>
            <a:ext cx="1239781" cy="273844"/>
          </a:xfrm>
        </p:spPr>
        <p:txBody>
          <a:bodyPr/>
          <a:lstStyle/>
          <a:p>
            <a:fld id="{E7BFA6FB-95A3-4A80-9B08-A176DC0622C9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06098F8-4A69-4639-9B16-85252A0F8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603"/>
            <a:ext cx="8686800" cy="699973"/>
          </a:xfrm>
        </p:spPr>
        <p:txBody>
          <a:bodyPr>
            <a:normAutofit/>
          </a:bodyPr>
          <a:lstStyle/>
          <a:p>
            <a:r>
              <a:rPr lang="en-US" dirty="0"/>
              <a:t>Meter </a:t>
            </a:r>
            <a:r>
              <a:rPr lang="en-US" dirty="0" smtClean="0"/>
              <a:t>51****35 </a:t>
            </a:r>
            <a:r>
              <a:rPr lang="en-US" dirty="0"/>
              <a:t>– Discoloration on Meter Blade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696057" y="1382196"/>
            <a:ext cx="2431914" cy="1420316"/>
            <a:chOff x="376737" y="1686049"/>
            <a:chExt cx="3437387" cy="2221993"/>
          </a:xfrm>
        </p:grpSpPr>
        <p:pic>
          <p:nvPicPr>
            <p:cNvPr id="11" name="Content Placeholder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91" t="39241" b="17565"/>
            <a:stretch/>
          </p:blipFill>
          <p:spPr>
            <a:xfrm>
              <a:off x="376737" y="1686049"/>
              <a:ext cx="3327210" cy="222199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2" name="Oval 11"/>
            <p:cNvSpPr/>
            <p:nvPr/>
          </p:nvSpPr>
          <p:spPr>
            <a:xfrm>
              <a:off x="2442524" y="2158911"/>
              <a:ext cx="1371600" cy="1216152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593460" y="3171805"/>
            <a:ext cx="3456562" cy="1660188"/>
            <a:chOff x="376737" y="3969001"/>
            <a:chExt cx="6041920" cy="275053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50" t="45734" r="8066" b="14159"/>
            <a:stretch/>
          </p:blipFill>
          <p:spPr>
            <a:xfrm>
              <a:off x="376737" y="3969001"/>
              <a:ext cx="6006084" cy="275053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4" name="Oval 13"/>
            <p:cNvSpPr/>
            <p:nvPr/>
          </p:nvSpPr>
          <p:spPr>
            <a:xfrm>
              <a:off x="496009" y="4501980"/>
              <a:ext cx="1371600" cy="1216152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5047057" y="4501980"/>
              <a:ext cx="1371600" cy="1216152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3" t="14810" r="16685" b="5190"/>
          <a:stretch/>
        </p:blipFill>
        <p:spPr>
          <a:xfrm rot="5400000">
            <a:off x="5367915" y="995683"/>
            <a:ext cx="3545210" cy="37173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8240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09AE9E8-9A81-45A6-8A51-2958F29960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866923"/>
            <a:ext cx="5860916" cy="96333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200" dirty="0"/>
              <a:t>Originally a non-Arc Sense meter was at property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200" dirty="0"/>
              <a:t>Meter was reported by Analyst to indicate high temperature alerts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200" dirty="0"/>
              <a:t>Arc Sense meter was installed in Spring 2022 after high temperature alerts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200" dirty="0"/>
              <a:t>Arc count and temperature readings were high enough to warrant investigation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200" dirty="0"/>
              <a:t>Found brittle jaws inside meter pan; meter pan was replaced as a result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0916F8-C65A-4664-B5A8-4E6D9FC139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669210" y="4695071"/>
            <a:ext cx="1239781" cy="273844"/>
          </a:xfrm>
        </p:spPr>
        <p:txBody>
          <a:bodyPr/>
          <a:lstStyle/>
          <a:p>
            <a:fld id="{E7BFA6FB-95A3-4A80-9B08-A176DC0622C9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06098F8-4A69-4639-9B16-85252A0F8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603"/>
            <a:ext cx="8686800" cy="699973"/>
          </a:xfrm>
        </p:spPr>
        <p:txBody>
          <a:bodyPr>
            <a:normAutofit/>
          </a:bodyPr>
          <a:lstStyle/>
          <a:p>
            <a:r>
              <a:rPr lang="en-US" dirty="0"/>
              <a:t>Meter </a:t>
            </a:r>
            <a:r>
              <a:rPr lang="en-US" dirty="0" smtClean="0"/>
              <a:t>51****18 </a:t>
            </a:r>
            <a:r>
              <a:rPr lang="en-US" dirty="0"/>
              <a:t>– High Temperature Alerts</a:t>
            </a:r>
          </a:p>
        </p:txBody>
      </p:sp>
      <p:pic>
        <p:nvPicPr>
          <p:cNvPr id="11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09" r="5384" b="37904"/>
          <a:stretch/>
        </p:blipFill>
        <p:spPr>
          <a:xfrm rot="5400000">
            <a:off x="6287800" y="2040023"/>
            <a:ext cx="4427426" cy="8277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7" t="12822" r="4140"/>
          <a:stretch/>
        </p:blipFill>
        <p:spPr>
          <a:xfrm rot="5400000">
            <a:off x="5171903" y="2427538"/>
            <a:ext cx="2694975" cy="22868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74" t="61750" r="19722" b="7780"/>
          <a:stretch/>
        </p:blipFill>
        <p:spPr>
          <a:xfrm rot="5400000">
            <a:off x="470961" y="2331497"/>
            <a:ext cx="1819933" cy="19991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4" t="41819" r="40145" b="11823"/>
          <a:stretch/>
        </p:blipFill>
        <p:spPr>
          <a:xfrm rot="5400000">
            <a:off x="2969093" y="2557259"/>
            <a:ext cx="1703368" cy="20273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61389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09AE9E8-9A81-45A6-8A51-2958F29960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866923"/>
            <a:ext cx="3580962" cy="96333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200" dirty="0"/>
              <a:t>Days on report with &gt;100 Max Arc Count: 18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200" dirty="0"/>
              <a:t>Average arc count: 278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200" dirty="0"/>
              <a:t>Max Arc Count: 539</a:t>
            </a:r>
          </a:p>
          <a:p>
            <a:pPr>
              <a:spcBef>
                <a:spcPts val="300"/>
              </a:spcBef>
            </a:pPr>
            <a:r>
              <a:rPr lang="en-US" sz="1200" dirty="0" smtClean="0"/>
              <a:t>Arc </a:t>
            </a:r>
            <a:r>
              <a:rPr lang="en-US" sz="1200" dirty="0"/>
              <a:t>Sense Priority Level </a:t>
            </a:r>
            <a:r>
              <a:rPr lang="en-US" sz="1200" dirty="0" smtClean="0"/>
              <a:t>3</a:t>
            </a:r>
            <a:endParaRPr lang="en-US" sz="1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0916F8-C65A-4664-B5A8-4E6D9FC139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669210" y="4695071"/>
            <a:ext cx="1239781" cy="273844"/>
          </a:xfrm>
        </p:spPr>
        <p:txBody>
          <a:bodyPr/>
          <a:lstStyle/>
          <a:p>
            <a:fld id="{E7BFA6FB-95A3-4A80-9B08-A176DC0622C9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06098F8-4A69-4639-9B16-85252A0F8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603"/>
            <a:ext cx="8686800" cy="699973"/>
          </a:xfrm>
        </p:spPr>
        <p:txBody>
          <a:bodyPr>
            <a:normAutofit/>
          </a:bodyPr>
          <a:lstStyle/>
          <a:p>
            <a:r>
              <a:rPr lang="en-US" dirty="0"/>
              <a:t>Meter </a:t>
            </a:r>
            <a:r>
              <a:rPr lang="en-US" dirty="0" smtClean="0"/>
              <a:t>51****26 </a:t>
            </a:r>
            <a:r>
              <a:rPr lang="en-US" dirty="0"/>
              <a:t>– Meter Pan with Recessed Jaws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71729" y="1830255"/>
            <a:ext cx="3128606" cy="2754715"/>
            <a:chOff x="123562" y="2079057"/>
            <a:chExt cx="3749556" cy="3282216"/>
          </a:xfrm>
        </p:grpSpPr>
        <p:pic>
          <p:nvPicPr>
            <p:cNvPr id="11" name="Content Placeholder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18" t="21776" r="31226"/>
            <a:stretch/>
          </p:blipFill>
          <p:spPr>
            <a:xfrm rot="5400000">
              <a:off x="357232" y="1845387"/>
              <a:ext cx="3282216" cy="374955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2" name="Oval 11"/>
            <p:cNvSpPr/>
            <p:nvPr/>
          </p:nvSpPr>
          <p:spPr>
            <a:xfrm>
              <a:off x="2635717" y="2229158"/>
              <a:ext cx="1186532" cy="1428442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09318" y="2300436"/>
              <a:ext cx="1222410" cy="3060836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290470" y="1673769"/>
            <a:ext cx="4310920" cy="3347671"/>
            <a:chOff x="4037551" y="2013602"/>
            <a:chExt cx="4310920" cy="334767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33" t="660" r="18035" b="21430"/>
            <a:stretch/>
          </p:blipFill>
          <p:spPr>
            <a:xfrm rot="5400000">
              <a:off x="4591520" y="1604321"/>
              <a:ext cx="3253852" cy="426005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5" name="Oval 14"/>
            <p:cNvSpPr/>
            <p:nvPr/>
          </p:nvSpPr>
          <p:spPr>
            <a:xfrm>
              <a:off x="4563701" y="4190257"/>
              <a:ext cx="1060223" cy="1057693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6870925" y="2115958"/>
              <a:ext cx="1392455" cy="1442830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4037551" y="2013602"/>
              <a:ext cx="2618072" cy="1751798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809AE9E8-9A81-45A6-8A51-2958F29960CB}"/>
              </a:ext>
            </a:extLst>
          </p:cNvPr>
          <p:cNvSpPr txBox="1">
            <a:spLocks/>
          </p:cNvSpPr>
          <p:nvPr/>
        </p:nvSpPr>
        <p:spPr>
          <a:xfrm>
            <a:off x="4008343" y="872539"/>
            <a:ext cx="5023014" cy="754321"/>
          </a:xfrm>
          <a:prstGeom prst="rect">
            <a:avLst/>
          </a:prstGeom>
        </p:spPr>
        <p:txBody>
          <a:bodyPr vert="horz" lIns="91440" tIns="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60000"/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</a:pPr>
            <a:r>
              <a:rPr lang="en-US" sz="1200" dirty="0"/>
              <a:t>No previous reports of overheating or rise in temperature</a:t>
            </a:r>
          </a:p>
          <a:p>
            <a:pPr>
              <a:spcBef>
                <a:spcPts val="300"/>
              </a:spcBef>
            </a:pPr>
            <a:r>
              <a:rPr lang="en-US" sz="1200" dirty="0"/>
              <a:t>Recessed springs and discoloration on the jaws</a:t>
            </a:r>
          </a:p>
          <a:p>
            <a:pPr>
              <a:spcBef>
                <a:spcPts val="300"/>
              </a:spcBef>
            </a:pPr>
            <a:r>
              <a:rPr lang="en-US" sz="1200" dirty="0"/>
              <a:t>Damaged neutral (as if someone tried to fix the jaws and an uninsulated screwdriver made contact between phase/neutral)</a:t>
            </a:r>
          </a:p>
        </p:txBody>
      </p:sp>
    </p:spTree>
    <p:extLst>
      <p:ext uri="{BB962C8B-B14F-4D97-AF65-F5344CB8AC3E}">
        <p14:creationId xmlns:p14="http://schemas.microsoft.com/office/powerpoint/2010/main" val="22398643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09AE9E8-9A81-45A6-8A51-2958F29960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260" y="826076"/>
            <a:ext cx="3633101" cy="96333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200" dirty="0"/>
              <a:t>Days on report with &gt;100 Max Arc Count: 43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200" dirty="0"/>
              <a:t>Average arc count: 233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200" dirty="0"/>
              <a:t>Max Arc Count: 473</a:t>
            </a:r>
          </a:p>
          <a:p>
            <a:pPr>
              <a:spcBef>
                <a:spcPts val="300"/>
              </a:spcBef>
            </a:pPr>
            <a:r>
              <a:rPr lang="en-US" sz="1200" dirty="0" smtClean="0"/>
              <a:t>Arc </a:t>
            </a:r>
            <a:r>
              <a:rPr lang="en-US" sz="1200" dirty="0"/>
              <a:t>Sense Priority Level </a:t>
            </a:r>
            <a:r>
              <a:rPr lang="en-US" sz="1200" dirty="0" smtClean="0"/>
              <a:t>1</a:t>
            </a:r>
            <a:endParaRPr lang="en-US" sz="1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0916F8-C65A-4664-B5A8-4E6D9FC139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669210" y="4695071"/>
            <a:ext cx="1239781" cy="273844"/>
          </a:xfrm>
        </p:spPr>
        <p:txBody>
          <a:bodyPr/>
          <a:lstStyle/>
          <a:p>
            <a:fld id="{E7BFA6FB-95A3-4A80-9B08-A176DC0622C9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06098F8-4A69-4639-9B16-85252A0F8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603"/>
            <a:ext cx="8686800" cy="699973"/>
          </a:xfrm>
        </p:spPr>
        <p:txBody>
          <a:bodyPr>
            <a:normAutofit/>
          </a:bodyPr>
          <a:lstStyle/>
          <a:p>
            <a:r>
              <a:rPr lang="en-US" dirty="0"/>
              <a:t>Meter </a:t>
            </a:r>
            <a:r>
              <a:rPr lang="en-US" dirty="0" smtClean="0"/>
              <a:t>51****14 </a:t>
            </a:r>
            <a:r>
              <a:rPr lang="en-US" dirty="0"/>
              <a:t>– Conduit Allowing Water</a:t>
            </a:r>
          </a:p>
        </p:txBody>
      </p:sp>
      <p:pic>
        <p:nvPicPr>
          <p:cNvPr id="18" name="Content Placeholder 3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8" t="11206" r="-845" b="33188"/>
          <a:stretch/>
        </p:blipFill>
        <p:spPr>
          <a:xfrm rot="5400000">
            <a:off x="5581317" y="2908978"/>
            <a:ext cx="2919621" cy="12002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50" b="27294"/>
          <a:stretch/>
        </p:blipFill>
        <p:spPr>
          <a:xfrm rot="5400000">
            <a:off x="6767988" y="2401815"/>
            <a:ext cx="3508297" cy="9355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5" t="20309" r="20702" b="14195"/>
          <a:stretch/>
        </p:blipFill>
        <p:spPr>
          <a:xfrm rot="5400000">
            <a:off x="341594" y="1683575"/>
            <a:ext cx="2193199" cy="26198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1" t="9829" r="36561" b="31674"/>
          <a:stretch/>
        </p:blipFill>
        <p:spPr>
          <a:xfrm rot="5400000">
            <a:off x="3647146" y="1974619"/>
            <a:ext cx="1894834" cy="30689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809AE9E8-9A81-45A6-8A51-2958F29960CB}"/>
              </a:ext>
            </a:extLst>
          </p:cNvPr>
          <p:cNvSpPr txBox="1">
            <a:spLocks/>
          </p:cNvSpPr>
          <p:nvPr/>
        </p:nvSpPr>
        <p:spPr>
          <a:xfrm>
            <a:off x="3761361" y="826076"/>
            <a:ext cx="4208835" cy="963332"/>
          </a:xfrm>
          <a:prstGeom prst="rect">
            <a:avLst/>
          </a:prstGeom>
        </p:spPr>
        <p:txBody>
          <a:bodyPr vert="horz" lIns="91440" tIns="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60000"/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</a:pPr>
            <a:r>
              <a:rPr lang="en-US" sz="1200" dirty="0" smtClean="0"/>
              <a:t>No previous reports of overheating or rise in temperature</a:t>
            </a:r>
          </a:p>
          <a:p>
            <a:pPr>
              <a:spcBef>
                <a:spcPts val="300"/>
              </a:spcBef>
            </a:pPr>
            <a:r>
              <a:rPr lang="en-US" sz="1200" dirty="0" smtClean="0"/>
              <a:t>Conduit allowed water to enter into the meter pan</a:t>
            </a:r>
          </a:p>
          <a:p>
            <a:pPr>
              <a:spcBef>
                <a:spcPts val="300"/>
              </a:spcBef>
            </a:pPr>
            <a:r>
              <a:rPr lang="en-US" sz="1200" dirty="0" smtClean="0"/>
              <a:t>Screw terminal at C-phase load side was rusted and deteriorating</a:t>
            </a:r>
          </a:p>
          <a:p>
            <a:pPr>
              <a:spcBef>
                <a:spcPts val="300"/>
              </a:spcBef>
            </a:pPr>
            <a:r>
              <a:rPr lang="en-US" sz="1200" dirty="0" smtClean="0"/>
              <a:t>Meter produced arcs when reinstalled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234463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09AE9E8-9A81-45A6-8A51-2958F29960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8" y="931773"/>
            <a:ext cx="4505530" cy="3374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200" dirty="0"/>
              <a:t>Days on report with &gt;100 Max Arc Count: 35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200" dirty="0"/>
              <a:t>Average arc count: 355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200" dirty="0"/>
              <a:t>Max Arc Count: 1601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200" dirty="0" smtClean="0"/>
              <a:t>Investigation </a:t>
            </a:r>
            <a:r>
              <a:rPr lang="en-US" sz="1200" dirty="0"/>
              <a:t>Priority Level: 2* 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sz="1100" dirty="0"/>
              <a:t>Moved to priority 1 based on recent top arc counts</a:t>
            </a:r>
          </a:p>
          <a:p>
            <a:pPr marL="0" indent="0">
              <a:spcBef>
                <a:spcPts val="300"/>
              </a:spcBef>
              <a:buNone/>
            </a:pPr>
            <a:endParaRPr lang="en-US" sz="1200" dirty="0"/>
          </a:p>
          <a:p>
            <a:pPr>
              <a:spcBef>
                <a:spcPts val="300"/>
              </a:spcBef>
            </a:pPr>
            <a:r>
              <a:rPr lang="en-US" sz="1200" dirty="0"/>
              <a:t>No previous reports of overheating or rise in temperature</a:t>
            </a:r>
          </a:p>
          <a:p>
            <a:pPr>
              <a:spcBef>
                <a:spcPts val="300"/>
              </a:spcBef>
            </a:pPr>
            <a:r>
              <a:rPr lang="en-US" sz="1200" dirty="0" smtClean="0"/>
              <a:t>Meter </a:t>
            </a:r>
            <a:r>
              <a:rPr lang="en-US" sz="1200" dirty="0"/>
              <a:t>not removed because customer was not home and it was a non-bypass pan</a:t>
            </a:r>
          </a:p>
          <a:p>
            <a:pPr>
              <a:spcBef>
                <a:spcPts val="300"/>
              </a:spcBef>
            </a:pPr>
            <a:r>
              <a:rPr lang="en-US" sz="1200" dirty="0" smtClean="0"/>
              <a:t>Technician </a:t>
            </a:r>
            <a:r>
              <a:rPr lang="en-US" sz="1200" dirty="0"/>
              <a:t>found damage to weather-head conduit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0916F8-C65A-4664-B5A8-4E6D9FC139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669210" y="4695071"/>
            <a:ext cx="1239781" cy="273844"/>
          </a:xfrm>
        </p:spPr>
        <p:txBody>
          <a:bodyPr/>
          <a:lstStyle/>
          <a:p>
            <a:fld id="{E7BFA6FB-95A3-4A80-9B08-A176DC0622C9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06098F8-4A69-4639-9B16-85252A0F8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603"/>
            <a:ext cx="8686800" cy="699973"/>
          </a:xfrm>
        </p:spPr>
        <p:txBody>
          <a:bodyPr>
            <a:normAutofit/>
          </a:bodyPr>
          <a:lstStyle/>
          <a:p>
            <a:r>
              <a:rPr lang="en-US" dirty="0"/>
              <a:t>Meter </a:t>
            </a:r>
            <a:r>
              <a:rPr lang="en-US" dirty="0" smtClean="0"/>
              <a:t>51****55 </a:t>
            </a:r>
            <a:r>
              <a:rPr lang="en-US" dirty="0"/>
              <a:t>– Weather-head Conduit Damage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3" t="25260" r="7203" b="12876"/>
          <a:stretch/>
        </p:blipFill>
        <p:spPr>
          <a:xfrm rot="5400000">
            <a:off x="4764418" y="1710266"/>
            <a:ext cx="4035058" cy="24822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12873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09AE9E8-9A81-45A6-8A51-2958F29960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21787"/>
            <a:ext cx="3766226" cy="80183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200" dirty="0"/>
              <a:t>Days on report with &gt;100 Max Arc Count: 56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200" dirty="0"/>
              <a:t>Average arc count: 247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200" dirty="0"/>
              <a:t>Max Arc Count: 625</a:t>
            </a:r>
          </a:p>
          <a:p>
            <a:pPr>
              <a:spcBef>
                <a:spcPts val="300"/>
              </a:spcBef>
            </a:pPr>
            <a:r>
              <a:rPr lang="en-US" sz="1200" dirty="0" smtClean="0"/>
              <a:t>Arc </a:t>
            </a:r>
            <a:r>
              <a:rPr lang="en-US" sz="1200" dirty="0"/>
              <a:t>Sense Priority Level </a:t>
            </a:r>
            <a:r>
              <a:rPr lang="en-US" sz="1200" dirty="0" smtClean="0"/>
              <a:t>1</a:t>
            </a:r>
            <a:endParaRPr lang="en-US" sz="1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0916F8-C65A-4664-B5A8-4E6D9FC139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669210" y="4695071"/>
            <a:ext cx="1239781" cy="273844"/>
          </a:xfrm>
        </p:spPr>
        <p:txBody>
          <a:bodyPr/>
          <a:lstStyle/>
          <a:p>
            <a:fld id="{E7BFA6FB-95A3-4A80-9B08-A176DC0622C9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06098F8-4A69-4639-9B16-85252A0F8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603"/>
            <a:ext cx="8686800" cy="699973"/>
          </a:xfrm>
        </p:spPr>
        <p:txBody>
          <a:bodyPr>
            <a:normAutofit/>
          </a:bodyPr>
          <a:lstStyle/>
          <a:p>
            <a:r>
              <a:rPr lang="en-US" dirty="0"/>
              <a:t>Meter </a:t>
            </a:r>
            <a:r>
              <a:rPr lang="en-US" dirty="0" smtClean="0"/>
              <a:t>51****25 </a:t>
            </a:r>
            <a:r>
              <a:rPr lang="en-US" dirty="0"/>
              <a:t>– Weather-head + Wire Repair Points</a:t>
            </a:r>
          </a:p>
        </p:txBody>
      </p:sp>
      <p:pic>
        <p:nvPicPr>
          <p:cNvPr id="18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6" t="12471" r="26998"/>
          <a:stretch/>
        </p:blipFill>
        <p:spPr>
          <a:xfrm rot="5400000">
            <a:off x="1010107" y="1135748"/>
            <a:ext cx="2866045" cy="40482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3" r="26667"/>
          <a:stretch/>
        </p:blipFill>
        <p:spPr>
          <a:xfrm rot="5400000">
            <a:off x="5735409" y="1407067"/>
            <a:ext cx="2505312" cy="35055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809AE9E8-9A81-45A6-8A51-2958F29960CB}"/>
              </a:ext>
            </a:extLst>
          </p:cNvPr>
          <p:cNvSpPr txBox="1">
            <a:spLocks/>
          </p:cNvSpPr>
          <p:nvPr/>
        </p:nvSpPr>
        <p:spPr>
          <a:xfrm>
            <a:off x="4467233" y="825177"/>
            <a:ext cx="4273616" cy="711559"/>
          </a:xfrm>
          <a:prstGeom prst="rect">
            <a:avLst/>
          </a:prstGeom>
        </p:spPr>
        <p:txBody>
          <a:bodyPr vert="horz" lIns="91440" tIns="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60000"/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</a:pPr>
            <a:r>
              <a:rPr lang="en-US" sz="1200" dirty="0"/>
              <a:t>No previous reports of overheating or rise in temperature</a:t>
            </a:r>
          </a:p>
          <a:p>
            <a:pPr>
              <a:spcBef>
                <a:spcPts val="300"/>
              </a:spcBef>
            </a:pPr>
            <a:r>
              <a:rPr lang="en-US" sz="1200" dirty="0"/>
              <a:t>Damage at weather-head conduit</a:t>
            </a:r>
          </a:p>
          <a:p>
            <a:pPr>
              <a:spcBef>
                <a:spcPts val="300"/>
              </a:spcBef>
            </a:pPr>
            <a:r>
              <a:rPr lang="en-US" sz="1200" dirty="0"/>
              <a:t>Found repair points on neutral at triplex to house</a:t>
            </a:r>
          </a:p>
        </p:txBody>
      </p:sp>
    </p:spTree>
    <p:extLst>
      <p:ext uri="{BB962C8B-B14F-4D97-AF65-F5344CB8AC3E}">
        <p14:creationId xmlns:p14="http://schemas.microsoft.com/office/powerpoint/2010/main" val="26232597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09AE9E8-9A81-45A6-8A51-2958F29960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8" y="931773"/>
            <a:ext cx="3292815" cy="247290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200" dirty="0"/>
              <a:t>Days on report with &gt;100 Max Arc Count: 93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200" dirty="0"/>
              <a:t>Average arc count: 236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200" dirty="0"/>
              <a:t>Max Arc Count: 349</a:t>
            </a:r>
          </a:p>
          <a:p>
            <a:pPr>
              <a:spcBef>
                <a:spcPts val="300"/>
              </a:spcBef>
            </a:pPr>
            <a:r>
              <a:rPr lang="en-US" sz="1200" dirty="0" smtClean="0"/>
              <a:t>Arc </a:t>
            </a:r>
            <a:r>
              <a:rPr lang="en-US" sz="1200" dirty="0"/>
              <a:t>Sense Priority Level 1</a:t>
            </a:r>
          </a:p>
          <a:p>
            <a:pPr marL="0" indent="0">
              <a:spcBef>
                <a:spcPts val="300"/>
              </a:spcBef>
              <a:buNone/>
            </a:pPr>
            <a:endParaRPr lang="en-US" sz="1200" dirty="0"/>
          </a:p>
          <a:p>
            <a:pPr>
              <a:spcBef>
                <a:spcPts val="300"/>
              </a:spcBef>
            </a:pPr>
            <a:r>
              <a:rPr lang="en-US" sz="1200" dirty="0"/>
              <a:t>No previous reports of overheating or rise in temperature</a:t>
            </a:r>
          </a:p>
          <a:p>
            <a:pPr>
              <a:spcBef>
                <a:spcPts val="300"/>
              </a:spcBef>
            </a:pPr>
            <a:r>
              <a:rPr lang="en-US" sz="1200" dirty="0" smtClean="0"/>
              <a:t>Technician </a:t>
            </a:r>
            <a:r>
              <a:rPr lang="en-US" sz="1200" dirty="0"/>
              <a:t>found broken ceramic on the foundation inside the meter pan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0916F8-C65A-4664-B5A8-4E6D9FC139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669210" y="4695071"/>
            <a:ext cx="1239781" cy="273844"/>
          </a:xfrm>
        </p:spPr>
        <p:txBody>
          <a:bodyPr/>
          <a:lstStyle/>
          <a:p>
            <a:fld id="{E7BFA6FB-95A3-4A80-9B08-A176DC0622C9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06098F8-4A69-4639-9B16-85252A0F8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603"/>
            <a:ext cx="8686800" cy="699973"/>
          </a:xfrm>
        </p:spPr>
        <p:txBody>
          <a:bodyPr>
            <a:normAutofit/>
          </a:bodyPr>
          <a:lstStyle/>
          <a:p>
            <a:r>
              <a:rPr lang="en-US" dirty="0"/>
              <a:t>Meter </a:t>
            </a:r>
            <a:r>
              <a:rPr lang="en-US" dirty="0" smtClean="0"/>
              <a:t>51****25 </a:t>
            </a:r>
            <a:r>
              <a:rPr lang="en-US" dirty="0"/>
              <a:t>– Broken Ceramic Inside Meter Pan</a:t>
            </a: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919" y="1024646"/>
            <a:ext cx="4632889" cy="34746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0141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87B2744-E6B4-A4FB-07A2-FCD29C5256DF}"/>
              </a:ext>
            </a:extLst>
          </p:cNvPr>
          <p:cNvSpPr/>
          <p:nvPr/>
        </p:nvSpPr>
        <p:spPr>
          <a:xfrm>
            <a:off x="5196841" y="833120"/>
            <a:ext cx="3712150" cy="28854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F5419AA-92D3-45A9-A3A0-1C4C0DF87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226950"/>
            <a:ext cx="5303143" cy="405545"/>
          </a:xfrm>
        </p:spPr>
        <p:txBody>
          <a:bodyPr>
            <a:normAutofit/>
          </a:bodyPr>
          <a:lstStyle/>
          <a:p>
            <a:r>
              <a:rPr lang="en-US" dirty="0"/>
              <a:t>Project Background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8D196AA7-DAA9-456C-A160-658BC3122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651" y="757706"/>
            <a:ext cx="4460536" cy="3765262"/>
          </a:xfrm>
        </p:spPr>
        <p:txBody>
          <a:bodyPr>
            <a:normAutofit/>
          </a:bodyPr>
          <a:lstStyle/>
          <a:p>
            <a:r>
              <a:rPr lang="en-US" dirty="0"/>
              <a:t>PSEG LI</a:t>
            </a:r>
          </a:p>
          <a:p>
            <a:pPr lvl="1"/>
            <a:r>
              <a:rPr lang="en-US" dirty="0"/>
              <a:t>1.2 million connected customers (electric)</a:t>
            </a:r>
          </a:p>
          <a:p>
            <a:pPr lvl="1"/>
            <a:r>
              <a:rPr lang="en-US" dirty="0"/>
              <a:t>Fully AMI deployed, L+G Gridstream</a:t>
            </a:r>
          </a:p>
          <a:p>
            <a:pPr lvl="2"/>
            <a:r>
              <a:rPr lang="en-US" dirty="0"/>
              <a:t>Deployment commenced: 2018</a:t>
            </a:r>
          </a:p>
          <a:p>
            <a:pPr lvl="2"/>
            <a:r>
              <a:rPr lang="en-US" dirty="0"/>
              <a:t>Deployment completed: </a:t>
            </a:r>
            <a:r>
              <a:rPr lang="en-US" dirty="0" smtClean="0"/>
              <a:t>Spring </a:t>
            </a:r>
            <a:r>
              <a:rPr lang="en-US" dirty="0"/>
              <a:t>2022</a:t>
            </a:r>
          </a:p>
          <a:p>
            <a:r>
              <a:rPr lang="en-US" dirty="0"/>
              <a:t>TESCO</a:t>
            </a:r>
          </a:p>
          <a:p>
            <a:pPr lvl="1"/>
            <a:r>
              <a:rPr lang="en-US" dirty="0"/>
              <a:t>Developed ArcSense</a:t>
            </a:r>
            <a:r>
              <a:rPr lang="en-US" baseline="30000" dirty="0"/>
              <a:t>®</a:t>
            </a:r>
            <a:r>
              <a:rPr lang="en-US" dirty="0"/>
              <a:t> technology in-house</a:t>
            </a:r>
          </a:p>
          <a:p>
            <a:pPr lvl="1"/>
            <a:r>
              <a:rPr lang="en-US" dirty="0"/>
              <a:t>Worked with L+G to provide as a formal offering</a:t>
            </a:r>
          </a:p>
          <a:p>
            <a:pPr lvl="1"/>
            <a:r>
              <a:rPr lang="en-US" dirty="0"/>
              <a:t>PSEG LI offered to run a pilot program of ~4,500 meters</a:t>
            </a:r>
          </a:p>
          <a:p>
            <a:pPr lvl="1"/>
            <a:r>
              <a:rPr lang="en-US" dirty="0"/>
              <a:t>Pilot launched in Fall </a:t>
            </a:r>
            <a:r>
              <a:rPr lang="en-US" dirty="0" smtClean="0"/>
              <a:t>2021</a:t>
            </a:r>
            <a:endParaRPr lang="en-US" dirty="0"/>
          </a:p>
          <a:p>
            <a:r>
              <a:rPr lang="en-US" dirty="0"/>
              <a:t>L+G</a:t>
            </a:r>
          </a:p>
          <a:p>
            <a:pPr lvl="1"/>
            <a:r>
              <a:rPr lang="en-US" dirty="0"/>
              <a:t>Provided platform and access to load profile data for arc reads</a:t>
            </a:r>
          </a:p>
          <a:p>
            <a:pPr lvl="1"/>
            <a:r>
              <a:rPr lang="en-US" dirty="0"/>
              <a:t>Incorporating the technology into their next gen, Revelo</a:t>
            </a:r>
            <a:r>
              <a:rPr lang="en-US" baseline="30000" dirty="0"/>
              <a:t>® </a:t>
            </a:r>
            <a:r>
              <a:rPr lang="en-US" dirty="0"/>
              <a:t>meter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909558-1E91-4904-8101-C2D15EE420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669210" y="4695071"/>
            <a:ext cx="1239781" cy="273844"/>
          </a:xfrm>
        </p:spPr>
        <p:txBody>
          <a:bodyPr/>
          <a:lstStyle/>
          <a:p>
            <a:pPr lvl="0"/>
            <a:fld id="{E7BFA6FB-95A3-4A80-9B08-A176DC0622C9}" type="slidenum">
              <a:rPr lang="en-US" noProof="0" smtClean="0"/>
              <a:pPr lvl="0"/>
              <a:t>2</a:t>
            </a:fld>
            <a:endParaRPr lang="en-US" noProof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B63019-4159-3FD5-3E1F-62444E90272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793" y="2476465"/>
            <a:ext cx="1805047" cy="1039526"/>
          </a:xfrm>
          <a:prstGeom prst="rect">
            <a:avLst/>
          </a:prstGeom>
        </p:spPr>
      </p:pic>
      <p:pic>
        <p:nvPicPr>
          <p:cNvPr id="1026" name="Picture 2" descr="Landis+Gyr">
            <a:extLst>
              <a:ext uri="{FF2B5EF4-FFF2-40B4-BE49-F238E27FC236}">
                <a16:creationId xmlns:a16="http://schemas.microsoft.com/office/drawing/2014/main" id="{A335C560-A602-EECB-1367-6D27F83E3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876" y="1877765"/>
            <a:ext cx="1978667" cy="39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907CCF9-36E9-95C1-C0D5-D7A6D9AC8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793" y="1199525"/>
            <a:ext cx="2078834" cy="39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9504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F5419AA-92D3-45A9-A3A0-1C4C0DF87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226950"/>
            <a:ext cx="5303143" cy="405545"/>
          </a:xfrm>
        </p:spPr>
        <p:txBody>
          <a:bodyPr>
            <a:normAutofit/>
          </a:bodyPr>
          <a:lstStyle/>
          <a:p>
            <a:r>
              <a:rPr lang="en-US" dirty="0" smtClean="0"/>
              <a:t>Key Pilot Insights</a:t>
            </a:r>
            <a:endParaRPr lang="en-US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8D196AA7-DAA9-456C-A160-658BC3122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650" y="757706"/>
            <a:ext cx="7865217" cy="3765262"/>
          </a:xfrm>
        </p:spPr>
        <p:txBody>
          <a:bodyPr>
            <a:normAutofit/>
          </a:bodyPr>
          <a:lstStyle/>
          <a:p>
            <a:r>
              <a:rPr lang="en-US" dirty="0"/>
              <a:t>Value in Arc Detection, Data, and Manpower</a:t>
            </a:r>
          </a:p>
          <a:p>
            <a:pPr lvl="1"/>
            <a:r>
              <a:rPr lang="en-US" dirty="0"/>
              <a:t>Arc Detection: helps to identify meters that may have safety issues</a:t>
            </a:r>
          </a:p>
          <a:p>
            <a:pPr lvl="2"/>
            <a:r>
              <a:rPr lang="en-US" dirty="0"/>
              <a:t>Uses load-profile channel to push as </a:t>
            </a:r>
            <a:r>
              <a:rPr lang="en-US" b="1" dirty="0"/>
              <a:t>data</a:t>
            </a:r>
          </a:p>
          <a:p>
            <a:pPr lvl="1"/>
            <a:r>
              <a:rPr lang="en-US" dirty="0"/>
              <a:t>Data: allows for analytics to identify trends and identify quality issues</a:t>
            </a:r>
          </a:p>
          <a:p>
            <a:pPr lvl="2"/>
            <a:r>
              <a:rPr lang="en-US" dirty="0"/>
              <a:t>Pushed as daily report via L+G head-end to be interpreted by </a:t>
            </a:r>
            <a:r>
              <a:rPr lang="en-US" b="1" dirty="0"/>
              <a:t>manpower</a:t>
            </a:r>
          </a:p>
          <a:p>
            <a:pPr lvl="1"/>
            <a:r>
              <a:rPr lang="en-US" dirty="0"/>
              <a:t>Manpower: Analyzes data, informs field force, provides investigation and response to potentially unsafe situations</a:t>
            </a:r>
          </a:p>
          <a:p>
            <a:r>
              <a:rPr lang="en-US" dirty="0"/>
              <a:t>Specific problems that were identified in this study:</a:t>
            </a:r>
          </a:p>
          <a:p>
            <a:pPr lvl="1"/>
            <a:r>
              <a:rPr lang="en-US" dirty="0"/>
              <a:t>Brittle jaws &amp; recessed jaws</a:t>
            </a:r>
          </a:p>
          <a:p>
            <a:pPr lvl="1"/>
            <a:r>
              <a:rPr lang="en-US" dirty="0"/>
              <a:t>Water damage</a:t>
            </a:r>
          </a:p>
          <a:p>
            <a:pPr lvl="1"/>
            <a:r>
              <a:rPr lang="en-US" dirty="0"/>
              <a:t>Hot socket situations</a:t>
            </a:r>
          </a:p>
          <a:p>
            <a:pPr lvl="2"/>
            <a:r>
              <a:rPr lang="en-US" dirty="0"/>
              <a:t>Current &amp; future</a:t>
            </a:r>
          </a:p>
          <a:p>
            <a:r>
              <a:rPr lang="en-US" dirty="0"/>
              <a:t>In the short duration of this project, customers have been notified and pan was replaced, thereby avoiding a dangerous situation in the field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909558-1E91-4904-8101-C2D15EE420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669210" y="4695071"/>
            <a:ext cx="1239781" cy="273844"/>
          </a:xfrm>
        </p:spPr>
        <p:txBody>
          <a:bodyPr/>
          <a:lstStyle/>
          <a:p>
            <a:pPr lvl="0"/>
            <a:fld id="{E7BFA6FB-95A3-4A80-9B08-A176DC0622C9}" type="slidenum">
              <a:rPr lang="en-US" noProof="0" smtClean="0"/>
              <a:pPr lvl="0"/>
              <a:t>20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28503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F5419AA-92D3-45A9-A3A0-1C4C0DF87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226950"/>
            <a:ext cx="5303143" cy="405545"/>
          </a:xfrm>
        </p:spPr>
        <p:txBody>
          <a:bodyPr>
            <a:normAutofit/>
          </a:bodyPr>
          <a:lstStyle/>
          <a:p>
            <a:r>
              <a:rPr lang="en-US" dirty="0"/>
              <a:t>Looking </a:t>
            </a:r>
            <a:r>
              <a:rPr lang="en-US" dirty="0" smtClean="0"/>
              <a:t>Forward</a:t>
            </a:r>
            <a:endParaRPr lang="en-US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8D196AA7-DAA9-456C-A160-658BC3122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650" y="757706"/>
            <a:ext cx="7865217" cy="3765262"/>
          </a:xfrm>
        </p:spPr>
        <p:txBody>
          <a:bodyPr>
            <a:normAutofit/>
          </a:bodyPr>
          <a:lstStyle/>
          <a:p>
            <a:r>
              <a:rPr lang="en-US" sz="1800" dirty="0"/>
              <a:t>Continuing to evolve</a:t>
            </a:r>
          </a:p>
          <a:p>
            <a:pPr lvl="1"/>
            <a:r>
              <a:rPr lang="en-US" sz="1600" dirty="0"/>
              <a:t>Prioritization Process</a:t>
            </a:r>
          </a:p>
          <a:p>
            <a:pPr lvl="1"/>
            <a:r>
              <a:rPr lang="en-US" sz="1600" dirty="0"/>
              <a:t>Tableau Dashboard</a:t>
            </a:r>
          </a:p>
          <a:p>
            <a:pPr lvl="1"/>
            <a:r>
              <a:rPr lang="en-US" sz="1600" dirty="0"/>
              <a:t>Field Force Checklist</a:t>
            </a:r>
          </a:p>
          <a:p>
            <a:pPr lvl="2"/>
            <a:r>
              <a:rPr lang="en-US" sz="1600" dirty="0"/>
              <a:t>Meter Manager Field Client</a:t>
            </a:r>
          </a:p>
          <a:p>
            <a:pPr lvl="1"/>
            <a:r>
              <a:rPr lang="en-US" sz="1600" dirty="0"/>
              <a:t>Round table results with additional Arc Sense deployments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909558-1E91-4904-8101-C2D15EE420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669210" y="4695071"/>
            <a:ext cx="1239781" cy="273844"/>
          </a:xfrm>
        </p:spPr>
        <p:txBody>
          <a:bodyPr/>
          <a:lstStyle/>
          <a:p>
            <a:pPr lvl="0"/>
            <a:fld id="{E7BFA6FB-95A3-4A80-9B08-A176DC0622C9}" type="slidenum">
              <a:rPr lang="en-US" noProof="0" smtClean="0"/>
              <a:pPr lvl="0"/>
              <a:t>21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274360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Comments</a:t>
            </a: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44923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F5419AA-92D3-45A9-A3A0-1C4C0DF87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226950"/>
            <a:ext cx="5303143" cy="405545"/>
          </a:xfrm>
        </p:spPr>
        <p:txBody>
          <a:bodyPr>
            <a:normAutofit/>
          </a:bodyPr>
          <a:lstStyle/>
          <a:p>
            <a:r>
              <a:rPr lang="en-US" dirty="0"/>
              <a:t>ArcSense</a:t>
            </a:r>
            <a:r>
              <a:rPr lang="en-US" baseline="30000" dirty="0"/>
              <a:t>®</a:t>
            </a:r>
            <a:r>
              <a:rPr lang="en-US" dirty="0"/>
              <a:t> Pilot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8D196AA7-DAA9-456C-A160-658BC3122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651" y="757706"/>
            <a:ext cx="4460536" cy="3765262"/>
          </a:xfrm>
        </p:spPr>
        <p:txBody>
          <a:bodyPr>
            <a:normAutofit/>
          </a:bodyPr>
          <a:lstStyle/>
          <a:p>
            <a:r>
              <a:rPr lang="en-US" dirty="0"/>
              <a:t>Collaboration between PSEG Long Island, TESCO, and Landis + </a:t>
            </a:r>
            <a:r>
              <a:rPr lang="en-US" dirty="0" err="1"/>
              <a:t>Gyr</a:t>
            </a:r>
            <a:endParaRPr lang="en-US" dirty="0"/>
          </a:p>
          <a:p>
            <a:r>
              <a:rPr lang="en-US" dirty="0"/>
              <a:t>Pilot project included a total of ~4,500 meters in the field at various locations</a:t>
            </a:r>
          </a:p>
          <a:p>
            <a:r>
              <a:rPr lang="en-US" dirty="0" smtClean="0"/>
              <a:t>New </a:t>
            </a:r>
            <a:r>
              <a:rPr lang="en-US" dirty="0"/>
              <a:t>technology developed by TESCO is integrated into an L+G Focus Meter</a:t>
            </a:r>
          </a:p>
          <a:p>
            <a:r>
              <a:rPr lang="en-US" dirty="0"/>
              <a:t>The board detects the RF signature of a micro-arc</a:t>
            </a:r>
          </a:p>
          <a:p>
            <a:r>
              <a:rPr lang="en-US" dirty="0"/>
              <a:t>Micro-arc data is captured and relayed within the load-profile data</a:t>
            </a:r>
          </a:p>
          <a:p>
            <a:pPr lvl="1"/>
            <a:r>
              <a:rPr lang="en-US" dirty="0"/>
              <a:t>Load-profile reporting was an open channel to provide the additional micro-arc data for reporting analysis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909558-1E91-4904-8101-C2D15EE420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669210" y="4695071"/>
            <a:ext cx="1239781" cy="273844"/>
          </a:xfrm>
        </p:spPr>
        <p:txBody>
          <a:bodyPr/>
          <a:lstStyle/>
          <a:p>
            <a:pPr lvl="0"/>
            <a:fld id="{E7BFA6FB-95A3-4A80-9B08-A176DC0622C9}" type="slidenum">
              <a:rPr lang="en-US" noProof="0" smtClean="0"/>
              <a:pPr lvl="0"/>
              <a:t>3</a:t>
            </a:fld>
            <a:endParaRPr lang="en-US" noProof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1" t="4607" r="15999" b="13081"/>
          <a:stretch/>
        </p:blipFill>
        <p:spPr>
          <a:xfrm rot="5400000">
            <a:off x="5454077" y="813234"/>
            <a:ext cx="3433217" cy="36542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3864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09AE9E8-9A81-45A6-8A51-2958F29960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5070" y="1604746"/>
            <a:ext cx="2419109" cy="1339047"/>
          </a:xfrm>
        </p:spPr>
        <p:txBody>
          <a:bodyPr>
            <a:normAutofit/>
          </a:bodyPr>
          <a:lstStyle/>
          <a:p>
            <a:r>
              <a:rPr lang="en-US" sz="1200" b="0" dirty="0" smtClean="0"/>
              <a:t>Max </a:t>
            </a:r>
            <a:r>
              <a:rPr lang="en-US" sz="1200" b="0" dirty="0"/>
              <a:t>arc count</a:t>
            </a:r>
          </a:p>
          <a:p>
            <a:r>
              <a:rPr lang="en-US" sz="1200" b="0" dirty="0"/>
              <a:t>Sum of arc count</a:t>
            </a:r>
          </a:p>
          <a:p>
            <a:r>
              <a:rPr lang="en-US" sz="1200" b="0" dirty="0"/>
              <a:t>Maximum temperature and timestamp</a:t>
            </a:r>
          </a:p>
          <a:p>
            <a:r>
              <a:rPr lang="en-US" sz="1200" b="0" dirty="0" smtClean="0"/>
              <a:t>Estimated </a:t>
            </a:r>
            <a:r>
              <a:rPr lang="en-US" sz="1200" b="0" dirty="0"/>
              <a:t>blade </a:t>
            </a:r>
            <a:r>
              <a:rPr lang="en-US" sz="1200" b="0" dirty="0" smtClean="0"/>
              <a:t>temperature</a:t>
            </a:r>
            <a:endParaRPr lang="en-US" sz="1200" b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0916F8-C65A-4664-B5A8-4E6D9FC139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669210" y="4695071"/>
            <a:ext cx="1239781" cy="273844"/>
          </a:xfrm>
        </p:spPr>
        <p:txBody>
          <a:bodyPr/>
          <a:lstStyle/>
          <a:p>
            <a:fld id="{E7BFA6FB-95A3-4A80-9B08-A176DC0622C9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06098F8-4A69-4639-9B16-85252A0F8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603"/>
            <a:ext cx="8686800" cy="699973"/>
          </a:xfrm>
        </p:spPr>
        <p:txBody>
          <a:bodyPr>
            <a:normAutofit/>
          </a:bodyPr>
          <a:lstStyle/>
          <a:p>
            <a:r>
              <a:rPr lang="en-US" dirty="0"/>
              <a:t>Additional Load Profile Data in Daily Report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4780"/>
          <a:stretch/>
        </p:blipFill>
        <p:spPr>
          <a:xfrm>
            <a:off x="139992" y="3884858"/>
            <a:ext cx="8867821" cy="798491"/>
          </a:xfrm>
          <a:prstGeom prst="rect">
            <a:avLst/>
          </a:prstGeom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037768831"/>
              </p:ext>
            </p:extLst>
          </p:nvPr>
        </p:nvGraphicFramePr>
        <p:xfrm>
          <a:off x="892364" y="806483"/>
          <a:ext cx="4067804" cy="2935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0616" y="927582"/>
            <a:ext cx="659550" cy="3518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2364" y="753332"/>
            <a:ext cx="905783" cy="8901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88994" y="3125556"/>
            <a:ext cx="893381" cy="7028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18043" y="1693809"/>
            <a:ext cx="684249" cy="10517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8600" y="2083931"/>
            <a:ext cx="1116655" cy="1116655"/>
          </a:xfrm>
          <a:prstGeom prst="rect">
            <a:avLst/>
          </a:prstGeom>
        </p:spPr>
      </p:pic>
      <p:sp>
        <p:nvSpPr>
          <p:cNvPr id="13" name="Right Brace 12"/>
          <p:cNvSpPr/>
          <p:nvPr/>
        </p:nvSpPr>
        <p:spPr>
          <a:xfrm>
            <a:off x="5440101" y="1643498"/>
            <a:ext cx="497712" cy="115980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304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0916F8-C65A-4664-B5A8-4E6D9FC139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669210" y="4695071"/>
            <a:ext cx="1239781" cy="273844"/>
          </a:xfrm>
        </p:spPr>
        <p:txBody>
          <a:bodyPr/>
          <a:lstStyle/>
          <a:p>
            <a:fld id="{E7BFA6FB-95A3-4A80-9B08-A176DC0622C9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06098F8-4A69-4639-9B16-85252A0F8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603"/>
            <a:ext cx="8686800" cy="699973"/>
          </a:xfrm>
        </p:spPr>
        <p:txBody>
          <a:bodyPr>
            <a:normAutofit/>
          </a:bodyPr>
          <a:lstStyle/>
          <a:p>
            <a:r>
              <a:rPr lang="en-US" dirty="0"/>
              <a:t>Tableau Data</a:t>
            </a:r>
          </a:p>
        </p:txBody>
      </p:sp>
      <p:pic>
        <p:nvPicPr>
          <p:cNvPr id="9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18" y="1014912"/>
            <a:ext cx="4442813" cy="28437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039" y="1014913"/>
            <a:ext cx="4224916" cy="28458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2222339" y="1747777"/>
            <a:ext cx="694481" cy="25464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26962" y="2606232"/>
            <a:ext cx="694481" cy="25464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07984" y="3381737"/>
            <a:ext cx="694481" cy="28743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800573" y="3541854"/>
            <a:ext cx="694481" cy="12732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861140" y="1620455"/>
            <a:ext cx="694481" cy="25464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047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0916F8-C65A-4664-B5A8-4E6D9FC139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669210" y="4695071"/>
            <a:ext cx="1239781" cy="273844"/>
          </a:xfrm>
        </p:spPr>
        <p:txBody>
          <a:bodyPr/>
          <a:lstStyle/>
          <a:p>
            <a:fld id="{E7BFA6FB-95A3-4A80-9B08-A176DC0622C9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06098F8-4A69-4639-9B16-85252A0F8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603"/>
            <a:ext cx="8686800" cy="699973"/>
          </a:xfrm>
        </p:spPr>
        <p:txBody>
          <a:bodyPr>
            <a:normAutofit/>
          </a:bodyPr>
          <a:lstStyle/>
          <a:p>
            <a:r>
              <a:rPr lang="en-US" dirty="0"/>
              <a:t>Tableau Data</a:t>
            </a:r>
          </a:p>
        </p:txBody>
      </p:sp>
      <p:pic>
        <p:nvPicPr>
          <p:cNvPr id="8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84" y="1014913"/>
            <a:ext cx="3986853" cy="30273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763" y="1015296"/>
            <a:ext cx="4142362" cy="30269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1354238" y="3764099"/>
            <a:ext cx="694481" cy="12499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023538" y="1648496"/>
            <a:ext cx="360608" cy="24766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591059" y="1848119"/>
            <a:ext cx="272603" cy="11376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533104" y="3052293"/>
            <a:ext cx="272603" cy="11376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533103" y="3379754"/>
            <a:ext cx="272603" cy="11376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5801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31773"/>
            <a:ext cx="3740286" cy="3517010"/>
          </a:xfrm>
        </p:spPr>
        <p:txBody>
          <a:bodyPr>
            <a:normAutofit/>
          </a:bodyPr>
          <a:lstStyle/>
          <a:p>
            <a:r>
              <a:rPr lang="en-US" dirty="0"/>
              <a:t>Meters were selected based on </a:t>
            </a:r>
            <a:r>
              <a:rPr lang="en-US" dirty="0" smtClean="0"/>
              <a:t>below criteria:</a:t>
            </a:r>
            <a:endParaRPr lang="en-US" dirty="0"/>
          </a:p>
          <a:p>
            <a:pPr lvl="1"/>
            <a:r>
              <a:rPr lang="en-US" dirty="0"/>
              <a:t>High arc count: &gt;100 arcs</a:t>
            </a:r>
          </a:p>
          <a:p>
            <a:pPr lvl="1"/>
            <a:r>
              <a:rPr lang="en-US" dirty="0"/>
              <a:t>Days of high arc: &gt;=14 days</a:t>
            </a:r>
          </a:p>
          <a:p>
            <a:r>
              <a:rPr lang="en-US" dirty="0"/>
              <a:t>Meters </a:t>
            </a:r>
            <a:r>
              <a:rPr lang="en-US" dirty="0" smtClean="0"/>
              <a:t>prioritized by number of </a:t>
            </a:r>
            <a:r>
              <a:rPr lang="en-US" dirty="0"/>
              <a:t>days they appeared on Arc Sense Report</a:t>
            </a:r>
          </a:p>
          <a:p>
            <a:pPr lvl="1"/>
            <a:r>
              <a:rPr lang="en-US" dirty="0"/>
              <a:t>Priority 1 = 40-95 days of high arc</a:t>
            </a:r>
          </a:p>
          <a:p>
            <a:pPr lvl="1"/>
            <a:r>
              <a:rPr lang="en-US" dirty="0"/>
              <a:t>Priority 2 = 20-39 days of high arc</a:t>
            </a:r>
          </a:p>
          <a:p>
            <a:pPr lvl="1"/>
            <a:r>
              <a:rPr lang="en-US" dirty="0"/>
              <a:t>Priority 3 = 14-19 days of high arc</a:t>
            </a:r>
          </a:p>
          <a:p>
            <a:r>
              <a:rPr lang="en-US" dirty="0"/>
              <a:t>Some meters with anomalous data profiles (high average arc counts or abnormal temp readings) were moved up in priority level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36E232-6DEE-426D-9C2D-1FD50A2861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BFA6FB-95A3-4A80-9B08-A176DC0622C9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699973"/>
          </a:xfrm>
        </p:spPr>
        <p:txBody>
          <a:bodyPr>
            <a:noAutofit/>
          </a:bodyPr>
          <a:lstStyle/>
          <a:p>
            <a:r>
              <a:rPr lang="en-US" dirty="0"/>
              <a:t>Arc Sense Priority List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2597" y="1022735"/>
            <a:ext cx="4540930" cy="34908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5023413" y="1585732"/>
            <a:ext cx="694481" cy="28862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05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F5419AA-92D3-45A9-A3A0-1C4C0DF87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226950"/>
            <a:ext cx="5303143" cy="405545"/>
          </a:xfrm>
        </p:spPr>
        <p:txBody>
          <a:bodyPr>
            <a:normAutofit/>
          </a:bodyPr>
          <a:lstStyle/>
          <a:p>
            <a:r>
              <a:rPr lang="en-US" dirty="0" smtClean="0"/>
              <a:t>Priority Classifications</a:t>
            </a:r>
            <a:endParaRPr lang="en-US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8D196AA7-DAA9-456C-A160-658BC3122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650" y="757706"/>
            <a:ext cx="8293235" cy="3765262"/>
          </a:xfrm>
        </p:spPr>
        <p:txBody>
          <a:bodyPr>
            <a:normAutofit/>
          </a:bodyPr>
          <a:lstStyle/>
          <a:p>
            <a:r>
              <a:rPr lang="en-US" dirty="0" smtClean="0">
                <a:highlight>
                  <a:srgbClr val="FF0000"/>
                </a:highlight>
              </a:rPr>
              <a:t>Priority </a:t>
            </a:r>
            <a:r>
              <a:rPr lang="en-US" dirty="0">
                <a:highlight>
                  <a:srgbClr val="FF0000"/>
                </a:highlight>
              </a:rPr>
              <a:t>1 – 15 sites, 13 investigations showed issues at the site, 7 hot-socket compromised</a:t>
            </a:r>
          </a:p>
          <a:p>
            <a:r>
              <a:rPr lang="en-US" dirty="0"/>
              <a:t>Priority 2 – 23 sites, 18 investigations showed issues at the site, 5 hot-socket compromised</a:t>
            </a:r>
          </a:p>
          <a:p>
            <a:r>
              <a:rPr lang="en-US" dirty="0"/>
              <a:t>Priority 3 – 19 sites, 8 investigations showed issues at the site, 2 hot-socket compromised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909558-1E91-4904-8101-C2D15EE420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669210" y="4695071"/>
            <a:ext cx="1239781" cy="273844"/>
          </a:xfrm>
        </p:spPr>
        <p:txBody>
          <a:bodyPr/>
          <a:lstStyle/>
          <a:p>
            <a:pPr lvl="0"/>
            <a:fld id="{E7BFA6FB-95A3-4A80-9B08-A176DC0622C9}" type="slidenum">
              <a:rPr lang="en-US" noProof="0" smtClean="0"/>
              <a:pPr lvl="0"/>
              <a:t>8</a:t>
            </a:fld>
            <a:endParaRPr lang="en-US" noProof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71CFE3-1234-1790-2368-CD5642C6C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701" y="2331042"/>
            <a:ext cx="6607113" cy="21185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76701" y="2558005"/>
            <a:ext cx="454388" cy="18915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644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F5419AA-92D3-45A9-A3A0-1C4C0DF87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226950"/>
            <a:ext cx="5303143" cy="405545"/>
          </a:xfrm>
        </p:spPr>
        <p:txBody>
          <a:bodyPr>
            <a:normAutofit/>
          </a:bodyPr>
          <a:lstStyle/>
          <a:p>
            <a:r>
              <a:rPr lang="en-US" dirty="0"/>
              <a:t>Priority Classifications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8D196AA7-DAA9-456C-A160-658BC3122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650" y="757706"/>
            <a:ext cx="8455363" cy="3765262"/>
          </a:xfrm>
        </p:spPr>
        <p:txBody>
          <a:bodyPr>
            <a:normAutofit/>
          </a:bodyPr>
          <a:lstStyle/>
          <a:p>
            <a:r>
              <a:rPr lang="en-US" dirty="0" smtClean="0"/>
              <a:t>Priority </a:t>
            </a:r>
            <a:r>
              <a:rPr lang="en-US" dirty="0"/>
              <a:t>1 – 15 sites, 13 investigations showed issues at the site, 7 hot-socket compromised</a:t>
            </a:r>
          </a:p>
          <a:p>
            <a:r>
              <a:rPr lang="en-US" dirty="0">
                <a:highlight>
                  <a:srgbClr val="FFFF00"/>
                </a:highlight>
              </a:rPr>
              <a:t>Priority 2 – 23 sites, 18 investigations showed issues at the site, 5 hot-socket compromised</a:t>
            </a:r>
          </a:p>
          <a:p>
            <a:r>
              <a:rPr lang="en-US" dirty="0"/>
              <a:t>Priority 3 – 19 sites, 8 investigations showed issues at the site, 2 hot-socket compromised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909558-1E91-4904-8101-C2D15EE420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669210" y="4695071"/>
            <a:ext cx="1239781" cy="273844"/>
          </a:xfrm>
        </p:spPr>
        <p:txBody>
          <a:bodyPr/>
          <a:lstStyle/>
          <a:p>
            <a:pPr lvl="0"/>
            <a:fld id="{E7BFA6FB-95A3-4A80-9B08-A176DC0622C9}" type="slidenum">
              <a:rPr lang="en-US" noProof="0" smtClean="0"/>
              <a:pPr lvl="0"/>
              <a:t>9</a:t>
            </a:fld>
            <a:endParaRPr lang="en-US" noProof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1DDB4D-D05E-A974-EA2B-7545FC1D4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339" y="2228413"/>
            <a:ext cx="5807984" cy="26035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71339" y="2407534"/>
            <a:ext cx="404594" cy="242445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60717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PSEG-2021">
      <a:dk1>
        <a:sysClr val="windowText" lastClr="000000"/>
      </a:dk1>
      <a:lt1>
        <a:sysClr val="window" lastClr="FFFFFF"/>
      </a:lt1>
      <a:dk2>
        <a:srgbClr val="444444"/>
      </a:dk2>
      <a:lt2>
        <a:srgbClr val="CCCCCC"/>
      </a:lt2>
      <a:accent1>
        <a:srgbClr val="F47D3D"/>
      </a:accent1>
      <a:accent2>
        <a:srgbClr val="2288C6"/>
      </a:accent2>
      <a:accent3>
        <a:srgbClr val="6D9350"/>
      </a:accent3>
      <a:accent4>
        <a:srgbClr val="7D4299"/>
      </a:accent4>
      <a:accent5>
        <a:srgbClr val="DA373D"/>
      </a:accent5>
      <a:accent6>
        <a:srgbClr val="FFC425"/>
      </a:accent6>
      <a:hlink>
        <a:srgbClr val="2288C6"/>
      </a:hlink>
      <a:folHlink>
        <a:srgbClr val="2288C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SEG_PresentationTemplate_v3_16x9.pptx" id="{42783F6B-58CE-46A3-B6D9-100678C72FBC}" vid="{2EAE41F0-42B3-47F4-9086-68AF52A0A4E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0F0602E05772418CB27CD090263BB8" ma:contentTypeVersion="0" ma:contentTypeDescription="Create a new document." ma:contentTypeScope="" ma:versionID="416be4fd7e8ca5a9c501d40e9339464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C7F7516-0C77-41FC-873F-ADDC04E4FFBA}">
  <ds:schemaRefs>
    <ds:schemaRef ds:uri="http://purl.org/dc/terms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8E7FF2D-5912-4B94-9E26-3B2A6A98F7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CCF8AFC5-95AE-4206-8709-F46302DE299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1_Office Theme</Template>
  <TotalTime>10504</TotalTime>
  <Words>1174</Words>
  <Application>Microsoft Office PowerPoint</Application>
  <PresentationFormat>On-screen Show (16:9)</PresentationFormat>
  <Paragraphs>173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Courier New</vt:lpstr>
      <vt:lpstr>1_Office Theme</vt:lpstr>
      <vt:lpstr>ArcSense® Study</vt:lpstr>
      <vt:lpstr>Project Background</vt:lpstr>
      <vt:lpstr>ArcSense® Pilot</vt:lpstr>
      <vt:lpstr>Additional Load Profile Data in Daily Report</vt:lpstr>
      <vt:lpstr>Tableau Data</vt:lpstr>
      <vt:lpstr>Tableau Data</vt:lpstr>
      <vt:lpstr>Arc Sense Priority List</vt:lpstr>
      <vt:lpstr>Priority Classifications</vt:lpstr>
      <vt:lpstr>Priority Classifications</vt:lpstr>
      <vt:lpstr>Priority Classifications</vt:lpstr>
      <vt:lpstr>Field Investigations</vt:lpstr>
      <vt:lpstr>Meter 51****48 – Discoloration on Meter Blade</vt:lpstr>
      <vt:lpstr>Meter 51****35 – Discoloration on Meter Blade</vt:lpstr>
      <vt:lpstr>Meter 51****18 – High Temperature Alerts</vt:lpstr>
      <vt:lpstr>Meter 51****26 – Meter Pan with Recessed Jaws</vt:lpstr>
      <vt:lpstr>Meter 51****14 – Conduit Allowing Water</vt:lpstr>
      <vt:lpstr>Meter 51****55 – Weather-head Conduit Damage</vt:lpstr>
      <vt:lpstr>Meter 51****25 – Weather-head + Wire Repair Points</vt:lpstr>
      <vt:lpstr>Meter 51****25 – Broken Ceramic Inside Meter Pan</vt:lpstr>
      <vt:lpstr>Key Pilot Insights</vt:lpstr>
      <vt:lpstr>Looking Forward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Arial Bold 36 White</dc:title>
  <dc:creator>Microsoft Office User</dc:creator>
  <cp:lastModifiedBy>Donnarumma, Steven</cp:lastModifiedBy>
  <cp:revision>97</cp:revision>
  <dcterms:created xsi:type="dcterms:W3CDTF">2022-01-19T16:20:46Z</dcterms:created>
  <dcterms:modified xsi:type="dcterms:W3CDTF">2022-09-27T15:08:50Z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0x010100E50F0602E05772418CB27CD090263BB8</vt:lpwstr>
  </property>
</Properties>
</file>