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5"/>
  </p:notesMasterIdLst>
  <p:sldIdLst>
    <p:sldId id="256" r:id="rId2"/>
    <p:sldId id="288" r:id="rId3"/>
    <p:sldId id="257" r:id="rId4"/>
    <p:sldId id="259" r:id="rId5"/>
    <p:sldId id="290" r:id="rId6"/>
    <p:sldId id="291" r:id="rId7"/>
    <p:sldId id="297" r:id="rId8"/>
    <p:sldId id="292" r:id="rId9"/>
    <p:sldId id="258" r:id="rId10"/>
    <p:sldId id="293" r:id="rId11"/>
    <p:sldId id="294" r:id="rId12"/>
    <p:sldId id="296" r:id="rId13"/>
    <p:sldId id="286" r:id="rId14"/>
    <p:sldId id="277" r:id="rId15"/>
    <p:sldId id="278" r:id="rId16"/>
    <p:sldId id="274" r:id="rId17"/>
    <p:sldId id="283" r:id="rId18"/>
    <p:sldId id="284" r:id="rId19"/>
    <p:sldId id="261" r:id="rId20"/>
    <p:sldId id="273" r:id="rId21"/>
    <p:sldId id="276" r:id="rId22"/>
    <p:sldId id="268" r:id="rId23"/>
    <p:sldId id="275" r:id="rId24"/>
    <p:sldId id="285" r:id="rId25"/>
    <p:sldId id="269" r:id="rId26"/>
    <p:sldId id="303" r:id="rId27"/>
    <p:sldId id="299" r:id="rId28"/>
    <p:sldId id="271" r:id="rId29"/>
    <p:sldId id="301" r:id="rId30"/>
    <p:sldId id="298" r:id="rId31"/>
    <p:sldId id="300" r:id="rId32"/>
    <p:sldId id="302" r:id="rId33"/>
    <p:sldId id="272"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0395" autoAdjust="0"/>
  </p:normalViewPr>
  <p:slideViewPr>
    <p:cSldViewPr>
      <p:cViewPr>
        <p:scale>
          <a:sx n="100" d="100"/>
          <a:sy n="100" d="100"/>
        </p:scale>
        <p:origin x="-1944"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853A6F2-9142-45E6-A918-8285AA57D7FE}" type="slidenum">
              <a:rPr lang="en-US"/>
              <a:pPr>
                <a:defRPr/>
              </a:pPr>
              <a:t>‹#›</a:t>
            </a:fld>
            <a:endParaRPr lang="en-US"/>
          </a:p>
        </p:txBody>
      </p:sp>
    </p:spTree>
    <p:extLst>
      <p:ext uri="{BB962C8B-B14F-4D97-AF65-F5344CB8AC3E}">
        <p14:creationId xmlns:p14="http://schemas.microsoft.com/office/powerpoint/2010/main" val="486144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558FAE7-33CC-4055-AF28-2CF50417007E}" type="slidenum">
              <a:rPr lang="en-US" altLang="en-US" smtClean="0"/>
              <a:pPr eaLnBrk="1" hangingPunct="1">
                <a:spcBef>
                  <a:spcPct val="0"/>
                </a:spcBef>
              </a:pPr>
              <a:t>1</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042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38DB56-BFB3-4C55-B8A1-4BA44EAB9DB4}" type="datetime1">
              <a:rPr lang="de-DE" altLang="en-US" smtClean="0"/>
              <a:pPr eaLnBrk="1" hangingPunct="1"/>
              <a:t>10.10.2017</a:t>
            </a:fld>
            <a:endParaRPr lang="fi-FI" altLang="en-US" smtClean="0"/>
          </a:p>
        </p:txBody>
      </p:sp>
      <p:sp>
        <p:nvSpPr>
          <p:cNvPr id="604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6EEF4F-EFC1-423E-BBB7-CBE3DC1DF838}" type="slidenum">
              <a:rPr lang="fi-FI" altLang="en-US" smtClean="0"/>
              <a:pPr eaLnBrk="1" hangingPunct="1"/>
              <a:t>10</a:t>
            </a:fld>
            <a:endParaRPr lang="fi-FI"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a:ln/>
        </p:spPr>
      </p:sp>
      <p:sp>
        <p:nvSpPr>
          <p:cNvPr id="6144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a:ln/>
        </p:spPr>
      </p:sp>
      <p:sp>
        <p:nvSpPr>
          <p:cNvPr id="6349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13</a:t>
            </a:fld>
            <a:endParaRPr lang="en-US"/>
          </a:p>
        </p:txBody>
      </p:sp>
    </p:spTree>
    <p:extLst>
      <p:ext uri="{BB962C8B-B14F-4D97-AF65-F5344CB8AC3E}">
        <p14:creationId xmlns:p14="http://schemas.microsoft.com/office/powerpoint/2010/main" val="463226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9FC64D-C3EC-40BA-9948-43930357B096}" type="slidenum">
              <a:rPr lang="en-US" altLang="en-US" smtClean="0"/>
              <a:pPr eaLnBrk="1" hangingPunct="1">
                <a:spcBef>
                  <a:spcPct val="0"/>
                </a:spcBef>
              </a:pPr>
              <a:t>14</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F3F5B25-2871-4AA2-9DF1-34F75FEDD274}" type="slidenum">
              <a:rPr lang="en-US" altLang="en-US"/>
              <a:pPr algn="r" eaLnBrk="1" hangingPunct="1">
                <a:spcBef>
                  <a:spcPct val="0"/>
                </a:spcBef>
              </a:pPr>
              <a:t>15</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FC49E51-9D8B-4032-90C8-5423603B8E70}" type="slidenum">
              <a:rPr lang="en-US" altLang="en-US" smtClean="0"/>
              <a:pPr eaLnBrk="1" hangingPunct="1">
                <a:spcBef>
                  <a:spcPct val="0"/>
                </a:spcBef>
              </a:pPr>
              <a:t>16</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17</a:t>
            </a:fld>
            <a:endParaRPr lang="en-US"/>
          </a:p>
        </p:txBody>
      </p:sp>
    </p:spTree>
    <p:extLst>
      <p:ext uri="{BB962C8B-B14F-4D97-AF65-F5344CB8AC3E}">
        <p14:creationId xmlns:p14="http://schemas.microsoft.com/office/powerpoint/2010/main" val="2184982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18</a:t>
            </a:fld>
            <a:endParaRPr lang="en-US"/>
          </a:p>
        </p:txBody>
      </p:sp>
    </p:spTree>
    <p:extLst>
      <p:ext uri="{BB962C8B-B14F-4D97-AF65-F5344CB8AC3E}">
        <p14:creationId xmlns:p14="http://schemas.microsoft.com/office/powerpoint/2010/main" val="2233519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86E3CB-6D2E-4788-A958-968D29DBB130}" type="slidenum">
              <a:rPr lang="en-US" altLang="en-US" smtClean="0"/>
              <a:pPr eaLnBrk="1" hangingPunct="1">
                <a:spcBef>
                  <a:spcPct val="0"/>
                </a:spcBef>
              </a:pPr>
              <a:t>19</a:t>
            </a:fld>
            <a:endParaRPr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530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B1248D-9B0C-4E2D-9E2E-0B969AEBC012}" type="datetime1">
              <a:rPr lang="de-DE" altLang="en-US" smtClean="0"/>
              <a:pPr eaLnBrk="1" hangingPunct="1"/>
              <a:t>10.10.2017</a:t>
            </a:fld>
            <a:endParaRPr lang="fi-FI" altLang="en-US" smtClean="0"/>
          </a:p>
        </p:txBody>
      </p:sp>
      <p:sp>
        <p:nvSpPr>
          <p:cNvPr id="553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34D541-48F5-48DB-B820-561441773D87}" type="slidenum">
              <a:rPr lang="fi-FI" altLang="en-US" smtClean="0"/>
              <a:pPr eaLnBrk="1" hangingPunct="1"/>
              <a:t>2</a:t>
            </a:fld>
            <a:endParaRPr lang="fi-FI"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1A7AC3-199D-4BD2-B27B-ECB6CB382AA9}" type="slidenum">
              <a:rPr lang="en-US" altLang="en-US" smtClean="0"/>
              <a:pPr eaLnBrk="1" hangingPunct="1">
                <a:spcBef>
                  <a:spcPct val="0"/>
                </a:spcBef>
              </a:pPr>
              <a:t>20</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327566-618B-4F02-B247-BA2458A1BD2A}" type="slidenum">
              <a:rPr lang="en-US" altLang="en-US" smtClean="0"/>
              <a:pPr eaLnBrk="1" hangingPunct="1">
                <a:spcBef>
                  <a:spcPct val="0"/>
                </a:spcBef>
              </a:pPr>
              <a:t>21</a:t>
            </a:fld>
            <a:endParaRPr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5D2C082-975A-4C04-8C58-22D9F7250399}" type="slidenum">
              <a:rPr lang="en-US" altLang="en-US" smtClean="0"/>
              <a:pPr eaLnBrk="1" hangingPunct="1">
                <a:spcBef>
                  <a:spcPct val="0"/>
                </a:spcBef>
              </a:pPr>
              <a:t>22</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4D7B40C-C70E-47AC-A23F-60C20A897427}" type="slidenum">
              <a:rPr lang="en-US" altLang="en-US" smtClean="0"/>
              <a:pPr eaLnBrk="1" hangingPunct="1">
                <a:spcBef>
                  <a:spcPct val="0"/>
                </a:spcBef>
              </a:pPr>
              <a:t>23</a:t>
            </a:fld>
            <a:endParaRPr lang="en-US" alt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DE35B3B-BBAE-462E-B3B6-5008FFB26061}" type="slidenum">
              <a:rPr lang="en-US" altLang="en-US"/>
              <a:pPr algn="r" eaLnBrk="1" hangingPunct="1">
                <a:spcBef>
                  <a:spcPct val="0"/>
                </a:spcBef>
              </a:pPr>
              <a:t>24</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01DB6D-4C53-4702-8DE4-A72378E4722F}" type="slidenum">
              <a:rPr lang="en-US" altLang="en-US" smtClean="0"/>
              <a:pPr eaLnBrk="1" hangingPunct="1">
                <a:spcBef>
                  <a:spcPct val="0"/>
                </a:spcBef>
              </a:pPr>
              <a:t>25</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01DB6D-4C53-4702-8DE4-A72378E4722F}" type="slidenum">
              <a:rPr lang="en-US" altLang="en-US" smtClean="0"/>
              <a:pPr eaLnBrk="1" hangingPunct="1">
                <a:spcBef>
                  <a:spcPct val="0"/>
                </a:spcBef>
              </a:pPr>
              <a:t>26</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27</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28</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29</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5DDCC6-B114-4A37-AFE7-E3830A16CA23}" type="slidenum">
              <a:rPr lang="en-US" altLang="en-US" smtClean="0"/>
              <a:pPr eaLnBrk="1" hangingPunct="1">
                <a:spcBef>
                  <a:spcPct val="0"/>
                </a:spcBef>
              </a:pPr>
              <a:t>3</a:t>
            </a:fld>
            <a:endParaRPr lang="en-US"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30</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31</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32</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747AA56-12F5-45FD-B796-1606102E45D7}" type="slidenum">
              <a:rPr lang="en-US" altLang="en-US" smtClean="0"/>
              <a:pPr eaLnBrk="1" hangingPunct="1">
                <a:spcBef>
                  <a:spcPct val="0"/>
                </a:spcBef>
              </a:pPr>
              <a:t>33</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1DBD58-13B6-4767-ACF6-D7E79047BD22}" type="slidenum">
              <a:rPr lang="en-US" altLang="en-US" smtClean="0"/>
              <a:pPr eaLnBrk="1" hangingPunct="1">
                <a:spcBef>
                  <a:spcPct val="0"/>
                </a:spcBef>
              </a:pPr>
              <a:t>4</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734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4160E0-CB8E-43D9-9D53-3F4462878166}" type="datetime1">
              <a:rPr lang="de-DE" altLang="en-US" smtClean="0"/>
              <a:pPr eaLnBrk="1" hangingPunct="1"/>
              <a:t>10.10.2017</a:t>
            </a:fld>
            <a:endParaRPr lang="fi-FI" altLang="en-US" smtClean="0"/>
          </a:p>
        </p:txBody>
      </p:sp>
      <p:sp>
        <p:nvSpPr>
          <p:cNvPr id="573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63A108-4436-4FFF-8129-7AFD56EEB67F}" type="slidenum">
              <a:rPr lang="fi-FI" altLang="en-US" smtClean="0"/>
              <a:pPr eaLnBrk="1" hangingPunct="1"/>
              <a:t>5</a:t>
            </a:fld>
            <a:endParaRPr lang="fi-FI"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837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86BF8B-D6BF-4ADC-B27E-D5C5172921C1}" type="datetime1">
              <a:rPr lang="de-DE" altLang="en-US" smtClean="0"/>
              <a:pPr eaLnBrk="1" hangingPunct="1"/>
              <a:t>10.10.2017</a:t>
            </a:fld>
            <a:endParaRPr lang="fi-FI" altLang="en-US" smtClean="0"/>
          </a:p>
        </p:txBody>
      </p:sp>
      <p:sp>
        <p:nvSpPr>
          <p:cNvPr id="583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3B5445-6B33-4E5C-BCA1-E3EA2EF43BE3}" type="slidenum">
              <a:rPr lang="fi-FI" altLang="en-US" smtClean="0"/>
              <a:pPr eaLnBrk="1" hangingPunct="1"/>
              <a:t>6</a:t>
            </a:fld>
            <a:endParaRPr lang="fi-FI"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93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1725CC-C17C-4EFC-80C2-3CBF02E06EA7}" type="datetime1">
              <a:rPr lang="de-DE" altLang="en-US" smtClean="0"/>
              <a:pPr eaLnBrk="1" hangingPunct="1"/>
              <a:t>10.10.2017</a:t>
            </a:fld>
            <a:endParaRPr lang="fi-FI" altLang="en-US" smtClean="0"/>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9625F9-9F38-46F1-96EB-DF7D874D7DE6}" type="slidenum">
              <a:rPr lang="fi-FI" altLang="en-US" smtClean="0"/>
              <a:pPr eaLnBrk="1" hangingPunct="1"/>
              <a:t>7</a:t>
            </a:fld>
            <a:endParaRPr lang="fi-FI"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93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1725CC-C17C-4EFC-80C2-3CBF02E06EA7}" type="datetime1">
              <a:rPr lang="de-DE" altLang="en-US" smtClean="0"/>
              <a:pPr eaLnBrk="1" hangingPunct="1"/>
              <a:t>10.10.2017</a:t>
            </a:fld>
            <a:endParaRPr lang="fi-FI" altLang="en-US" smtClean="0"/>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9625F9-9F38-46F1-96EB-DF7D874D7DE6}" type="slidenum">
              <a:rPr lang="fi-FI" altLang="en-US" smtClean="0"/>
              <a:pPr eaLnBrk="1" hangingPunct="1"/>
              <a:t>8</a:t>
            </a:fld>
            <a:endParaRPr lang="fi-FI"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7C77E3-B3BF-4964-BBA4-12B45B6118CD}" type="slidenum">
              <a:rPr lang="en-US" altLang="en-US" smtClean="0"/>
              <a:pPr eaLnBrk="1" hangingPunct="1">
                <a:spcBef>
                  <a:spcPct val="0"/>
                </a:spcBef>
              </a:pPr>
              <a:t>9</a:t>
            </a:fld>
            <a:endParaRPr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388735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06474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64221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50150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17829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11898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066652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44501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49775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59533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338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45431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485953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33400" y="159906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0" name="Picture 7" descr="logo_plain"/>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33400" y="6096454"/>
            <a:ext cx="1295400" cy="64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file:///\\AdventNAS\Advent\Tesco\Marketing%20DO%20NOT%20MOVE%20THIS%20FOLDER\Presentations\TESCO%20Conference%20Presentations\Hot%20Socket%20Simulation.mp4" TargetMode="External"/><Relationship Id="rId1" Type="http://schemas.microsoft.com/office/2007/relationships/media" Target="file:///\\AdventNAS\Advent\Tesco\Marketing%20DO%20NOT%20MOVE%20THIS%20FOLDER\Presentations\TESCO%20Conference%20Presentations\Hot%20Socket%20Simulation.mp4" TargetMode="Externa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9.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7.xml"/><Relationship Id="rId5" Type="http://schemas.openxmlformats.org/officeDocument/2006/relationships/slideLayout" Target="../slideLayouts/slideLayout7.xml"/><Relationship Id="rId4"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tesco-advent.co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2054" name="Rectangle 5"/>
          <p:cNvSpPr>
            <a:spLocks noChangeArrowheads="1"/>
          </p:cNvSpPr>
          <p:nvPr/>
        </p:nvSpPr>
        <p:spPr bwMode="auto">
          <a:xfrm>
            <a:off x="0" y="13716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055" name="Text Box 4"/>
          <p:cNvSpPr txBox="1">
            <a:spLocks noChangeArrowheads="1"/>
          </p:cNvSpPr>
          <p:nvPr/>
        </p:nvSpPr>
        <p:spPr bwMode="auto">
          <a:xfrm>
            <a:off x="1770062" y="2152233"/>
            <a:ext cx="64008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3800" dirty="0">
                <a:solidFill>
                  <a:srgbClr val="2F549D"/>
                </a:solidFill>
              </a:rPr>
              <a:t>Hot Socket </a:t>
            </a:r>
            <a:r>
              <a:rPr lang="en-US" altLang="en-US" sz="3800" dirty="0" smtClean="0">
                <a:solidFill>
                  <a:srgbClr val="2F549D"/>
                </a:solidFill>
              </a:rPr>
              <a:t>Detector</a:t>
            </a:r>
            <a:endParaRPr lang="en-US" altLang="en-US" sz="3800" dirty="0">
              <a:solidFill>
                <a:srgbClr val="2F549D"/>
              </a:solidFill>
            </a:endParaRPr>
          </a:p>
        </p:txBody>
      </p:sp>
      <p:sp>
        <p:nvSpPr>
          <p:cNvPr id="2056" name="Text Box 10"/>
          <p:cNvSpPr txBox="1">
            <a:spLocks noChangeArrowheads="1"/>
          </p:cNvSpPr>
          <p:nvPr/>
        </p:nvSpPr>
        <p:spPr bwMode="auto">
          <a:xfrm>
            <a:off x="1770062" y="4867007"/>
            <a:ext cx="699293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smtClean="0">
                <a:solidFill>
                  <a:schemeClr val="bg1"/>
                </a:solidFill>
              </a:rPr>
              <a:t>Prepared </a:t>
            </a:r>
            <a:r>
              <a:rPr lang="en-US" altLang="en-US" sz="2400" dirty="0">
                <a:solidFill>
                  <a:schemeClr val="bg1"/>
                </a:solidFill>
              </a:rPr>
              <a:t>by Tom Lawton</a:t>
            </a:r>
          </a:p>
          <a:p>
            <a:pPr algn="r" eaLnBrk="1" hangingPunct="1">
              <a:spcBef>
                <a:spcPct val="0"/>
              </a:spcBef>
              <a:buFontTx/>
              <a:buNone/>
            </a:pPr>
            <a:r>
              <a:rPr lang="en-US" altLang="en-US" sz="2000" dirty="0">
                <a:solidFill>
                  <a:schemeClr val="bg1"/>
                </a:solidFill>
              </a:rPr>
              <a:t>TESCO – The Eastern Specialty Company</a:t>
            </a:r>
          </a:p>
          <a:p>
            <a:pPr algn="r" eaLnBrk="1" hangingPunct="1">
              <a:spcBef>
                <a:spcPct val="0"/>
              </a:spcBef>
              <a:buFontTx/>
              <a:buNone/>
            </a:pPr>
            <a:endParaRPr lang="en-US" altLang="en-US" sz="1800" dirty="0">
              <a:solidFill>
                <a:schemeClr val="bg1"/>
              </a:solidFill>
            </a:endParaRPr>
          </a:p>
          <a:p>
            <a:pPr algn="r" eaLnBrk="1" hangingPunct="1">
              <a:spcBef>
                <a:spcPct val="0"/>
              </a:spcBef>
              <a:buFontTx/>
              <a:buNone/>
            </a:pPr>
            <a:r>
              <a:rPr lang="en-US" altLang="en-US" sz="1800" i="1" dirty="0">
                <a:solidFill>
                  <a:schemeClr val="bg1"/>
                </a:solidFill>
              </a:rPr>
              <a:t>For the </a:t>
            </a:r>
            <a:r>
              <a:rPr lang="en-US" altLang="en-US" sz="1800" i="1" dirty="0" smtClean="0">
                <a:solidFill>
                  <a:schemeClr val="bg1"/>
                </a:solidFill>
              </a:rPr>
              <a:t>NY State Electric Meter Engineers Committee</a:t>
            </a:r>
          </a:p>
          <a:p>
            <a:pPr algn="r" eaLnBrk="1" hangingPunct="1">
              <a:spcBef>
                <a:spcPct val="0"/>
              </a:spcBef>
              <a:buFontTx/>
              <a:buNone/>
            </a:pPr>
            <a:r>
              <a:rPr lang="en-US" altLang="en-US" sz="1800" i="1" dirty="0" smtClean="0">
                <a:solidFill>
                  <a:schemeClr val="bg1"/>
                </a:solidFill>
              </a:rPr>
              <a:t>Wednesday, October 11, </a:t>
            </a:r>
            <a:r>
              <a:rPr lang="en-US" altLang="en-US" sz="1800" i="1" dirty="0" smtClean="0">
                <a:solidFill>
                  <a:schemeClr val="bg1"/>
                </a:solidFill>
              </a:rPr>
              <a:t>2017</a:t>
            </a:r>
            <a:endParaRPr lang="en-US" altLang="en-US" sz="1800" i="1" dirty="0">
              <a:solidFill>
                <a:schemeClr val="bg1"/>
              </a:solidFill>
            </a:endParaRPr>
          </a:p>
        </p:txBody>
      </p:sp>
      <p:pic>
        <p:nvPicPr>
          <p:cNvPr id="2057" name="Picture 17" descr="logo_pla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 y="2055812"/>
            <a:ext cx="17526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onfere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distributech 201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distributech 201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techadvantage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561975" y="1828800"/>
            <a:ext cx="8505825" cy="3581400"/>
          </a:xfrm>
          <a:prstGeom prst="rect">
            <a:avLst/>
          </a:prstGeom>
        </p:spPr>
        <p:txBody>
          <a:bodyPr lIns="0"/>
          <a:lstStyle>
            <a:lvl1pPr marL="180000" indent="-180000" algn="l" rtl="0" eaLnBrk="1" fontAlgn="base" hangingPunct="1">
              <a:lnSpc>
                <a:spcPct val="150000"/>
              </a:lnSpc>
              <a:spcBef>
                <a:spcPct val="20000"/>
              </a:spcBef>
              <a:spcAft>
                <a:spcPct val="20000"/>
              </a:spcAft>
              <a:buClrTx/>
              <a:buSzPct val="120000"/>
              <a:buChar char="+"/>
              <a:defRPr sz="1900" b="1" i="0" kern="1200" spc="10">
                <a:solidFill>
                  <a:schemeClr val="bg1"/>
                </a:solidFill>
                <a:latin typeface="Tahoma" pitchFamily="34" charset="0"/>
                <a:ea typeface="+mn-ea"/>
                <a:cs typeface="Tahoma" pitchFamily="34" charset="0"/>
              </a:defRPr>
            </a:lvl1pPr>
            <a:lvl2pPr marL="180000" indent="-180000" algn="l" rtl="0" eaLnBrk="1" fontAlgn="base" hangingPunct="1">
              <a:spcBef>
                <a:spcPct val="20000"/>
              </a:spcBef>
              <a:spcAft>
                <a:spcPct val="20000"/>
              </a:spcAft>
              <a:buClrTx/>
              <a:buSzPct val="120000"/>
              <a:buFont typeface="Tahoma" pitchFamily="34" charset="0"/>
              <a:buChar char="–"/>
              <a:defRPr sz="1800" kern="1200" spc="10">
                <a:solidFill>
                  <a:schemeClr val="bg1"/>
                </a:solidFill>
                <a:latin typeface="Tahoma" pitchFamily="34" charset="0"/>
                <a:ea typeface="+mn-ea"/>
                <a:cs typeface="Tahoma" pitchFamily="34" charset="0"/>
              </a:defRPr>
            </a:lvl2pPr>
            <a:lvl3pPr marL="180000" indent="-180000" algn="l" rtl="0" eaLnBrk="1" fontAlgn="base" hangingPunct="1">
              <a:spcBef>
                <a:spcPts val="432"/>
              </a:spcBef>
              <a:spcAft>
                <a:spcPts val="432"/>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3pPr>
            <a:lvl4pPr marL="180000" indent="-180000" algn="l" rtl="0" eaLnBrk="1" fontAlgn="base" hangingPunct="1">
              <a:spcBef>
                <a:spcPct val="20000"/>
              </a:spcBef>
              <a:spcAft>
                <a:spcPct val="20000"/>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4pPr>
            <a:lvl5pPr marL="180000" indent="-180000" algn="l" rtl="0" eaLnBrk="1" fontAlgn="base" hangingPunct="1">
              <a:spcBef>
                <a:spcPts val="432"/>
              </a:spcBef>
              <a:spcAft>
                <a:spcPts val="432"/>
              </a:spcAft>
              <a:buClrTx/>
              <a:buSzPct val="110000"/>
              <a:buFont typeface="Arial" pitchFamily="34" charset="0"/>
              <a:buChar char="•"/>
              <a:defRPr sz="1300" kern="1200" spc="10">
                <a:solidFill>
                  <a:schemeClr val="bg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latin typeface="+mj-lt"/>
                <a:cs typeface="Arial" charset="0"/>
              </a:rPr>
              <a:t>Sprung/damaged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latin typeface="+mj-lt"/>
                <a:cs typeface="Arial" charset="0"/>
              </a:rPr>
              <a:t>Loose wire termination at line or load side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latin typeface="+mj-lt"/>
                <a:cs typeface="Arial" charset="0"/>
              </a:rPr>
              <a:t>Meter blade beside and not into socket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latin typeface="+mj-lt"/>
                <a:cs typeface="Arial" charset="0"/>
              </a:rPr>
              <a:t>Worn line/load wire insulation arcing over to grounded mounting box</a:t>
            </a:r>
          </a:p>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latin typeface="+mj-lt"/>
                <a:cs typeface="Arial" charset="0"/>
              </a:rPr>
              <a:t>Total load exceeding socket capacity – lots of older 100 amp services in the field</a:t>
            </a:r>
          </a:p>
          <a:p>
            <a:pPr marL="0" indent="0" defTabSz="1060450" eaLnBrk="0" hangingPunct="0">
              <a:lnSpc>
                <a:spcPct val="100000"/>
              </a:lnSpc>
              <a:buClr>
                <a:schemeClr val="tx2"/>
              </a:buClr>
              <a:buFontTx/>
              <a:buNone/>
              <a:defRPr/>
            </a:pPr>
            <a:endParaRPr lang="en-US" sz="2400" b="0" dirty="0" smtClean="0">
              <a:solidFill>
                <a:schemeClr val="tx1"/>
              </a:solidFill>
              <a:cs typeface="Arial" charset="0"/>
            </a:endParaRPr>
          </a:p>
          <a:p>
            <a:pPr marL="188913" indent="-188913" defTabSz="1060450" eaLnBrk="0" hangingPunct="0">
              <a:lnSpc>
                <a:spcPct val="100000"/>
              </a:lnSpc>
              <a:buClr>
                <a:schemeClr val="tx2"/>
              </a:buClr>
              <a:defRPr/>
            </a:pPr>
            <a:endParaRPr lang="en-US" sz="2400" b="0" dirty="0" smtClean="0">
              <a:solidFill>
                <a:schemeClr val="tx1"/>
              </a:solidFill>
              <a:cs typeface="Arial" charset="0"/>
            </a:endParaRPr>
          </a:p>
          <a:p>
            <a:pPr marL="0" indent="0" defTabSz="1060450" eaLnBrk="0" hangingPunct="0">
              <a:lnSpc>
                <a:spcPct val="100000"/>
              </a:lnSpc>
              <a:buClr>
                <a:schemeClr val="tx2"/>
              </a:buClr>
              <a:buFontTx/>
              <a:buNone/>
              <a:defRPr/>
            </a:pPr>
            <a:endParaRPr lang="en-US" sz="2400" b="0" dirty="0">
              <a:solidFill>
                <a:schemeClr val="tx1"/>
              </a:solidFill>
            </a:endParaRPr>
          </a:p>
        </p:txBody>
      </p:sp>
      <p:sp>
        <p:nvSpPr>
          <p:cNvPr id="6" name="Rectangle 4"/>
          <p:cNvSpPr txBox="1">
            <a:spLocks noChangeArrowheads="1"/>
          </p:cNvSpPr>
          <p:nvPr/>
        </p:nvSpPr>
        <p:spPr bwMode="auto">
          <a:xfrm>
            <a:off x="519112" y="4572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838200" indent="-838200" eaLnBrk="1" hangingPunct="1"/>
            <a:r>
              <a:rPr lang="en-US" altLang="en-US" sz="3000" kern="0" dirty="0" smtClean="0">
                <a:solidFill>
                  <a:schemeClr val="bg1"/>
                </a:solidFill>
              </a:rPr>
              <a:t>What are Likely Socket Concerns?</a:t>
            </a:r>
          </a:p>
        </p:txBody>
      </p:sp>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10</a:t>
            </a:fld>
            <a:endParaRPr lang="en-US"/>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212725" y="1071563"/>
            <a:ext cx="8696325" cy="866775"/>
          </a:xfrm>
        </p:spPr>
        <p:txBody>
          <a:bodyPr/>
          <a:lstStyle/>
          <a:p>
            <a:pPr marL="0" indent="0" defTabSz="1060450">
              <a:buClr>
                <a:schemeClr val="tx2"/>
              </a:buClr>
              <a:buFontTx/>
              <a:buNone/>
            </a:pPr>
            <a:endParaRPr lang="en-US" altLang="en-US" sz="2400" smtClean="0">
              <a:cs typeface="Arial" charset="0"/>
            </a:endParaRPr>
          </a:p>
          <a:p>
            <a:pPr marL="0" indent="0" defTabSz="1060450">
              <a:buClr>
                <a:schemeClr val="tx2"/>
              </a:buClr>
              <a:buFontTx/>
              <a:buNone/>
            </a:pPr>
            <a:endParaRPr lang="en-US" altLang="en-US" sz="2400" smtClean="0">
              <a:cs typeface="Arial" charset="0"/>
            </a:endParaRPr>
          </a:p>
          <a:p>
            <a:pPr marL="0" indent="0" defTabSz="1060450">
              <a:buClr>
                <a:schemeClr val="tx2"/>
              </a:buClr>
              <a:buFontTx/>
              <a:buNone/>
            </a:pPr>
            <a:endParaRPr lang="en-US" altLang="en-US" sz="2400" i="1" smtClean="0">
              <a:cs typeface="Arial" charset="0"/>
            </a:endParaRPr>
          </a:p>
        </p:txBody>
      </p:sp>
      <p:pic>
        <p:nvPicPr>
          <p:cNvPr id="307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567"/>
          <a:stretch/>
        </p:blipFill>
        <p:spPr bwMode="auto">
          <a:xfrm>
            <a:off x="914400" y="1707298"/>
            <a:ext cx="2800116" cy="400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2"/>
          <p:cNvPicPr>
            <a:picLocks noChangeAspect="1" noChangeArrowheads="1"/>
          </p:cNvPicPr>
          <p:nvPr/>
        </p:nvPicPr>
        <p:blipFill>
          <a:blip r:embed="rId4">
            <a:extLst>
              <a:ext uri="{28A0092B-C50C-407E-A947-70E740481C1C}">
                <a14:useLocalDpi xmlns:a14="http://schemas.microsoft.com/office/drawing/2010/main" val="0"/>
              </a:ext>
            </a:extLst>
          </a:blip>
          <a:srcRect l="50000" t="33670" r="20297" b="50000"/>
          <a:stretch>
            <a:fillRect/>
          </a:stretch>
        </p:blipFill>
        <p:spPr bwMode="auto">
          <a:xfrm>
            <a:off x="4419600" y="1720850"/>
            <a:ext cx="3827675"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
          <p:cNvSpPr txBox="1">
            <a:spLocks/>
          </p:cNvSpPr>
          <p:nvPr/>
        </p:nvSpPr>
        <p:spPr>
          <a:xfrm>
            <a:off x="4419600" y="5029200"/>
            <a:ext cx="4038600" cy="1234836"/>
          </a:xfrm>
          <a:prstGeom prst="rect">
            <a:avLst/>
          </a:prstGeom>
        </p:spPr>
        <p:txBody>
          <a:bodyPr lIns="0"/>
          <a:lstStyle>
            <a:lvl1pPr marL="180000" indent="-180000" algn="l" rtl="0" eaLnBrk="1" fontAlgn="base" hangingPunct="1">
              <a:lnSpc>
                <a:spcPct val="150000"/>
              </a:lnSpc>
              <a:spcBef>
                <a:spcPct val="20000"/>
              </a:spcBef>
              <a:spcAft>
                <a:spcPct val="20000"/>
              </a:spcAft>
              <a:buClrTx/>
              <a:buSzPct val="120000"/>
              <a:buChar char="+"/>
              <a:defRPr sz="1900" b="1" i="0" kern="1200" spc="10">
                <a:solidFill>
                  <a:schemeClr val="bg1"/>
                </a:solidFill>
                <a:latin typeface="Tahoma" pitchFamily="34" charset="0"/>
                <a:ea typeface="+mn-ea"/>
                <a:cs typeface="Tahoma" pitchFamily="34" charset="0"/>
              </a:defRPr>
            </a:lvl1pPr>
            <a:lvl2pPr marL="180000" indent="-180000" algn="l" rtl="0" eaLnBrk="1" fontAlgn="base" hangingPunct="1">
              <a:spcBef>
                <a:spcPct val="20000"/>
              </a:spcBef>
              <a:spcAft>
                <a:spcPct val="20000"/>
              </a:spcAft>
              <a:buClrTx/>
              <a:buSzPct val="120000"/>
              <a:buFont typeface="Tahoma" pitchFamily="34" charset="0"/>
              <a:buChar char="–"/>
              <a:defRPr sz="1800" kern="1200" spc="10">
                <a:solidFill>
                  <a:schemeClr val="bg1"/>
                </a:solidFill>
                <a:latin typeface="Tahoma" pitchFamily="34" charset="0"/>
                <a:ea typeface="+mn-ea"/>
                <a:cs typeface="Tahoma" pitchFamily="34" charset="0"/>
              </a:defRPr>
            </a:lvl2pPr>
            <a:lvl3pPr marL="180000" indent="-180000" algn="l" rtl="0" eaLnBrk="1" fontAlgn="base" hangingPunct="1">
              <a:spcBef>
                <a:spcPts val="432"/>
              </a:spcBef>
              <a:spcAft>
                <a:spcPts val="432"/>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3pPr>
            <a:lvl4pPr marL="180000" indent="-180000" algn="l" rtl="0" eaLnBrk="1" fontAlgn="base" hangingPunct="1">
              <a:spcBef>
                <a:spcPct val="20000"/>
              </a:spcBef>
              <a:spcAft>
                <a:spcPct val="20000"/>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4pPr>
            <a:lvl5pPr marL="180000" indent="-180000" algn="l" rtl="0" eaLnBrk="1" fontAlgn="base" hangingPunct="1">
              <a:spcBef>
                <a:spcPts val="432"/>
              </a:spcBef>
              <a:spcAft>
                <a:spcPts val="432"/>
              </a:spcAft>
              <a:buClrTx/>
              <a:buSzPct val="110000"/>
              <a:buFont typeface="Arial" pitchFamily="34" charset="0"/>
              <a:buChar char="•"/>
              <a:defRPr sz="1300" kern="1200" spc="10">
                <a:solidFill>
                  <a:schemeClr val="bg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060450" eaLnBrk="0" hangingPunct="0">
              <a:lnSpc>
                <a:spcPct val="100000"/>
              </a:lnSpc>
              <a:buClr>
                <a:schemeClr val="tx2"/>
              </a:buClr>
              <a:buFontTx/>
              <a:buNone/>
              <a:defRPr/>
            </a:pPr>
            <a:r>
              <a:rPr lang="en-US" sz="1500" b="0" dirty="0" smtClean="0">
                <a:solidFill>
                  <a:schemeClr val="tx1"/>
                </a:solidFill>
                <a:latin typeface="+mn-lt"/>
                <a:cs typeface="Arial" charset="0"/>
              </a:rPr>
              <a:t>Tin plating on jaw “cooked” </a:t>
            </a:r>
          </a:p>
          <a:p>
            <a:pPr marL="0" indent="0" defTabSz="1060450" eaLnBrk="0" hangingPunct="0">
              <a:lnSpc>
                <a:spcPct val="100000"/>
              </a:lnSpc>
              <a:buClr>
                <a:schemeClr val="tx2"/>
              </a:buClr>
              <a:buFontTx/>
              <a:buNone/>
              <a:defRPr/>
            </a:pPr>
            <a:r>
              <a:rPr lang="en-US" sz="1500" b="0" dirty="0" smtClean="0">
                <a:solidFill>
                  <a:schemeClr val="tx1"/>
                </a:solidFill>
                <a:latin typeface="+mn-lt"/>
                <a:cs typeface="Arial" charset="0"/>
              </a:rPr>
              <a:t>Heat accelerates oxidation on lug wire</a:t>
            </a:r>
          </a:p>
          <a:p>
            <a:pPr marL="0" indent="0" defTabSz="1060450" eaLnBrk="0" hangingPunct="0">
              <a:lnSpc>
                <a:spcPct val="100000"/>
              </a:lnSpc>
              <a:buClr>
                <a:schemeClr val="tx2"/>
              </a:buClr>
              <a:buFontTx/>
              <a:buNone/>
              <a:defRPr/>
            </a:pPr>
            <a:r>
              <a:rPr lang="en-US" sz="1500" b="0" dirty="0" smtClean="0">
                <a:solidFill>
                  <a:schemeClr val="tx1"/>
                </a:solidFill>
                <a:latin typeface="+mn-lt"/>
                <a:cs typeface="Arial" charset="0"/>
              </a:rPr>
              <a:t>Note: Tin </a:t>
            </a:r>
            <a:r>
              <a:rPr lang="en-US" sz="1500" b="0" dirty="0">
                <a:solidFill>
                  <a:schemeClr val="tx1"/>
                </a:solidFill>
                <a:latin typeface="+mn-lt"/>
                <a:cs typeface="Arial" charset="0"/>
              </a:rPr>
              <a:t>Melts at </a:t>
            </a:r>
            <a:r>
              <a:rPr lang="en-US" sz="1500" b="0" dirty="0" smtClean="0">
                <a:solidFill>
                  <a:schemeClr val="tx1"/>
                </a:solidFill>
                <a:latin typeface="+mn-lt"/>
                <a:cs typeface="Arial" charset="0"/>
              </a:rPr>
              <a:t>232</a:t>
            </a:r>
            <a:r>
              <a:rPr lang="en-US" sz="1500" b="0" dirty="0">
                <a:solidFill>
                  <a:schemeClr val="tx1"/>
                </a:solidFill>
                <a:latin typeface="+mn-lt"/>
                <a:cs typeface="Arial" charset="0"/>
              </a:rPr>
              <a:t>º</a:t>
            </a:r>
            <a:r>
              <a:rPr lang="en-US" sz="1500" b="0" dirty="0" smtClean="0">
                <a:solidFill>
                  <a:schemeClr val="tx1"/>
                </a:solidFill>
                <a:latin typeface="+mn-lt"/>
                <a:cs typeface="Arial" charset="0"/>
              </a:rPr>
              <a:t>C (450</a:t>
            </a:r>
            <a:r>
              <a:rPr lang="en-US" sz="1500" b="0" dirty="0">
                <a:solidFill>
                  <a:schemeClr val="tx1"/>
                </a:solidFill>
                <a:latin typeface="+mn-lt"/>
                <a:cs typeface="Arial" charset="0"/>
              </a:rPr>
              <a:t>º</a:t>
            </a:r>
            <a:r>
              <a:rPr lang="en-US" sz="1500" b="0" dirty="0" smtClean="0">
                <a:solidFill>
                  <a:schemeClr val="tx1"/>
                </a:solidFill>
                <a:latin typeface="+mn-lt"/>
                <a:cs typeface="Arial" charset="0"/>
              </a:rPr>
              <a:t>F</a:t>
            </a:r>
            <a:r>
              <a:rPr lang="en-US" sz="1500" b="0" dirty="0">
                <a:solidFill>
                  <a:schemeClr val="tx1"/>
                </a:solidFill>
                <a:latin typeface="+mn-lt"/>
                <a:cs typeface="Arial" charset="0"/>
              </a:rPr>
              <a:t>) </a:t>
            </a:r>
          </a:p>
          <a:p>
            <a:pPr marL="0" indent="0" defTabSz="1060450" eaLnBrk="0" hangingPunct="0">
              <a:lnSpc>
                <a:spcPct val="100000"/>
              </a:lnSpc>
              <a:buClr>
                <a:schemeClr val="tx2"/>
              </a:buClr>
              <a:buFontTx/>
              <a:buNone/>
              <a:defRPr/>
            </a:pPr>
            <a:endParaRPr lang="en-US" sz="1500" b="0" dirty="0" smtClean="0">
              <a:cs typeface="Arial" charset="0"/>
            </a:endParaRPr>
          </a:p>
          <a:p>
            <a:pPr marL="0" indent="0" defTabSz="1060450" eaLnBrk="0" hangingPunct="0">
              <a:lnSpc>
                <a:spcPct val="100000"/>
              </a:lnSpc>
              <a:buClr>
                <a:schemeClr val="tx2"/>
              </a:buClr>
              <a:buFontTx/>
              <a:buNone/>
              <a:defRPr/>
            </a:pPr>
            <a:endParaRPr lang="en-US" sz="1500" b="0" i="1" dirty="0" smtClean="0">
              <a:cs typeface="Arial" charset="0"/>
            </a:endParaRPr>
          </a:p>
        </p:txBody>
      </p:sp>
      <p:cxnSp>
        <p:nvCxnSpPr>
          <p:cNvPr id="30729" name="Straight Arrow Connector 16"/>
          <p:cNvCxnSpPr>
            <a:cxnSpLocks noChangeShapeType="1"/>
          </p:cNvCxnSpPr>
          <p:nvPr/>
        </p:nvCxnSpPr>
        <p:spPr bwMode="auto">
          <a:xfrm>
            <a:off x="2847975" y="3352800"/>
            <a:ext cx="2644775" cy="0"/>
          </a:xfrm>
          <a:prstGeom prst="straightConnector1">
            <a:avLst/>
          </a:prstGeom>
          <a:noFill/>
          <a:ln w="666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0" name="Straight Connector 9"/>
          <p:cNvCxnSpPr/>
          <p:nvPr/>
        </p:nvCxnSpPr>
        <p:spPr>
          <a:xfrm>
            <a:off x="5492750" y="3987800"/>
            <a:ext cx="0" cy="65405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10225" y="3997325"/>
            <a:ext cx="0" cy="65087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35625" y="2222500"/>
            <a:ext cx="0" cy="65246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08625" y="2209800"/>
            <a:ext cx="0" cy="65405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838200" indent="-838200" eaLnBrk="1" hangingPunct="1"/>
            <a:r>
              <a:rPr lang="en-US" altLang="en-US" sz="3000" kern="0" dirty="0" smtClean="0">
                <a:solidFill>
                  <a:schemeClr val="bg1"/>
                </a:solidFill>
              </a:rPr>
              <a:t>Hot Socket Causes – Sprung Jaws</a:t>
            </a:r>
          </a:p>
        </p:txBody>
      </p:sp>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11</a:t>
            </a:fld>
            <a:endParaRPr lang="en-US"/>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381000" y="1651000"/>
            <a:ext cx="8929687" cy="558800"/>
          </a:xfrm>
        </p:spPr>
        <p:txBody>
          <a:bodyPr>
            <a:normAutofit fontScale="70000" lnSpcReduction="20000"/>
          </a:bodyPr>
          <a:lstStyle/>
          <a:p>
            <a:pPr marL="0" indent="0" eaLnBrk="1" hangingPunct="1">
              <a:buFontTx/>
              <a:buNone/>
              <a:defRPr/>
            </a:pPr>
            <a:r>
              <a:rPr lang="en-US" dirty="0" smtClean="0">
                <a:solidFill>
                  <a:schemeClr val="bg2"/>
                </a:solidFill>
              </a:rPr>
              <a:t>Jaw completely separated  - large gap resulting in poor connection</a:t>
            </a:r>
            <a:endParaRPr lang="en-US" dirty="0">
              <a:solidFill>
                <a:schemeClr val="bg2"/>
              </a:solidFill>
            </a:endParaRPr>
          </a:p>
        </p:txBody>
      </p:sp>
      <p:pic>
        <p:nvPicPr>
          <p:cNvPr id="3277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16727"/>
            <a:ext cx="368935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5855" y="2209800"/>
            <a:ext cx="368935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txBox="1">
            <a:spLocks noChangeArrowheads="1"/>
          </p:cNvSpPr>
          <p:nvPr/>
        </p:nvSpPr>
        <p:spPr bwMode="auto">
          <a:xfrm>
            <a:off x="457200" y="311727"/>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838200" indent="-838200" eaLnBrk="1" hangingPunct="1"/>
            <a:r>
              <a:rPr lang="en-US" altLang="en-US" sz="3000" kern="0" dirty="0" smtClean="0">
                <a:solidFill>
                  <a:schemeClr val="bg1"/>
                </a:solidFill>
              </a:rPr>
              <a:t>Example – “Sprung Jaw”</a:t>
            </a:r>
          </a:p>
        </p:txBody>
      </p:sp>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dirty="0">
                <a:solidFill>
                  <a:schemeClr val="bg1"/>
                </a:solidFill>
              </a:rPr>
              <a:t>Hot Socket Simulation Fixture</a:t>
            </a:r>
          </a:p>
        </p:txBody>
      </p:sp>
      <p:pic>
        <p:nvPicPr>
          <p:cNvPr id="58378" name="Hot Socket Simulation.mp4">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4876800" y="2057400"/>
            <a:ext cx="2560638" cy="3200400"/>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a:extLst>
            <a:ext uri="{909E8E84-426E-40DD-AFC4-6F175D3DCCD1}">
              <a14:hiddenFill xmlns:a14="http://schemas.microsoft.com/office/drawing/2010/main">
                <a:solidFill>
                  <a:srgbClr val="FFFFFF"/>
                </a:solidFill>
              </a14:hiddenFill>
            </a:ext>
          </a:extLst>
        </p:spPr>
      </p:pic>
      <p:sp>
        <p:nvSpPr>
          <p:cNvPr id="6148" name="Text Box 11"/>
          <p:cNvSpPr txBox="1">
            <a:spLocks noChangeArrowheads="1"/>
          </p:cNvSpPr>
          <p:nvPr/>
        </p:nvSpPr>
        <p:spPr bwMode="auto">
          <a:xfrm>
            <a:off x="4922838" y="4953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b="1" dirty="0">
                <a:solidFill>
                  <a:srgbClr val="CC0000"/>
                </a:solidFill>
              </a:rPr>
              <a:t>Click to view video</a:t>
            </a:r>
          </a:p>
        </p:txBody>
      </p:sp>
      <p:pic>
        <p:nvPicPr>
          <p:cNvPr id="6149" name="Picture 13" descr="IMG_1191_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9200" y="1600200"/>
            <a:ext cx="271955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1DA12EFD-06A9-4348-95C1-E2F34FEB28E0}" type="slidenum">
              <a:rPr lang="en-US" smtClean="0"/>
              <a:pPr>
                <a:defRPr/>
              </a:pPr>
              <a:t>13</a:t>
            </a:fld>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837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8378"/>
                                        </p:tgtEl>
                                      </p:cBhvr>
                                    </p:cmd>
                                  </p:childTnLst>
                                </p:cTn>
                              </p:par>
                            </p:childTnLst>
                          </p:cTn>
                        </p:par>
                      </p:childTnLst>
                    </p:cTn>
                  </p:par>
                </p:childTnLst>
              </p:cTn>
              <p:nextCondLst>
                <p:cond evt="onClick" delay="0">
                  <p:tgtEl>
                    <p:spTgt spid="58378"/>
                  </p:tgtEl>
                </p:cond>
              </p:nextCondLst>
            </p:seq>
            <p:video>
              <p:cMediaNode>
                <p:cTn id="7" fill="hold" display="0">
                  <p:stCondLst>
                    <p:cond delay="indefinite"/>
                  </p:stCondLst>
                  <p:endCondLst>
                    <p:cond evt="onNext" delay="0">
                      <p:tgtEl>
                        <p:sldTgt/>
                      </p:tgtEl>
                    </p:cond>
                    <p:cond evt="onPrev" delay="0">
                      <p:tgtEl>
                        <p:sldTgt/>
                      </p:tgtEl>
                    </p:cond>
                  </p:endCondLst>
                </p:cTn>
                <p:tgtEl>
                  <p:spTgt spid="58378"/>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4294967295"/>
          </p:nvPr>
        </p:nvSpPr>
        <p:spPr>
          <a:xfrm>
            <a:off x="3810000" y="6248400"/>
            <a:ext cx="1066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3A31C9FA-F476-4C1C-B54B-C727205EEAEA}" type="slidenum">
              <a:rPr lang="en-US" altLang="en-US" sz="1400" smtClean="0"/>
              <a:pPr eaLnBrk="1" hangingPunct="1">
                <a:spcBef>
                  <a:spcPct val="0"/>
                </a:spcBef>
                <a:buFontTx/>
                <a:buNone/>
              </a:pPr>
              <a:t>14</a:t>
            </a:fld>
            <a:endParaRPr lang="en-US" altLang="en-US" sz="1400" smtClean="0"/>
          </a:p>
        </p:txBody>
      </p:sp>
      <p:pic>
        <p:nvPicPr>
          <p:cNvPr id="7171" name="Picture 9" descr="burnt meter stab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7150"/>
            <a:ext cx="9982200" cy="748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idx="4294967295"/>
          </p:nvPr>
        </p:nvSpPr>
        <p:spPr>
          <a:solidFill>
            <a:srgbClr val="FF0000"/>
          </a:solidFill>
        </p:spPr>
        <p:txBody>
          <a:bodyPr/>
          <a:lstStyle/>
          <a:p>
            <a:pPr eaLnBrk="1" hangingPunct="1"/>
            <a:r>
              <a:rPr lang="en-US" altLang="en-US" sz="3400" dirty="0" smtClean="0">
                <a:solidFill>
                  <a:schemeClr val="bg1"/>
                </a:solidFill>
              </a:rPr>
              <a:t>Expected &amp; Unexpected Results</a:t>
            </a:r>
            <a:r>
              <a:rPr lang="en-US" altLang="en-US" sz="4000" dirty="0" smtClean="0"/>
              <a:t> </a:t>
            </a:r>
          </a:p>
        </p:txBody>
      </p:sp>
      <p:sp>
        <p:nvSpPr>
          <p:cNvPr id="8196" name="Rectangle 5"/>
          <p:cNvSpPr>
            <a:spLocks noGrp="1" noChangeArrowheads="1"/>
          </p:cNvSpPr>
          <p:nvPr>
            <p:ph type="body" idx="4294967295"/>
          </p:nvPr>
        </p:nvSpPr>
        <p:spPr>
          <a:xfrm>
            <a:off x="457200" y="1573212"/>
            <a:ext cx="8458200" cy="2133600"/>
          </a:xfrm>
          <a:noFill/>
        </p:spPr>
        <p:txBody>
          <a:bodyPr/>
          <a:lstStyle/>
          <a:p>
            <a:pPr eaLnBrk="1" hangingPunct="1">
              <a:lnSpc>
                <a:spcPct val="80000"/>
              </a:lnSpc>
              <a:buFontTx/>
              <a:buNone/>
            </a:pPr>
            <a:r>
              <a:rPr lang="en-US" altLang="en-US" sz="1700" dirty="0" smtClean="0">
                <a:solidFill>
                  <a:srgbClr val="CC0000"/>
                </a:solidFill>
              </a:rPr>
              <a:t>Expected:</a:t>
            </a:r>
          </a:p>
          <a:p>
            <a:pPr eaLnBrk="1" hangingPunct="1">
              <a:lnSpc>
                <a:spcPct val="80000"/>
              </a:lnSpc>
            </a:pPr>
            <a:r>
              <a:rPr lang="en-US" altLang="en-US" sz="1700" dirty="0" smtClean="0"/>
              <a:t>Hot Sockets are exactly that – hot sockets.  The hot sockets are the source of the problem and not hot meters.  </a:t>
            </a:r>
          </a:p>
          <a:p>
            <a:pPr eaLnBrk="1" hangingPunct="1">
              <a:lnSpc>
                <a:spcPct val="80000"/>
              </a:lnSpc>
            </a:pPr>
            <a:r>
              <a:rPr lang="en-US" altLang="en-US" sz="1700" dirty="0" smtClean="0"/>
              <a:t>Electromechanical meters withstand hot sockets better than solid state meters</a:t>
            </a:r>
          </a:p>
          <a:p>
            <a:pPr eaLnBrk="1" hangingPunct="1">
              <a:lnSpc>
                <a:spcPct val="80000"/>
              </a:lnSpc>
            </a:pPr>
            <a:endParaRPr lang="en-US" altLang="en-US" sz="1700" dirty="0" smtClean="0"/>
          </a:p>
          <a:p>
            <a:pPr eaLnBrk="1" hangingPunct="1">
              <a:lnSpc>
                <a:spcPct val="80000"/>
              </a:lnSpc>
            </a:pPr>
            <a:endParaRPr lang="en-US" altLang="en-US" sz="1700" dirty="0" smtClean="0"/>
          </a:p>
          <a:p>
            <a:pPr eaLnBrk="1" hangingPunct="1">
              <a:lnSpc>
                <a:spcPct val="80000"/>
              </a:lnSpc>
              <a:buFontTx/>
              <a:buNone/>
            </a:pPr>
            <a:endParaRPr lang="en-US" altLang="en-US" sz="2400" dirty="0" smtClean="0"/>
          </a:p>
        </p:txBody>
      </p:sp>
      <p:sp>
        <p:nvSpPr>
          <p:cNvPr id="8197" name="Rectangle 10"/>
          <p:cNvSpPr>
            <a:spLocks noChangeArrowheads="1"/>
          </p:cNvSpPr>
          <p:nvPr/>
        </p:nvSpPr>
        <p:spPr bwMode="auto">
          <a:xfrm>
            <a:off x="457200" y="2640012"/>
            <a:ext cx="45720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dirty="0">
                <a:solidFill>
                  <a:srgbClr val="CC0000"/>
                </a:solidFill>
              </a:rPr>
              <a:t>Unexpected:</a:t>
            </a:r>
          </a:p>
          <a:p>
            <a:pPr eaLnBrk="1" hangingPunct="1">
              <a:spcBef>
                <a:spcPct val="0"/>
              </a:spcBef>
            </a:pPr>
            <a:r>
              <a:rPr lang="en-US" altLang="en-US" sz="1700" dirty="0"/>
              <a:t>Current plays only a small role in how quickly a meter will burn up.  Meters were burned up nearly as quickly at 3 amps, 30 amps, and 130 amps.  </a:t>
            </a:r>
          </a:p>
          <a:p>
            <a:pPr eaLnBrk="1" hangingPunct="1">
              <a:spcBef>
                <a:spcPct val="0"/>
              </a:spcBef>
            </a:pPr>
            <a:r>
              <a:rPr lang="en-US" altLang="en-US" sz="1700" dirty="0"/>
              <a:t>Relatively small amounts of vibration can be the catalyst in the beginning and eventual catastrophic failure of a hot socket. Note: Other catalysts include but are not limited to power surges, debris, humidity, salt water.</a:t>
            </a:r>
          </a:p>
          <a:p>
            <a:pPr eaLnBrk="1" hangingPunct="1">
              <a:spcBef>
                <a:spcPct val="0"/>
              </a:spcBef>
            </a:pPr>
            <a:r>
              <a:rPr lang="en-US" altLang="en-US" sz="1700" dirty="0"/>
              <a:t>Contact resistance plays no role in creating a hot socket</a:t>
            </a:r>
          </a:p>
        </p:txBody>
      </p:sp>
      <p:pic>
        <p:nvPicPr>
          <p:cNvPr id="8198" name="Picture 9" descr="cause-effec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743200"/>
            <a:ext cx="358140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10"/>
          <p:cNvSpPr>
            <a:spLocks noChangeArrowheads="1"/>
          </p:cNvSpPr>
          <p:nvPr/>
        </p:nvSpPr>
        <p:spPr bwMode="auto">
          <a:xfrm>
            <a:off x="4724400" y="5334000"/>
            <a:ext cx="42672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a:solidFill>
                  <a:srgbClr val="CC0000"/>
                </a:solidFill>
              </a:rPr>
              <a:t>And some newer solid state meters are better than electromechanical meters</a:t>
            </a:r>
            <a:r>
              <a:rPr lang="en-US" altLang="en-US" sz="1800">
                <a:solidFill>
                  <a:srgbClr val="CC0000"/>
                </a:solidFill>
              </a:rPr>
              <a:t>.</a:t>
            </a:r>
            <a:endParaRPr lang="en-US" altLang="en-US" sz="1800"/>
          </a:p>
        </p:txBody>
      </p:sp>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B1E26AB3-DBE3-47BE-A816-C73543B1D36D}"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solidFill>
            <a:srgbClr val="FF0000"/>
          </a:solidFill>
        </p:spPr>
        <p:txBody>
          <a:bodyPr/>
          <a:lstStyle/>
          <a:p>
            <a:pPr eaLnBrk="1" hangingPunct="1"/>
            <a:r>
              <a:rPr lang="en-US" altLang="en-US" sz="3000" smtClean="0">
                <a:solidFill>
                  <a:schemeClr val="bg1"/>
                </a:solidFill>
              </a:rPr>
              <a:t>Temperature Rise Data</a:t>
            </a:r>
          </a:p>
        </p:txBody>
      </p:sp>
      <p:pic>
        <p:nvPicPr>
          <p:cNvPr id="9220" name="Picture 8" descr="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1"/>
            <a:ext cx="7924800" cy="455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custDataLst>
              <p:tags r:id="rId2"/>
            </p:custDataLst>
          </p:nvPr>
        </p:nvSpPr>
        <p:spPr bwMode="auto">
          <a:xfrm>
            <a:off x="0" y="6553200"/>
            <a:ext cx="461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900">
              <a:solidFill>
                <a:srgbClr val="7F7F7F"/>
              </a:solidFill>
              <a:latin typeface="Tahoma" pitchFamily="34" charset="0"/>
              <a:cs typeface="Arial" charset="0"/>
            </a:endParaRPr>
          </a:p>
        </p:txBody>
      </p:sp>
      <p:pic>
        <p:nvPicPr>
          <p:cNvPr id="10243" name="Picture 2" descr="H:\Forensic Analysis\Coast Electric\RA 85-20265\Other Meters\IMG_3784.JPG"/>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b="6533"/>
          <a:stretch/>
        </p:blipFill>
        <p:spPr bwMode="auto">
          <a:xfrm>
            <a:off x="609600" y="1600200"/>
            <a:ext cx="44958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5"/>
          <p:cNvSpPr txBox="1">
            <a:spLocks noChangeArrowheads="1"/>
          </p:cNvSpPr>
          <p:nvPr>
            <p:custDataLst>
              <p:tags r:id="rId4"/>
            </p:custDataLst>
          </p:nvPr>
        </p:nvSpPr>
        <p:spPr bwMode="auto">
          <a:xfrm>
            <a:off x="5289550" y="1693863"/>
            <a:ext cx="36703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cs typeface="Arial" charset="0"/>
              </a:rPr>
              <a:t>Jaws with intermittent connections will arc to the meter blade resulting in pitting on the blade.</a:t>
            </a:r>
          </a:p>
          <a:p>
            <a:pPr eaLnBrk="1" hangingPunct="1">
              <a:spcBef>
                <a:spcPct val="0"/>
              </a:spcBef>
              <a:buFontTx/>
              <a:buNone/>
            </a:pPr>
            <a:endParaRPr lang="en-US" altLang="en-US" sz="2400" dirty="0">
              <a:cs typeface="Arial" charset="0"/>
            </a:endParaRPr>
          </a:p>
          <a:p>
            <a:pPr eaLnBrk="1" hangingPunct="1">
              <a:spcBef>
                <a:spcPct val="0"/>
              </a:spcBef>
              <a:buFontTx/>
              <a:buNone/>
            </a:pPr>
            <a:r>
              <a:rPr lang="en-US" altLang="en-US" sz="2400" dirty="0">
                <a:cs typeface="Arial" charset="0"/>
              </a:rPr>
              <a:t>Blade shows early signs of arcing. </a:t>
            </a:r>
          </a:p>
          <a:p>
            <a:pPr eaLnBrk="1" hangingPunct="1">
              <a:spcBef>
                <a:spcPct val="0"/>
              </a:spcBef>
              <a:buFontTx/>
              <a:buNone/>
            </a:pPr>
            <a:endParaRPr lang="en-US" altLang="en-US" sz="2400" dirty="0">
              <a:cs typeface="Arial" charset="0"/>
            </a:endParaRPr>
          </a:p>
          <a:p>
            <a:pPr eaLnBrk="1" hangingPunct="1">
              <a:spcBef>
                <a:spcPct val="0"/>
              </a:spcBef>
              <a:buFontTx/>
              <a:buNone/>
            </a:pPr>
            <a:r>
              <a:rPr lang="en-US" altLang="en-US" sz="2400" dirty="0">
                <a:cs typeface="Arial" charset="0"/>
              </a:rPr>
              <a:t>Tin Melts at 232ºC which is lower than the 350ºC base plate plastic.</a:t>
            </a:r>
          </a:p>
        </p:txBody>
      </p:sp>
      <p:cxnSp>
        <p:nvCxnSpPr>
          <p:cNvPr id="8" name="Straight Arrow Connector 7"/>
          <p:cNvCxnSpPr/>
          <p:nvPr/>
        </p:nvCxnSpPr>
        <p:spPr>
          <a:xfrm flipH="1" flipV="1">
            <a:off x="3279775" y="3135313"/>
            <a:ext cx="2009775" cy="6334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247" name="Rectangle 6"/>
          <p:cNvSpPr>
            <a:spLocks noChangeArrowheads="1"/>
          </p:cNvSpPr>
          <p:nvPr/>
        </p:nvSpPr>
        <p:spPr bwMode="auto">
          <a:xfrm>
            <a:off x="5334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a:solidFill>
                  <a:schemeClr val="bg1"/>
                </a:solidFill>
              </a:rPr>
              <a:t>Jaw to Blade Arcing</a:t>
            </a:r>
            <a:endParaRPr lang="en-US" altLang="en-US" sz="4000">
              <a:solidFill>
                <a:schemeClr val="bg1"/>
              </a:solidFill>
            </a:endParaRPr>
          </a:p>
        </p:txBody>
      </p:sp>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B1E26AB3-DBE3-47BE-A816-C73543B1D36D}" type="slidenum">
              <a:rPr lang="en-US" smtClean="0"/>
              <a:pPr>
                <a:defRPr/>
              </a:pPr>
              <a:t>17</a:t>
            </a:fld>
            <a:endParaRPr lang="en-US"/>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4294967295"/>
          </p:nvPr>
        </p:nvSpPr>
        <p:spPr>
          <a:xfrm>
            <a:off x="371475" y="1635125"/>
            <a:ext cx="8696325" cy="866775"/>
          </a:xfrm>
        </p:spPr>
        <p:txBody>
          <a:bodyPr lIns="0"/>
          <a:lstStyle/>
          <a:p>
            <a:pPr marL="0" indent="0" defTabSz="1060450">
              <a:buClr>
                <a:schemeClr val="tx2"/>
              </a:buClr>
              <a:buFontTx/>
              <a:buNone/>
            </a:pPr>
            <a:endParaRPr lang="en-US" altLang="en-US" sz="3600" b="1" smtClean="0">
              <a:solidFill>
                <a:schemeClr val="bg1"/>
              </a:solidFill>
              <a:cs typeface="Arial" charset="0"/>
            </a:endParaRPr>
          </a:p>
          <a:p>
            <a:pPr marL="0" indent="0" defTabSz="1060450">
              <a:buClr>
                <a:schemeClr val="tx2"/>
              </a:buClr>
              <a:buFontTx/>
              <a:buNone/>
            </a:pPr>
            <a:endParaRPr lang="en-US" altLang="en-US" sz="3600" b="1" smtClean="0">
              <a:solidFill>
                <a:schemeClr val="bg1"/>
              </a:solidFill>
              <a:cs typeface="Arial" charset="0"/>
            </a:endParaRPr>
          </a:p>
          <a:p>
            <a:pPr marL="0" indent="0" defTabSz="1060450">
              <a:buClr>
                <a:schemeClr val="tx2"/>
              </a:buClr>
              <a:buFontTx/>
              <a:buNone/>
            </a:pPr>
            <a:endParaRPr lang="en-US" altLang="en-US" sz="3600" b="1" i="1" smtClean="0">
              <a:solidFill>
                <a:schemeClr val="bg1"/>
              </a:solidFill>
              <a:cs typeface="Arial" charset="0"/>
            </a:endParaRPr>
          </a:p>
        </p:txBody>
      </p:sp>
      <p:sp>
        <p:nvSpPr>
          <p:cNvPr id="5" name="Slide Number Placeholder 4"/>
          <p:cNvSpPr txBox="1">
            <a:spLocks noGrp="1"/>
          </p:cNvSpPr>
          <p:nvPr/>
        </p:nvSpPr>
        <p:spPr>
          <a:xfrm>
            <a:off x="0" y="6553200"/>
            <a:ext cx="461963" cy="246063"/>
          </a:xfrm>
          <a:prstGeom prst="rect">
            <a:avLst/>
          </a:prstGeom>
          <a:noFill/>
        </p:spPr>
        <p:txBody>
          <a:bodyPr anchor="ctr"/>
          <a:lstStyle/>
          <a:p>
            <a:pPr algn="ctr">
              <a:defRPr/>
            </a:pPr>
            <a:fld id="{9B378A6E-E277-41F7-A66A-EDD96CB1A989}" type="slidenum">
              <a:rPr lang="en-GB" sz="900">
                <a:solidFill>
                  <a:srgbClr val="FFFFFF"/>
                </a:solidFill>
                <a:latin typeface="+mn-lt"/>
              </a:rPr>
              <a:pPr algn="ctr">
                <a:defRPr/>
              </a:pPr>
              <a:t>18</a:t>
            </a:fld>
            <a:endParaRPr lang="en-GB" sz="900" dirty="0">
              <a:solidFill>
                <a:srgbClr val="FFFFFF"/>
              </a:solidFill>
              <a:latin typeface="+mn-lt"/>
            </a:endParaRPr>
          </a:p>
        </p:txBody>
      </p:sp>
      <p:sp>
        <p:nvSpPr>
          <p:cNvPr id="11268" name="Footer Placeholder 5"/>
          <p:cNvSpPr txBox="1">
            <a:spLocks noGrp="1"/>
          </p:cNvSpPr>
          <p:nvPr/>
        </p:nvSpPr>
        <p:spPr bwMode="auto">
          <a:xfrm>
            <a:off x="415925" y="6553200"/>
            <a:ext cx="661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900">
              <a:solidFill>
                <a:srgbClr val="FFFFFF"/>
              </a:solidFill>
              <a:latin typeface="Tahoma" pitchFamily="34" charset="0"/>
              <a:cs typeface="Arial" charset="0"/>
            </a:endParaRPr>
          </a:p>
        </p:txBody>
      </p:sp>
      <p:sp>
        <p:nvSpPr>
          <p:cNvPr id="11269" name="Content Placeholder 1"/>
          <p:cNvSpPr txBox="1">
            <a:spLocks/>
          </p:cNvSpPr>
          <p:nvPr/>
        </p:nvSpPr>
        <p:spPr bwMode="auto">
          <a:xfrm>
            <a:off x="5448300" y="1652588"/>
            <a:ext cx="36020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dirty="0">
                <a:latin typeface="+mn-lt"/>
                <a:cs typeface="Arial" charset="0"/>
              </a:rPr>
              <a:t>Tin burned off</a:t>
            </a:r>
          </a:p>
          <a:p>
            <a:pPr>
              <a:spcAft>
                <a:spcPct val="20000"/>
              </a:spcAft>
              <a:buClr>
                <a:schemeClr val="tx2"/>
              </a:buClr>
              <a:buSzPct val="120000"/>
              <a:buFontTx/>
              <a:buNone/>
            </a:pPr>
            <a:endParaRPr lang="en-US" altLang="en-US" sz="2400" dirty="0">
              <a:latin typeface="+mn-lt"/>
              <a:cs typeface="Arial" charset="0"/>
            </a:endParaRPr>
          </a:p>
          <a:p>
            <a:pPr>
              <a:spcAft>
                <a:spcPct val="20000"/>
              </a:spcAft>
              <a:buClr>
                <a:schemeClr val="tx2"/>
              </a:buClr>
              <a:buSzPct val="120000"/>
              <a:buFontTx/>
              <a:buNone/>
            </a:pPr>
            <a:r>
              <a:rPr lang="en-US" altLang="en-US" sz="2400" dirty="0">
                <a:latin typeface="+mn-lt"/>
                <a:cs typeface="Arial" charset="0"/>
              </a:rPr>
              <a:t>Blade hole due to arcing to jaw – Copper melts at 1040ºC (</a:t>
            </a:r>
            <a:r>
              <a:rPr lang="en-US" altLang="en-US" sz="2400" dirty="0" smtClean="0">
                <a:latin typeface="+mn-lt"/>
                <a:cs typeface="Arial" charset="0"/>
              </a:rPr>
              <a:t>1984ºF</a:t>
            </a:r>
            <a:r>
              <a:rPr lang="en-US" altLang="en-US" sz="2400" dirty="0">
                <a:latin typeface="+mn-lt"/>
                <a:cs typeface="Arial" charset="0"/>
              </a:rPr>
              <a:t>)</a:t>
            </a:r>
          </a:p>
          <a:p>
            <a:pPr>
              <a:spcAft>
                <a:spcPct val="20000"/>
              </a:spcAft>
              <a:buClr>
                <a:schemeClr val="tx2"/>
              </a:buClr>
              <a:buSzPct val="120000"/>
              <a:buFontTx/>
              <a:buNone/>
            </a:pPr>
            <a:endParaRPr lang="en-US" altLang="en-US" sz="2400" i="1" dirty="0">
              <a:latin typeface="Tahoma" pitchFamily="34" charset="0"/>
              <a:cs typeface="Arial" charset="0"/>
            </a:endParaRPr>
          </a:p>
        </p:txBody>
      </p:sp>
      <p:pic>
        <p:nvPicPr>
          <p:cNvPr id="11270" name="Picture 9"/>
          <p:cNvPicPr>
            <a:picLocks noChangeAspect="1" noChangeArrowheads="1"/>
          </p:cNvPicPr>
          <p:nvPr/>
        </p:nvPicPr>
        <p:blipFill>
          <a:blip r:embed="rId3">
            <a:extLst>
              <a:ext uri="{28A0092B-C50C-407E-A947-70E740481C1C}">
                <a14:useLocalDpi xmlns:a14="http://schemas.microsoft.com/office/drawing/2010/main" val="0"/>
              </a:ext>
            </a:extLst>
          </a:blip>
          <a:srcRect l="17438" t="22571" b="4765"/>
          <a:stretch>
            <a:fillRect/>
          </a:stretch>
        </p:blipFill>
        <p:spPr bwMode="auto">
          <a:xfrm>
            <a:off x="274638" y="1620838"/>
            <a:ext cx="4976812"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Content Placeholder 1"/>
          <p:cNvSpPr txBox="1">
            <a:spLocks/>
          </p:cNvSpPr>
          <p:nvPr/>
        </p:nvSpPr>
        <p:spPr bwMode="auto">
          <a:xfrm>
            <a:off x="5437187" y="4968875"/>
            <a:ext cx="332581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dirty="0">
                <a:latin typeface="+mn-lt"/>
                <a:cs typeface="Arial" charset="0"/>
              </a:rPr>
              <a:t>AX-SD base thermoset plastic melts at 960ºC (1760ºF) </a:t>
            </a:r>
          </a:p>
        </p:txBody>
      </p:sp>
      <p:cxnSp>
        <p:nvCxnSpPr>
          <p:cNvPr id="7" name="Straight Arrow Connector 6"/>
          <p:cNvCxnSpPr/>
          <p:nvPr/>
        </p:nvCxnSpPr>
        <p:spPr>
          <a:xfrm flipH="1" flipV="1">
            <a:off x="3148013" y="3862388"/>
            <a:ext cx="2247900" cy="133508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148013" y="1924050"/>
            <a:ext cx="2247900" cy="49371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495550" y="2468563"/>
            <a:ext cx="2914650" cy="63976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75" name="Rectangle 6"/>
          <p:cNvSpPr>
            <a:spLocks noChangeArrowheads="1"/>
          </p:cNvSpPr>
          <p:nvPr/>
        </p:nvSpPr>
        <p:spPr bwMode="auto">
          <a:xfrm>
            <a:off x="3810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dirty="0">
                <a:solidFill>
                  <a:schemeClr val="bg1"/>
                </a:solidFill>
              </a:rPr>
              <a:t>Severe Arcing Jaw to Blade</a:t>
            </a:r>
            <a:endParaRPr lang="en-US" altLang="en-US" sz="4000" dirty="0">
              <a:solidFill>
                <a:schemeClr val="bg1"/>
              </a:solidFill>
            </a:endParaRPr>
          </a:p>
        </p:txBody>
      </p:sp>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B1E26AB3-DBE3-47BE-A816-C73543B1D36D}" type="slidenum">
              <a:rPr lang="en-US" smtClean="0"/>
              <a:pPr>
                <a:defRPr/>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p:cNvSpPr>
            <a:spLocks noGrp="1" noChangeArrowheads="1"/>
          </p:cNvSpPr>
          <p:nvPr>
            <p:ph type="title"/>
          </p:nvPr>
        </p:nvSpPr>
        <p:spPr>
          <a:xfrm>
            <a:off x="457200" y="152400"/>
            <a:ext cx="8229600" cy="1143000"/>
          </a:xfrm>
          <a:solidFill>
            <a:srgbClr val="FF0000"/>
          </a:solidFill>
        </p:spPr>
        <p:txBody>
          <a:bodyPr/>
          <a:lstStyle/>
          <a:p>
            <a:pPr marL="838200" indent="-838200" eaLnBrk="1" hangingPunct="1"/>
            <a:r>
              <a:rPr lang="en-US" altLang="en-US" sz="3000" dirty="0" smtClean="0">
                <a:solidFill>
                  <a:schemeClr val="bg1"/>
                </a:solidFill>
              </a:rPr>
              <a:t>What are the necessary ingredients </a:t>
            </a:r>
            <a:br>
              <a:rPr lang="en-US" altLang="en-US" sz="3000" dirty="0" smtClean="0">
                <a:solidFill>
                  <a:schemeClr val="bg1"/>
                </a:solidFill>
              </a:rPr>
            </a:br>
            <a:r>
              <a:rPr lang="en-US" altLang="en-US" sz="3000" dirty="0" smtClean="0">
                <a:solidFill>
                  <a:schemeClr val="bg1"/>
                </a:solidFill>
              </a:rPr>
              <a:t>for a hot socket?</a:t>
            </a:r>
            <a:endParaRPr lang="en-US" altLang="en-US" sz="4000" dirty="0" smtClean="0">
              <a:solidFill>
                <a:schemeClr val="bg1"/>
              </a:solidFill>
            </a:endParaRPr>
          </a:p>
        </p:txBody>
      </p:sp>
      <p:sp>
        <p:nvSpPr>
          <p:cNvPr id="12292" name="Text Box 9"/>
          <p:cNvSpPr txBox="1">
            <a:spLocks noChangeArrowheads="1"/>
          </p:cNvSpPr>
          <p:nvPr/>
        </p:nvSpPr>
        <p:spPr bwMode="auto">
          <a:xfrm>
            <a:off x="381000" y="1547812"/>
            <a:ext cx="82296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ts val="2500"/>
              </a:lnSpc>
              <a:buFontTx/>
              <a:buNone/>
            </a:pPr>
            <a:r>
              <a:rPr lang="en-US" altLang="en-US" sz="1800" dirty="0"/>
              <a:t>	There are three necessary ingredients to create a hot socket (Note: We are not suggesting that we have simulated or even understand all causes for all hot sockets and meter related fires, but rather that we have simulated and understand the causes behind most hot sockets and meter related fires);</a:t>
            </a:r>
          </a:p>
          <a:p>
            <a:pPr eaLnBrk="1" hangingPunct="1">
              <a:lnSpc>
                <a:spcPts val="2500"/>
              </a:lnSpc>
            </a:pPr>
            <a:endParaRPr lang="en-US" altLang="en-US" sz="1800" dirty="0"/>
          </a:p>
          <a:p>
            <a:pPr lvl="1" eaLnBrk="1" hangingPunct="1">
              <a:lnSpc>
                <a:spcPts val="2500"/>
              </a:lnSpc>
              <a:buFontTx/>
              <a:buChar char="•"/>
            </a:pPr>
            <a:r>
              <a:rPr lang="en-US" altLang="en-US" sz="1800" dirty="0"/>
              <a:t>Loss of jaw tension in at least </a:t>
            </a:r>
            <a:br>
              <a:rPr lang="en-US" altLang="en-US" sz="1800" dirty="0"/>
            </a:br>
            <a:r>
              <a:rPr lang="en-US" altLang="en-US" sz="1800" dirty="0"/>
              <a:t>one of the socket jaws.</a:t>
            </a:r>
          </a:p>
          <a:p>
            <a:pPr lvl="1" eaLnBrk="1" hangingPunct="1">
              <a:lnSpc>
                <a:spcPts val="2500"/>
              </a:lnSpc>
              <a:buFontTx/>
              <a:buChar char="•"/>
            </a:pPr>
            <a:r>
              <a:rPr lang="en-US" altLang="en-US" sz="1800" dirty="0"/>
              <a:t>Vibration (or other catalyst </a:t>
            </a:r>
          </a:p>
          <a:p>
            <a:pPr lvl="1" eaLnBrk="1" hangingPunct="1">
              <a:lnSpc>
                <a:spcPts val="2500"/>
              </a:lnSpc>
              <a:spcBef>
                <a:spcPct val="0"/>
              </a:spcBef>
              <a:buFontTx/>
              <a:buNone/>
            </a:pPr>
            <a:r>
              <a:rPr lang="en-US" altLang="en-US" sz="1800" dirty="0"/>
              <a:t>     to initiate arcing)</a:t>
            </a:r>
          </a:p>
          <a:p>
            <a:pPr lvl="1" eaLnBrk="1" hangingPunct="1">
              <a:lnSpc>
                <a:spcPts val="2500"/>
              </a:lnSpc>
              <a:buFontTx/>
              <a:buChar char="•"/>
            </a:pPr>
            <a:r>
              <a:rPr lang="en-US" altLang="en-US" sz="1800" dirty="0"/>
              <a:t>Minimal load present</a:t>
            </a:r>
          </a:p>
          <a:p>
            <a:pPr eaLnBrk="1" hangingPunct="1">
              <a:lnSpc>
                <a:spcPts val="2500"/>
              </a:lnSpc>
              <a:buFontTx/>
              <a:buNone/>
            </a:pPr>
            <a:endParaRPr lang="en-US" altLang="en-US" sz="1800" dirty="0"/>
          </a:p>
        </p:txBody>
      </p:sp>
      <p:pic>
        <p:nvPicPr>
          <p:cNvPr id="12293" name="Picture 11" descr="ask-question-1-ca45a12e5206bae44014e11cd3ced9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0"/>
            <a:ext cx="37338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533400" y="1676400"/>
            <a:ext cx="7967663" cy="2209800"/>
          </a:xfrm>
        </p:spPr>
        <p:txBody>
          <a:bodyPr/>
          <a:lstStyle/>
          <a:p>
            <a:pPr marL="0" indent="0" eaLnBrk="1" hangingPunct="1">
              <a:buFontTx/>
              <a:buNone/>
            </a:pPr>
            <a:r>
              <a:rPr lang="en-US" altLang="en-US" sz="1800" dirty="0" smtClean="0"/>
              <a:t>This document provides sensitive information concerning a utility’s practices. TESCO and </a:t>
            </a:r>
            <a:r>
              <a:rPr lang="en-US" altLang="en-US" sz="1800" dirty="0" err="1" smtClean="0"/>
              <a:t>Landis+Gyr</a:t>
            </a:r>
            <a:r>
              <a:rPr lang="en-US" altLang="en-US" sz="1800" dirty="0" smtClean="0"/>
              <a:t> provide this document upon request for utilities to facilitate thoughtful internal discussions and to help utilities discuss hot-socket concerns with local fire departments and answering media inquiries. </a:t>
            </a:r>
          </a:p>
          <a:p>
            <a:pPr marL="0" indent="0" eaLnBrk="1" hangingPunct="1">
              <a:buFontTx/>
              <a:buNone/>
            </a:pPr>
            <a:r>
              <a:rPr lang="en-US" altLang="en-US" sz="1800" dirty="0" smtClean="0"/>
              <a:t>DO NOT provide this document directly to the public or media to avoid the contents being misused or taken out of context.</a:t>
            </a:r>
          </a:p>
          <a:p>
            <a:pPr marL="0" indent="0" eaLnBrk="1" hangingPunct="1">
              <a:buFontTx/>
              <a:buNone/>
            </a:pPr>
            <a:endParaRPr lang="en-US" altLang="en-US" sz="1800" dirty="0" smtClean="0"/>
          </a:p>
          <a:p>
            <a:pPr marL="0" indent="0">
              <a:lnSpc>
                <a:spcPct val="90000"/>
              </a:lnSpc>
              <a:spcBef>
                <a:spcPct val="0"/>
              </a:spcBef>
              <a:spcAft>
                <a:spcPts val="1200"/>
              </a:spcAft>
              <a:buClr>
                <a:schemeClr val="tx2"/>
              </a:buClr>
              <a:buFontTx/>
              <a:buNone/>
            </a:pPr>
            <a:endParaRPr lang="en-US" altLang="en-US" sz="1800" dirty="0" smtClean="0"/>
          </a:p>
        </p:txBody>
      </p:sp>
      <p:sp>
        <p:nvSpPr>
          <p:cNvPr id="6" name="Rectangle 2"/>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smtClean="0">
                <a:solidFill>
                  <a:schemeClr val="bg1"/>
                </a:solidFill>
              </a:rPr>
              <a:t>Disclaimer – Sensitive Utility Information</a:t>
            </a:r>
          </a:p>
        </p:txBody>
      </p:sp>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2</a:t>
            </a:fld>
            <a:endParaRPr lang="en-US"/>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smtClean="0">
                <a:solidFill>
                  <a:schemeClr val="bg1"/>
                </a:solidFill>
              </a:rPr>
              <a:t>Reviewing the data and learning from the data</a:t>
            </a:r>
          </a:p>
        </p:txBody>
      </p:sp>
      <p:sp>
        <p:nvSpPr>
          <p:cNvPr id="13316" name="Rectangle 3"/>
          <p:cNvSpPr>
            <a:spLocks noGrp="1" noChangeArrowheads="1"/>
          </p:cNvSpPr>
          <p:nvPr>
            <p:ph type="body" sz="half" idx="1"/>
          </p:nvPr>
        </p:nvSpPr>
        <p:spPr>
          <a:xfrm>
            <a:off x="381000" y="1676400"/>
            <a:ext cx="8305800" cy="2133600"/>
          </a:xfrm>
        </p:spPr>
        <p:txBody>
          <a:bodyPr/>
          <a:lstStyle/>
          <a:p>
            <a:pPr eaLnBrk="1" hangingPunct="1">
              <a:lnSpc>
                <a:spcPct val="105000"/>
              </a:lnSpc>
            </a:pPr>
            <a:r>
              <a:rPr lang="en-US" altLang="en-US" sz="1600" dirty="0" smtClean="0"/>
              <a:t>Repeated meter insertions degrades the tension in the socket jaws (see graph), but not to dangerous levels</a:t>
            </a:r>
          </a:p>
          <a:p>
            <a:pPr eaLnBrk="1" hangingPunct="1">
              <a:lnSpc>
                <a:spcPct val="105000"/>
              </a:lnSpc>
            </a:pPr>
            <a:r>
              <a:rPr lang="en-US" altLang="en-US" sz="1600" dirty="0" smtClean="0"/>
              <a:t>Exposure to elevated temperatures rapidly degrades the socket jaw tension to dangerous levels (see graph)</a:t>
            </a:r>
          </a:p>
          <a:p>
            <a:pPr eaLnBrk="1" hangingPunct="1">
              <a:lnSpc>
                <a:spcPct val="105000"/>
              </a:lnSpc>
            </a:pPr>
            <a:r>
              <a:rPr lang="en-US" altLang="en-US" sz="1600" dirty="0" smtClean="0"/>
              <a:t>Visual inspection will catch some but not all dangerous socket jaws</a:t>
            </a:r>
          </a:p>
          <a:p>
            <a:pPr eaLnBrk="1" hangingPunct="1">
              <a:lnSpc>
                <a:spcPct val="105000"/>
              </a:lnSpc>
            </a:pPr>
            <a:r>
              <a:rPr lang="en-US" altLang="en-US" sz="1600" dirty="0" smtClean="0"/>
              <a:t>Arcing creates the heat</a:t>
            </a:r>
          </a:p>
          <a:p>
            <a:pPr eaLnBrk="1" hangingPunct="1">
              <a:lnSpc>
                <a:spcPct val="105000"/>
              </a:lnSpc>
            </a:pPr>
            <a:r>
              <a:rPr lang="en-US" altLang="en-US" sz="1600" dirty="0" smtClean="0"/>
              <a:t>Exposure to elevated temperatures has a cumulative effect on the meter socket jaw</a:t>
            </a:r>
          </a:p>
          <a:p>
            <a:pPr eaLnBrk="1" hangingPunct="1">
              <a:lnSpc>
                <a:spcPct val="105000"/>
              </a:lnSpc>
            </a:pPr>
            <a:r>
              <a:rPr lang="en-US" altLang="en-US" sz="1600" dirty="0" smtClean="0"/>
              <a:t>Relatively small vibration can initiate arcing </a:t>
            </a:r>
          </a:p>
          <a:p>
            <a:pPr eaLnBrk="1" hangingPunct="1">
              <a:lnSpc>
                <a:spcPct val="105000"/>
              </a:lnSpc>
            </a:pPr>
            <a:endParaRPr lang="en-US" altLang="en-US" sz="1400" dirty="0" smtClean="0"/>
          </a:p>
        </p:txBody>
      </p:sp>
      <p:pic>
        <p:nvPicPr>
          <p:cNvPr id="13317" name="Picture 18" descr="les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191000"/>
            <a:ext cx="2514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ED5ABC4-2BB2-4CC5-97E8-810586FE1920}"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4294967295"/>
          </p:nvPr>
        </p:nvSpPr>
        <p:spPr>
          <a:xfrm>
            <a:off x="3810000" y="6248400"/>
            <a:ext cx="1066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FB637B93-D789-4F6C-870F-5F1156BAE039}" type="slidenum">
              <a:rPr lang="en-US" altLang="en-US" sz="1400" smtClean="0"/>
              <a:pPr eaLnBrk="1" hangingPunct="1">
                <a:spcBef>
                  <a:spcPct val="0"/>
                </a:spcBef>
                <a:buFontTx/>
                <a:buNone/>
              </a:pPr>
              <a:t>21</a:t>
            </a:fld>
            <a:endParaRPr lang="en-US" altLang="en-US" sz="1400" smtClean="0"/>
          </a:p>
        </p:txBody>
      </p:sp>
      <p:pic>
        <p:nvPicPr>
          <p:cNvPr id="14340" name="Picture 9" descr="Insertion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
            <a:ext cx="60579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title"/>
          </p:nvPr>
        </p:nvSpPr>
        <p:spPr>
          <a:xfrm>
            <a:off x="457200" y="228600"/>
            <a:ext cx="8229600" cy="1143000"/>
          </a:xfrm>
          <a:solidFill>
            <a:srgbClr val="FF0000"/>
          </a:solidFill>
        </p:spPr>
        <p:txBody>
          <a:bodyPr/>
          <a:lstStyle/>
          <a:p>
            <a:pPr eaLnBrk="1" hangingPunct="1"/>
            <a:r>
              <a:rPr lang="en-US" altLang="en-US" sz="3000" smtClean="0">
                <a:solidFill>
                  <a:schemeClr val="bg1"/>
                </a:solidFill>
              </a:rPr>
              <a:t>Field Inspection of Sockets</a:t>
            </a:r>
            <a:br>
              <a:rPr lang="en-US" altLang="en-US" sz="3000" smtClean="0">
                <a:solidFill>
                  <a:schemeClr val="bg1"/>
                </a:solidFill>
              </a:rPr>
            </a:br>
            <a:r>
              <a:rPr lang="en-US" altLang="en-US" sz="3000" smtClean="0">
                <a:solidFill>
                  <a:schemeClr val="bg1"/>
                </a:solidFill>
              </a:rPr>
              <a:t>Best Practices</a:t>
            </a:r>
            <a:r>
              <a:rPr lang="en-US" altLang="en-US" sz="3200" smtClean="0"/>
              <a:t> </a:t>
            </a:r>
          </a:p>
        </p:txBody>
      </p:sp>
      <p:sp>
        <p:nvSpPr>
          <p:cNvPr id="15364" name="Rectangle 5"/>
          <p:cNvSpPr>
            <a:spLocks noGrp="1" noChangeArrowheads="1"/>
          </p:cNvSpPr>
          <p:nvPr>
            <p:ph type="body" idx="1"/>
          </p:nvPr>
        </p:nvSpPr>
        <p:spPr>
          <a:xfrm>
            <a:off x="304800" y="1600200"/>
            <a:ext cx="5640388" cy="4648200"/>
          </a:xfrm>
          <a:noFill/>
        </p:spPr>
        <p:txBody>
          <a:bodyPr/>
          <a:lstStyle/>
          <a:p>
            <a:pPr eaLnBrk="1" hangingPunct="1">
              <a:lnSpc>
                <a:spcPct val="80000"/>
              </a:lnSpc>
            </a:pPr>
            <a:r>
              <a:rPr lang="en-US" altLang="en-US" sz="1800" dirty="0" smtClean="0"/>
              <a:t>Example field check list</a:t>
            </a:r>
          </a:p>
          <a:p>
            <a:pPr lvl="1" eaLnBrk="1" hangingPunct="1">
              <a:lnSpc>
                <a:spcPct val="105000"/>
              </a:lnSpc>
            </a:pPr>
            <a:r>
              <a:rPr lang="en-US" altLang="en-US" sz="1800" dirty="0" smtClean="0"/>
              <a:t>Gaps in meter socket jaws</a:t>
            </a:r>
          </a:p>
          <a:p>
            <a:pPr lvl="1" eaLnBrk="1" hangingPunct="1">
              <a:lnSpc>
                <a:spcPct val="105000"/>
              </a:lnSpc>
            </a:pPr>
            <a:r>
              <a:rPr lang="en-US" altLang="en-US" sz="1800" dirty="0" smtClean="0"/>
              <a:t>Discoloration of one jaw vs. the other three</a:t>
            </a:r>
          </a:p>
          <a:p>
            <a:pPr lvl="1" eaLnBrk="1" hangingPunct="1">
              <a:lnSpc>
                <a:spcPct val="105000"/>
              </a:lnSpc>
            </a:pPr>
            <a:r>
              <a:rPr lang="en-US" altLang="en-US" sz="1800" dirty="0" smtClean="0"/>
              <a:t>Signs of melted or deformed plastic on meter base</a:t>
            </a:r>
          </a:p>
          <a:p>
            <a:pPr lvl="1" eaLnBrk="1" hangingPunct="1">
              <a:lnSpc>
                <a:spcPct val="105000"/>
              </a:lnSpc>
            </a:pPr>
            <a:r>
              <a:rPr lang="en-US" altLang="en-US" sz="1800" dirty="0" smtClean="0"/>
              <a:t>Pitting of either meter blade or socket jaw</a:t>
            </a:r>
          </a:p>
          <a:p>
            <a:pPr lvl="1" eaLnBrk="1" hangingPunct="1">
              <a:lnSpc>
                <a:spcPct val="105000"/>
              </a:lnSpc>
            </a:pPr>
            <a:r>
              <a:rPr lang="en-US" altLang="en-US" sz="1800" dirty="0" smtClean="0"/>
              <a:t>Loss of tension in meter socket jaws</a:t>
            </a:r>
          </a:p>
          <a:p>
            <a:pPr lvl="1" eaLnBrk="1" hangingPunct="1">
              <a:lnSpc>
                <a:spcPct val="105000"/>
              </a:lnSpc>
            </a:pPr>
            <a:r>
              <a:rPr lang="en-US" altLang="en-US" sz="1800" dirty="0" smtClean="0"/>
              <a:t>Check condition of  wire insulation and connections to  meter jaws</a:t>
            </a:r>
          </a:p>
          <a:p>
            <a:pPr lvl="1" eaLnBrk="1" hangingPunct="1">
              <a:lnSpc>
                <a:spcPct val="105000"/>
              </a:lnSpc>
            </a:pPr>
            <a:r>
              <a:rPr lang="en-US" altLang="en-US" sz="1800" dirty="0" smtClean="0"/>
              <a:t>Check the overall condition of the box, socket, meter and how they attach to each other and the building.</a:t>
            </a:r>
          </a:p>
          <a:p>
            <a:pPr lvl="1" eaLnBrk="1" hangingPunct="1">
              <a:lnSpc>
                <a:spcPct val="105000"/>
              </a:lnSpc>
            </a:pPr>
            <a:r>
              <a:rPr lang="en-US" altLang="en-US" sz="1800" dirty="0" smtClean="0"/>
              <a:t>Look for signs of tampering</a:t>
            </a:r>
          </a:p>
          <a:p>
            <a:pPr lvl="1" eaLnBrk="1" hangingPunct="1">
              <a:lnSpc>
                <a:spcPct val="105000"/>
              </a:lnSpc>
            </a:pPr>
            <a:r>
              <a:rPr lang="en-US" altLang="en-US" sz="1800" dirty="0" smtClean="0"/>
              <a:t>Look for signs of water or debris inside of the meter can</a:t>
            </a:r>
          </a:p>
        </p:txBody>
      </p:sp>
      <p:pic>
        <p:nvPicPr>
          <p:cNvPr id="15365" name="Picture 10" descr="istock_000019428373small_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824" y="1634836"/>
            <a:ext cx="2665412" cy="199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1" descr="300_new"/>
          <p:cNvPicPr>
            <a:picLocks noChangeAspect="1" noChangeArrowheads="1"/>
          </p:cNvPicPr>
          <p:nvPr/>
        </p:nvPicPr>
        <p:blipFill>
          <a:blip r:embed="rId4">
            <a:extLst>
              <a:ext uri="{28A0092B-C50C-407E-A947-70E740481C1C}">
                <a14:useLocalDpi xmlns:a14="http://schemas.microsoft.com/office/drawing/2010/main" val="0"/>
              </a:ext>
            </a:extLst>
          </a:blip>
          <a:srcRect t="12061" b="21608"/>
          <a:stretch>
            <a:fillRect/>
          </a:stretch>
        </p:blipFill>
        <p:spPr bwMode="auto">
          <a:xfrm>
            <a:off x="6248400" y="3962400"/>
            <a:ext cx="2527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5188" y="5148263"/>
            <a:ext cx="11255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p:cNvSpPr>
            <a:spLocks noGrp="1" noChangeArrowheads="1"/>
          </p:cNvSpPr>
          <p:nvPr>
            <p:ph type="body" idx="1"/>
          </p:nvPr>
        </p:nvSpPr>
        <p:spPr>
          <a:xfrm>
            <a:off x="457200" y="1524000"/>
            <a:ext cx="8305800" cy="2590800"/>
          </a:xfrm>
        </p:spPr>
        <p:txBody>
          <a:bodyPr/>
          <a:lstStyle/>
          <a:p>
            <a:pPr eaLnBrk="1" hangingPunct="1">
              <a:lnSpc>
                <a:spcPct val="115000"/>
              </a:lnSpc>
            </a:pPr>
            <a:r>
              <a:rPr lang="en-US" altLang="en-US" sz="1800" dirty="0" smtClean="0"/>
              <a:t>Most AMI deployments utilize third party contractors to handle residential and some self contained non-2S services.  </a:t>
            </a:r>
          </a:p>
          <a:p>
            <a:pPr eaLnBrk="1" hangingPunct="1">
              <a:lnSpc>
                <a:spcPct val="115000"/>
              </a:lnSpc>
            </a:pPr>
            <a:r>
              <a:rPr lang="en-US" altLang="en-US" sz="1800" dirty="0" smtClean="0"/>
              <a:t>After to or prior to AMI deployments, Utility personnel typically see these sockets</a:t>
            </a:r>
          </a:p>
          <a:p>
            <a:pPr eaLnBrk="1" hangingPunct="1">
              <a:lnSpc>
                <a:spcPct val="115000"/>
              </a:lnSpc>
            </a:pPr>
            <a:r>
              <a:rPr lang="en-US" altLang="en-US" sz="1800" dirty="0" smtClean="0"/>
              <a:t>Transformer rated meters typically handled by the meter service department of the utility.</a:t>
            </a:r>
          </a:p>
          <a:p>
            <a:pPr eaLnBrk="1" hangingPunct="1">
              <a:lnSpc>
                <a:spcPct val="115000"/>
              </a:lnSpc>
            </a:pPr>
            <a:r>
              <a:rPr lang="en-US" altLang="en-US" sz="1800" dirty="0" smtClean="0"/>
              <a:t>Hot socket concerns with lever by-pass sockets used on 3-phase meters are extremely rare.</a:t>
            </a:r>
          </a:p>
        </p:txBody>
      </p:sp>
      <p:sp>
        <p:nvSpPr>
          <p:cNvPr id="16389" name="Rectangle 3"/>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Who Sees Hot Sockets?</a:t>
            </a:r>
          </a:p>
        </p:txBody>
      </p:sp>
      <p:sp>
        <p:nvSpPr>
          <p:cNvPr id="16390"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6391"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16392" name="Picture 14" descr="manual-testing-challenges41"/>
          <p:cNvPicPr>
            <a:picLocks noChangeAspect="1" noChangeArrowheads="1"/>
          </p:cNvPicPr>
          <p:nvPr/>
        </p:nvPicPr>
        <p:blipFill>
          <a:blip r:embed="rId4">
            <a:extLst>
              <a:ext uri="{28A0092B-C50C-407E-A947-70E740481C1C}">
                <a14:useLocalDpi xmlns:a14="http://schemas.microsoft.com/office/drawing/2010/main" val="0"/>
              </a:ext>
            </a:extLst>
          </a:blip>
          <a:srcRect r="3703" b="3703"/>
          <a:stretch>
            <a:fillRect/>
          </a:stretch>
        </p:blipFill>
        <p:spPr bwMode="auto">
          <a:xfrm>
            <a:off x="3505200" y="426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body" idx="4294967295"/>
          </p:nvPr>
        </p:nvSpPr>
        <p:spPr>
          <a:xfrm>
            <a:off x="381000" y="1524000"/>
            <a:ext cx="5562600" cy="4343400"/>
          </a:xfrm>
        </p:spPr>
        <p:txBody>
          <a:bodyPr/>
          <a:lstStyle/>
          <a:p>
            <a:pPr eaLnBrk="1" hangingPunct="1">
              <a:lnSpc>
                <a:spcPct val="105000"/>
              </a:lnSpc>
            </a:pPr>
            <a:r>
              <a:rPr lang="en-US" altLang="en-US" sz="1800" dirty="0" smtClean="0"/>
              <a:t>Easiest resolution is to replace the damaged jaw. </a:t>
            </a:r>
          </a:p>
          <a:p>
            <a:pPr eaLnBrk="1" hangingPunct="1">
              <a:lnSpc>
                <a:spcPct val="105000"/>
              </a:lnSpc>
            </a:pPr>
            <a:r>
              <a:rPr lang="en-US" altLang="en-US" sz="1800" b="1" dirty="0" smtClean="0"/>
              <a:t>Never</a:t>
            </a:r>
            <a:r>
              <a:rPr lang="en-US" altLang="en-US" sz="1800" dirty="0" smtClean="0"/>
              <a:t> try and repair a damaged jaw by simply “squeezing” the damaged jaw with a pair of pliers or other tool.  The metallurgical properties of the jaw will not magically return and the jaws will simply spread again as soon as a meter is put into the socket. </a:t>
            </a:r>
          </a:p>
          <a:p>
            <a:pPr eaLnBrk="1" hangingPunct="1">
              <a:lnSpc>
                <a:spcPct val="105000"/>
              </a:lnSpc>
            </a:pPr>
            <a:r>
              <a:rPr lang="en-US" altLang="en-US" sz="1800" dirty="0" smtClean="0"/>
              <a:t>If the other jaws are deemed to be in good repair, the box and wiring are in good condition and appropriate Socket Blocks are available to effect a repair, then replacing the damaged socket block with a new one is the most expedient and cost effective solution.  If any of these conditions do not exist then replacing the box is the best solution.</a:t>
            </a:r>
          </a:p>
        </p:txBody>
      </p:sp>
      <p:sp>
        <p:nvSpPr>
          <p:cNvPr id="17413" name="Rectangle 3"/>
          <p:cNvSpPr>
            <a:spLocks noGrp="1" noChangeArrowheads="1"/>
          </p:cNvSpPr>
          <p:nvPr>
            <p:ph type="title" idx="4294967295"/>
          </p:nvPr>
        </p:nvSpPr>
        <p:spPr>
          <a:xfrm>
            <a:off x="457200" y="304800"/>
            <a:ext cx="8229600" cy="1143000"/>
          </a:xfrm>
          <a:solidFill>
            <a:srgbClr val="FF0000"/>
          </a:solidFill>
        </p:spPr>
        <p:txBody>
          <a:bodyPr/>
          <a:lstStyle/>
          <a:p>
            <a:pPr eaLnBrk="1" hangingPunct="1"/>
            <a:r>
              <a:rPr lang="en-US" altLang="en-US" sz="3000" smtClean="0">
                <a:solidFill>
                  <a:schemeClr val="bg1"/>
                </a:solidFill>
              </a:rPr>
              <a:t>What can be done once a hot </a:t>
            </a:r>
            <a:br>
              <a:rPr lang="en-US" altLang="en-US" sz="3000" smtClean="0">
                <a:solidFill>
                  <a:schemeClr val="bg1"/>
                </a:solidFill>
              </a:rPr>
            </a:br>
            <a:r>
              <a:rPr lang="en-US" altLang="en-US" sz="3000" smtClean="0">
                <a:solidFill>
                  <a:schemeClr val="bg1"/>
                </a:solidFill>
              </a:rPr>
              <a:t>socket is identified?</a:t>
            </a:r>
          </a:p>
        </p:txBody>
      </p:sp>
      <p:sp>
        <p:nvSpPr>
          <p:cNvPr id="17414"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7415"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B1E26AB3-DBE3-47BE-A816-C73543B1D36D}" type="slidenum">
              <a:rPr lang="en-US" smtClean="0"/>
              <a:pPr>
                <a:defRPr/>
              </a:pPr>
              <a:t>24</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4114800"/>
            <a:ext cx="2773680" cy="2080260"/>
          </a:xfrm>
          <a:prstGeom prst="rect">
            <a:avLst/>
          </a:prstGeom>
        </p:spPr>
      </p:pic>
      <p:pic>
        <p:nvPicPr>
          <p:cNvPr id="1027" name="Picture 3" descr="P:\Tesco\Marketing DO NOT MOVE THIS FOLDER\Product images\HSRK\IMG_331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6540" y="1562100"/>
            <a:ext cx="1767799" cy="235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4294967295"/>
          </p:nvPr>
        </p:nvSpPr>
        <p:spPr>
          <a:xfrm>
            <a:off x="3810000" y="6248400"/>
            <a:ext cx="1066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DB10FA7D-2F6D-4199-8449-420F5EF37BDD}" type="slidenum">
              <a:rPr lang="en-US" altLang="en-US" sz="1400" smtClean="0"/>
              <a:pPr eaLnBrk="1" hangingPunct="1">
                <a:spcBef>
                  <a:spcPct val="0"/>
                </a:spcBef>
                <a:buFontTx/>
                <a:buNone/>
              </a:pPr>
              <a:t>25</a:t>
            </a:fld>
            <a:endParaRPr lang="en-US" altLang="en-US" sz="1400" smtClean="0"/>
          </a:p>
        </p:txBody>
      </p:sp>
      <p:sp>
        <p:nvSpPr>
          <p:cNvPr id="18435" name="Rectangle 5"/>
          <p:cNvSpPr>
            <a:spLocks noGrp="1" noChangeArrowheads="1"/>
          </p:cNvSpPr>
          <p:nvPr>
            <p:ph type="title"/>
          </p:nvPr>
        </p:nvSpPr>
        <p:spPr>
          <a:xfrm>
            <a:off x="457200" y="274638"/>
            <a:ext cx="8229600" cy="1249362"/>
          </a:xfrm>
          <a:solidFill>
            <a:srgbClr val="FF0000"/>
          </a:solidFill>
        </p:spPr>
        <p:txBody>
          <a:bodyPr/>
          <a:lstStyle/>
          <a:p>
            <a:pPr eaLnBrk="1" hangingPunct="1"/>
            <a:r>
              <a:rPr lang="en-US" altLang="en-US" sz="2000" smtClean="0">
                <a:solidFill>
                  <a:schemeClr val="bg1"/>
                </a:solidFill>
              </a:rPr>
              <a:t>Base Line Data Electro Mechanical meters vs solid state vs the latest generation of meters designed with hot sockets in mind</a:t>
            </a:r>
            <a:endParaRPr lang="en-US" altLang="en-US" sz="2000" smtClean="0"/>
          </a:p>
        </p:txBody>
      </p:sp>
      <p:sp>
        <p:nvSpPr>
          <p:cNvPr id="18436" name="Rectangle 6"/>
          <p:cNvSpPr>
            <a:spLocks noGrp="1" noChangeArrowheads="1"/>
          </p:cNvSpPr>
          <p:nvPr>
            <p:ph type="body" idx="1"/>
          </p:nvPr>
        </p:nvSpPr>
        <p:spPr>
          <a:xfrm>
            <a:off x="495300" y="1981200"/>
            <a:ext cx="8229600" cy="1752600"/>
          </a:xfrm>
          <a:noFill/>
        </p:spPr>
        <p:txBody>
          <a:bodyPr/>
          <a:lstStyle/>
          <a:p>
            <a:pPr eaLnBrk="1" hangingPunct="1">
              <a:lnSpc>
                <a:spcPct val="120000"/>
              </a:lnSpc>
            </a:pPr>
            <a:r>
              <a:rPr lang="en-US" altLang="en-US" sz="1800" dirty="0" smtClean="0"/>
              <a:t>At the start of our laboratory investigation the oldest electro mechanical meters withstood hot sockets the best</a:t>
            </a:r>
          </a:p>
          <a:p>
            <a:pPr eaLnBrk="1" hangingPunct="1">
              <a:lnSpc>
                <a:spcPct val="120000"/>
              </a:lnSpc>
            </a:pPr>
            <a:r>
              <a:rPr lang="en-US" altLang="en-US" sz="1800" dirty="0" smtClean="0"/>
              <a:t>The latest vintage solid state meters withstood hot sockets the least.</a:t>
            </a:r>
          </a:p>
          <a:p>
            <a:pPr eaLnBrk="1" hangingPunct="1">
              <a:lnSpc>
                <a:spcPct val="120000"/>
              </a:lnSpc>
            </a:pPr>
            <a:r>
              <a:rPr lang="en-US" altLang="en-US" sz="1800" dirty="0" smtClean="0"/>
              <a:t>Over the course of the past twenty four months virtually every meter manufacturer has begun to release 2S meters designed to withstand hot sockets.</a:t>
            </a:r>
          </a:p>
        </p:txBody>
      </p:sp>
      <p:pic>
        <p:nvPicPr>
          <p:cNvPr id="1026" name="Picture 2" descr="Image result for focus 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038600"/>
            <a:ext cx="1985772" cy="20262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4294967295"/>
          </p:nvPr>
        </p:nvSpPr>
        <p:spPr>
          <a:xfrm>
            <a:off x="3810000" y="6248400"/>
            <a:ext cx="1066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DB10FA7D-2F6D-4199-8449-420F5EF37BDD}" type="slidenum">
              <a:rPr lang="en-US" altLang="en-US" sz="1400" smtClean="0"/>
              <a:pPr eaLnBrk="1" hangingPunct="1">
                <a:spcBef>
                  <a:spcPct val="0"/>
                </a:spcBef>
                <a:buFontTx/>
                <a:buNone/>
              </a:pPr>
              <a:t>26</a:t>
            </a:fld>
            <a:endParaRPr lang="en-US" altLang="en-US" sz="1400" smtClean="0"/>
          </a:p>
        </p:txBody>
      </p:sp>
      <p:sp>
        <p:nvSpPr>
          <p:cNvPr id="18435" name="Rectangle 5"/>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200" dirty="0" smtClean="0">
                <a:solidFill>
                  <a:schemeClr val="bg1"/>
                </a:solidFill>
              </a:rPr>
              <a:t>In Search of Hot Sockets</a:t>
            </a:r>
            <a:endParaRPr lang="en-US" altLang="en-US" sz="3200" dirty="0" smtClean="0"/>
          </a:p>
        </p:txBody>
      </p:sp>
      <p:sp>
        <p:nvSpPr>
          <p:cNvPr id="18436" name="Rectangle 6"/>
          <p:cNvSpPr>
            <a:spLocks noGrp="1" noChangeArrowheads="1"/>
          </p:cNvSpPr>
          <p:nvPr>
            <p:ph type="body" idx="1"/>
          </p:nvPr>
        </p:nvSpPr>
        <p:spPr>
          <a:xfrm>
            <a:off x="457200" y="1295400"/>
            <a:ext cx="8305800" cy="1752600"/>
          </a:xfrm>
          <a:noFill/>
        </p:spPr>
        <p:txBody>
          <a:bodyPr/>
          <a:lstStyle/>
          <a:p>
            <a:pPr eaLnBrk="1" hangingPunct="1">
              <a:lnSpc>
                <a:spcPct val="120000"/>
              </a:lnSpc>
            </a:pPr>
            <a:r>
              <a:rPr lang="en-US" altLang="en-US" sz="1600" dirty="0"/>
              <a:t>The meter manufacturer’s and various electric utilities have also been looking at a variety of ways to better sense hot sockets.</a:t>
            </a:r>
          </a:p>
          <a:p>
            <a:pPr eaLnBrk="1" hangingPunct="1">
              <a:lnSpc>
                <a:spcPct val="120000"/>
              </a:lnSpc>
            </a:pPr>
            <a:r>
              <a:rPr lang="en-US" altLang="en-US" sz="1600" dirty="0" smtClean="0"/>
              <a:t>Utilities who have deployed are looking for a set of alarms that when taken together may give them a better idea that there is a hot socket</a:t>
            </a:r>
          </a:p>
          <a:p>
            <a:pPr eaLnBrk="1" hangingPunct="1">
              <a:lnSpc>
                <a:spcPct val="120000"/>
              </a:lnSpc>
            </a:pPr>
            <a:r>
              <a:rPr lang="en-US" altLang="en-US" sz="1600" dirty="0" smtClean="0"/>
              <a:t>Meter Manufacturers have worked on evaluating a variety of temperature levels to send an alarm, disconnecting the meter if there are sustained elevated temperatures, using increased impedance to signify a hot socket, improving the temperature sensors and putting additional temperature sensors on the blades of the meters.  </a:t>
            </a:r>
            <a:endParaRPr lang="en-US" altLang="en-US"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5" y="4033341"/>
            <a:ext cx="2590800" cy="1743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914775"/>
            <a:ext cx="1905001" cy="186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8441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sz="3200" dirty="0">
                <a:solidFill>
                  <a:schemeClr val="bg1"/>
                </a:solidFill>
              </a:rPr>
              <a:t>Arc Sensor – What’s known and Key  Approach to Our Sensing Method</a:t>
            </a:r>
            <a:endParaRPr lang="en-US" altLang="en-US" sz="3000" dirty="0" smtClean="0">
              <a:solidFill>
                <a:schemeClr val="bg1"/>
              </a:solidFill>
            </a:endParaRPr>
          </a:p>
        </p:txBody>
      </p:sp>
      <p:sp>
        <p:nvSpPr>
          <p:cNvPr id="21508" name="Rectangle 5"/>
          <p:cNvSpPr>
            <a:spLocks noGrp="1" noChangeArrowheads="1"/>
          </p:cNvSpPr>
          <p:nvPr>
            <p:ph type="body" idx="1"/>
          </p:nvPr>
        </p:nvSpPr>
        <p:spPr>
          <a:xfrm>
            <a:off x="457200" y="1524000"/>
            <a:ext cx="8229600" cy="4800600"/>
          </a:xfrm>
          <a:noFill/>
        </p:spPr>
        <p:txBody>
          <a:bodyPr/>
          <a:lstStyle/>
          <a:p>
            <a:endParaRPr lang="en-US" sz="1400" dirty="0" smtClean="0"/>
          </a:p>
          <a:p>
            <a:pPr>
              <a:buFont typeface="+mj-lt"/>
              <a:buAutoNum type="arabicPeriod"/>
            </a:pPr>
            <a:r>
              <a:rPr lang="en-US" sz="1400" dirty="0" smtClean="0"/>
              <a:t>Arcing </a:t>
            </a:r>
            <a:r>
              <a:rPr lang="en-US" sz="1400" dirty="0"/>
              <a:t>emits broadband energy in the form of radio waves, spectrum of which is “pink noise”, where intensity falls off with increasing frequency.  This is widely discussed in the literature</a:t>
            </a:r>
            <a:r>
              <a:rPr lang="en-US" sz="1400" dirty="0" smtClean="0"/>
              <a:t>.</a:t>
            </a:r>
          </a:p>
          <a:p>
            <a:pPr>
              <a:buFont typeface="+mj-lt"/>
              <a:buAutoNum type="arabicPeriod"/>
            </a:pPr>
            <a:endParaRPr lang="en-US" sz="1400" dirty="0"/>
          </a:p>
          <a:p>
            <a:pPr>
              <a:buFont typeface="+mj-lt"/>
              <a:buAutoNum type="arabicPeriod"/>
            </a:pPr>
            <a:r>
              <a:rPr lang="en-US" sz="1400" dirty="0"/>
              <a:t>Launching radio waves requires a disturbance in the electric and magnetic fields near where the arc occurs (the near-field space</a:t>
            </a:r>
            <a:r>
              <a:rPr lang="en-US" sz="1400" dirty="0" smtClean="0"/>
              <a:t>).</a:t>
            </a:r>
          </a:p>
          <a:p>
            <a:pPr>
              <a:buFont typeface="+mj-lt"/>
              <a:buAutoNum type="arabicPeriod"/>
            </a:pPr>
            <a:endParaRPr lang="en-US" sz="1400" dirty="0"/>
          </a:p>
          <a:p>
            <a:pPr>
              <a:buFont typeface="+mj-lt"/>
              <a:buAutoNum type="arabicPeriod"/>
            </a:pPr>
            <a:r>
              <a:rPr lang="en-US" sz="1400" dirty="0"/>
              <a:t>Our sensor couples through air with the near field electric and magnetic fields.  Those changing fields induce a signal in our circuit</a:t>
            </a:r>
            <a:r>
              <a:rPr lang="en-US" sz="1400" dirty="0" smtClean="0"/>
              <a:t>.</a:t>
            </a:r>
          </a:p>
          <a:p>
            <a:pPr>
              <a:buFont typeface="+mj-lt"/>
              <a:buAutoNum type="arabicPeriod"/>
            </a:pPr>
            <a:endParaRPr lang="en-US" sz="1400" dirty="0"/>
          </a:p>
          <a:p>
            <a:pPr>
              <a:buFont typeface="+mj-lt"/>
              <a:buAutoNum type="arabicPeriod"/>
            </a:pPr>
            <a:r>
              <a:rPr lang="en-US" sz="1400" dirty="0"/>
              <a:t>Tesco arc sensor is situated within the influence of the near-field space around where the arcing can occur.  We easily detect arcing from any jaw-socket interface at the meter socket.  </a:t>
            </a:r>
          </a:p>
          <a:p>
            <a:pPr eaLnBrk="1" hangingPunct="1">
              <a:lnSpc>
                <a:spcPct val="80000"/>
              </a:lnSpc>
              <a:buFont typeface="+mj-lt"/>
              <a:buAutoNum type="arabicPeriod"/>
            </a:pPr>
            <a:endParaRPr lang="en-US" altLang="en-US" sz="1400" dirty="0" smtClean="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a:p>
        </p:txBody>
      </p:sp>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27</a:t>
            </a:fld>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767695"/>
            <a:ext cx="19050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5538354" y="5129646"/>
            <a:ext cx="1181967"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urved Connector 7"/>
          <p:cNvCxnSpPr/>
          <p:nvPr/>
        </p:nvCxnSpPr>
        <p:spPr>
          <a:xfrm flipV="1">
            <a:off x="4800600" y="4876800"/>
            <a:ext cx="1219200" cy="228600"/>
          </a:xfrm>
          <a:prstGeom prst="curved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a:off x="4724400" y="5181600"/>
            <a:ext cx="1371600" cy="228600"/>
          </a:xfrm>
          <a:prstGeom prst="curved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a:off x="4724400" y="5334000"/>
            <a:ext cx="1066800" cy="457200"/>
          </a:xfrm>
          <a:prstGeom prst="curvedConnector3">
            <a:avLst>
              <a:gd name="adj1" fmla="val 6853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734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sz="3200" dirty="0">
                <a:solidFill>
                  <a:schemeClr val="bg1"/>
                </a:solidFill>
              </a:rPr>
              <a:t>Advantages to Near-Field Approach</a:t>
            </a:r>
            <a:endParaRPr lang="en-US" altLang="en-US" sz="3000" dirty="0" smtClean="0">
              <a:solidFill>
                <a:schemeClr val="bg1"/>
              </a:solidFill>
            </a:endParaRPr>
          </a:p>
        </p:txBody>
      </p:sp>
      <p:sp>
        <p:nvSpPr>
          <p:cNvPr id="21508" name="Rectangle 5"/>
          <p:cNvSpPr>
            <a:spLocks noGrp="1" noChangeArrowheads="1"/>
          </p:cNvSpPr>
          <p:nvPr>
            <p:ph type="body" idx="1"/>
          </p:nvPr>
        </p:nvSpPr>
        <p:spPr>
          <a:xfrm>
            <a:off x="457200" y="1524000"/>
            <a:ext cx="8229600" cy="4800600"/>
          </a:xfrm>
          <a:noFill/>
        </p:spPr>
        <p:txBody>
          <a:bodyPr/>
          <a:lstStyle/>
          <a:p>
            <a:r>
              <a:rPr lang="en-US" sz="2400" dirty="0"/>
              <a:t>No direct connection to the wiring </a:t>
            </a:r>
            <a:r>
              <a:rPr lang="en-US" sz="2400" dirty="0" smtClean="0"/>
              <a:t>necessary.</a:t>
            </a:r>
          </a:p>
          <a:p>
            <a:endParaRPr lang="en-US" sz="2400" dirty="0"/>
          </a:p>
          <a:p>
            <a:r>
              <a:rPr lang="en-US" sz="2400" dirty="0"/>
              <a:t>Highly immune to RF false positives from “radio smog” of cell phones, power line emissions, etc. without expensive filtering.</a:t>
            </a:r>
          </a:p>
          <a:p>
            <a:pPr marL="0" indent="0" eaLnBrk="1" hangingPunct="1">
              <a:lnSpc>
                <a:spcPct val="80000"/>
              </a:lnSpc>
              <a:buNone/>
            </a:pPr>
            <a:endParaRPr lang="en-US" altLang="en-US" sz="1400" dirty="0" smtClean="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a:p>
        </p:txBody>
      </p:sp>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381000" y="228600"/>
            <a:ext cx="8229600" cy="1143000"/>
          </a:xfrm>
          <a:solidFill>
            <a:srgbClr val="FF0000"/>
          </a:solidFill>
        </p:spPr>
        <p:txBody>
          <a:bodyPr/>
          <a:lstStyle/>
          <a:p>
            <a:pPr eaLnBrk="1" hangingPunct="1"/>
            <a:r>
              <a:rPr lang="en-US" sz="3200" dirty="0">
                <a:solidFill>
                  <a:schemeClr val="bg1"/>
                </a:solidFill>
              </a:rPr>
              <a:t>Goals for the circuit</a:t>
            </a:r>
            <a:r>
              <a:rPr lang="en-US" altLang="en-US" sz="3000" dirty="0" smtClean="0">
                <a:solidFill>
                  <a:schemeClr val="bg1"/>
                </a:solidFill>
              </a:rPr>
              <a:t> </a:t>
            </a:r>
          </a:p>
        </p:txBody>
      </p:sp>
      <p:sp>
        <p:nvSpPr>
          <p:cNvPr id="21508" name="Rectangle 5"/>
          <p:cNvSpPr>
            <a:spLocks noGrp="1" noChangeArrowheads="1"/>
          </p:cNvSpPr>
          <p:nvPr>
            <p:ph type="body" idx="1"/>
          </p:nvPr>
        </p:nvSpPr>
        <p:spPr>
          <a:xfrm>
            <a:off x="457200" y="1524000"/>
            <a:ext cx="8229600" cy="4800600"/>
          </a:xfrm>
          <a:noFill/>
        </p:spPr>
        <p:txBody>
          <a:bodyPr/>
          <a:lstStyle/>
          <a:p>
            <a:r>
              <a:rPr lang="en-US" sz="2400" dirty="0"/>
              <a:t>Low cost to implement, ideally pennies per meter</a:t>
            </a:r>
          </a:p>
          <a:p>
            <a:endParaRPr lang="en-US" sz="2400" dirty="0" smtClean="0"/>
          </a:p>
          <a:p>
            <a:r>
              <a:rPr lang="en-US" sz="2400" dirty="0" smtClean="0"/>
              <a:t>No </a:t>
            </a:r>
            <a:r>
              <a:rPr lang="en-US" sz="2400" dirty="0"/>
              <a:t>new electronic components such as custom integrated </a:t>
            </a:r>
            <a:r>
              <a:rPr lang="en-US" sz="2400" dirty="0" smtClean="0"/>
              <a:t>circuits</a:t>
            </a:r>
          </a:p>
          <a:p>
            <a:pPr marL="0" indent="0">
              <a:buNone/>
            </a:pPr>
            <a:endParaRPr lang="en-US" sz="2400" dirty="0"/>
          </a:p>
          <a:p>
            <a:r>
              <a:rPr lang="en-US" sz="2400" dirty="0"/>
              <a:t>Robust and simple</a:t>
            </a:r>
          </a:p>
          <a:p>
            <a:pPr eaLnBrk="1" hangingPunct="1">
              <a:lnSpc>
                <a:spcPct val="120000"/>
              </a:lnSpc>
            </a:pPr>
            <a:endParaRPr lang="en-US" altLang="en-US" sz="1400" dirty="0" smtClean="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a:p>
        </p:txBody>
      </p:sp>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29</a:t>
            </a:fld>
            <a:endParaRPr lang="en-US"/>
          </a:p>
        </p:txBody>
      </p:sp>
    </p:spTree>
    <p:extLst>
      <p:ext uri="{BB962C8B-B14F-4D97-AF65-F5344CB8AC3E}">
        <p14:creationId xmlns:p14="http://schemas.microsoft.com/office/powerpoint/2010/main" val="3300052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28600"/>
            <a:ext cx="8229600" cy="838200"/>
          </a:xfrm>
          <a:solidFill>
            <a:srgbClr val="FF0000"/>
          </a:solidFill>
        </p:spPr>
        <p:txBody>
          <a:bodyPr/>
          <a:lstStyle/>
          <a:p>
            <a:pPr eaLnBrk="1" hangingPunct="1"/>
            <a:r>
              <a:rPr lang="en-US" altLang="en-US" sz="3000" dirty="0" smtClean="0">
                <a:solidFill>
                  <a:schemeClr val="bg1"/>
                </a:solidFill>
              </a:rPr>
              <a:t>The Issue</a:t>
            </a:r>
          </a:p>
        </p:txBody>
      </p:sp>
      <p:sp>
        <p:nvSpPr>
          <p:cNvPr id="3076" name="Rectangle 3"/>
          <p:cNvSpPr>
            <a:spLocks noGrp="1" noChangeArrowheads="1"/>
          </p:cNvSpPr>
          <p:nvPr>
            <p:ph type="body" idx="1"/>
          </p:nvPr>
        </p:nvSpPr>
        <p:spPr>
          <a:xfrm>
            <a:off x="457200" y="1143000"/>
            <a:ext cx="8229600" cy="4114800"/>
          </a:xfrm>
          <a:solidFill>
            <a:srgbClr val="FFFFFF"/>
          </a:solidFill>
        </p:spPr>
        <p:txBody>
          <a:bodyPr/>
          <a:lstStyle/>
          <a:p>
            <a:pPr eaLnBrk="1" hangingPunct="1">
              <a:lnSpc>
                <a:spcPct val="80000"/>
              </a:lnSpc>
              <a:spcAft>
                <a:spcPct val="100000"/>
              </a:spcAft>
            </a:pPr>
            <a:r>
              <a:rPr lang="en-US" altLang="en-US" sz="1400" dirty="0" smtClean="0"/>
              <a:t>Hot Sockets are not a new phenomenon.  Virtually every meter man has pulled a meter with a portion of the meter base around a blade melted and virtually every utility has been called to assist in the investigation of a fire at a meter box.  </a:t>
            </a:r>
          </a:p>
          <a:p>
            <a:pPr eaLnBrk="1" hangingPunct="1">
              <a:lnSpc>
                <a:spcPct val="80000"/>
              </a:lnSpc>
              <a:spcAft>
                <a:spcPct val="100000"/>
              </a:spcAft>
            </a:pPr>
            <a:r>
              <a:rPr lang="en-US" altLang="en-US" sz="1400" dirty="0" smtClean="0"/>
              <a:t>AMI deployments because of the volume of meters involved put a spot light on this issue.  </a:t>
            </a:r>
          </a:p>
          <a:p>
            <a:pPr lvl="1" eaLnBrk="1" hangingPunct="1">
              <a:lnSpc>
                <a:spcPct val="80000"/>
              </a:lnSpc>
              <a:spcAft>
                <a:spcPct val="100000"/>
              </a:spcAft>
            </a:pPr>
            <a:r>
              <a:rPr lang="en-US" altLang="en-US" sz="1400" dirty="0" smtClean="0"/>
              <a:t>What causes a hot socket?</a:t>
            </a:r>
          </a:p>
          <a:p>
            <a:pPr lvl="1" eaLnBrk="1" hangingPunct="1">
              <a:lnSpc>
                <a:spcPct val="80000"/>
              </a:lnSpc>
              <a:spcAft>
                <a:spcPct val="100000"/>
              </a:spcAft>
            </a:pPr>
            <a:r>
              <a:rPr lang="en-US" altLang="en-US" sz="1400" dirty="0" smtClean="0"/>
              <a:t>Are the meters ever the cause of a meter box failure?</a:t>
            </a:r>
          </a:p>
          <a:p>
            <a:pPr lvl="1" eaLnBrk="1" hangingPunct="1">
              <a:lnSpc>
                <a:spcPct val="80000"/>
              </a:lnSpc>
              <a:spcAft>
                <a:spcPct val="100000"/>
              </a:spcAft>
            </a:pPr>
            <a:r>
              <a:rPr lang="en-US" altLang="en-US" sz="1400" dirty="0" smtClean="0"/>
              <a:t>What are the things to look for when inspecting an </a:t>
            </a:r>
            <a:br>
              <a:rPr lang="en-US" altLang="en-US" sz="1400" dirty="0" smtClean="0"/>
            </a:br>
            <a:r>
              <a:rPr lang="en-US" altLang="en-US" sz="1400" dirty="0" smtClean="0"/>
              <a:t>existing meter installation?</a:t>
            </a:r>
          </a:p>
          <a:p>
            <a:pPr lvl="1" eaLnBrk="1" hangingPunct="1">
              <a:lnSpc>
                <a:spcPct val="80000"/>
              </a:lnSpc>
              <a:spcAft>
                <a:spcPct val="100000"/>
              </a:spcAft>
            </a:pPr>
            <a:r>
              <a:rPr lang="en-US" altLang="en-US" sz="1400" dirty="0" smtClean="0"/>
              <a:t>What are the best practices for handling potential hot</a:t>
            </a:r>
            <a:br>
              <a:rPr lang="en-US" altLang="en-US" sz="1400" dirty="0" smtClean="0"/>
            </a:br>
            <a:r>
              <a:rPr lang="en-US" altLang="en-US" sz="1400" dirty="0" smtClean="0"/>
              <a:t> sockets?</a:t>
            </a:r>
          </a:p>
          <a:p>
            <a:pPr eaLnBrk="1" hangingPunct="1">
              <a:lnSpc>
                <a:spcPct val="80000"/>
              </a:lnSpc>
              <a:spcAft>
                <a:spcPct val="100000"/>
              </a:spcAft>
            </a:pPr>
            <a:r>
              <a:rPr lang="en-US" altLang="en-US" sz="1400" dirty="0" smtClean="0"/>
              <a:t>This presentation will cover the results of our lab </a:t>
            </a:r>
            <a:br>
              <a:rPr lang="en-US" altLang="en-US" sz="1400" dirty="0" smtClean="0"/>
            </a:br>
            <a:r>
              <a:rPr lang="en-US" altLang="en-US" sz="1400" dirty="0" smtClean="0"/>
              <a:t>investigation into the sources for hot sockets, the </a:t>
            </a:r>
            <a:br>
              <a:rPr lang="en-US" altLang="en-US" sz="1400" dirty="0" smtClean="0"/>
            </a:br>
            <a:r>
              <a:rPr lang="en-US" altLang="en-US" sz="1400" dirty="0" smtClean="0"/>
              <a:t>development of a fixture to simulate hot sockets, </a:t>
            </a:r>
            <a:br>
              <a:rPr lang="en-US" altLang="en-US" sz="1400" dirty="0" smtClean="0"/>
            </a:br>
            <a:r>
              <a:rPr lang="en-US" altLang="en-US" sz="1400" dirty="0" smtClean="0"/>
              <a:t>the tests and data gleaned from hot sockets, and </a:t>
            </a:r>
            <a:br>
              <a:rPr lang="en-US" altLang="en-US" sz="1400" dirty="0" smtClean="0"/>
            </a:br>
            <a:r>
              <a:rPr lang="en-US" altLang="en-US" sz="1400" dirty="0" smtClean="0"/>
              <a:t>a discussion of “best practices” regarding hot sockets.  </a:t>
            </a:r>
          </a:p>
          <a:p>
            <a:pPr eaLnBrk="1" hangingPunct="1">
              <a:lnSpc>
                <a:spcPct val="80000"/>
              </a:lnSpc>
              <a:spcAft>
                <a:spcPct val="100000"/>
              </a:spcAft>
            </a:pPr>
            <a:r>
              <a:rPr lang="en-US" altLang="en-US" sz="1400" dirty="0" smtClean="0"/>
              <a:t>We will also cover new technology developed and patented by TESCO and L+G to use the meter to sense a hot socket and forward an alarm in near real time to the head end system.</a:t>
            </a:r>
          </a:p>
        </p:txBody>
      </p:sp>
      <p:pic>
        <p:nvPicPr>
          <p:cNvPr id="3077" name="Picture 9" descr="damaged-smart-meter3"/>
          <p:cNvPicPr>
            <a:picLocks noChangeAspect="1" noChangeArrowheads="1"/>
          </p:cNvPicPr>
          <p:nvPr/>
        </p:nvPicPr>
        <p:blipFill>
          <a:blip r:embed="rId3">
            <a:extLst>
              <a:ext uri="{28A0092B-C50C-407E-A947-70E740481C1C}">
                <a14:useLocalDpi xmlns:a14="http://schemas.microsoft.com/office/drawing/2010/main" val="0"/>
              </a:ext>
            </a:extLst>
          </a:blip>
          <a:srcRect l="14624" t="11189" r="15810" b="7741"/>
          <a:stretch>
            <a:fillRect/>
          </a:stretch>
        </p:blipFill>
        <p:spPr bwMode="auto">
          <a:xfrm>
            <a:off x="5749636" y="2362200"/>
            <a:ext cx="2444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sz="3200" dirty="0">
                <a:solidFill>
                  <a:schemeClr val="bg1"/>
                </a:solidFill>
              </a:rPr>
              <a:t>The Circuit</a:t>
            </a:r>
            <a:endParaRPr lang="en-US" altLang="en-US" sz="3000" dirty="0" smtClean="0">
              <a:solidFill>
                <a:schemeClr val="bg1"/>
              </a:solidFill>
            </a:endParaRPr>
          </a:p>
        </p:txBody>
      </p:sp>
      <p:sp>
        <p:nvSpPr>
          <p:cNvPr id="21508" name="Rectangle 5"/>
          <p:cNvSpPr>
            <a:spLocks noGrp="1" noChangeArrowheads="1"/>
          </p:cNvSpPr>
          <p:nvPr>
            <p:ph type="body" idx="1"/>
          </p:nvPr>
        </p:nvSpPr>
        <p:spPr>
          <a:xfrm>
            <a:off x="457200" y="1524000"/>
            <a:ext cx="8229600" cy="4800600"/>
          </a:xfrm>
          <a:noFill/>
        </p:spPr>
        <p:txBody>
          <a:bodyPr/>
          <a:lstStyle/>
          <a:p>
            <a:endParaRPr lang="en-US" sz="2000" dirty="0" smtClean="0"/>
          </a:p>
          <a:p>
            <a:r>
              <a:rPr lang="en-US" sz="2000" dirty="0" smtClean="0"/>
              <a:t>Front </a:t>
            </a:r>
            <a:r>
              <a:rPr lang="en-US" sz="2000" dirty="0"/>
              <a:t>end is simple inductor-capacitor tank circuit, detuned for broad low frequency RF response</a:t>
            </a:r>
            <a:r>
              <a:rPr lang="en-US" sz="2000" dirty="0" smtClean="0"/>
              <a:t>.</a:t>
            </a:r>
          </a:p>
          <a:p>
            <a:endParaRPr lang="en-US" sz="2000" dirty="0"/>
          </a:p>
          <a:p>
            <a:r>
              <a:rPr lang="en-US" sz="2000" dirty="0"/>
              <a:t>Detector is a simple transistor circuit with a degree of positive feedback and latching mechanism. </a:t>
            </a:r>
            <a:endParaRPr lang="en-US" sz="2000" dirty="0" smtClean="0"/>
          </a:p>
          <a:p>
            <a:pPr marL="0" indent="0">
              <a:buNone/>
            </a:pPr>
            <a:r>
              <a:rPr lang="en-US" sz="2000" dirty="0" smtClean="0"/>
              <a:t> </a:t>
            </a:r>
            <a:endParaRPr lang="en-US" sz="2000" dirty="0"/>
          </a:p>
          <a:p>
            <a:r>
              <a:rPr lang="en-US" sz="2000" dirty="0"/>
              <a:t>Output of the circuit is a logic level pulse which signals the meter’s microcontroller that an arc event is likely happening.  An LED may be connected as well for visual demos.</a:t>
            </a:r>
          </a:p>
          <a:p>
            <a:pPr eaLnBrk="1" hangingPunct="1">
              <a:lnSpc>
                <a:spcPct val="80000"/>
              </a:lnSpc>
            </a:pPr>
            <a:endParaRPr lang="en-US" altLang="en-US" sz="1400" dirty="0" smtClean="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a:p>
        </p:txBody>
      </p:sp>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30</a:t>
            </a:fld>
            <a:endParaRPr lang="en-US"/>
          </a:p>
        </p:txBody>
      </p:sp>
    </p:spTree>
    <p:extLst>
      <p:ext uri="{BB962C8B-B14F-4D97-AF65-F5344CB8AC3E}">
        <p14:creationId xmlns:p14="http://schemas.microsoft.com/office/powerpoint/2010/main" val="32972641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Summary of the Problem</a:t>
            </a:r>
            <a:r>
              <a:rPr lang="en-US" altLang="en-US" sz="3000" dirty="0" smtClean="0"/>
              <a:t> </a:t>
            </a:r>
          </a:p>
        </p:txBody>
      </p:sp>
      <p:sp>
        <p:nvSpPr>
          <p:cNvPr id="21508" name="Rectangle 5"/>
          <p:cNvSpPr>
            <a:spLocks noGrp="1" noChangeArrowheads="1"/>
          </p:cNvSpPr>
          <p:nvPr>
            <p:ph type="body" idx="1"/>
          </p:nvPr>
        </p:nvSpPr>
        <p:spPr>
          <a:xfrm>
            <a:off x="457200" y="1524000"/>
            <a:ext cx="8229600" cy="4800600"/>
          </a:xfrm>
          <a:noFill/>
        </p:spPr>
        <p:txBody>
          <a:bodyPr/>
          <a:lstStyle/>
          <a:p>
            <a:pPr eaLnBrk="1" hangingPunct="1">
              <a:lnSpc>
                <a:spcPct val="120000"/>
              </a:lnSpc>
            </a:pPr>
            <a:r>
              <a:rPr lang="en-US" altLang="en-US" sz="1600" dirty="0" smtClean="0"/>
              <a:t>Hot sockets start with a loss of tension in at least one of the meter socket jaws.  This loss of tension can be from a variety of sources that start as early as improper installation or even “tight sockets”. </a:t>
            </a:r>
          </a:p>
          <a:p>
            <a:pPr eaLnBrk="1" hangingPunct="1">
              <a:lnSpc>
                <a:spcPct val="120000"/>
              </a:lnSpc>
            </a:pPr>
            <a:r>
              <a:rPr lang="en-US" altLang="en-US" sz="1600" dirty="0" smtClean="0"/>
              <a:t>Loss of tension is necessary to create the initial micro-arcing conditions.</a:t>
            </a:r>
          </a:p>
          <a:p>
            <a:pPr eaLnBrk="1" hangingPunct="1">
              <a:lnSpc>
                <a:spcPct val="120000"/>
              </a:lnSpc>
            </a:pPr>
            <a:r>
              <a:rPr lang="en-US" altLang="en-US" sz="1600" dirty="0" smtClean="0"/>
              <a:t>Sockets with repeated meter exchanges observed to have higher incidence of hot socket issues and “booting” a meter may spring jaws even more.</a:t>
            </a:r>
          </a:p>
          <a:p>
            <a:pPr eaLnBrk="1" hangingPunct="1">
              <a:lnSpc>
                <a:spcPct val="120000"/>
              </a:lnSpc>
            </a:pPr>
            <a:r>
              <a:rPr lang="en-US" altLang="en-US" sz="1600" dirty="0" smtClean="0"/>
              <a:t>Vibration appears to be the most common catalyst to the micro-arcing that creates the initial heat in a “hot socket”.</a:t>
            </a:r>
          </a:p>
          <a:p>
            <a:pPr eaLnBrk="1" hangingPunct="1">
              <a:lnSpc>
                <a:spcPct val="120000"/>
              </a:lnSpc>
            </a:pPr>
            <a:r>
              <a:rPr lang="en-US" altLang="en-US" sz="1600" dirty="0" smtClean="0"/>
              <a:t>The meter must have some power, but current is not a significant factor in how quickly or dramatically a hot socket occurs</a:t>
            </a:r>
          </a:p>
          <a:p>
            <a:pPr eaLnBrk="1" hangingPunct="1">
              <a:lnSpc>
                <a:spcPct val="120000"/>
              </a:lnSpc>
            </a:pPr>
            <a:r>
              <a:rPr lang="en-US" altLang="en-US" sz="1600" dirty="0" smtClean="0"/>
              <a:t>The effects of vibration and weakened jaw are cumulative </a:t>
            </a:r>
          </a:p>
          <a:p>
            <a:pPr eaLnBrk="1" hangingPunct="1">
              <a:lnSpc>
                <a:spcPct val="80000"/>
              </a:lnSpc>
            </a:pPr>
            <a:endParaRPr lang="en-US" altLang="en-US" sz="1400" dirty="0" smtClean="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a:p>
        </p:txBody>
      </p:sp>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31</a:t>
            </a:fld>
            <a:endParaRPr lang="en-US"/>
          </a:p>
        </p:txBody>
      </p:sp>
    </p:spTree>
    <p:extLst>
      <p:ext uri="{BB962C8B-B14F-4D97-AF65-F5344CB8AC3E}">
        <p14:creationId xmlns:p14="http://schemas.microsoft.com/office/powerpoint/2010/main" val="32917924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Summary of the Potential Solutions</a:t>
            </a:r>
            <a:r>
              <a:rPr lang="en-US" altLang="en-US" sz="3000" dirty="0" smtClean="0"/>
              <a:t> </a:t>
            </a:r>
          </a:p>
        </p:txBody>
      </p:sp>
      <p:sp>
        <p:nvSpPr>
          <p:cNvPr id="21508" name="Rectangle 5"/>
          <p:cNvSpPr>
            <a:spLocks noGrp="1" noChangeArrowheads="1"/>
          </p:cNvSpPr>
          <p:nvPr>
            <p:ph type="body" idx="1"/>
          </p:nvPr>
        </p:nvSpPr>
        <p:spPr>
          <a:xfrm>
            <a:off x="457200" y="1524000"/>
            <a:ext cx="8229600" cy="4800600"/>
          </a:xfrm>
          <a:noFill/>
        </p:spPr>
        <p:txBody>
          <a:bodyPr/>
          <a:lstStyle/>
          <a:p>
            <a:pPr eaLnBrk="1" hangingPunct="1">
              <a:lnSpc>
                <a:spcPct val="120000"/>
              </a:lnSpc>
            </a:pPr>
            <a:r>
              <a:rPr lang="en-US" altLang="en-US" sz="1600" dirty="0" smtClean="0"/>
              <a:t>Meter Manufacturers have all been working on the design of their meters to better withstand a hot socket.  These new meters have better baseline performance than even the older electro mechanical meters, but a hot socket will eventually burn up even the most robust meter.</a:t>
            </a:r>
          </a:p>
          <a:p>
            <a:pPr eaLnBrk="1" hangingPunct="1">
              <a:lnSpc>
                <a:spcPct val="120000"/>
              </a:lnSpc>
            </a:pPr>
            <a:r>
              <a:rPr lang="en-US" altLang="en-US" sz="1600" dirty="0" smtClean="0"/>
              <a:t>Thorough visual inspections of all services when replacing a meter whether for AMI or not</a:t>
            </a:r>
          </a:p>
          <a:p>
            <a:pPr eaLnBrk="1" hangingPunct="1">
              <a:lnSpc>
                <a:spcPct val="120000"/>
              </a:lnSpc>
            </a:pPr>
            <a:r>
              <a:rPr lang="en-US" altLang="en-US" sz="1600" dirty="0" smtClean="0"/>
              <a:t>Hot Socket Indicator inspection for all jaws.  This is a non-invasive way to check that the minimum safe holding force or greater is present in all socket jaws.</a:t>
            </a:r>
          </a:p>
          <a:p>
            <a:pPr eaLnBrk="1" hangingPunct="1">
              <a:lnSpc>
                <a:spcPct val="120000"/>
              </a:lnSpc>
            </a:pPr>
            <a:r>
              <a:rPr lang="en-US" altLang="en-US" sz="1600" dirty="0" smtClean="0"/>
              <a:t>Hot Socket clips. Allows for the meter tech to leave the service as safe or safer than when the problem jaw has been identified.</a:t>
            </a:r>
          </a:p>
          <a:p>
            <a:pPr eaLnBrk="1" hangingPunct="1">
              <a:lnSpc>
                <a:spcPct val="120000"/>
              </a:lnSpc>
            </a:pPr>
            <a:r>
              <a:rPr lang="en-US" altLang="en-US" sz="1600" dirty="0" smtClean="0"/>
              <a:t>In Meter circuit for near real time detection and alarm to the head end allows the utility to identify compromised jaws before they damage the meter and before they become dangerous to the rate payer or tenant.</a:t>
            </a:r>
          </a:p>
          <a:p>
            <a:pPr eaLnBrk="1" hangingPunct="1">
              <a:lnSpc>
                <a:spcPct val="80000"/>
              </a:lnSpc>
            </a:pPr>
            <a:endParaRPr lang="en-US" altLang="en-US" sz="1400" dirty="0" smtClean="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a:p>
        </p:txBody>
      </p:sp>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32</a:t>
            </a:fld>
            <a:endParaRPr lang="en-US"/>
          </a:p>
        </p:txBody>
      </p:sp>
    </p:spTree>
    <p:extLst>
      <p:ext uri="{BB962C8B-B14F-4D97-AF65-F5344CB8AC3E}">
        <p14:creationId xmlns:p14="http://schemas.microsoft.com/office/powerpoint/2010/main" val="583977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a:solidFill>
            <a:srgbClr val="FF0000"/>
          </a:solidFill>
        </p:spPr>
        <p:txBody>
          <a:bodyPr/>
          <a:lstStyle/>
          <a:p>
            <a:pPr algn="l" eaLnBrk="1" hangingPunct="1"/>
            <a:r>
              <a:rPr lang="en-US" altLang="en-US" sz="3000" smtClean="0">
                <a:solidFill>
                  <a:schemeClr val="bg1"/>
                </a:solidFill>
              </a:rPr>
              <a:t>              Questions and Discussion</a:t>
            </a:r>
            <a:r>
              <a:rPr lang="en-US" altLang="en-US" sz="4000" smtClean="0">
                <a:solidFill>
                  <a:schemeClr val="bg1"/>
                </a:solidFill>
              </a:rPr>
              <a:t>  </a:t>
            </a:r>
          </a:p>
        </p:txBody>
      </p:sp>
      <p:sp>
        <p:nvSpPr>
          <p:cNvPr id="22532" name="Rectangle 5"/>
          <p:cNvSpPr>
            <a:spLocks noGrp="1" noChangeArrowheads="1"/>
          </p:cNvSpPr>
          <p:nvPr>
            <p:ph type="body" idx="1"/>
          </p:nvPr>
        </p:nvSpPr>
        <p:spPr>
          <a:xfrm>
            <a:off x="436418" y="1524000"/>
            <a:ext cx="8229600" cy="4648200"/>
          </a:xfrm>
          <a:noFill/>
        </p:spPr>
        <p:txBody>
          <a:bodyPr/>
          <a:lstStyle/>
          <a:p>
            <a:pPr algn="ctr" eaLnBrk="1" hangingPunct="1">
              <a:lnSpc>
                <a:spcPct val="90000"/>
              </a:lnSpc>
              <a:buFontTx/>
              <a:buNone/>
            </a:pPr>
            <a:r>
              <a:rPr lang="en-US" altLang="en-US" sz="2800" b="1" dirty="0" smtClean="0"/>
              <a:t>Tom Lawton</a:t>
            </a:r>
          </a:p>
          <a:p>
            <a:pPr algn="ctr" eaLnBrk="1" hangingPunct="1">
              <a:lnSpc>
                <a:spcPct val="90000"/>
              </a:lnSpc>
              <a:buFontTx/>
              <a:buNone/>
            </a:pPr>
            <a:r>
              <a:rPr lang="en-US" altLang="en-US" sz="2500" dirty="0" smtClean="0"/>
              <a:t>TESCO – The Eastern Specialty Company</a:t>
            </a:r>
          </a:p>
          <a:p>
            <a:pPr algn="ctr" eaLnBrk="1" hangingPunct="1">
              <a:lnSpc>
                <a:spcPct val="90000"/>
              </a:lnSpc>
              <a:buFontTx/>
              <a:buNone/>
            </a:pPr>
            <a:r>
              <a:rPr lang="en-US" altLang="en-US" sz="2500" dirty="0" smtClean="0"/>
              <a:t>Bristol, PA</a:t>
            </a:r>
          </a:p>
          <a:p>
            <a:pPr algn="ctr" eaLnBrk="1" hangingPunct="1">
              <a:lnSpc>
                <a:spcPct val="90000"/>
              </a:lnSpc>
              <a:buFontTx/>
              <a:buNone/>
            </a:pPr>
            <a:r>
              <a:rPr lang="en-US" altLang="en-US" sz="2500" dirty="0" smtClean="0"/>
              <a:t>215.785.2338</a:t>
            </a:r>
          </a:p>
          <a:p>
            <a:pPr algn="ctr" eaLnBrk="1" hangingPunct="1">
              <a:lnSpc>
                <a:spcPct val="90000"/>
              </a:lnSpc>
              <a:buFontTx/>
              <a:buNone/>
            </a:pPr>
            <a:r>
              <a:rPr lang="en-US" altLang="en-US" sz="2500" dirty="0" smtClean="0"/>
              <a:t>215.688.0298 (cell)</a:t>
            </a:r>
          </a:p>
          <a:p>
            <a:pPr algn="ctr" eaLnBrk="1" hangingPunct="1">
              <a:lnSpc>
                <a:spcPct val="90000"/>
              </a:lnSpc>
              <a:buFontTx/>
              <a:buNone/>
            </a:pPr>
            <a:r>
              <a:rPr lang="en-US" altLang="en-US" sz="2500" dirty="0" smtClean="0"/>
              <a:t>Tom.Lawton@tescometering.com</a:t>
            </a:r>
            <a:endParaRPr lang="en-US" altLang="en-US" sz="2800" dirty="0" smtClean="0"/>
          </a:p>
          <a:p>
            <a:pPr algn="ctr" eaLnBrk="1" hangingPunct="1">
              <a:lnSpc>
                <a:spcPct val="90000"/>
              </a:lnSpc>
              <a:buFontTx/>
              <a:buNone/>
            </a:pPr>
            <a:endParaRPr lang="en-US" altLang="en-US" sz="2500" dirty="0" smtClean="0"/>
          </a:p>
          <a:p>
            <a:pPr algn="ctr" eaLnBrk="1" hangingPunct="1">
              <a:lnSpc>
                <a:spcPct val="90000"/>
              </a:lnSpc>
              <a:buFontTx/>
              <a:buNone/>
            </a:pPr>
            <a:r>
              <a:rPr lang="en-US" altLang="en-US" sz="2500" dirty="0" smtClean="0"/>
              <a:t>This presentation can also be found under Meter Conferences and Schools on the TESCO web site: </a:t>
            </a:r>
            <a:r>
              <a:rPr lang="en-US" altLang="en-US" sz="2500" dirty="0" smtClean="0">
                <a:solidFill>
                  <a:srgbClr val="CC3300"/>
                </a:solidFill>
                <a:hlinkClick r:id="rId3"/>
              </a:rPr>
              <a:t>www.tescometering.com</a:t>
            </a:r>
            <a:endParaRPr lang="en-US" altLang="en-US" sz="2500" dirty="0" smtClean="0">
              <a:solidFill>
                <a:srgbClr val="CC3300"/>
              </a:solidFill>
            </a:endParaRPr>
          </a:p>
        </p:txBody>
      </p:sp>
      <p:pic>
        <p:nvPicPr>
          <p:cNvPr id="22533"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Why do we know anything about hot sockets?</a:t>
            </a:r>
          </a:p>
        </p:txBody>
      </p:sp>
      <p:sp>
        <p:nvSpPr>
          <p:cNvPr id="4100" name="Rectangle 8"/>
          <p:cNvSpPr>
            <a:spLocks noGrp="1" noChangeArrowheads="1"/>
          </p:cNvSpPr>
          <p:nvPr>
            <p:ph type="body" idx="1"/>
          </p:nvPr>
        </p:nvSpPr>
        <p:spPr>
          <a:xfrm>
            <a:off x="304800" y="1447800"/>
            <a:ext cx="8458200" cy="3352800"/>
          </a:xfrm>
          <a:solidFill>
            <a:schemeClr val="bg1"/>
          </a:solidFill>
        </p:spPr>
        <p:txBody>
          <a:bodyPr/>
          <a:lstStyle/>
          <a:p>
            <a:pPr marL="400050" indent="-400050" eaLnBrk="1" hangingPunct="1">
              <a:lnSpc>
                <a:spcPct val="120000"/>
              </a:lnSpc>
              <a:spcAft>
                <a:spcPct val="20000"/>
              </a:spcAft>
            </a:pPr>
            <a:r>
              <a:rPr lang="en-US" altLang="en-US" sz="1400" dirty="0" smtClean="0"/>
              <a:t>L+G has been investigating hot sockets and how to make their meters withstand hot socket conditions for longer periods of time so the socket has a greater likelihood of being repaired prior to catastrophic failure.</a:t>
            </a:r>
          </a:p>
          <a:p>
            <a:pPr marL="400050" indent="-400050" eaLnBrk="1" hangingPunct="1">
              <a:lnSpc>
                <a:spcPct val="120000"/>
              </a:lnSpc>
              <a:spcAft>
                <a:spcPct val="20000"/>
              </a:spcAft>
            </a:pPr>
            <a:r>
              <a:rPr lang="en-US" altLang="en-US" sz="1400" dirty="0" smtClean="0"/>
              <a:t>L+G has also been investigating ways to utilize AMI communication to possibly alert head end systems of hot socket incidences.</a:t>
            </a:r>
          </a:p>
          <a:p>
            <a:pPr marL="400050" indent="-400050" eaLnBrk="1" hangingPunct="1">
              <a:lnSpc>
                <a:spcPct val="120000"/>
              </a:lnSpc>
              <a:spcAft>
                <a:spcPct val="20000"/>
              </a:spcAft>
            </a:pPr>
            <a:r>
              <a:rPr lang="en-US" altLang="en-US" sz="1400" dirty="0" smtClean="0"/>
              <a:t>TESCO has been fortunate enough to be involved in several meter deployments where we supplied full time and part time meter engineers and project managers to our customer’s AMI deployment teams.  In this capacity we have been involved in evaluating hot socket issues and helping to determine an appropriate response to actual or potential hot sockets.</a:t>
            </a:r>
          </a:p>
          <a:p>
            <a:pPr marL="400050" indent="-400050" eaLnBrk="1" hangingPunct="1">
              <a:lnSpc>
                <a:spcPct val="120000"/>
              </a:lnSpc>
              <a:spcAft>
                <a:spcPct val="20000"/>
              </a:spcAft>
            </a:pPr>
            <a:r>
              <a:rPr lang="en-US" altLang="en-US" sz="1400" dirty="0" smtClean="0"/>
              <a:t>TESCO’s meter lab was contracted to develop a laboratory fixture that would simulate the various features common to most hot sockets found in the field.  TESCO was also contracted to develop test protocols, gather data and benchmark various conditions and meters.</a:t>
            </a:r>
          </a:p>
        </p:txBody>
      </p:sp>
      <p:sp>
        <p:nvSpPr>
          <p:cNvPr id="4101" name="Rectangle 8"/>
          <p:cNvSpPr>
            <a:spLocks noChangeArrowheads="1"/>
          </p:cNvSpPr>
          <p:nvPr/>
        </p:nvSpPr>
        <p:spPr bwMode="auto">
          <a:xfrm>
            <a:off x="304800" y="4891087"/>
            <a:ext cx="5334000"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0050" indent="-400050" eaLnBrk="0" hangingPunct="0">
              <a:spcBef>
                <a:spcPct val="20000"/>
              </a:spcBef>
              <a:buChar char="•"/>
              <a:defRPr sz="3200">
                <a:solidFill>
                  <a:schemeClr val="tx1"/>
                </a:solidFill>
                <a:latin typeface="Arial" charset="0"/>
              </a:defRPr>
            </a:lvl1pPr>
            <a:lvl2pPr marL="6858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20000"/>
              </a:lnSpc>
              <a:spcAft>
                <a:spcPct val="20000"/>
              </a:spcAft>
            </a:pPr>
            <a:r>
              <a:rPr lang="en-US" altLang="en-US" sz="1400" dirty="0"/>
              <a:t>TESCO has access to a large number of meters which have been exposed to hot sockets both before and after catastrophic </a:t>
            </a:r>
            <a:r>
              <a:rPr lang="en-US" altLang="en-US" sz="1400" dirty="0" smtClean="0"/>
              <a:t>failure as well as a limited </a:t>
            </a:r>
            <a:r>
              <a:rPr lang="en-US" altLang="en-US" sz="1400" dirty="0"/>
              <a:t>number of sockets that were hot sockets and did not yet fail catastrophically.</a:t>
            </a:r>
          </a:p>
        </p:txBody>
      </p:sp>
      <p:pic>
        <p:nvPicPr>
          <p:cNvPr id="4102" name="Picture 10" descr="k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545" y="4946478"/>
            <a:ext cx="3124200" cy="160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1" y="5490619"/>
            <a:ext cx="8610599" cy="529181"/>
          </a:xfrm>
        </p:spPr>
        <p:txBody>
          <a:bodyPr/>
          <a:lstStyle/>
          <a:p>
            <a:pPr marL="0" indent="0" defTabSz="1060450">
              <a:buClr>
                <a:schemeClr val="tx2"/>
              </a:buClr>
              <a:buFontTx/>
              <a:buNone/>
              <a:defRPr/>
            </a:pPr>
            <a:r>
              <a:rPr lang="en-US" sz="1500" dirty="0" smtClean="0">
                <a:cs typeface="Arial" charset="0"/>
              </a:rPr>
              <a:t>National Fire Prevention Association (NFPA) tracks sources of home electrical fires - 2013 report.</a:t>
            </a:r>
          </a:p>
          <a:p>
            <a:pPr marL="188913" indent="-188913" defTabSz="1060450">
              <a:buClr>
                <a:schemeClr val="tx2"/>
              </a:buClr>
              <a:defRPr/>
            </a:pPr>
            <a:endParaRPr lang="en-US" sz="2000" i="1" dirty="0">
              <a:cs typeface="Arial" charset="0"/>
            </a:endParaRPr>
          </a:p>
        </p:txBody>
      </p:sp>
      <p:pic>
        <p:nvPicPr>
          <p:cNvPr id="266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4000"/>
            <a:ext cx="7010400" cy="389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251450" y="2309813"/>
            <a:ext cx="1682750" cy="585787"/>
          </a:xfrm>
          <a:prstGeom prst="rect">
            <a:avLst/>
          </a:prstGeom>
          <a:noFill/>
        </p:spPr>
        <p:txBody>
          <a:bodyPr>
            <a:spAutoFit/>
          </a:bodyPr>
          <a:lstStyle/>
          <a:p>
            <a:pPr>
              <a:defRPr/>
            </a:pPr>
            <a:r>
              <a:rPr lang="en-US" sz="1600" dirty="0">
                <a:solidFill>
                  <a:srgbClr val="FF0000"/>
                </a:solidFill>
                <a:latin typeface="+mn-lt"/>
              </a:rPr>
              <a:t>No NFPA data 1999-2001</a:t>
            </a:r>
          </a:p>
        </p:txBody>
      </p:sp>
      <p:sp>
        <p:nvSpPr>
          <p:cNvPr id="8" name="Rectangle 2"/>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smtClean="0">
                <a:solidFill>
                  <a:schemeClr val="bg1"/>
                </a:solidFill>
              </a:rPr>
              <a:t>Electrical Fires Generally Decreasing</a:t>
            </a:r>
          </a:p>
        </p:txBody>
      </p:sp>
      <p:sp>
        <p:nvSpPr>
          <p:cNvPr id="3" name="Slide Number Placeholder 2"/>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5</a:t>
            </a:fld>
            <a:endParaRPr lang="en-US"/>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5486400" y="1745820"/>
            <a:ext cx="3279775" cy="2321833"/>
          </a:xfrm>
        </p:spPr>
        <p:txBody>
          <a:bodyPr/>
          <a:lstStyle/>
          <a:p>
            <a:pPr marL="0" indent="0" defTabSz="1060450">
              <a:buClr>
                <a:schemeClr val="tx2"/>
              </a:buClr>
              <a:buFontTx/>
              <a:buNone/>
            </a:pPr>
            <a:endParaRPr lang="en-US" altLang="en-US" sz="2400" dirty="0" smtClean="0">
              <a:cs typeface="Arial" charset="0"/>
            </a:endParaRPr>
          </a:p>
          <a:p>
            <a:pPr marL="0" indent="0" defTabSz="1060450">
              <a:buClr>
                <a:schemeClr val="tx2"/>
              </a:buClr>
              <a:buFontTx/>
              <a:buNone/>
            </a:pPr>
            <a:r>
              <a:rPr lang="en-US" altLang="en-US" sz="2400" dirty="0" smtClean="0">
                <a:cs typeface="Arial" charset="0"/>
              </a:rPr>
              <a:t>610 fires/year in the vicinity of the </a:t>
            </a:r>
            <a:r>
              <a:rPr lang="en-US" altLang="en-US" sz="2400" u="sng" dirty="0" smtClean="0">
                <a:cs typeface="Arial" charset="0"/>
              </a:rPr>
              <a:t>Meter or Meter Box</a:t>
            </a:r>
            <a:endParaRPr lang="en-US" altLang="en-US" sz="2400" dirty="0" smtClean="0">
              <a:cs typeface="Arial" charset="0"/>
            </a:endParaRPr>
          </a:p>
          <a:p>
            <a:pPr marL="0" indent="0" defTabSz="1060450">
              <a:buClr>
                <a:schemeClr val="tx2"/>
              </a:buClr>
              <a:buFontTx/>
              <a:buNone/>
            </a:pPr>
            <a:endParaRPr lang="en-US" altLang="en-US" sz="2400" dirty="0" smtClean="0">
              <a:cs typeface="Arial" charset="0"/>
            </a:endParaRPr>
          </a:p>
          <a:p>
            <a:pPr marL="0" indent="0" defTabSz="1060450">
              <a:buClr>
                <a:schemeClr val="tx2"/>
              </a:buClr>
              <a:buFontTx/>
              <a:buNone/>
            </a:pPr>
            <a:endParaRPr lang="en-US" altLang="en-US" sz="2400" dirty="0" smtClean="0">
              <a:cs typeface="Arial" charset="0"/>
            </a:endParaRPr>
          </a:p>
        </p:txBody>
      </p:sp>
      <p:grpSp>
        <p:nvGrpSpPr>
          <p:cNvPr id="3" name="Group 2"/>
          <p:cNvGrpSpPr/>
          <p:nvPr/>
        </p:nvGrpSpPr>
        <p:grpSpPr>
          <a:xfrm>
            <a:off x="609600" y="1676400"/>
            <a:ext cx="4648200" cy="4113194"/>
            <a:chOff x="609600" y="1676400"/>
            <a:chExt cx="4852702" cy="4294158"/>
          </a:xfrm>
        </p:grpSpPr>
        <p:pic>
          <p:nvPicPr>
            <p:cNvPr id="27653" name="Picture 2"/>
            <p:cNvPicPr>
              <a:picLocks noChangeAspect="1" noChangeArrowheads="1"/>
            </p:cNvPicPr>
            <p:nvPr/>
          </p:nvPicPr>
          <p:blipFill>
            <a:blip r:embed="rId3">
              <a:extLst>
                <a:ext uri="{28A0092B-C50C-407E-A947-70E740481C1C}">
                  <a14:useLocalDpi xmlns:a14="http://schemas.microsoft.com/office/drawing/2010/main" val="0"/>
                </a:ext>
              </a:extLst>
            </a:blip>
            <a:srcRect t="10959" r="50000" b="21001"/>
            <a:stretch>
              <a:fillRect/>
            </a:stretch>
          </p:blipFill>
          <p:spPr bwMode="auto">
            <a:xfrm>
              <a:off x="762000" y="1676400"/>
              <a:ext cx="4343400" cy="429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600" y="4020459"/>
              <a:ext cx="4852702" cy="304800"/>
            </a:xfrm>
            <a:prstGeom prst="rect">
              <a:avLst/>
            </a:prstGeom>
            <a:noFill/>
            <a:ln w="38100">
              <a:solidFill>
                <a:srgbClr val="FF0000"/>
              </a:solid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accent6"/>
                </a:solidFill>
              </a:endParaRPr>
            </a:p>
          </p:txBody>
        </p:sp>
      </p:grpSp>
      <p:sp>
        <p:nvSpPr>
          <p:cNvPr id="8" name="Rectangle 2"/>
          <p:cNvSpPr txBox="1">
            <a:spLocks noChangeArrowheads="1"/>
          </p:cNvSpPr>
          <p:nvPr/>
        </p:nvSpPr>
        <p:spPr bwMode="auto">
          <a:xfrm>
            <a:off x="457200" y="332509"/>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smtClean="0">
                <a:solidFill>
                  <a:schemeClr val="bg1"/>
                </a:solidFill>
              </a:rPr>
              <a:t>Sources of Electrical Fires</a:t>
            </a:r>
            <a:br>
              <a:rPr lang="en-US" altLang="en-US" sz="3000" kern="0" dirty="0" smtClean="0">
                <a:solidFill>
                  <a:schemeClr val="bg1"/>
                </a:solidFill>
              </a:rPr>
            </a:br>
            <a:r>
              <a:rPr lang="en-US" altLang="en-US" sz="1800" kern="0" dirty="0" smtClean="0">
                <a:solidFill>
                  <a:schemeClr val="bg1"/>
                </a:solidFill>
              </a:rPr>
              <a:t>Annualized Rate of </a:t>
            </a:r>
            <a:r>
              <a:rPr lang="en-US" altLang="en-US" sz="1800" kern="0" dirty="0" err="1" smtClean="0">
                <a:solidFill>
                  <a:schemeClr val="bg1"/>
                </a:solidFill>
              </a:rPr>
              <a:t>Occurance</a:t>
            </a:r>
            <a:r>
              <a:rPr lang="en-US" altLang="en-US" sz="1800" kern="0" dirty="0" smtClean="0">
                <a:solidFill>
                  <a:schemeClr val="bg1"/>
                </a:solidFill>
              </a:rPr>
              <a:t> 2007-2011</a:t>
            </a:r>
          </a:p>
        </p:txBody>
      </p:sp>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6</a:t>
            </a:fld>
            <a:endParaRPr lang="en-US"/>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685800" y="4038600"/>
            <a:ext cx="7986352" cy="1828800"/>
          </a:xfrm>
        </p:spPr>
        <p:txBody>
          <a:bodyPr/>
          <a:lstStyle/>
          <a:p>
            <a:pPr defTabSz="1060450">
              <a:buClr>
                <a:schemeClr val="tx2"/>
              </a:buClr>
            </a:pPr>
            <a:r>
              <a:rPr lang="en-US" altLang="en-US" sz="2000" dirty="0" smtClean="0">
                <a:cs typeface="Arial" charset="0"/>
              </a:rPr>
              <a:t>Approximately 141 million connected customers in the United States with approximately 170 Million installed electric meters.  Using 610 fires at or near the meter per year yields 3.6 fires per million meters per year without AMI deployments.</a:t>
            </a:r>
          </a:p>
          <a:p>
            <a:pPr defTabSz="1060450">
              <a:buClr>
                <a:schemeClr val="tx2"/>
              </a:buClr>
            </a:pPr>
            <a:endParaRPr lang="en-US" altLang="en-US" sz="1200" dirty="0" smtClean="0">
              <a:cs typeface="Arial" charset="0"/>
            </a:endParaRPr>
          </a:p>
          <a:p>
            <a:pPr marL="0" indent="0" defTabSz="1060450">
              <a:buClr>
                <a:schemeClr val="tx2"/>
              </a:buClr>
              <a:buFontTx/>
              <a:buNone/>
            </a:pPr>
            <a:endParaRPr lang="en-US" altLang="en-US" sz="2000" i="1" dirty="0" smtClean="0">
              <a:cs typeface="Arial" charset="0"/>
            </a:endParaRPr>
          </a:p>
        </p:txBody>
      </p:sp>
      <p:grpSp>
        <p:nvGrpSpPr>
          <p:cNvPr id="3" name="Group 2"/>
          <p:cNvGrpSpPr/>
          <p:nvPr/>
        </p:nvGrpSpPr>
        <p:grpSpPr>
          <a:xfrm>
            <a:off x="1828800" y="1686025"/>
            <a:ext cx="5257800" cy="1986382"/>
            <a:chOff x="609600" y="1182688"/>
            <a:chExt cx="5767388" cy="2178903"/>
          </a:xfrm>
        </p:grpSpPr>
        <p:pic>
          <p:nvPicPr>
            <p:cNvPr id="28677" name="Picture 2"/>
            <p:cNvPicPr>
              <a:picLocks noChangeAspect="1" noChangeArrowheads="1"/>
            </p:cNvPicPr>
            <p:nvPr/>
          </p:nvPicPr>
          <p:blipFill>
            <a:blip r:embed="rId3">
              <a:extLst>
                <a:ext uri="{28A0092B-C50C-407E-A947-70E740481C1C}">
                  <a14:useLocalDpi xmlns:a14="http://schemas.microsoft.com/office/drawing/2010/main" val="0"/>
                </a:ext>
              </a:extLst>
            </a:blip>
            <a:srcRect l="1077" t="42213" r="48923" b="32047"/>
            <a:stretch>
              <a:fillRect/>
            </a:stretch>
          </p:blipFill>
          <p:spPr bwMode="auto">
            <a:xfrm>
              <a:off x="609600" y="1182688"/>
              <a:ext cx="5767388"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4554416" y="1679356"/>
              <a:ext cx="718038" cy="313591"/>
            </a:xfrm>
            <a:prstGeom prst="ellipse">
              <a:avLst/>
            </a:prstGeom>
            <a:noFill/>
            <a:ln w="38100">
              <a:solidFill>
                <a:srgbClr val="FF0000"/>
              </a:solid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accent6"/>
                </a:solidFill>
              </a:endParaRPr>
            </a:p>
          </p:txBody>
        </p:sp>
        <p:sp>
          <p:nvSpPr>
            <p:cNvPr id="11" name="Oval 10"/>
            <p:cNvSpPr/>
            <p:nvPr/>
          </p:nvSpPr>
          <p:spPr>
            <a:xfrm>
              <a:off x="4557352" y="1357110"/>
              <a:ext cx="718038" cy="313591"/>
            </a:xfrm>
            <a:prstGeom prst="ellipse">
              <a:avLst/>
            </a:prstGeom>
            <a:noFill/>
            <a:ln w="38100">
              <a:solidFill>
                <a:srgbClr val="FF0000"/>
              </a:solid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accent6"/>
                </a:solidFill>
              </a:endParaRPr>
            </a:p>
          </p:txBody>
        </p:sp>
        <p:sp>
          <p:nvSpPr>
            <p:cNvPr id="12" name="Oval 11"/>
            <p:cNvSpPr/>
            <p:nvPr/>
          </p:nvSpPr>
          <p:spPr>
            <a:xfrm>
              <a:off x="4528039" y="3048000"/>
              <a:ext cx="718038" cy="313591"/>
            </a:xfrm>
            <a:prstGeom prst="ellipse">
              <a:avLst/>
            </a:prstGeom>
            <a:noFill/>
            <a:ln w="38100">
              <a:solidFill>
                <a:srgbClr val="FF0000"/>
              </a:solid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accent6"/>
                </a:solidFill>
              </a:endParaRPr>
            </a:p>
          </p:txBody>
        </p:sp>
      </p:grpSp>
      <p:sp>
        <p:nvSpPr>
          <p:cNvPr id="14" name="Rectangle 2"/>
          <p:cNvSpPr txBox="1">
            <a:spLocks noChangeArrowheads="1"/>
          </p:cNvSpPr>
          <p:nvPr/>
        </p:nvSpPr>
        <p:spPr bwMode="auto">
          <a:xfrm>
            <a:off x="442552" y="303941"/>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smtClean="0">
                <a:solidFill>
                  <a:schemeClr val="bg1"/>
                </a:solidFill>
              </a:rPr>
              <a:t>Electrical Fires Near the Meter</a:t>
            </a:r>
            <a:br>
              <a:rPr lang="en-US" altLang="en-US" sz="3000" kern="0" dirty="0" smtClean="0">
                <a:solidFill>
                  <a:schemeClr val="bg1"/>
                </a:solidFill>
              </a:rPr>
            </a:br>
            <a:r>
              <a:rPr lang="en-US" altLang="en-US" sz="1800" kern="0" dirty="0" smtClean="0">
                <a:solidFill>
                  <a:schemeClr val="bg1"/>
                </a:solidFill>
              </a:rPr>
              <a:t>Annualized Rate of </a:t>
            </a:r>
            <a:r>
              <a:rPr lang="en-US" altLang="en-US" sz="1800" kern="0" dirty="0" err="1" smtClean="0">
                <a:solidFill>
                  <a:schemeClr val="bg1"/>
                </a:solidFill>
              </a:rPr>
              <a:t>Occurance</a:t>
            </a:r>
            <a:r>
              <a:rPr lang="en-US" altLang="en-US" sz="1800" kern="0" dirty="0" smtClean="0">
                <a:solidFill>
                  <a:schemeClr val="bg1"/>
                </a:solidFill>
              </a:rPr>
              <a:t> 2007-2011</a:t>
            </a:r>
          </a:p>
        </p:txBody>
      </p:sp>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7</a:t>
            </a:fld>
            <a:endParaRPr lang="en-US"/>
          </a:p>
        </p:txBody>
      </p:sp>
    </p:spTree>
    <p:extLst>
      <p:ext uri="{BB962C8B-B14F-4D97-AF65-F5344CB8AC3E}">
        <p14:creationId xmlns:p14="http://schemas.microsoft.com/office/powerpoint/2010/main" val="311985550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564176" y="2133600"/>
            <a:ext cx="7986352" cy="1828800"/>
          </a:xfrm>
        </p:spPr>
        <p:txBody>
          <a:bodyPr/>
          <a:lstStyle/>
          <a:p>
            <a:pPr defTabSz="1060450">
              <a:buClr>
                <a:schemeClr val="tx2"/>
              </a:buClr>
            </a:pPr>
            <a:r>
              <a:rPr lang="en-US" altLang="en-US" sz="2000" dirty="0" smtClean="0">
                <a:cs typeface="Arial" charset="0"/>
              </a:rPr>
              <a:t>Replacing a meter in an existing meter socket will weaken the socket and if performed enough times this action will create a hazardous condition.  AMI deployments will increase the incidence of hot sockets and meter fires unless precautionary steps are taken as part of the meter deployment.</a:t>
            </a:r>
          </a:p>
          <a:p>
            <a:pPr marL="0" indent="0" defTabSz="1060450">
              <a:buClr>
                <a:schemeClr val="tx2"/>
              </a:buClr>
              <a:buFontTx/>
              <a:buNone/>
            </a:pPr>
            <a:endParaRPr lang="en-US" altLang="en-US" sz="2000" i="1" dirty="0" smtClean="0">
              <a:cs typeface="Arial" charset="0"/>
            </a:endParaRPr>
          </a:p>
        </p:txBody>
      </p:sp>
      <p:sp>
        <p:nvSpPr>
          <p:cNvPr id="14" name="Rectangle 2"/>
          <p:cNvSpPr txBox="1">
            <a:spLocks noChangeArrowheads="1"/>
          </p:cNvSpPr>
          <p:nvPr/>
        </p:nvSpPr>
        <p:spPr bwMode="auto">
          <a:xfrm>
            <a:off x="442552" y="303941"/>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smtClean="0">
                <a:solidFill>
                  <a:schemeClr val="bg1"/>
                </a:solidFill>
              </a:rPr>
              <a:t>Electrical Fires Near the Meter</a:t>
            </a:r>
            <a:br>
              <a:rPr lang="en-US" altLang="en-US" sz="3000" kern="0" dirty="0" smtClean="0">
                <a:solidFill>
                  <a:schemeClr val="bg1"/>
                </a:solidFill>
              </a:rPr>
            </a:br>
            <a:r>
              <a:rPr lang="en-US" altLang="en-US" sz="1800" kern="0" dirty="0" smtClean="0">
                <a:solidFill>
                  <a:schemeClr val="bg1"/>
                </a:solidFill>
              </a:rPr>
              <a:t>Annualized Rate of </a:t>
            </a:r>
            <a:r>
              <a:rPr lang="en-US" altLang="en-US" sz="1800" kern="0" dirty="0" err="1" smtClean="0">
                <a:solidFill>
                  <a:schemeClr val="bg1"/>
                </a:solidFill>
              </a:rPr>
              <a:t>Occurance</a:t>
            </a:r>
            <a:r>
              <a:rPr lang="en-US" altLang="en-US" sz="1800" kern="0" dirty="0" smtClean="0">
                <a:solidFill>
                  <a:schemeClr val="bg1"/>
                </a:solidFill>
              </a:rPr>
              <a:t> 2007-2011</a:t>
            </a:r>
          </a:p>
        </p:txBody>
      </p:sp>
      <p:sp>
        <p:nvSpPr>
          <p:cNvPr id="2" name="Slide Number Placeholder 1"/>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8</a:t>
            </a:fld>
            <a:endParaRPr lang="en-US"/>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457200" y="304800"/>
            <a:ext cx="8229600" cy="1143000"/>
          </a:xfrm>
          <a:solidFill>
            <a:srgbClr val="FF0000"/>
          </a:solidFill>
        </p:spPr>
        <p:txBody>
          <a:bodyPr/>
          <a:lstStyle/>
          <a:p>
            <a:pPr marL="838200" indent="-838200" eaLnBrk="1" hangingPunct="1"/>
            <a:r>
              <a:rPr lang="en-US" altLang="en-US" sz="3000" dirty="0" smtClean="0">
                <a:solidFill>
                  <a:schemeClr val="bg1"/>
                </a:solidFill>
              </a:rPr>
              <a:t>Searching for Hot Socket sources</a:t>
            </a:r>
          </a:p>
        </p:txBody>
      </p:sp>
      <p:sp>
        <p:nvSpPr>
          <p:cNvPr id="5124" name="Rectangle 5"/>
          <p:cNvSpPr>
            <a:spLocks noGrp="1" noChangeArrowheads="1"/>
          </p:cNvSpPr>
          <p:nvPr>
            <p:ph type="body" idx="1"/>
          </p:nvPr>
        </p:nvSpPr>
        <p:spPr>
          <a:xfrm>
            <a:off x="4038600" y="2057400"/>
            <a:ext cx="4876800" cy="3657600"/>
          </a:xfrm>
          <a:solidFill>
            <a:schemeClr val="bg1"/>
          </a:solidFill>
        </p:spPr>
        <p:txBody>
          <a:bodyPr/>
          <a:lstStyle/>
          <a:p>
            <a:r>
              <a:rPr lang="en-US" altLang="en-US" sz="1800" dirty="0" smtClean="0"/>
              <a:t>Pitted and discolored meter blades</a:t>
            </a:r>
          </a:p>
          <a:p>
            <a:r>
              <a:rPr lang="en-US" altLang="en-US" sz="1800" dirty="0" smtClean="0"/>
              <a:t>Melted plastic around one or more of the meter stabs (typically the plastic around one stab is where the deformation starts)</a:t>
            </a:r>
          </a:p>
          <a:p>
            <a:r>
              <a:rPr lang="en-US" altLang="en-US" sz="1800" dirty="0" smtClean="0"/>
              <a:t>Pitted and discolored socket jaws</a:t>
            </a:r>
          </a:p>
          <a:p>
            <a:r>
              <a:rPr lang="en-US" altLang="en-US" sz="1800" dirty="0" smtClean="0"/>
              <a:t>Loss of spring tension in the socket jaws</a:t>
            </a:r>
          </a:p>
          <a:p>
            <a:endParaRPr lang="en-US" altLang="en-US" sz="1800" dirty="0" smtClean="0"/>
          </a:p>
        </p:txBody>
      </p:sp>
      <p:sp>
        <p:nvSpPr>
          <p:cNvPr id="5125" name="Text Box 8"/>
          <p:cNvSpPr txBox="1">
            <a:spLocks noChangeArrowheads="1"/>
          </p:cNvSpPr>
          <p:nvPr/>
        </p:nvSpPr>
        <p:spPr bwMode="auto">
          <a:xfrm>
            <a:off x="457200" y="1524000"/>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a:solidFill>
                  <a:srgbClr val="CC3300"/>
                </a:solidFill>
              </a:rPr>
              <a:t>Common Features and Common Sources of Concern</a:t>
            </a:r>
            <a:r>
              <a:rPr lang="en-US" altLang="en-US" sz="2000" b="1"/>
              <a:t> </a:t>
            </a:r>
          </a:p>
        </p:txBody>
      </p:sp>
      <p:pic>
        <p:nvPicPr>
          <p:cNvPr id="5126" name="Picture 10" descr="300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419350" y="2438400"/>
            <a:ext cx="85725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lide Number Placeholder 2"/>
          <p:cNvSpPr>
            <a:spLocks noGrp="1"/>
          </p:cNvSpPr>
          <p:nvPr>
            <p:ph type="sldNum" sz="quarter" idx="4294967295"/>
          </p:nvPr>
        </p:nvSpPr>
        <p:spPr>
          <a:xfrm>
            <a:off x="3810000" y="6248400"/>
            <a:ext cx="1066800" cy="476250"/>
          </a:xfrm>
          <a:prstGeom prst="rect">
            <a:avLst/>
          </a:prstGeom>
        </p:spPr>
        <p:txBody>
          <a:bodyPr/>
          <a:lstStyle/>
          <a:p>
            <a:pPr>
              <a:defRPr/>
            </a:pPr>
            <a:r>
              <a:rPr lang="en-US" smtClean="0"/>
              <a:t>Slide </a:t>
            </a:r>
            <a:fld id="{32605582-A12C-44CB-A043-106FA2916592}" type="slidenum">
              <a:rPr lang="en-US" smtClean="0"/>
              <a:pPr>
                <a:defRPr/>
              </a:pPr>
              <a:t>9</a:t>
            </a:fld>
            <a:endParaRPr lang="en-US"/>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038600"/>
            <a:ext cx="28765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2.xml><?xml version="1.0" encoding="utf-8"?>
<p:tagLst xmlns:a="http://schemas.openxmlformats.org/drawingml/2006/main" xmlns:r="http://schemas.openxmlformats.org/officeDocument/2006/relationships" xmlns:p="http://schemas.openxmlformats.org/presentationml/2006/main">
  <p:tag name="OFFICEATWORKSLIDETHEMENAME" val="L+G.thmx"/>
</p:tagLst>
</file>

<file path=ppt/tags/tag3.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4.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5.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5886</TotalTime>
  <Words>2161</Words>
  <Application>Microsoft Office PowerPoint</Application>
  <PresentationFormat>On-screen Show (4:3)</PresentationFormat>
  <Paragraphs>239</Paragraphs>
  <Slides>33</Slides>
  <Notes>33</Notes>
  <HiddenSlides>0</HiddenSlides>
  <MMClips>1</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Custom Design</vt:lpstr>
      <vt:lpstr>PowerPoint Presentation</vt:lpstr>
      <vt:lpstr>PowerPoint Presentation</vt:lpstr>
      <vt:lpstr>The Issue</vt:lpstr>
      <vt:lpstr>Why do we know anything about hot sockets?</vt:lpstr>
      <vt:lpstr>PowerPoint Presentation</vt:lpstr>
      <vt:lpstr>PowerPoint Presentation</vt:lpstr>
      <vt:lpstr>PowerPoint Presentation</vt:lpstr>
      <vt:lpstr>PowerPoint Presentation</vt:lpstr>
      <vt:lpstr>Searching for Hot Socket sources</vt:lpstr>
      <vt:lpstr>PowerPoint Presentation</vt:lpstr>
      <vt:lpstr>PowerPoint Presentation</vt:lpstr>
      <vt:lpstr>PowerPoint Presentation</vt:lpstr>
      <vt:lpstr>PowerPoint Presentation</vt:lpstr>
      <vt:lpstr>PowerPoint Presentation</vt:lpstr>
      <vt:lpstr>Expected &amp; Unexpected Results </vt:lpstr>
      <vt:lpstr>Temperature Rise Data</vt:lpstr>
      <vt:lpstr>PowerPoint Presentation</vt:lpstr>
      <vt:lpstr>PowerPoint Presentation</vt:lpstr>
      <vt:lpstr>What are the necessary ingredients  for a hot socket?</vt:lpstr>
      <vt:lpstr>Reviewing the data and learning from the data</vt:lpstr>
      <vt:lpstr>PowerPoint Presentation</vt:lpstr>
      <vt:lpstr>Field Inspection of Sockets Best Practices </vt:lpstr>
      <vt:lpstr>Who Sees Hot Sockets?</vt:lpstr>
      <vt:lpstr>What can be done once a hot  socket is identified?</vt:lpstr>
      <vt:lpstr>Base Line Data Electro Mechanical meters vs solid state vs the latest generation of meters designed with hot sockets in mind</vt:lpstr>
      <vt:lpstr>In Search of Hot Sockets</vt:lpstr>
      <vt:lpstr>Arc Sensor – What’s known and Key  Approach to Our Sensing Method</vt:lpstr>
      <vt:lpstr>Advantages to Near-Field Approach</vt:lpstr>
      <vt:lpstr>Goals for the circuit </vt:lpstr>
      <vt:lpstr>The Circuit</vt:lpstr>
      <vt:lpstr>Summary of the Problem </vt:lpstr>
      <vt:lpstr>Summary of the Potential Solutions </vt:lpstr>
      <vt:lpstr>              Questions and Discussion  </vt:lpstr>
    </vt:vector>
  </TitlesOfParts>
  <Company>Advent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Andrea Koch</cp:lastModifiedBy>
  <cp:revision>128</cp:revision>
  <dcterms:created xsi:type="dcterms:W3CDTF">2012-09-24T21:06:00Z</dcterms:created>
  <dcterms:modified xsi:type="dcterms:W3CDTF">2017-10-10T16:25:19Z</dcterms:modified>
</cp:coreProperties>
</file>