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5"/>
  </p:notesMasterIdLst>
  <p:sldIdLst>
    <p:sldId id="305" r:id="rId2"/>
    <p:sldId id="288" r:id="rId3"/>
    <p:sldId id="308" r:id="rId4"/>
    <p:sldId id="259" r:id="rId5"/>
    <p:sldId id="290" r:id="rId6"/>
    <p:sldId id="291" r:id="rId7"/>
    <p:sldId id="297" r:id="rId8"/>
    <p:sldId id="292" r:id="rId9"/>
    <p:sldId id="258" r:id="rId10"/>
    <p:sldId id="293" r:id="rId11"/>
    <p:sldId id="294" r:id="rId12"/>
    <p:sldId id="296" r:id="rId13"/>
    <p:sldId id="286" r:id="rId14"/>
    <p:sldId id="277" r:id="rId15"/>
    <p:sldId id="278" r:id="rId16"/>
    <p:sldId id="274" r:id="rId17"/>
    <p:sldId id="283" r:id="rId18"/>
    <p:sldId id="284" r:id="rId19"/>
    <p:sldId id="261" r:id="rId20"/>
    <p:sldId id="273" r:id="rId21"/>
    <p:sldId id="276" r:id="rId22"/>
    <p:sldId id="268" r:id="rId23"/>
    <p:sldId id="275" r:id="rId24"/>
    <p:sldId id="285" r:id="rId25"/>
    <p:sldId id="269" r:id="rId26"/>
    <p:sldId id="303" r:id="rId27"/>
    <p:sldId id="299" r:id="rId28"/>
    <p:sldId id="300" r:id="rId29"/>
    <p:sldId id="302" r:id="rId30"/>
    <p:sldId id="309" r:id="rId31"/>
    <p:sldId id="310" r:id="rId32"/>
    <p:sldId id="311" r:id="rId33"/>
    <p:sldId id="30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395" autoAdjust="0"/>
  </p:normalViewPr>
  <p:slideViewPr>
    <p:cSldViewPr>
      <p:cViewPr>
        <p:scale>
          <a:sx n="100" d="100"/>
          <a:sy n="100" d="100"/>
        </p:scale>
        <p:origin x="-194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B917A53-075A-4B5A-9413-704AB7460CE2}" type="slidenum">
              <a:rPr lang="en-US" altLang="en-US" smtClean="0"/>
              <a:pPr>
                <a:spcBef>
                  <a:spcPct val="0"/>
                </a:spcBef>
              </a:pPr>
              <a:t>1</a:t>
            </a:fld>
            <a:endParaRPr lang="en-US" alt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28.02.2019</a:t>
            </a:fld>
            <a:endParaRPr lang="fi-FI" altLang="en-US"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10</a:t>
            </a:fld>
            <a:endParaRPr lang="fi-FI"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13</a:t>
            </a:fld>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14</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15</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16</a:t>
            </a:fld>
            <a:endParaRPr lang="en-US" alt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18</a:t>
            </a:fld>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19</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B1248D-9B0C-4E2D-9E2E-0B969AEBC012}" type="datetime1">
              <a:rPr lang="de-DE" altLang="en-US" smtClean="0"/>
              <a:pPr eaLnBrk="1" hangingPunct="1"/>
              <a:t>28.02.2019</a:t>
            </a:fld>
            <a:endParaRPr lang="fi-FI" altLang="en-US"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20</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21</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22</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23</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24</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25</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26</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28</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29</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30</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31</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32</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33</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160E0-CB8E-43D9-9D53-3F4462878166}" type="datetime1">
              <a:rPr lang="de-DE" altLang="en-US" smtClean="0"/>
              <a:pPr eaLnBrk="1" hangingPunct="1"/>
              <a:t>28.02.2019</a:t>
            </a:fld>
            <a:endParaRPr lang="fi-FI" altLang="en-US" smtClean="0"/>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63A108-4436-4FFF-8129-7AFD56EEB67F}" type="slidenum">
              <a:rPr lang="fi-FI" altLang="en-US" smtClean="0"/>
              <a:pPr eaLnBrk="1" hangingPunct="1"/>
              <a:t>5</a:t>
            </a:fld>
            <a:endParaRPr lang="fi-FI"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86BF8B-D6BF-4ADC-B27E-D5C5172921C1}" type="datetime1">
              <a:rPr lang="de-DE" altLang="en-US" smtClean="0"/>
              <a:pPr eaLnBrk="1" hangingPunct="1"/>
              <a:t>28.02.2019</a:t>
            </a:fld>
            <a:endParaRPr lang="fi-FI" altLang="en-US"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B5445-6B33-4E5C-BCA1-E3EA2EF43BE3}" type="slidenum">
              <a:rPr lang="fi-FI" altLang="en-US" smtClean="0"/>
              <a:pPr eaLnBrk="1" hangingPunct="1"/>
              <a:t>6</a:t>
            </a:fld>
            <a:endParaRPr lang="fi-FI"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28.02.2019</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7</a:t>
            </a:fld>
            <a:endParaRPr lang="fi-FI"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28.02.2019</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8</a:t>
            </a:fld>
            <a:endParaRPr lang="fi-FI"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9</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8873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647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221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5015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782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18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666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450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77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5953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3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4543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8595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599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a:extLst>
              <a:ext uri="{FF2B5EF4-FFF2-40B4-BE49-F238E27FC236}"/>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smtClean="0"/>
              <a:t>Slide </a:t>
            </a:r>
            <a:fld id="{584634A8-2479-4EB5-93B0-8C6D2C75A37A}" type="slidenum">
              <a:rPr lang="en-US" altLang="en-US" sz="1400" smtClean="0"/>
              <a:pPr eaLnBrk="1" hangingPunct="1">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AdventNAS\Advent\Tesco\Marketing%20DO%20NOT%20MOVE%20THIS%20FOLDER\Presentations\TESCO%20Conference%20Presentations\Hot%20Socket%20Simulation.mp4" TargetMode="External"/><Relationship Id="rId1" Type="http://schemas.microsoft.com/office/2007/relationships/media" Target="file:///\\AdventNAS\Advent\Tesco\Marketing%20DO%20NOT%20MOVE%20THIS%20FOLDER\Presentations\TESCO%20Conference%20Presentations\Hot%20Socket%20Simulation.mp4" TargetMode="Externa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www.tescometer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D8C3742C-8B82-43D4-ACF0-0E91CE680760}"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743200" y="1729770"/>
            <a:ext cx="5943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dirty="0" smtClean="0">
                <a:solidFill>
                  <a:srgbClr val="2F549D"/>
                </a:solidFill>
              </a:rPr>
              <a:t>Hot Rods and Hot Sockets: </a:t>
            </a:r>
            <a:r>
              <a:rPr lang="en-US" altLang="en-US" dirty="0" smtClean="0">
                <a:solidFill>
                  <a:srgbClr val="2F549D"/>
                </a:solidFill>
              </a:rPr>
              <a:t>Maintenance is Key in Preventing Hazards</a:t>
            </a:r>
            <a:endParaRPr lang="en-US" altLang="en-US" dirty="0">
              <a:solidFill>
                <a:srgbClr val="2F549D"/>
              </a:solidFill>
            </a:endParaRP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John Greenewald, </a:t>
            </a:r>
            <a:r>
              <a:rPr lang="en-US" altLang="en-US" sz="2400" dirty="0">
                <a:solidFill>
                  <a:schemeClr val="bg1"/>
                </a:solidFill>
              </a:rPr>
              <a:t>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a:buFontTx/>
              <a:buNone/>
            </a:pPr>
            <a:r>
              <a:rPr lang="en-US" altLang="en-US" sz="1600" b="1" i="1" dirty="0">
                <a:solidFill>
                  <a:schemeClr val="bg1"/>
                </a:solidFill>
              </a:rPr>
              <a:t>for </a:t>
            </a:r>
            <a:r>
              <a:rPr lang="en-US" altLang="en-US" sz="1600" b="1" i="1" dirty="0" smtClean="0">
                <a:solidFill>
                  <a:schemeClr val="bg1"/>
                </a:solidFill>
              </a:rPr>
              <a:t>NWPPA Engineering &amp; Operations Conference</a:t>
            </a:r>
            <a:endParaRPr lang="en-US" altLang="en-US" sz="1600" b="1" i="1" dirty="0">
              <a:solidFill>
                <a:schemeClr val="bg1"/>
              </a:solidFill>
            </a:endParaRPr>
          </a:p>
          <a:p>
            <a:pPr algn="r">
              <a:buFontTx/>
              <a:buNone/>
            </a:pPr>
            <a:r>
              <a:rPr lang="en-US" altLang="en-US" sz="1600" b="1" i="1" dirty="0" smtClean="0">
                <a:solidFill>
                  <a:schemeClr val="bg1"/>
                </a:solidFill>
              </a:rPr>
              <a:t>Wednesday, April 10, 2019</a:t>
            </a:r>
            <a:endParaRPr lang="en-US" altLang="en-US" sz="1600" b="1" i="1" dirty="0">
              <a:solidFill>
                <a:schemeClr val="bg1"/>
              </a:solidFill>
            </a:endParaRPr>
          </a:p>
          <a:p>
            <a:pPr algn="r">
              <a:buFontTx/>
              <a:buNone/>
            </a:pPr>
            <a:r>
              <a:rPr lang="en-US" altLang="en-US" sz="1600" b="1" i="1" dirty="0" smtClean="0">
                <a:solidFill>
                  <a:schemeClr val="bg1"/>
                </a:solidFill>
              </a:rPr>
              <a:t>3:00 p.m.</a:t>
            </a:r>
            <a:endParaRPr lang="en-US" altLang="en-US" sz="1600" i="1"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75" y="1600200"/>
            <a:ext cx="2007972" cy="1156391"/>
          </a:xfrm>
          <a:prstGeom prst="rect">
            <a:avLst/>
          </a:prstGeom>
        </p:spPr>
      </p:pic>
      <p:pic>
        <p:nvPicPr>
          <p:cNvPr id="1028" name="Picture 4" descr="NWP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898" y="2885200"/>
            <a:ext cx="1876425"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29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85058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smtClean="0">
              <a:solidFill>
                <a:schemeClr val="tx1"/>
              </a:solidFill>
              <a:cs typeface="Arial" charset="0"/>
            </a:endParaRPr>
          </a:p>
          <a:p>
            <a:pPr marL="188913" indent="-188913" defTabSz="1060450" eaLnBrk="0" hangingPunct="0">
              <a:lnSpc>
                <a:spcPct val="100000"/>
              </a:lnSpc>
              <a:buClr>
                <a:schemeClr val="tx2"/>
              </a:buClr>
              <a:defRPr/>
            </a:pPr>
            <a:endParaRPr lang="en-US" sz="2400" b="0" dirty="0" smtClean="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What are Likely Socket Concerns?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i="1" dirty="0" smtClean="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Note: Tin </a:t>
            </a:r>
            <a:r>
              <a:rPr lang="en-US" sz="1500" b="0" dirty="0">
                <a:solidFill>
                  <a:schemeClr val="tx1"/>
                </a:solidFill>
                <a:latin typeface="+mn-lt"/>
                <a:cs typeface="Arial" charset="0"/>
              </a:rPr>
              <a:t>Melts at </a:t>
            </a:r>
            <a:r>
              <a:rPr lang="en-US" sz="1500" b="0" dirty="0" smtClean="0">
                <a:solidFill>
                  <a:schemeClr val="tx1"/>
                </a:solidFill>
                <a:latin typeface="+mn-lt"/>
                <a:cs typeface="Arial" charset="0"/>
              </a:rPr>
              <a:t>232</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C (450</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F</a:t>
            </a:r>
            <a:r>
              <a:rPr lang="en-US" sz="1500" b="0" dirty="0">
                <a:solidFill>
                  <a:schemeClr val="tx1"/>
                </a:solidFill>
                <a:latin typeface="+mn-lt"/>
                <a:cs typeface="Arial" charset="0"/>
              </a:rPr>
              <a:t>) </a:t>
            </a:r>
          </a:p>
          <a:p>
            <a:pPr marL="0" indent="0" defTabSz="1060450" eaLnBrk="0" hangingPunct="0">
              <a:lnSpc>
                <a:spcPct val="100000"/>
              </a:lnSpc>
              <a:buClr>
                <a:schemeClr val="tx2"/>
              </a:buClr>
              <a:buFontTx/>
              <a:buNone/>
              <a:defRPr/>
            </a:pPr>
            <a:endParaRPr lang="en-US" sz="1500" b="0" dirty="0" smtClean="0">
              <a:cs typeface="Arial" charset="0"/>
            </a:endParaRPr>
          </a:p>
          <a:p>
            <a:pPr marL="0" indent="0" defTabSz="1060450" eaLnBrk="0" hangingPunct="0">
              <a:lnSpc>
                <a:spcPct val="100000"/>
              </a:lnSpc>
              <a:buClr>
                <a:schemeClr val="tx2"/>
              </a:buClr>
              <a:buFontTx/>
              <a:buNone/>
              <a:defRPr/>
            </a:pPr>
            <a:endParaRPr lang="en-US" sz="1500" b="0" i="1" dirty="0" smtClean="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Hot Socket Causes – Sprung Jaws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smtClean="0">
                <a:solidFill>
                  <a:schemeClr val="bg2"/>
                </a:solidFill>
              </a:rPr>
              <a:t>Jaw completely separated  - large gap resulting in poor connection</a:t>
            </a:r>
            <a:endParaRPr lang="en-US" dirty="0">
              <a:solidFill>
                <a:schemeClr val="bg2"/>
              </a:solidFill>
            </a:endParaRP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Example – “Sprung Jaw”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Hot Socket Simulation Fixture</a:t>
            </a:r>
          </a:p>
        </p:txBody>
      </p:sp>
      <p:pic>
        <p:nvPicPr>
          <p:cNvPr id="58378" name="Hot Socket Simul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257800" y="2057400"/>
            <a:ext cx="1981200" cy="32004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a:extLst>
            <a:ext uri="{909E8E84-426E-40DD-AFC4-6F175D3DCCD1}">
              <a14:hiddenFill xmlns:a14="http://schemas.microsoft.com/office/drawing/2010/main">
                <a:solidFill>
                  <a:srgbClr val="FFFFFF"/>
                </a:solidFill>
              </a14:hiddenFill>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t>Slide </a:t>
            </a:r>
            <a:fld id="{3A31C9FA-F476-4C1C-B54B-C727205EEAEA}" type="slidenum">
              <a:rPr lang="en-US" altLang="en-US" sz="1400" smtClean="0"/>
              <a:pPr eaLnBrk="1" hangingPunct="1">
                <a:spcBef>
                  <a:spcPct val="0"/>
                </a:spcBef>
                <a:buFontTx/>
                <a:buNone/>
              </a:pPr>
              <a:t>14</a:t>
            </a:fld>
            <a:endParaRPr lang="en-US" altLang="en-US" sz="1400" dirty="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dirty="0" smtClean="0">
                <a:solidFill>
                  <a:schemeClr val="bg1"/>
                </a:solidFill>
              </a:rPr>
              <a:t>Expected &amp; Unexpected Results</a:t>
            </a:r>
            <a:r>
              <a:rPr lang="en-US" altLang="en-US" sz="4000" dirty="0" smtClean="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pPr>
            <a:r>
              <a:rPr lang="en-US" altLang="en-US" sz="1700" dirty="0" smtClean="0"/>
              <a:t>Hot Sockets are exactly that – hot sockets.  The hot sockets are the source of the problem and not hot meters.  </a:t>
            </a:r>
          </a:p>
          <a:p>
            <a:pPr eaLnBrk="1" hangingPunct="1">
              <a:lnSpc>
                <a:spcPct val="80000"/>
              </a:lnSpc>
            </a:pPr>
            <a:r>
              <a:rPr lang="en-US" altLang="en-US" sz="170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Jaw to Blade Arcing</a:t>
            </a:r>
            <a:endParaRPr lang="en-US" altLang="en-US" sz="40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dirty="0" smtClean="0">
              <a:solidFill>
                <a:schemeClr val="bg1"/>
              </a:solidFill>
              <a:cs typeface="Arial" charset="0"/>
            </a:endParaRPr>
          </a:p>
          <a:p>
            <a:pPr marL="0" indent="0" defTabSz="1060450">
              <a:buClr>
                <a:schemeClr val="tx2"/>
              </a:buClr>
              <a:buFontTx/>
              <a:buNone/>
            </a:pPr>
            <a:endParaRPr lang="en-US" altLang="en-US" sz="3600" b="1" dirty="0" smtClean="0">
              <a:solidFill>
                <a:schemeClr val="bg1"/>
              </a:solidFill>
              <a:cs typeface="Arial" charset="0"/>
            </a:endParaRPr>
          </a:p>
          <a:p>
            <a:pPr marL="0" indent="0" defTabSz="1060450">
              <a:buClr>
                <a:schemeClr val="tx2"/>
              </a:buClr>
              <a:buFontTx/>
              <a:buNone/>
            </a:pPr>
            <a:endParaRPr lang="en-US" altLang="en-US" sz="3600" b="1" i="1" dirty="0"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18</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a:t>
            </a:r>
            <a:r>
              <a:rPr lang="en-US" altLang="en-US" sz="2400" dirty="0" smtClean="0">
                <a:latin typeface="+mn-lt"/>
                <a:cs typeface="Arial" charset="0"/>
              </a:rPr>
              <a:t>1984ºF</a:t>
            </a:r>
            <a:r>
              <a:rPr lang="en-US" altLang="en-US" sz="2400" dirty="0">
                <a:latin typeface="+mn-lt"/>
                <a:cs typeface="Arial" charset="0"/>
              </a:rPr>
              <a:t>)</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Severe Arcing Jaw to Blade</a:t>
            </a:r>
            <a:endParaRPr lang="en-US" altLang="en-US" sz="4000"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dirty="0" smtClean="0">
                <a:solidFill>
                  <a:schemeClr val="bg1"/>
                </a:solidFill>
              </a:rPr>
              <a:t>What are the necessary ingredients </a:t>
            </a:r>
            <a:br>
              <a:rPr lang="en-US" altLang="en-US" sz="3000" dirty="0" smtClean="0">
                <a:solidFill>
                  <a:schemeClr val="bg1"/>
                </a:solidFill>
              </a:rPr>
            </a:br>
            <a:r>
              <a:rPr lang="en-US" altLang="en-US" sz="3000" dirty="0" smtClean="0">
                <a:solidFill>
                  <a:schemeClr val="bg1"/>
                </a:solidFill>
              </a:rPr>
              <a:t>for a hot socket?</a:t>
            </a:r>
            <a:endParaRPr lang="en-US" altLang="en-US" sz="4000" dirty="0" smtClean="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smtClean="0"/>
              <a:t>This document provides sensitive information concerning a utility’s practices. TESCO and Landis+Gyr provide this document upon request for utilities to facilitate thoughtful internal discussions and to help utilities discuss hot-socket concerns with local fire departments and answering media inquiries. </a:t>
            </a:r>
          </a:p>
          <a:p>
            <a:pPr marL="0" indent="0" eaLnBrk="1" hangingPunct="1">
              <a:buFontTx/>
              <a:buNone/>
            </a:pPr>
            <a:r>
              <a:rPr lang="en-US" altLang="en-US" sz="1800" dirty="0" smtClean="0"/>
              <a:t>DO NOT provide this document directly to the public or media to avoid the contents being misused or taken out of context.</a:t>
            </a:r>
          </a:p>
          <a:p>
            <a:pPr marL="0" indent="0" eaLnBrk="1" hangingPunct="1">
              <a:buFontTx/>
              <a:buNone/>
            </a:pPr>
            <a:endParaRPr lang="en-US" altLang="en-US" sz="1800" dirty="0" smtClean="0"/>
          </a:p>
          <a:p>
            <a:pPr marL="0" indent="0">
              <a:lnSpc>
                <a:spcPct val="90000"/>
              </a:lnSpc>
              <a:spcBef>
                <a:spcPct val="0"/>
              </a:spcBef>
              <a:spcAft>
                <a:spcPts val="1200"/>
              </a:spcAft>
              <a:buClr>
                <a:schemeClr val="tx2"/>
              </a:buClr>
              <a:buFontTx/>
              <a:buNone/>
            </a:pPr>
            <a:endParaRPr lang="en-US" altLang="en-US" sz="1800" dirty="0" smtClean="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Disclaimer – Sensitive Utility Information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1706">
            <a:off x="2476501" y="4038599"/>
            <a:ext cx="41910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dirty="0" smtClean="0"/>
              <a:t>Repeated meter insertions degrades the tension in the socket jaws (see graph), but not to dangerous levels</a:t>
            </a:r>
          </a:p>
          <a:p>
            <a:pPr eaLnBrk="1" hangingPunct="1">
              <a:lnSpc>
                <a:spcPct val="105000"/>
              </a:lnSpc>
            </a:pPr>
            <a:r>
              <a:rPr lang="en-US" altLang="en-US" sz="1600" dirty="0" smtClean="0"/>
              <a:t>Exposure to elevated temperatures rapidly degrades the socket jaw tension to dangerous levels (see graph)</a:t>
            </a:r>
          </a:p>
          <a:p>
            <a:pPr eaLnBrk="1" hangingPunct="1">
              <a:lnSpc>
                <a:spcPct val="105000"/>
              </a:lnSpc>
            </a:pPr>
            <a:r>
              <a:rPr lang="en-US" altLang="en-US" sz="1600" dirty="0" smtClean="0"/>
              <a:t>Visual inspection will catch some but not all dangerous socket jaws</a:t>
            </a:r>
          </a:p>
          <a:p>
            <a:pPr eaLnBrk="1" hangingPunct="1">
              <a:lnSpc>
                <a:spcPct val="105000"/>
              </a:lnSpc>
            </a:pPr>
            <a:r>
              <a:rPr lang="en-US" altLang="en-US" sz="1600" dirty="0" smtClean="0"/>
              <a:t>Arcing creates the heat</a:t>
            </a:r>
          </a:p>
          <a:p>
            <a:pPr eaLnBrk="1" hangingPunct="1">
              <a:lnSpc>
                <a:spcPct val="105000"/>
              </a:lnSpc>
            </a:pPr>
            <a:r>
              <a:rPr lang="en-US" altLang="en-US" sz="1600" dirty="0" smtClean="0"/>
              <a:t>Exposure to elevated temperatures has a cumulative effect on the meter socket jaw</a:t>
            </a:r>
          </a:p>
          <a:p>
            <a:pPr eaLnBrk="1" hangingPunct="1">
              <a:lnSpc>
                <a:spcPct val="105000"/>
              </a:lnSpc>
            </a:pPr>
            <a:r>
              <a:rPr lang="en-US" altLang="en-US" sz="1600" dirty="0" smtClean="0"/>
              <a:t>Relatively small vibration can initiate arcing </a:t>
            </a:r>
          </a:p>
          <a:p>
            <a:pPr eaLnBrk="1" hangingPunct="1">
              <a:lnSpc>
                <a:spcPct val="105000"/>
              </a:lnSpc>
            </a:pPr>
            <a:endParaRPr lang="en-US" altLang="en-US" sz="1400" dirty="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t>Slide </a:t>
            </a:r>
            <a:fld id="{FB637B93-D789-4F6C-870F-5F1156BAE039}" type="slidenum">
              <a:rPr lang="en-US" altLang="en-US" sz="1400" smtClean="0"/>
              <a:pPr eaLnBrk="1" hangingPunct="1">
                <a:spcBef>
                  <a:spcPct val="0"/>
                </a:spcBef>
                <a:buFontTx/>
                <a:buNone/>
              </a:pPr>
              <a:t>21</a:t>
            </a:fld>
            <a:endParaRPr lang="en-US" altLang="en-US" sz="1400" dirty="0"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Field Inspection of Sockets</a:t>
            </a:r>
            <a:br>
              <a:rPr lang="en-US" altLang="en-US" sz="3000" dirty="0" smtClean="0">
                <a:solidFill>
                  <a:schemeClr val="bg1"/>
                </a:solidFill>
              </a:rPr>
            </a:br>
            <a:r>
              <a:rPr lang="en-US" altLang="en-US" sz="3000" dirty="0" smtClean="0">
                <a:solidFill>
                  <a:schemeClr val="bg1"/>
                </a:solidFill>
              </a:rPr>
              <a:t>Best Practices</a:t>
            </a:r>
            <a:r>
              <a:rPr lang="en-US" altLang="en-US" sz="3200" dirty="0" smtClean="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smtClean="0"/>
              <a:t>Most AMI deployments utilize third party contractors to handle residential and some self contained non-2S services.  </a:t>
            </a:r>
          </a:p>
          <a:p>
            <a:pPr eaLnBrk="1" hangingPunct="1">
              <a:lnSpc>
                <a:spcPct val="115000"/>
              </a:lnSpc>
            </a:pPr>
            <a:r>
              <a:rPr lang="en-US" altLang="en-US" sz="1800" dirty="0" smtClean="0"/>
              <a:t>After to or prior to AMI deployments, Utility personnel typically see these sockets</a:t>
            </a:r>
          </a:p>
          <a:p>
            <a:pPr eaLnBrk="1" hangingPunct="1">
              <a:lnSpc>
                <a:spcPct val="115000"/>
              </a:lnSpc>
            </a:pPr>
            <a:r>
              <a:rPr lang="en-US" altLang="en-US" sz="1800" dirty="0" smtClean="0"/>
              <a:t>Transformer rated meters typically handled by the meter service department of the utility.</a:t>
            </a:r>
          </a:p>
          <a:p>
            <a:pPr eaLnBrk="1" hangingPunct="1">
              <a:lnSpc>
                <a:spcPct val="115000"/>
              </a:lnSpc>
            </a:pPr>
            <a:r>
              <a:rPr lang="en-US" altLang="en-US" sz="1800" dirty="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5562600" cy="4343400"/>
          </a:xfrm>
        </p:spPr>
        <p:txBody>
          <a:bodyPr/>
          <a:lstStyle/>
          <a:p>
            <a:pPr eaLnBrk="1" hangingPunct="1">
              <a:lnSpc>
                <a:spcPct val="105000"/>
              </a:lnSpc>
            </a:pPr>
            <a:r>
              <a:rPr lang="en-US" altLang="en-US" sz="1800" dirty="0" smtClean="0"/>
              <a:t>Easiest resolution is to replace the damaged jaw. </a:t>
            </a:r>
          </a:p>
          <a:p>
            <a:pPr eaLnBrk="1" hangingPunct="1">
              <a:lnSpc>
                <a:spcPct val="105000"/>
              </a:lnSpc>
            </a:pPr>
            <a:r>
              <a:rPr lang="en-US" altLang="en-US" sz="1800" b="1" dirty="0" smtClean="0"/>
              <a:t>Never</a:t>
            </a:r>
            <a:r>
              <a:rPr lang="en-US" altLang="en-US" sz="1800" dirty="0" smtClean="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1800" dirty="0" smtClean="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can be done once a hot </a:t>
            </a:r>
            <a:br>
              <a:rPr lang="en-US" altLang="en-US" sz="3000" dirty="0" smtClean="0">
                <a:solidFill>
                  <a:schemeClr val="bg1"/>
                </a:solidFill>
              </a:rPr>
            </a:br>
            <a:r>
              <a:rPr lang="en-US" altLang="en-US" sz="3000" dirty="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114800"/>
            <a:ext cx="2773680" cy="2080260"/>
          </a:xfrm>
          <a:prstGeom prst="rect">
            <a:avLst/>
          </a:prstGeom>
        </p:spPr>
      </p:pic>
      <p:pic>
        <p:nvPicPr>
          <p:cNvPr id="1027" name="Picture 3" descr="P:\Tesco\Marketing DO NOT MOVE THIS FOLDER\Product images\HSRK\IMG_33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540" y="1562100"/>
            <a:ext cx="1767799" cy="23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dirty="0" smtClean="0">
                <a:solidFill>
                  <a:schemeClr val="bg1"/>
                </a:solidFill>
              </a:rPr>
              <a:t>Base Line Data Electro Mechanical meters vs solid state vs the latest generation of meters designed with hot sockets in mind</a:t>
            </a:r>
            <a:endParaRPr lang="en-US" altLang="en-US" sz="2000" dirty="0" smtClean="0"/>
          </a:p>
        </p:txBody>
      </p:sp>
      <p:sp>
        <p:nvSpPr>
          <p:cNvPr id="18436" name="Rectangle 6"/>
          <p:cNvSpPr>
            <a:spLocks noGrp="1" noChangeArrowheads="1"/>
          </p:cNvSpPr>
          <p:nvPr>
            <p:ph type="body" idx="1"/>
          </p:nvPr>
        </p:nvSpPr>
        <p:spPr>
          <a:xfrm>
            <a:off x="495300" y="1981200"/>
            <a:ext cx="8229600" cy="1752600"/>
          </a:xfrm>
          <a:noFill/>
        </p:spPr>
        <p:txBody>
          <a:bodyPr/>
          <a:lstStyle/>
          <a:p>
            <a:pPr eaLnBrk="1" hangingPunct="1">
              <a:lnSpc>
                <a:spcPct val="120000"/>
              </a:lnSpc>
            </a:pPr>
            <a:r>
              <a:rPr lang="en-US" altLang="en-US" sz="1800" dirty="0" smtClean="0"/>
              <a:t>At the start of our laboratory investigation the oldest electro mechanical meters withstood hot sockets the best</a:t>
            </a:r>
          </a:p>
          <a:p>
            <a:pPr eaLnBrk="1" hangingPunct="1">
              <a:lnSpc>
                <a:spcPct val="120000"/>
              </a:lnSpc>
            </a:pPr>
            <a:r>
              <a:rPr lang="en-US" altLang="en-US" sz="1800" dirty="0" smtClean="0"/>
              <a:t>The latest vintage solid state meters withstood hot sockets the least.</a:t>
            </a:r>
          </a:p>
          <a:p>
            <a:pPr eaLnBrk="1" hangingPunct="1">
              <a:lnSpc>
                <a:spcPct val="120000"/>
              </a:lnSpc>
            </a:pPr>
            <a:r>
              <a:rPr lang="en-US" altLang="en-US" sz="1800" dirty="0" smtClean="0"/>
              <a:t>Over the course of the past twenty four months virtually every meter manufacturer has begun to release 2S meters designed to withstand hot sockets.</a:t>
            </a:r>
          </a:p>
        </p:txBody>
      </p:sp>
      <p:pic>
        <p:nvPicPr>
          <p:cNvPr id="1026" name="Picture 2" descr="Image result for focus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38600"/>
            <a:ext cx="1985772" cy="2026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200" dirty="0" smtClean="0">
                <a:solidFill>
                  <a:schemeClr val="bg1"/>
                </a:solidFill>
              </a:rPr>
              <a:t>In Search of Hot Sockets</a:t>
            </a:r>
            <a:endParaRPr lang="en-US" altLang="en-US" sz="3200" dirty="0" smtClean="0"/>
          </a:p>
        </p:txBody>
      </p:sp>
      <p:sp>
        <p:nvSpPr>
          <p:cNvPr id="18436" name="Rectangle 6"/>
          <p:cNvSpPr>
            <a:spLocks noGrp="1" noChangeArrowheads="1"/>
          </p:cNvSpPr>
          <p:nvPr>
            <p:ph type="body" idx="1"/>
          </p:nvPr>
        </p:nvSpPr>
        <p:spPr>
          <a:xfrm>
            <a:off x="457200" y="1295400"/>
            <a:ext cx="8305800" cy="1752600"/>
          </a:xfrm>
          <a:noFill/>
        </p:spPr>
        <p:txBody>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smtClean="0"/>
              <a:t>Utilities who have deployed are looking for a set of alarms that when taken together may give them a better idea that there is a hot socket</a:t>
            </a:r>
          </a:p>
          <a:p>
            <a:pPr eaLnBrk="1" hangingPunct="1">
              <a:lnSpc>
                <a:spcPct val="120000"/>
              </a:lnSpc>
            </a:pPr>
            <a:r>
              <a:rPr lang="en-US" altLang="en-US" sz="1600" dirty="0" smtClean="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endParaRPr lang="en-US"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441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228600"/>
            <a:ext cx="8229600" cy="1447800"/>
          </a:xfrm>
          <a:solidFill>
            <a:srgbClr val="FF0000"/>
          </a:solidFill>
        </p:spPr>
        <p:txBody>
          <a:bodyPr/>
          <a:lstStyle/>
          <a:p>
            <a:pPr eaLnBrk="1" hangingPunct="1"/>
            <a:r>
              <a:rPr lang="en-US" sz="3200" dirty="0" smtClean="0">
                <a:solidFill>
                  <a:schemeClr val="bg1"/>
                </a:solidFill>
              </a:rPr>
              <a:t>Finding a Hot Socket with a meter </a:t>
            </a:r>
            <a:r>
              <a:rPr lang="en-US" sz="3200" dirty="0">
                <a:solidFill>
                  <a:schemeClr val="bg1"/>
                </a:solidFill>
              </a:rPr>
              <a:t>– </a:t>
            </a:r>
            <a:r>
              <a:rPr lang="en-US" sz="3200" dirty="0" smtClean="0">
                <a:solidFill>
                  <a:schemeClr val="bg1"/>
                </a:solidFill>
              </a:rPr>
              <a:t>What is </a:t>
            </a:r>
            <a:r>
              <a:rPr lang="en-US" sz="3200" dirty="0">
                <a:solidFill>
                  <a:schemeClr val="bg1"/>
                </a:solidFill>
              </a:rPr>
              <a:t>known and </a:t>
            </a:r>
            <a:r>
              <a:rPr lang="en-US" sz="3200" dirty="0" smtClean="0">
                <a:solidFill>
                  <a:schemeClr val="bg1"/>
                </a:solidFill>
              </a:rPr>
              <a:t>Keys  to these new technologies</a:t>
            </a:r>
            <a:endParaRPr lang="en-US" altLang="en-US" sz="3000" dirty="0" smtClean="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endParaRPr lang="en-US" sz="1400" dirty="0" smtClean="0"/>
          </a:p>
          <a:p>
            <a:pPr>
              <a:buFont typeface="+mj-lt"/>
              <a:buAutoNum type="arabicPeriod"/>
            </a:pPr>
            <a:r>
              <a:rPr lang="en-US" sz="1400" dirty="0" smtClean="0"/>
              <a:t>Temperature Sensing – sensing the temperature at the metrology board and at the meter stab(s)</a:t>
            </a:r>
          </a:p>
          <a:p>
            <a:pPr>
              <a:buFont typeface="+mj-lt"/>
              <a:buAutoNum type="arabicPeriod"/>
            </a:pPr>
            <a:endParaRPr lang="en-US" sz="1400" dirty="0" smtClean="0"/>
          </a:p>
          <a:p>
            <a:pPr>
              <a:buFont typeface="+mj-lt"/>
              <a:buAutoNum type="arabicPeriod"/>
            </a:pPr>
            <a:r>
              <a:rPr lang="en-US" sz="1400" dirty="0" smtClean="0"/>
              <a:t>Impedance Sensing – detecting a change in impedance in the meter circuit</a:t>
            </a:r>
          </a:p>
          <a:p>
            <a:pPr>
              <a:buFont typeface="+mj-lt"/>
              <a:buAutoNum type="arabicPeriod"/>
            </a:pPr>
            <a:endParaRPr lang="en-US" sz="1400" dirty="0" smtClean="0"/>
          </a:p>
          <a:p>
            <a:pPr>
              <a:buFont typeface="+mj-lt"/>
              <a:buAutoNum type="arabicPeriod"/>
            </a:pPr>
            <a:r>
              <a:rPr lang="en-US" sz="1400" dirty="0" smtClean="0"/>
              <a:t>Detecting the RF signature of a micro Arc with a near field sensor - Arcing </a:t>
            </a:r>
            <a:r>
              <a:rPr lang="en-US" sz="1400" dirty="0"/>
              <a:t>emits broadband energy in the form of radio </a:t>
            </a:r>
            <a:r>
              <a:rPr lang="en-US" sz="1400" dirty="0" smtClean="0"/>
              <a:t>waves. Launching </a:t>
            </a:r>
            <a:r>
              <a:rPr lang="en-US" sz="1400" dirty="0"/>
              <a:t>radio waves requires a disturbance in the electric and magnetic fields near where the arc occurs (the near-field space</a:t>
            </a:r>
            <a:r>
              <a:rPr lang="en-US" sz="1400" dirty="0" smtClean="0"/>
              <a:t>).</a:t>
            </a:r>
          </a:p>
          <a:p>
            <a:pPr>
              <a:buFont typeface="+mj-lt"/>
              <a:buAutoNum type="arabicPeriod"/>
            </a:pPr>
            <a:endParaRPr lang="en-US" sz="1400" dirty="0"/>
          </a:p>
          <a:p>
            <a:pPr marL="0" indent="0" eaLnBrk="1" hangingPunct="1">
              <a:lnSpc>
                <a:spcPct val="80000"/>
              </a:lnSpc>
              <a:buNone/>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34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Problem</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smtClean="0"/>
              <a:t>Loss of tension is necessary to create the initial micro-arcing conditions.</a:t>
            </a:r>
          </a:p>
          <a:p>
            <a:pPr eaLnBrk="1" hangingPunct="1">
              <a:lnSpc>
                <a:spcPct val="120000"/>
              </a:lnSpc>
            </a:pPr>
            <a:r>
              <a:rPr lang="en-US" altLang="en-US" sz="1600" dirty="0" smtClean="0"/>
              <a:t>Sockets with repeated meter exchanges observed to have higher incidence of hot socket issues and “booting” a meter may spring jaws even more.</a:t>
            </a:r>
          </a:p>
          <a:p>
            <a:pPr eaLnBrk="1" hangingPunct="1">
              <a:lnSpc>
                <a:spcPct val="120000"/>
              </a:lnSpc>
            </a:pPr>
            <a:r>
              <a:rPr lang="en-US" altLang="en-US" sz="1600" dirty="0" smtClean="0"/>
              <a:t>Vibration appears to be the most common catalyst to the micro-arcing that creates the initial heat in a “hot socket”.</a:t>
            </a:r>
          </a:p>
          <a:p>
            <a:pPr eaLnBrk="1" hangingPunct="1">
              <a:lnSpc>
                <a:spcPct val="120000"/>
              </a:lnSpc>
            </a:pPr>
            <a:r>
              <a:rPr lang="en-US" altLang="en-US" sz="1600" dirty="0" smtClean="0"/>
              <a:t>The meter must have some power, but current is not a significant factor in how quickly or dramatically a hot socket occurs</a:t>
            </a:r>
          </a:p>
          <a:p>
            <a:pPr eaLnBrk="1" hangingPunct="1">
              <a:lnSpc>
                <a:spcPct val="120000"/>
              </a:lnSpc>
            </a:pPr>
            <a:r>
              <a:rPr lang="en-US" altLang="en-US" sz="1600" dirty="0" smtClean="0"/>
              <a:t>The effects of vibration and weakened jaw are cumulative </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329179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Potential Solutions</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smtClean="0"/>
              <a:t>Thorough visual inspections of all services when replacing a meter whether for AMI or not</a:t>
            </a:r>
          </a:p>
          <a:p>
            <a:pPr eaLnBrk="1" hangingPunct="1">
              <a:lnSpc>
                <a:spcPct val="120000"/>
              </a:lnSpc>
            </a:pPr>
            <a:r>
              <a:rPr lang="en-US" altLang="en-US" sz="1600" dirty="0" smtClean="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smtClean="0"/>
              <a:t>Hot Socket clips. Allows for the meter tech to leave the service as safe or safer than when the problem jaw has been identified.</a:t>
            </a:r>
          </a:p>
          <a:p>
            <a:pPr eaLnBrk="1" hangingPunct="1">
              <a:lnSpc>
                <a:spcPct val="120000"/>
              </a:lnSpc>
            </a:pPr>
            <a:r>
              <a:rPr lang="en-US" altLang="en-US" sz="1600" dirty="0" smtClean="0"/>
              <a:t>In Meter circuit for near real time detection and alarm to the head end allows the utility to identify compromised jaws before they damage the meter and before they become dangerous to the rate payer or tenant.</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5839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838200"/>
          </a:xfrm>
          <a:solidFill>
            <a:srgbClr val="FF0000"/>
          </a:solidFill>
        </p:spPr>
        <p:txBody>
          <a:bodyPr/>
          <a:lstStyle/>
          <a:p>
            <a:pPr eaLnBrk="1" hangingPunct="1"/>
            <a:r>
              <a:rPr lang="en-US" altLang="en-US" sz="3000" dirty="0" smtClean="0">
                <a:solidFill>
                  <a:schemeClr val="bg1"/>
                </a:solidFill>
              </a:rPr>
              <a:t>The Issue</a:t>
            </a:r>
          </a:p>
        </p:txBody>
      </p:sp>
      <p:sp>
        <p:nvSpPr>
          <p:cNvPr id="3076" name="Rectangle 3"/>
          <p:cNvSpPr>
            <a:spLocks noGrp="1" noChangeArrowheads="1"/>
          </p:cNvSpPr>
          <p:nvPr>
            <p:ph type="body" idx="1"/>
          </p:nvPr>
        </p:nvSpPr>
        <p:spPr>
          <a:xfrm>
            <a:off x="457200" y="1143000"/>
            <a:ext cx="8229600" cy="4114800"/>
          </a:xfrm>
          <a:solidFill>
            <a:srgbClr val="FFFFFF"/>
          </a:solidFill>
        </p:spPr>
        <p:txBody>
          <a:bodyPr/>
          <a:lstStyle/>
          <a:p>
            <a:pPr eaLnBrk="1" hangingPunct="1">
              <a:lnSpc>
                <a:spcPct val="80000"/>
              </a:lnSpc>
              <a:spcAft>
                <a:spcPct val="100000"/>
              </a:spcAft>
            </a:pPr>
            <a:r>
              <a:rPr lang="en-US" altLang="en-US" sz="1400" dirty="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smtClean="0"/>
              <a:t>AMI deployments because of the volume of meters involved put a spot light on this issue.  </a:t>
            </a:r>
          </a:p>
          <a:p>
            <a:pPr lvl="1" eaLnBrk="1" hangingPunct="1">
              <a:lnSpc>
                <a:spcPct val="80000"/>
              </a:lnSpc>
              <a:spcAft>
                <a:spcPct val="100000"/>
              </a:spcAft>
            </a:pPr>
            <a:r>
              <a:rPr lang="en-US" altLang="en-US" sz="1400" dirty="0" smtClean="0"/>
              <a:t>What causes a hot socket?</a:t>
            </a:r>
          </a:p>
          <a:p>
            <a:pPr lvl="1" eaLnBrk="1" hangingPunct="1">
              <a:lnSpc>
                <a:spcPct val="80000"/>
              </a:lnSpc>
              <a:spcAft>
                <a:spcPct val="100000"/>
              </a:spcAft>
            </a:pPr>
            <a:r>
              <a:rPr lang="en-US" altLang="en-US" sz="1400" dirty="0" smtClean="0"/>
              <a:t>Are the meters ever the cause of a meter box failure?</a:t>
            </a:r>
          </a:p>
          <a:p>
            <a:pPr lvl="1" eaLnBrk="1" hangingPunct="1">
              <a:lnSpc>
                <a:spcPct val="80000"/>
              </a:lnSpc>
              <a:spcAft>
                <a:spcPct val="100000"/>
              </a:spcAft>
            </a:pPr>
            <a:r>
              <a:rPr lang="en-US" altLang="en-US" sz="1400" dirty="0" smtClean="0"/>
              <a:t>What are the things to look for when inspecting an </a:t>
            </a:r>
            <a:br>
              <a:rPr lang="en-US" altLang="en-US" sz="1400" dirty="0" smtClean="0"/>
            </a:br>
            <a:r>
              <a:rPr lang="en-US" altLang="en-US" sz="1400" dirty="0" smtClean="0"/>
              <a:t>existing meter installation?</a:t>
            </a:r>
          </a:p>
          <a:p>
            <a:pPr lvl="1" eaLnBrk="1" hangingPunct="1">
              <a:lnSpc>
                <a:spcPct val="80000"/>
              </a:lnSpc>
              <a:spcAft>
                <a:spcPct val="100000"/>
              </a:spcAft>
            </a:pPr>
            <a:r>
              <a:rPr lang="en-US" altLang="en-US" sz="1400" dirty="0" smtClean="0"/>
              <a:t>What are the best practices for handling potential hot</a:t>
            </a:r>
            <a:br>
              <a:rPr lang="en-US" altLang="en-US" sz="1400" dirty="0" smtClean="0"/>
            </a:br>
            <a:r>
              <a:rPr lang="en-US" altLang="en-US" sz="1400" dirty="0" smtClean="0"/>
              <a:t> sockets?</a:t>
            </a:r>
          </a:p>
          <a:p>
            <a:pPr eaLnBrk="1" hangingPunct="1">
              <a:lnSpc>
                <a:spcPct val="80000"/>
              </a:lnSpc>
              <a:spcAft>
                <a:spcPct val="100000"/>
              </a:spcAft>
            </a:pPr>
            <a:r>
              <a:rPr lang="en-US" altLang="en-US" sz="1400" dirty="0" smtClean="0"/>
              <a:t>This presentation will cover the results of our lab </a:t>
            </a:r>
            <a:br>
              <a:rPr lang="en-US" altLang="en-US" sz="1400" dirty="0" smtClean="0"/>
            </a:br>
            <a:r>
              <a:rPr lang="en-US" altLang="en-US" sz="1400" dirty="0" smtClean="0"/>
              <a:t>investigation into the sources for hot sockets, the </a:t>
            </a:r>
            <a:br>
              <a:rPr lang="en-US" altLang="en-US" sz="1400" dirty="0" smtClean="0"/>
            </a:br>
            <a:r>
              <a:rPr lang="en-US" altLang="en-US" sz="1400" dirty="0" smtClean="0"/>
              <a:t>development of a fixture to simulate hot sockets, </a:t>
            </a:r>
            <a:br>
              <a:rPr lang="en-US" altLang="en-US" sz="1400" dirty="0" smtClean="0"/>
            </a:br>
            <a:r>
              <a:rPr lang="en-US" altLang="en-US" sz="1400" dirty="0" smtClean="0"/>
              <a:t>the tests and data gleaned from hot sockets, and </a:t>
            </a:r>
            <a:br>
              <a:rPr lang="en-US" altLang="en-US" sz="1400" dirty="0" smtClean="0"/>
            </a:br>
            <a:r>
              <a:rPr lang="en-US" altLang="en-US" sz="1400" dirty="0" smtClean="0"/>
              <a:t>a discussion of “best practices” regarding hot sockets.  </a:t>
            </a:r>
          </a:p>
          <a:p>
            <a:pPr eaLnBrk="1" hangingPunct="1">
              <a:lnSpc>
                <a:spcPct val="80000"/>
              </a:lnSpc>
              <a:spcAft>
                <a:spcPct val="100000"/>
              </a:spcAft>
            </a:pPr>
            <a:r>
              <a:rPr lang="en-US" altLang="en-US" sz="1400" dirty="0" smtClean="0"/>
              <a:t>We will also cover new technology developed and patented by TESCO and L+G to use the meter to sense a hot socket and forward an alarm in near real time to the head end system.</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23622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76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Hot Rod Maintenance Checklist to add to parts of the presentation </a:t>
            </a:r>
            <a:endParaRPr lang="en-US" altLang="en-US" sz="3000" dirty="0" smtClean="0"/>
          </a:p>
        </p:txBody>
      </p:sp>
      <p:sp>
        <p:nvSpPr>
          <p:cNvPr id="21508" name="Rectangle 5"/>
          <p:cNvSpPr>
            <a:spLocks noGrp="1" noChangeArrowheads="1"/>
          </p:cNvSpPr>
          <p:nvPr>
            <p:ph type="body" idx="1"/>
          </p:nvPr>
        </p:nvSpPr>
        <p:spPr>
          <a:xfrm>
            <a:off x="457200" y="1524000"/>
            <a:ext cx="8229600" cy="4800600"/>
          </a:xfrm>
          <a:noFill/>
        </p:spPr>
        <p:txBody>
          <a:bodyPr/>
          <a:lstStyle/>
          <a:p>
            <a:r>
              <a:rPr lang="en-US" sz="1400" dirty="0"/>
              <a:t>Automotive experts often suggest you drive your hot rod at least once a month, if possible. That’ll make sure the battery has enough juice to fire up the engine, and it also gives the parts a chance to move around</a:t>
            </a:r>
            <a:r>
              <a:rPr lang="en-US" sz="1400" dirty="0" smtClean="0"/>
              <a:t>.</a:t>
            </a:r>
          </a:p>
          <a:p>
            <a:r>
              <a:rPr lang="en-US" sz="1400" dirty="0" smtClean="0"/>
              <a:t>Driving once a month also circulates fluids and helps keep our radiator in better operating condition.</a:t>
            </a:r>
            <a:endParaRPr lang="en-US" sz="1400" dirty="0"/>
          </a:p>
          <a:p>
            <a:r>
              <a:rPr lang="en-US" sz="1400" dirty="0" smtClean="0"/>
              <a:t>Brake fluid should be changed each year regardless of how often you drive it.</a:t>
            </a:r>
            <a:r>
              <a:rPr lang="en-US" sz="1400" dirty="0"/>
              <a:t> When your car sits for long periods of time, the brake fluid can attract moisture from the atmosphere, even if it’s in an enclosed storage space, and that compromises its effectiveness. </a:t>
            </a:r>
            <a:endParaRPr lang="en-US" sz="1400" dirty="0" smtClean="0"/>
          </a:p>
          <a:p>
            <a:r>
              <a:rPr lang="en-US" sz="1400" dirty="0" smtClean="0"/>
              <a:t>Change muscle car oil every three months </a:t>
            </a:r>
          </a:p>
          <a:p>
            <a:pPr eaLnBrk="1" hangingPunct="1">
              <a:lnSpc>
                <a:spcPct val="120000"/>
              </a:lnSpc>
            </a:pPr>
            <a:r>
              <a:rPr lang="en-US" sz="1400" dirty="0" smtClean="0"/>
              <a:t>It </a:t>
            </a:r>
            <a:r>
              <a:rPr lang="en-US" sz="1400" dirty="0"/>
              <a:t>typically takes a solid </a:t>
            </a:r>
            <a:r>
              <a:rPr lang="en-US" sz="1400" b="1" dirty="0"/>
              <a:t>30 minutes</a:t>
            </a:r>
            <a:r>
              <a:rPr lang="en-US" sz="1400" dirty="0"/>
              <a:t> for an engine to cool down enough for it to be safe to handle. </a:t>
            </a:r>
            <a:endParaRPr lang="en-US" sz="1400" dirty="0" smtClean="0"/>
          </a:p>
          <a:p>
            <a:pPr eaLnBrk="1" hangingPunct="1">
              <a:lnSpc>
                <a:spcPct val="120000"/>
              </a:lnSpc>
            </a:pPr>
            <a:r>
              <a:rPr lang="en-US" altLang="en-US" sz="1400" dirty="0" smtClean="0"/>
              <a:t>Exterior: Your car can attract dust while sitting in the garage, and every time you take it out on the road, you’re picking up damaging elements like exhaust from other cars, tar and grime from the road and bugs. All of this can cause deterioration and scratches on your paint. Keeping your car clean can protect and preserve your custom paint job.</a:t>
            </a:r>
          </a:p>
          <a:p>
            <a:pPr eaLnBrk="1" hangingPunct="1">
              <a:lnSpc>
                <a:spcPct val="120000"/>
              </a:lnSpc>
            </a:pPr>
            <a:r>
              <a:rPr lang="en-US" altLang="en-US" sz="1400" dirty="0" smtClean="0"/>
              <a:t>Car cover?</a:t>
            </a: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3846554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Hot Rod Images for Presentation</a:t>
            </a:r>
            <a:endParaRPr lang="en-US" altLang="en-US" sz="30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581400"/>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Image result for muscle car burnou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581150"/>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429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Image result for hot rod fir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5621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92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Hot Rod Images for Presentation</a:t>
            </a:r>
            <a:endParaRPr lang="en-US" altLang="en-US" sz="30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4098" name="Picture 2" descr="C:\Users\andrea.koch\Dropbox\Sent files\facebook_15513789987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35052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ndrea.koch\Dropbox\facebook_15513790705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732" y="1447800"/>
            <a:ext cx="3793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ndrea.koch\Dropbox\facebook_15513790557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822" y="3657600"/>
            <a:ext cx="3894667"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ndrea.koch\Dropbox\facebook_15513789353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 y="3657600"/>
            <a:ext cx="3581400" cy="201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49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22531" name="Rectangle 5"/>
          <p:cNvSpPr>
            <a:spLocks noGrp="1" noChangeArrowheads="1"/>
          </p:cNvSpPr>
          <p:nvPr>
            <p:ph type="body" idx="1"/>
          </p:nvPr>
        </p:nvSpPr>
        <p:spPr>
          <a:xfrm>
            <a:off x="433388" y="1600200"/>
            <a:ext cx="8229600" cy="4525963"/>
          </a:xfrm>
          <a:noFill/>
        </p:spPr>
        <p:txBody>
          <a:bodyPr/>
          <a:lstStyle/>
          <a:p>
            <a:pPr algn="ctr" eaLnBrk="1" hangingPunct="1">
              <a:buFontTx/>
              <a:buNone/>
            </a:pPr>
            <a:r>
              <a:rPr lang="en-US" altLang="en-US" sz="3500" dirty="0" smtClean="0">
                <a:cs typeface="Arial" charset="0"/>
              </a:rPr>
              <a:t>Tom Lawton</a:t>
            </a:r>
          </a:p>
          <a:p>
            <a:pPr algn="ctr" eaLnBrk="1" hangingPunct="1">
              <a:buFontTx/>
              <a:buNone/>
            </a:pPr>
            <a:r>
              <a:rPr lang="en-US" altLang="en-US" sz="2000" dirty="0" smtClean="0">
                <a:solidFill>
                  <a:srgbClr val="0033CC"/>
                </a:solidFill>
                <a:cs typeface="Arial" charset="0"/>
                <a:hlinkClick r:id="rId3"/>
              </a:rPr>
              <a:t>tom.lawton@tescometering.com</a:t>
            </a:r>
            <a:r>
              <a:rPr lang="en-US" altLang="en-US" sz="3600" dirty="0" smtClean="0">
                <a:solidFill>
                  <a:srgbClr val="0033CC"/>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0000FF"/>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 site: </a:t>
            </a:r>
            <a:r>
              <a:rPr lang="en-US" altLang="en-US" sz="2300" dirty="0" smtClean="0">
                <a:solidFill>
                  <a:srgbClr val="CC3300"/>
                </a:solidFill>
                <a:cs typeface="Arial" charset="0"/>
                <a:hlinkClick r:id="rId4"/>
              </a:rPr>
              <a:t>www.tescometering.com</a:t>
            </a:r>
            <a:endParaRPr lang="en-US" altLang="en-US" sz="2300" dirty="0" smtClean="0">
              <a:solidFill>
                <a:srgbClr val="CC3300"/>
              </a:solidFill>
              <a:cs typeface="Arial" charset="0"/>
            </a:endParaRP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38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Why do we know anything about 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smtClean="0"/>
              <a:t>L+G has been investigating hot sockets and how to make their meters withstand hot socket conditions for longer periods of time so the socket has a greater likelihood of being repaired prior to catastrophic failure.</a:t>
            </a:r>
          </a:p>
          <a:p>
            <a:pPr marL="400050" indent="-400050" eaLnBrk="1" hangingPunct="1">
              <a:lnSpc>
                <a:spcPct val="120000"/>
              </a:lnSpc>
              <a:spcAft>
                <a:spcPct val="20000"/>
              </a:spcAft>
            </a:pPr>
            <a:r>
              <a:rPr lang="en-US" altLang="en-US" sz="1400" dirty="0" smtClean="0"/>
              <a:t>L+G has also been investigating ways to utilize AMI communication to possibly alert head end systems of hot socket incidences.</a:t>
            </a:r>
          </a:p>
          <a:p>
            <a:pPr marL="400050" indent="-400050" eaLnBrk="1" hangingPunct="1">
              <a:lnSpc>
                <a:spcPct val="120000"/>
              </a:lnSpc>
              <a:spcAft>
                <a:spcPct val="20000"/>
              </a:spcAft>
            </a:pPr>
            <a:r>
              <a:rPr lang="en-US" altLang="en-US" sz="1400" dirty="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smtClean="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04800" y="489108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a:t>
            </a:r>
            <a:r>
              <a:rPr lang="en-US" altLang="en-US" sz="1400" dirty="0" smtClean="0"/>
              <a:t>failure as well as a limited </a:t>
            </a:r>
            <a:r>
              <a:rPr lang="en-US" altLang="en-US" sz="1400" dirty="0"/>
              <a:t>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545" y="4946478"/>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5490619"/>
            <a:ext cx="8610599" cy="529181"/>
          </a:xfrm>
        </p:spPr>
        <p:txBody>
          <a:bodyPr/>
          <a:lstStyle/>
          <a:p>
            <a:pPr marL="0" indent="0" defTabSz="1060450">
              <a:buClr>
                <a:schemeClr val="tx2"/>
              </a:buClr>
              <a:buFontTx/>
              <a:buNone/>
              <a:defRPr/>
            </a:pPr>
            <a:r>
              <a:rPr lang="en-US" sz="1500" dirty="0" smtClean="0">
                <a:cs typeface="Arial" charset="0"/>
              </a:rPr>
              <a:t>National Fire Prevention Association (NFPA) tracks sources of home electrical fires - 2013 report.</a:t>
            </a:r>
          </a:p>
          <a:p>
            <a:pPr marL="188913" indent="-188913" defTabSz="1060450">
              <a:buClr>
                <a:schemeClr val="tx2"/>
              </a:buClr>
              <a:defRPr/>
            </a:pPr>
            <a:endParaRPr lang="en-US" sz="2000" i="1" dirty="0">
              <a:cs typeface="Arial"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38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1450" y="2309813"/>
            <a:ext cx="1682750" cy="585787"/>
          </a:xfrm>
          <a:prstGeom prst="rect">
            <a:avLst/>
          </a:prstGeom>
          <a:noFill/>
        </p:spPr>
        <p:txBody>
          <a:bodyPr>
            <a:spAutoFit/>
          </a:bodyPr>
          <a:lstStyle/>
          <a:p>
            <a:pPr>
              <a:defRPr/>
            </a:pPr>
            <a:r>
              <a:rPr lang="en-US" sz="1600" dirty="0">
                <a:solidFill>
                  <a:srgbClr val="FF0000"/>
                </a:solidFill>
                <a:latin typeface="+mn-lt"/>
              </a:rPr>
              <a:t>No NFPA data 1999-2001</a:t>
            </a:r>
          </a:p>
        </p:txBody>
      </p:sp>
      <p:sp>
        <p:nvSpPr>
          <p:cNvPr id="8"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Generally Decreasing</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486400" y="1745820"/>
            <a:ext cx="3279775" cy="2321833"/>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r>
              <a:rPr lang="en-US" altLang="en-US" sz="2400" dirty="0" smtClean="0">
                <a:cs typeface="Arial" charset="0"/>
              </a:rPr>
              <a:t>610 fires/year in the vicinity of the </a:t>
            </a:r>
            <a:r>
              <a:rPr lang="en-US" altLang="en-US" sz="2400" u="sng" dirty="0" smtClean="0">
                <a:cs typeface="Arial" charset="0"/>
              </a:rPr>
              <a:t>Meter or Meter Box</a:t>
            </a: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p:txBody>
      </p:sp>
      <p:grpSp>
        <p:nvGrpSpPr>
          <p:cNvPr id="3" name="Group 2"/>
          <p:cNvGrpSpPr/>
          <p:nvPr/>
        </p:nvGrpSpPr>
        <p:grpSpPr>
          <a:xfrm>
            <a:off x="609600" y="1676400"/>
            <a:ext cx="4648200" cy="4113194"/>
            <a:chOff x="609600" y="1676400"/>
            <a:chExt cx="4852702" cy="4294158"/>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0959" r="50000" b="21001"/>
            <a:stretch>
              <a:fillRect/>
            </a:stretch>
          </p:blipFill>
          <p:spPr bwMode="auto">
            <a:xfrm>
              <a:off x="762000" y="1676400"/>
              <a:ext cx="4343400" cy="42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4020459"/>
              <a:ext cx="4852702" cy="304800"/>
            </a:xfrm>
            <a:prstGeom prst="rect">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8" name="Rectangle 2"/>
          <p:cNvSpPr txBox="1">
            <a:spLocks noChangeArrowheads="1"/>
          </p:cNvSpPr>
          <p:nvPr/>
        </p:nvSpPr>
        <p:spPr bwMode="auto">
          <a:xfrm>
            <a:off x="457200" y="332509"/>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Sources of Electrical Fires</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685800" y="4038600"/>
            <a:ext cx="7986352" cy="1828800"/>
          </a:xfrm>
        </p:spPr>
        <p:txBody>
          <a:bodyPr/>
          <a:lstStyle/>
          <a:p>
            <a:pPr defTabSz="1060450">
              <a:buClr>
                <a:schemeClr val="tx2"/>
              </a:buClr>
            </a:pPr>
            <a:r>
              <a:rPr lang="en-US" altLang="en-US" sz="2000" dirty="0" smtClean="0">
                <a:cs typeface="Arial" charset="0"/>
              </a:rPr>
              <a:t>Approximately 141 million connected customers in the United States with approximately 170 Million installed electric meters.  Using 610 fires at or near the meter per year yields 3.6 fires per million meters per year without AMI deployments.</a:t>
            </a:r>
          </a:p>
          <a:p>
            <a:pPr defTabSz="1060450">
              <a:buClr>
                <a:schemeClr val="tx2"/>
              </a:buClr>
            </a:pPr>
            <a:endParaRPr lang="en-US" altLang="en-US" sz="1200" dirty="0" smtClean="0">
              <a:cs typeface="Arial" charset="0"/>
            </a:endParaRPr>
          </a:p>
          <a:p>
            <a:pPr marL="0" indent="0" defTabSz="1060450">
              <a:buClr>
                <a:schemeClr val="tx2"/>
              </a:buClr>
              <a:buFontTx/>
              <a:buNone/>
            </a:pPr>
            <a:endParaRPr lang="en-US" altLang="en-US" sz="2000" i="1" dirty="0" smtClean="0">
              <a:cs typeface="Arial" charset="0"/>
            </a:endParaRPr>
          </a:p>
        </p:txBody>
      </p:sp>
      <p:grpSp>
        <p:nvGrpSpPr>
          <p:cNvPr id="3" name="Group 2"/>
          <p:cNvGrpSpPr/>
          <p:nvPr/>
        </p:nvGrpSpPr>
        <p:grpSpPr>
          <a:xfrm>
            <a:off x="1828800" y="1686025"/>
            <a:ext cx="5257800" cy="1986382"/>
            <a:chOff x="609600" y="1182688"/>
            <a:chExt cx="5767388" cy="2178903"/>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2213" r="48923" b="32047"/>
            <a:stretch>
              <a:fillRect/>
            </a:stretch>
          </p:blipFill>
          <p:spPr bwMode="auto">
            <a:xfrm>
              <a:off x="609600" y="1182688"/>
              <a:ext cx="5767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554416" y="1679356"/>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1" name="Oval 10"/>
            <p:cNvSpPr/>
            <p:nvPr/>
          </p:nvSpPr>
          <p:spPr>
            <a:xfrm>
              <a:off x="4557352" y="135711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2" name="Oval 11"/>
            <p:cNvSpPr/>
            <p:nvPr/>
          </p:nvSpPr>
          <p:spPr>
            <a:xfrm>
              <a:off x="4528039" y="304800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extLst>
      <p:ext uri="{BB962C8B-B14F-4D97-AF65-F5344CB8AC3E}">
        <p14:creationId xmlns:p14="http://schemas.microsoft.com/office/powerpoint/2010/main" val="311985550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64176" y="2133600"/>
            <a:ext cx="7986352" cy="1828800"/>
          </a:xfrm>
        </p:spPr>
        <p:txBody>
          <a:bodyPr/>
          <a:lstStyle/>
          <a:p>
            <a:pPr defTabSz="1060450">
              <a:buClr>
                <a:schemeClr val="tx2"/>
              </a:buClr>
            </a:pPr>
            <a:r>
              <a:rPr lang="en-US" altLang="en-US" sz="2000" dirty="0" smtClean="0">
                <a:cs typeface="Arial" charset="0"/>
              </a:rPr>
              <a:t>Replacing a meter in an existing meter socket will weaken the socket and if performed enough times this action will create a hazardous condition.  AMI deployments will increase the incidence of hot sockets and meter fires unless precautionary steps are taken as part of the meter deployment.</a:t>
            </a:r>
          </a:p>
          <a:p>
            <a:pPr marL="0" indent="0" defTabSz="1060450">
              <a:buClr>
                <a:schemeClr val="tx2"/>
              </a:buClr>
              <a:buFontTx/>
              <a:buNone/>
            </a:pPr>
            <a:endParaRPr lang="en-US" altLang="en-US" sz="2000" i="1" dirty="0" smtClean="0">
              <a:cs typeface="Arial" charset="0"/>
            </a:endParaRPr>
          </a:p>
        </p:txBody>
      </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dirty="0" smtClean="0"/>
              <a:t>Pitted and discolored meter blades</a:t>
            </a:r>
          </a:p>
          <a:p>
            <a:r>
              <a:rPr lang="en-US" altLang="en-US" sz="1800" dirty="0" smtClean="0"/>
              <a:t>Melted plastic around one or more of the meter stabs (typically the plastic around one stab is where the deformation starts)</a:t>
            </a:r>
          </a:p>
          <a:p>
            <a:r>
              <a:rPr lang="en-US" altLang="en-US" sz="1800" dirty="0" smtClean="0"/>
              <a:t>Pitted and discolored socket jaws</a:t>
            </a:r>
          </a:p>
          <a:p>
            <a:r>
              <a:rPr lang="en-US" altLang="en-US" sz="1800" dirty="0" smtClean="0"/>
              <a:t>Loss of spring tension in the socket jaws</a:t>
            </a:r>
          </a:p>
          <a:p>
            <a:endParaRPr lang="en-US" altLang="en-US" sz="1800" dirty="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765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6181</TotalTime>
  <Words>2091</Words>
  <Application>Microsoft Office PowerPoint</Application>
  <PresentationFormat>On-screen Show (4:3)</PresentationFormat>
  <Paragraphs>202</Paragraphs>
  <Slides>33</Slides>
  <Notes>33</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Custom Design</vt:lpstr>
      <vt:lpstr>PowerPoint Presentation</vt:lpstr>
      <vt:lpstr>PowerPoint Presentation</vt:lpstr>
      <vt:lpstr>The Issue</vt:lpstr>
      <vt:lpstr>Why do we know anything about hot sockets?</vt:lpstr>
      <vt:lpstr>PowerPoint Presentation</vt:lpstr>
      <vt:lpstr>PowerPoint Presentation</vt:lpstr>
      <vt:lpstr>PowerPoint Presentation</vt:lpstr>
      <vt:lpstr>PowerPoint Presentation</vt:lpstr>
      <vt:lpstr>Searching for Hot Socket sources</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In Search of Hot Sockets</vt:lpstr>
      <vt:lpstr>Finding a Hot Socket with a meter – What is known and Keys  to these new technologies</vt:lpstr>
      <vt:lpstr>Summary of the Problem </vt:lpstr>
      <vt:lpstr>Summary of the Potential Solutions </vt:lpstr>
      <vt:lpstr>Hot Rod Maintenance Checklist to add to parts of the presentation </vt:lpstr>
      <vt:lpstr>Hot Rod Images for Presentation</vt:lpstr>
      <vt:lpstr>Hot Rod Images for Presentation</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139</cp:revision>
  <dcterms:created xsi:type="dcterms:W3CDTF">2012-09-24T21:06:00Z</dcterms:created>
  <dcterms:modified xsi:type="dcterms:W3CDTF">2019-02-28T19:03:57Z</dcterms:modified>
</cp:coreProperties>
</file>