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36"/>
  </p:notesMasterIdLst>
  <p:sldIdLst>
    <p:sldId id="256" r:id="rId3"/>
    <p:sldId id="257" r:id="rId4"/>
    <p:sldId id="277" r:id="rId5"/>
    <p:sldId id="304" r:id="rId6"/>
    <p:sldId id="303" r:id="rId7"/>
    <p:sldId id="289" r:id="rId8"/>
    <p:sldId id="300" r:id="rId9"/>
    <p:sldId id="280" r:id="rId10"/>
    <p:sldId id="294" r:id="rId11"/>
    <p:sldId id="296" r:id="rId12"/>
    <p:sldId id="298" r:id="rId13"/>
    <p:sldId id="279" r:id="rId14"/>
    <p:sldId id="297" r:id="rId15"/>
    <p:sldId id="278" r:id="rId16"/>
    <p:sldId id="299" r:id="rId17"/>
    <p:sldId id="295" r:id="rId18"/>
    <p:sldId id="308" r:id="rId19"/>
    <p:sldId id="305" r:id="rId20"/>
    <p:sldId id="318" r:id="rId21"/>
    <p:sldId id="317" r:id="rId22"/>
    <p:sldId id="316" r:id="rId23"/>
    <p:sldId id="315" r:id="rId24"/>
    <p:sldId id="314" r:id="rId25"/>
    <p:sldId id="313" r:id="rId26"/>
    <p:sldId id="312" r:id="rId27"/>
    <p:sldId id="326" r:id="rId28"/>
    <p:sldId id="325" r:id="rId29"/>
    <p:sldId id="324" r:id="rId30"/>
    <p:sldId id="323" r:id="rId31"/>
    <p:sldId id="311" r:id="rId32"/>
    <p:sldId id="310" r:id="rId33"/>
    <p:sldId id="309" r:id="rId34"/>
    <p:sldId id="30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18</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19</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20</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21</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23</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24</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25</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26</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27</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28</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29</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30</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31</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32</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9" indent="-285734">
              <a:spcBef>
                <a:spcPct val="30000"/>
              </a:spcBef>
              <a:defRPr sz="1200">
                <a:solidFill>
                  <a:schemeClr val="tx1"/>
                </a:solidFill>
                <a:latin typeface="Arial" charset="0"/>
              </a:defRPr>
            </a:lvl2pPr>
            <a:lvl3pPr marL="1142937" indent="-228587">
              <a:spcBef>
                <a:spcPct val="30000"/>
              </a:spcBef>
              <a:defRPr sz="1200">
                <a:solidFill>
                  <a:schemeClr val="tx1"/>
                </a:solidFill>
                <a:latin typeface="Arial" charset="0"/>
              </a:defRPr>
            </a:lvl3pPr>
            <a:lvl4pPr marL="1600112" indent="-228587">
              <a:spcBef>
                <a:spcPct val="30000"/>
              </a:spcBef>
              <a:defRPr sz="1200">
                <a:solidFill>
                  <a:schemeClr val="tx1"/>
                </a:solidFill>
                <a:latin typeface="Arial" charset="0"/>
              </a:defRPr>
            </a:lvl4pPr>
            <a:lvl5pPr marL="2057287" indent="-228587">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0"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33</a:t>
            </a:fld>
            <a:endParaRPr lang="en-US" alt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85707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94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1285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80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05676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6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002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52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252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1433297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0595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6262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114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038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5332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00238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498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3032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17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228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1481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3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5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227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199" y="164349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a:extLst>
              <a:ext uri="{FF2B5EF4-FFF2-40B4-BE49-F238E27FC236}"/>
            </a:extLst>
          </p:cNvPr>
          <p:cNvSpPr txBox="1">
            <a:spLocks noChangeArrowheads="1"/>
          </p:cNvSpPr>
          <p:nvPr userDrawn="1"/>
        </p:nvSpPr>
        <p:spPr bwMode="auto">
          <a:xfrm>
            <a:off x="457199" y="6288088"/>
            <a:ext cx="828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dirty="0" smtClean="0"/>
              <a:t>Slide </a:t>
            </a:r>
            <a:fld id="{584634A8-2479-4EB5-93B0-8C6D2C75A37A}" type="slidenum">
              <a:rPr lang="en-US" altLang="en-US" sz="1400" smtClean="0"/>
              <a:pPr algn="ctr" eaLnBrk="1" hangingPunct="1">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latin typeface="AvantGarde"/>
              <a:cs typeface="+mn-cs"/>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smtClean="0">
              <a:cs typeface="+mn-cs"/>
            </a:endParaRPr>
          </a:p>
        </p:txBody>
      </p:sp>
      <p:pic>
        <p:nvPicPr>
          <p:cNvPr id="6"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241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hyperlink" Target="http://www.tescometer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416571"/>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819400" y="1676400"/>
            <a:ext cx="5448299"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3600" dirty="0" smtClean="0">
                <a:solidFill>
                  <a:srgbClr val="2F549D"/>
                </a:solidFill>
              </a:rPr>
              <a:t>Meter Asset Tracking and the Power of Analytics in an AMI System</a:t>
            </a:r>
            <a:endParaRPr lang="en-US" altLang="en-US" sz="3600" dirty="0">
              <a:solidFill>
                <a:srgbClr val="2F549D"/>
              </a:solidFill>
            </a:endParaRPr>
          </a:p>
          <a:p>
            <a:pPr algn="ctr">
              <a:buFontTx/>
              <a:buNone/>
            </a:pPr>
            <a:endParaRPr lang="en-US" altLang="en-US" sz="3600" dirty="0">
              <a:solidFill>
                <a:srgbClr val="2F549D"/>
              </a:solidFill>
            </a:endParaRPr>
          </a:p>
        </p:txBody>
      </p:sp>
      <p:sp>
        <p:nvSpPr>
          <p:cNvPr id="12" name="Text Box 10"/>
          <p:cNvSpPr txBox="1">
            <a:spLocks noChangeArrowheads="1"/>
          </p:cNvSpPr>
          <p:nvPr/>
        </p:nvSpPr>
        <p:spPr bwMode="auto">
          <a:xfrm>
            <a:off x="762000" y="4800600"/>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John Greenwald, </a:t>
            </a:r>
            <a:r>
              <a:rPr lang="en-US" altLang="en-US" sz="2400" dirty="0" smtClean="0">
                <a:solidFill>
                  <a:schemeClr val="bg1"/>
                </a:solidFill>
              </a:rPr>
              <a:t>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a:t>
            </a:r>
            <a:r>
              <a:rPr lang="en-US" altLang="en-US" sz="1600" i="1" dirty="0" err="1" smtClean="0">
                <a:solidFill>
                  <a:schemeClr val="bg1"/>
                </a:solidFill>
              </a:rPr>
              <a:t>AlcaraConnect</a:t>
            </a:r>
            <a:r>
              <a:rPr lang="en-US" altLang="en-US" sz="1600" i="1" dirty="0" smtClean="0">
                <a:solidFill>
                  <a:schemeClr val="bg1"/>
                </a:solidFill>
              </a:rPr>
              <a:t> 2019</a:t>
            </a:r>
            <a:endParaRPr lang="en-US" altLang="en-US" sz="1600" i="1" dirty="0" smtClean="0">
              <a:solidFill>
                <a:schemeClr val="bg1"/>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1579268"/>
            <a:ext cx="2007972" cy="1156391"/>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53011"/>
            <a:ext cx="2626053" cy="740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So Where Does This Leave Us As We Continue To Embrace AMI?</a:t>
            </a:r>
            <a:endParaRPr lang="en-US" altLang="en-US" sz="3000" dirty="0" smtClean="0">
              <a:solidFill>
                <a:schemeClr val="bg1"/>
              </a:solidFill>
            </a:endParaRPr>
          </a:p>
        </p:txBody>
      </p:sp>
      <p:sp>
        <p:nvSpPr>
          <p:cNvPr id="6" name="Content Placeholder 2"/>
          <p:cNvSpPr>
            <a:spLocks noGrp="1"/>
          </p:cNvSpPr>
          <p:nvPr>
            <p:ph idx="1"/>
          </p:nvPr>
        </p:nvSpPr>
        <p:spPr>
          <a:xfrm>
            <a:off x="762000" y="1752600"/>
            <a:ext cx="7521575" cy="3232150"/>
          </a:xfrm>
        </p:spPr>
        <p:txBody>
          <a:bodyPr rtlCol="0">
            <a:normAutofit fontScale="92500" lnSpcReduction="20000"/>
          </a:bodyPr>
          <a:lstStyle/>
          <a:p>
            <a:pPr marL="0" indent="0" eaLnBrk="1" fontAlgn="auto" hangingPunct="1">
              <a:spcAft>
                <a:spcPts val="0"/>
              </a:spcAft>
              <a:buFontTx/>
              <a:buNone/>
              <a:defRPr/>
            </a:pPr>
            <a:r>
              <a:rPr lang="en-US" altLang="en-US" sz="1900" b="0" dirty="0" smtClean="0"/>
              <a:t>We are approaching 50% AMI deployment in North America and the Northeastern portion of the U.S. is now poised to jump in with both feet. By the time the Northeast is mostly deployed we will be over 80% deployed throughout North America.  Some of the early adopters are already looking at the next generation of technology and trying to determine whether they can upgrade or will they have to change their metering technology.</a:t>
            </a:r>
          </a:p>
          <a:p>
            <a:pPr marL="0" indent="0" eaLnBrk="1" fontAlgn="auto" hangingPunct="1">
              <a:spcAft>
                <a:spcPts val="0"/>
              </a:spcAft>
              <a:buFontTx/>
              <a:buNone/>
              <a:defRPr/>
            </a:pPr>
            <a:endParaRPr lang="en-US" altLang="en-US" sz="1900" b="0" dirty="0" smtClean="0"/>
          </a:p>
          <a:p>
            <a:pPr marL="0" indent="0" eaLnBrk="1" fontAlgn="auto" hangingPunct="1">
              <a:spcAft>
                <a:spcPts val="0"/>
              </a:spcAft>
              <a:buFontTx/>
              <a:buNone/>
              <a:defRPr/>
            </a:pPr>
            <a:r>
              <a:rPr lang="en-US" altLang="en-US" sz="1900" b="0" dirty="0" smtClean="0"/>
              <a:t>For all of us, an AMI deployment will be the single largest meter related asset purchase ever made by our utility.  How we manage and track these assets is critical to the success of every AMI project and for the operation of the meter services department after an AMI deployment project is complete.  </a:t>
            </a:r>
          </a:p>
          <a:p>
            <a:pPr marL="0" indent="0" eaLnBrk="1" fontAlgn="auto" hangingPunct="1">
              <a:spcAft>
                <a:spcPts val="0"/>
              </a:spcAft>
              <a:buFontTx/>
              <a:buNone/>
              <a:defRPr/>
            </a:pPr>
            <a:endParaRPr lang="en-US" altLang="en-US"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2800" b="1" dirty="0" smtClean="0">
                <a:solidFill>
                  <a:schemeClr val="bg1"/>
                </a:solidFill>
              </a:rPr>
              <a:t>Enterprise Solutions</a:t>
            </a:r>
            <a:endParaRPr lang="en-US" altLang="en-US" sz="3000" dirty="0" smtClean="0">
              <a:solidFill>
                <a:schemeClr val="bg1"/>
              </a:solidFill>
            </a:endParaRPr>
          </a:p>
        </p:txBody>
      </p:sp>
      <p:sp>
        <p:nvSpPr>
          <p:cNvPr id="6" name="Content Placeholder 2"/>
          <p:cNvSpPr>
            <a:spLocks noGrp="1"/>
          </p:cNvSpPr>
          <p:nvPr>
            <p:ph idx="1"/>
          </p:nvPr>
        </p:nvSpPr>
        <p:spPr>
          <a:xfrm>
            <a:off x="609600" y="1752600"/>
            <a:ext cx="7521575" cy="3579813"/>
          </a:xfrm>
        </p:spPr>
        <p:txBody>
          <a:bodyPr rtlCol="0">
            <a:normAutofit fontScale="92500" lnSpcReduction="10000"/>
          </a:bodyPr>
          <a:lstStyle/>
          <a:p>
            <a:pPr eaLnBrk="1" fontAlgn="auto" hangingPunct="1">
              <a:spcAft>
                <a:spcPts val="0"/>
              </a:spcAft>
              <a:buFont typeface="Arial" pitchFamily="34" charset="0"/>
              <a:buChar char="•"/>
              <a:defRPr/>
            </a:pPr>
            <a:r>
              <a:rPr lang="en-US" altLang="en-US" sz="2200" b="0" dirty="0" smtClean="0"/>
              <a:t>As mentioned earlier many Utilities are adopting                 enterprise-wide solutions</a:t>
            </a:r>
          </a:p>
          <a:p>
            <a:pPr eaLnBrk="1" fontAlgn="auto" hangingPunct="1">
              <a:spcAft>
                <a:spcPts val="0"/>
              </a:spcAft>
              <a:buFont typeface="Arial" pitchFamily="34" charset="0"/>
              <a:buChar char="•"/>
              <a:defRPr/>
            </a:pPr>
            <a:r>
              <a:rPr lang="en-US" altLang="en-US" sz="2200" b="0" dirty="0" smtClean="0"/>
              <a:t>Typically they are implementing either just before, at the same time, or just after these installations meter-specific solutions that will handle this next generation of requirements</a:t>
            </a:r>
          </a:p>
          <a:p>
            <a:pPr eaLnBrk="1" fontAlgn="auto" hangingPunct="1">
              <a:spcAft>
                <a:spcPts val="0"/>
              </a:spcAft>
              <a:buFont typeface="Arial" pitchFamily="34" charset="0"/>
              <a:buChar char="•"/>
              <a:defRPr/>
            </a:pPr>
            <a:r>
              <a:rPr lang="en-US" altLang="en-US" sz="2200" b="0" dirty="0" smtClean="0"/>
              <a:t>On occasion they are trying to use the enterprise level solution to handle all of their needs</a:t>
            </a:r>
          </a:p>
          <a:p>
            <a:pPr marL="342900" lvl="1" indent="-342900" eaLnBrk="1" fontAlgn="auto" hangingPunct="1">
              <a:spcBef>
                <a:spcPts val="800"/>
              </a:spcBef>
              <a:spcAft>
                <a:spcPts val="0"/>
              </a:spcAft>
              <a:buClrTx/>
              <a:buFont typeface="Arial" pitchFamily="34" charset="0"/>
              <a:buChar char="•"/>
              <a:defRPr/>
            </a:pPr>
            <a:r>
              <a:rPr lang="en-US" altLang="en-US" sz="2200" dirty="0" smtClean="0"/>
              <a:t>The </a:t>
            </a:r>
            <a:r>
              <a:rPr lang="en-US" altLang="en-US" sz="2200" dirty="0"/>
              <a:t>enterprise solutions never have the ability to handle everything a Meter Services Department requires so they either continue to attempt to use offline spreadsheets and databases or they implement bolt-on solutions</a:t>
            </a:r>
          </a:p>
          <a:p>
            <a:pPr eaLnBrk="1" fontAlgn="auto" hangingPunct="1">
              <a:spcAft>
                <a:spcPts val="0"/>
              </a:spcAft>
              <a:buFont typeface="Arial"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What Is the Industry Using as We Continue to Embrace AMI?</a:t>
            </a:r>
            <a:endParaRPr lang="en-US" altLang="en-US" sz="3000" dirty="0" smtClean="0">
              <a:solidFill>
                <a:schemeClr val="bg1"/>
              </a:solidFill>
            </a:endParaRPr>
          </a:p>
        </p:txBody>
      </p:sp>
      <p:sp>
        <p:nvSpPr>
          <p:cNvPr id="6" name="Content Placeholder 2"/>
          <p:cNvSpPr>
            <a:spLocks noGrp="1"/>
          </p:cNvSpPr>
          <p:nvPr>
            <p:ph idx="1"/>
          </p:nvPr>
        </p:nvSpPr>
        <p:spPr>
          <a:xfrm>
            <a:off x="762000" y="1828800"/>
            <a:ext cx="7521575" cy="3232150"/>
          </a:xfrm>
        </p:spPr>
        <p:txBody>
          <a:bodyPr rtlCol="0">
            <a:normAutofit fontScale="92500" lnSpcReduction="10000"/>
          </a:bodyPr>
          <a:lstStyle/>
          <a:p>
            <a:pPr eaLnBrk="1" fontAlgn="auto" hangingPunct="1">
              <a:spcAft>
                <a:spcPts val="0"/>
              </a:spcAft>
              <a:buFont typeface="Arial" pitchFamily="34" charset="0"/>
              <a:buChar char="•"/>
              <a:defRPr/>
            </a:pPr>
            <a:r>
              <a:rPr lang="en-US" altLang="en-US" sz="2200" b="0" dirty="0" smtClean="0"/>
              <a:t>The enterprise solution providers have long recognized this and have done an excellent job of providing the documentation and ability to bolt-on and provide the utility with the extended functionality that they require for today’s meter services operations</a:t>
            </a:r>
          </a:p>
          <a:p>
            <a:pPr eaLnBrk="1" fontAlgn="auto" hangingPunct="1">
              <a:spcAft>
                <a:spcPts val="0"/>
              </a:spcAft>
              <a:buFont typeface="Arial" pitchFamily="34" charset="0"/>
              <a:buChar char="•"/>
              <a:defRPr/>
            </a:pPr>
            <a:r>
              <a:rPr lang="en-US" altLang="en-US" sz="2200" b="0" dirty="0" smtClean="0"/>
              <a:t>The enterprise solution provider typically promotes this as a feature of their solution</a:t>
            </a:r>
          </a:p>
          <a:p>
            <a:pPr eaLnBrk="1" fontAlgn="auto" hangingPunct="1">
              <a:spcAft>
                <a:spcPts val="0"/>
              </a:spcAft>
              <a:buFont typeface="Arial" pitchFamily="34" charset="0"/>
              <a:buChar char="•"/>
              <a:defRPr/>
            </a:pPr>
            <a:r>
              <a:rPr lang="en-US" altLang="en-US" sz="2200" b="0" dirty="0" smtClean="0"/>
              <a:t>Utilities can either provide a third-party solution or an internally prepared solution to meet their needs now and in the future</a:t>
            </a:r>
          </a:p>
          <a:p>
            <a:pPr marL="173736" lvl="1" indent="-173736" eaLnBrk="1" fontAlgn="auto" hangingPunct="1">
              <a:spcAft>
                <a:spcPts val="0"/>
              </a:spcAft>
              <a:defRPr/>
            </a:pPr>
            <a:endParaRPr lang="en-US" altLang="en-US" dirty="0" smtClean="0"/>
          </a:p>
          <a:p>
            <a:pPr eaLnBrk="1" fontAlgn="auto" hangingPunct="1">
              <a:spcAft>
                <a:spcPts val="0"/>
              </a:spcAft>
              <a:buFont typeface="Arial" pitchFamily="34" charset="0"/>
              <a:buNone/>
              <a:defRPr/>
            </a:pPr>
            <a:endParaRPr lang="en-US"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Bolt-On Capability –                                                   An Insurance Policy for the Future</a:t>
            </a:r>
            <a:endParaRPr lang="en-US" altLang="en-US" sz="3000" dirty="0" smtClean="0">
              <a:solidFill>
                <a:schemeClr val="bg1"/>
              </a:solidFill>
            </a:endParaRPr>
          </a:p>
        </p:txBody>
      </p:sp>
      <p:sp>
        <p:nvSpPr>
          <p:cNvPr id="7" name="Content Placeholder 2"/>
          <p:cNvSpPr>
            <a:spLocks noGrp="1"/>
          </p:cNvSpPr>
          <p:nvPr>
            <p:ph idx="1"/>
          </p:nvPr>
        </p:nvSpPr>
        <p:spPr>
          <a:xfrm>
            <a:off x="685800" y="1600200"/>
            <a:ext cx="7924800" cy="3079750"/>
          </a:xfrm>
        </p:spPr>
        <p:txBody>
          <a:bodyPr rtlCol="0">
            <a:normAutofit/>
          </a:bodyPr>
          <a:lstStyle/>
          <a:p>
            <a:pPr marL="0" indent="0" eaLnBrk="1" fontAlgn="auto" hangingPunct="1">
              <a:spcAft>
                <a:spcPts val="0"/>
              </a:spcAft>
              <a:buFontTx/>
              <a:buNone/>
              <a:defRPr/>
            </a:pPr>
            <a:endParaRPr lang="en-US" altLang="en-US" sz="2200" dirty="0" smtClean="0"/>
          </a:p>
          <a:p>
            <a:pPr marL="0" indent="0" algn="ctr" eaLnBrk="1" fontAlgn="auto" hangingPunct="1">
              <a:spcAft>
                <a:spcPts val="0"/>
              </a:spcAft>
              <a:buFontTx/>
              <a:buNone/>
              <a:defRPr/>
            </a:pPr>
            <a:r>
              <a:rPr lang="en-US" altLang="en-US" sz="2200" b="0" dirty="0" smtClean="0"/>
              <a:t>This will hopefully mean that the Enterprise Solution provided will be able to serve the Utility for the indefinite future.  </a:t>
            </a:r>
          </a:p>
          <a:p>
            <a:pPr eaLnBrk="1" fontAlgn="auto" hangingPunct="1">
              <a:spcAft>
                <a:spcPts val="0"/>
              </a:spcAft>
              <a:buFont typeface="Arial" pitchFamily="34" charset="0"/>
              <a:buNone/>
              <a:defRPr/>
            </a:pPr>
            <a:endParaRPr lang="en-US" altLang="en-US" sz="2200" b="0" dirty="0"/>
          </a:p>
        </p:txBody>
      </p:sp>
      <p:pic>
        <p:nvPicPr>
          <p:cNvPr id="8" name="Picture 6" descr="Image result for be prepa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470" y="3771899"/>
            <a:ext cx="32670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be prepa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597" y="3352800"/>
            <a:ext cx="20383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143000"/>
          </a:xfrm>
          <a:solidFill>
            <a:srgbClr val="FF0000"/>
          </a:solidFill>
        </p:spPr>
        <p:txBody>
          <a:bodyPr/>
          <a:lstStyle/>
          <a:p>
            <a:pPr eaLnBrk="1" hangingPunct="1"/>
            <a:r>
              <a:rPr lang="en-US" altLang="en-US" sz="3000" b="1" dirty="0" smtClean="0">
                <a:solidFill>
                  <a:schemeClr val="bg1"/>
                </a:solidFill>
              </a:rPr>
              <a:t>What Do We Need to Make This a Reality From a Meter Services Perspective?</a:t>
            </a:r>
            <a:endParaRPr lang="en-US" altLang="en-US" sz="3000" dirty="0" smtClean="0">
              <a:solidFill>
                <a:schemeClr val="bg1"/>
              </a:solidFill>
            </a:endParaRPr>
          </a:p>
        </p:txBody>
      </p:sp>
      <p:sp>
        <p:nvSpPr>
          <p:cNvPr id="5" name="Content Placeholder 2"/>
          <p:cNvSpPr>
            <a:spLocks noGrp="1"/>
          </p:cNvSpPr>
          <p:nvPr>
            <p:ph idx="1"/>
          </p:nvPr>
        </p:nvSpPr>
        <p:spPr>
          <a:xfrm>
            <a:off x="457201" y="1600200"/>
            <a:ext cx="8229600" cy="3079750"/>
          </a:xfrm>
        </p:spPr>
        <p:txBody>
          <a:bodyPr rtlCol="0">
            <a:normAutofit fontScale="70000" lnSpcReduction="20000"/>
          </a:bodyPr>
          <a:lstStyle/>
          <a:p>
            <a:pPr marL="285750" indent="-285750" eaLnBrk="1" fontAlgn="auto" hangingPunct="1">
              <a:spcAft>
                <a:spcPts val="0"/>
              </a:spcAft>
              <a:buFont typeface="Arial" pitchFamily="34" charset="0"/>
              <a:buChar char="•"/>
              <a:defRPr/>
            </a:pPr>
            <a:r>
              <a:rPr lang="en-US" altLang="en-US" b="0" dirty="0" smtClean="0"/>
              <a:t>Start by examining our process and go from there.  Throw out what we used to do and used to know and start thinking about interoperability of different systems.</a:t>
            </a:r>
          </a:p>
          <a:p>
            <a:pPr marL="285750" indent="-285750" eaLnBrk="1" fontAlgn="auto" hangingPunct="1">
              <a:spcAft>
                <a:spcPts val="0"/>
              </a:spcAft>
              <a:buFont typeface="Arial" pitchFamily="34" charset="0"/>
              <a:buChar char="•"/>
              <a:defRPr/>
            </a:pPr>
            <a:r>
              <a:rPr lang="en-US" altLang="en-US" b="0" dirty="0" smtClean="0"/>
              <a:t>The meter manufacturers should be able to automatically interface and send their accuracy data, firmware levels, alarm settings, and other pertinent data to the utility.</a:t>
            </a:r>
          </a:p>
          <a:p>
            <a:pPr marL="285750" indent="-285750" eaLnBrk="1" fontAlgn="auto" hangingPunct="1">
              <a:spcAft>
                <a:spcPts val="0"/>
              </a:spcAft>
              <a:buFont typeface="Arial" pitchFamily="34" charset="0"/>
              <a:buChar char="•"/>
              <a:defRPr/>
            </a:pPr>
            <a:r>
              <a:rPr lang="en-US" altLang="en-US" b="0" dirty="0"/>
              <a:t>The utility should be able to automatically send operational data to the meter manufacturer or other manufacturer regarding equipment shortcomings or failures.</a:t>
            </a:r>
          </a:p>
          <a:p>
            <a:pPr marL="285750" indent="-285750" eaLnBrk="1" fontAlgn="auto" hangingPunct="1">
              <a:spcAft>
                <a:spcPts val="0"/>
              </a:spcAft>
              <a:buFont typeface="Arial" pitchFamily="34" charset="0"/>
              <a:buChar char="•"/>
              <a:defRPr/>
            </a:pPr>
            <a:endParaRPr lang="en-US" altLang="en-US" b="0" dirty="0" smtClean="0"/>
          </a:p>
          <a:p>
            <a:pPr marL="228600" indent="-228600" eaLnBrk="1" fontAlgn="auto" hangingPunct="1">
              <a:spcAft>
                <a:spcPts val="0"/>
              </a:spcAft>
              <a:buFont typeface="Arial" pitchFamily="34" charset="0"/>
              <a:buNone/>
              <a:defRPr/>
            </a:pPr>
            <a:endParaRPr lang="en-US" altLang="en-US" sz="2200" i="1" dirty="0" smtClean="0"/>
          </a:p>
        </p:txBody>
      </p:sp>
      <p:pic>
        <p:nvPicPr>
          <p:cNvPr id="6" name="Picture 6" descr="http://cosmetic-business.com/media/mandant/globale-verfuegbare-Medien/News-Upload/CosmeticBusiness/2015/Management_Marketing/Januar-2015/Shiseido/Old-Way-New-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95800"/>
            <a:ext cx="2971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Typical Meter Life Cycle</a:t>
            </a:r>
            <a:endParaRPr lang="en-US" altLang="en-US" sz="3000" dirty="0" smtClean="0">
              <a:solidFill>
                <a:schemeClr val="bg1"/>
              </a:solidFill>
            </a:endParaRPr>
          </a:p>
        </p:txBody>
      </p:sp>
      <p:sp>
        <p:nvSpPr>
          <p:cNvPr id="5" name="Content Placeholder 2"/>
          <p:cNvSpPr>
            <a:spLocks noGrp="1"/>
          </p:cNvSpPr>
          <p:nvPr>
            <p:ph idx="1"/>
          </p:nvPr>
        </p:nvSpPr>
        <p:spPr>
          <a:xfrm>
            <a:off x="457200" y="1828800"/>
            <a:ext cx="7521575" cy="3733800"/>
          </a:xfrm>
        </p:spPr>
        <p:txBody>
          <a:bodyPr rtlCol="0">
            <a:normAutofit fontScale="77500" lnSpcReduction="20000"/>
          </a:bodyPr>
          <a:lstStyle/>
          <a:p>
            <a:pPr eaLnBrk="1" fontAlgn="auto" hangingPunct="1">
              <a:lnSpc>
                <a:spcPct val="120000"/>
              </a:lnSpc>
              <a:spcAft>
                <a:spcPts val="0"/>
              </a:spcAft>
              <a:buFont typeface="Arial" pitchFamily="34" charset="0"/>
              <a:buNone/>
              <a:defRPr/>
            </a:pPr>
            <a:r>
              <a:rPr lang="en-US" altLang="en-US" sz="2100" dirty="0" smtClean="0"/>
              <a:t>New Meter Purchase</a:t>
            </a:r>
          </a:p>
          <a:p>
            <a:pPr marL="173736" lvl="1" indent="-173736" eaLnBrk="1" fontAlgn="auto" hangingPunct="1">
              <a:lnSpc>
                <a:spcPct val="120000"/>
              </a:lnSpc>
              <a:spcAft>
                <a:spcPts val="0"/>
              </a:spcAft>
              <a:defRPr/>
            </a:pPr>
            <a:r>
              <a:rPr lang="en-US" altLang="en-US" sz="1800" dirty="0" smtClean="0"/>
              <a:t>Purchase Order</a:t>
            </a:r>
          </a:p>
          <a:p>
            <a:pPr marL="173736" lvl="1" indent="-173736" eaLnBrk="1" fontAlgn="auto" hangingPunct="1">
              <a:lnSpc>
                <a:spcPct val="120000"/>
              </a:lnSpc>
              <a:spcAft>
                <a:spcPts val="0"/>
              </a:spcAft>
              <a:defRPr/>
            </a:pPr>
            <a:r>
              <a:rPr lang="en-US" altLang="en-US" sz="1800" dirty="0" smtClean="0"/>
              <a:t>Vendor File</a:t>
            </a:r>
          </a:p>
          <a:p>
            <a:pPr marL="173736" lvl="1" indent="-173736" eaLnBrk="1" fontAlgn="auto" hangingPunct="1">
              <a:lnSpc>
                <a:spcPct val="120000"/>
              </a:lnSpc>
              <a:spcAft>
                <a:spcPts val="0"/>
              </a:spcAft>
              <a:defRPr/>
            </a:pPr>
            <a:r>
              <a:rPr lang="en-US" altLang="en-US" sz="1800" dirty="0" smtClean="0"/>
              <a:t>Meter Receiving</a:t>
            </a:r>
          </a:p>
          <a:p>
            <a:pPr marL="173736" lvl="1" indent="-173736" eaLnBrk="1" fontAlgn="auto" hangingPunct="1">
              <a:lnSpc>
                <a:spcPct val="120000"/>
              </a:lnSpc>
              <a:spcAft>
                <a:spcPts val="0"/>
              </a:spcAft>
              <a:defRPr/>
            </a:pPr>
            <a:r>
              <a:rPr lang="en-US" altLang="en-US" sz="1800" dirty="0" smtClean="0"/>
              <a:t>Acceptance Testing</a:t>
            </a:r>
          </a:p>
          <a:p>
            <a:pPr marL="173736" lvl="1" indent="-173736" eaLnBrk="1" fontAlgn="auto" hangingPunct="1">
              <a:lnSpc>
                <a:spcPct val="120000"/>
              </a:lnSpc>
              <a:spcAft>
                <a:spcPts val="0"/>
              </a:spcAft>
              <a:defRPr/>
            </a:pPr>
            <a:r>
              <a:rPr lang="en-US" altLang="en-US" sz="1800" dirty="0" smtClean="0"/>
              <a:t>Device Creation in </a:t>
            </a:r>
            <a:br>
              <a:rPr lang="en-US" altLang="en-US" sz="1800" dirty="0" smtClean="0"/>
            </a:br>
            <a:r>
              <a:rPr lang="en-US" altLang="en-US" sz="1800" dirty="0" smtClean="0"/>
              <a:t>Customer System of </a:t>
            </a:r>
            <a:br>
              <a:rPr lang="en-US" altLang="en-US" sz="1800" dirty="0" smtClean="0"/>
            </a:br>
            <a:r>
              <a:rPr lang="en-US" altLang="en-US" sz="1800" dirty="0" smtClean="0"/>
              <a:t>Record</a:t>
            </a:r>
          </a:p>
          <a:p>
            <a:pPr marL="173736" lvl="1" indent="-173736" eaLnBrk="1" fontAlgn="auto" hangingPunct="1">
              <a:lnSpc>
                <a:spcPct val="120000"/>
              </a:lnSpc>
              <a:spcAft>
                <a:spcPts val="0"/>
              </a:spcAft>
              <a:defRPr/>
            </a:pPr>
            <a:r>
              <a:rPr lang="en-US" altLang="en-US" sz="1800" dirty="0" smtClean="0"/>
              <a:t>Device Release to </a:t>
            </a:r>
            <a:r>
              <a:rPr lang="en-US" altLang="en-US" sz="1800" dirty="0" smtClean="0"/>
              <a:t>Stock</a:t>
            </a:r>
          </a:p>
          <a:p>
            <a:pPr marL="173736" lvl="1" indent="-173736" eaLnBrk="1" fontAlgn="auto" hangingPunct="1">
              <a:lnSpc>
                <a:spcPct val="120000"/>
              </a:lnSpc>
              <a:spcAft>
                <a:spcPts val="0"/>
              </a:spcAft>
              <a:defRPr/>
            </a:pPr>
            <a:endParaRPr lang="en-US" altLang="en-US" sz="1800" dirty="0" smtClean="0"/>
          </a:p>
          <a:p>
            <a:pPr eaLnBrk="1" fontAlgn="auto" hangingPunct="1">
              <a:lnSpc>
                <a:spcPct val="120000"/>
              </a:lnSpc>
              <a:spcAft>
                <a:spcPts val="0"/>
              </a:spcAft>
              <a:buFont typeface="Arial" pitchFamily="34" charset="0"/>
              <a:buNone/>
              <a:defRPr/>
            </a:pPr>
            <a:r>
              <a:rPr lang="en-US" altLang="en-US" sz="2100" dirty="0" smtClean="0"/>
              <a:t>Used Meter Processing</a:t>
            </a:r>
          </a:p>
          <a:p>
            <a:pPr marL="173736" lvl="1" indent="-173736" eaLnBrk="1" fontAlgn="auto" hangingPunct="1">
              <a:lnSpc>
                <a:spcPct val="120000"/>
              </a:lnSpc>
              <a:spcAft>
                <a:spcPts val="0"/>
              </a:spcAft>
              <a:defRPr/>
            </a:pPr>
            <a:r>
              <a:rPr lang="en-US" altLang="en-US" sz="1800" dirty="0" smtClean="0"/>
              <a:t>Meter Check-in</a:t>
            </a:r>
          </a:p>
          <a:p>
            <a:pPr marL="173736" lvl="1" indent="-173736" eaLnBrk="1" fontAlgn="auto" hangingPunct="1">
              <a:lnSpc>
                <a:spcPct val="120000"/>
              </a:lnSpc>
              <a:spcAft>
                <a:spcPts val="0"/>
              </a:spcAft>
              <a:defRPr/>
            </a:pPr>
            <a:r>
              <a:rPr lang="en-US" altLang="en-US" sz="1800" dirty="0" smtClean="0"/>
              <a:t>Meter Testing</a:t>
            </a:r>
          </a:p>
          <a:p>
            <a:pPr marL="173736" lvl="1" indent="-173736" eaLnBrk="1" fontAlgn="auto" hangingPunct="1">
              <a:lnSpc>
                <a:spcPct val="120000"/>
              </a:lnSpc>
              <a:spcAft>
                <a:spcPts val="0"/>
              </a:spcAft>
              <a:defRPr/>
            </a:pPr>
            <a:r>
              <a:rPr lang="en-US" altLang="en-US" sz="1800" dirty="0" smtClean="0"/>
              <a:t>Device Restocking</a:t>
            </a:r>
          </a:p>
          <a:p>
            <a:pPr marL="173736" lvl="1" indent="-173736" eaLnBrk="1" fontAlgn="auto" hangingPunct="1">
              <a:spcAft>
                <a:spcPts val="0"/>
              </a:spcAft>
              <a:defRPr/>
            </a:pPr>
            <a:endParaRPr lang="en-US" altLang="en-US" dirty="0" smtClean="0"/>
          </a:p>
          <a:p>
            <a:pPr eaLnBrk="1" fontAlgn="auto" hangingPunct="1">
              <a:spcAft>
                <a:spcPts val="0"/>
              </a:spcAft>
              <a:buFont typeface="Arial" pitchFamily="34" charset="0"/>
              <a:buNone/>
              <a:defRPr/>
            </a:pPr>
            <a:endParaRPr lang="en-US" altLang="en-US" dirty="0" smtClean="0"/>
          </a:p>
        </p:txBody>
      </p:sp>
      <p:pic>
        <p:nvPicPr>
          <p:cNvPr id="6" name="Picture 2" descr="http://www.vellano.com/Technologies/productAssets/30534_1_0_MeterAssetLife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4767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Typical Meter Life Cycle (Continued)</a:t>
            </a:r>
            <a:endParaRPr lang="en-US" altLang="en-US" sz="3000" dirty="0" smtClean="0">
              <a:solidFill>
                <a:schemeClr val="bg1"/>
              </a:solidFill>
            </a:endParaRPr>
          </a:p>
        </p:txBody>
      </p:sp>
      <p:sp>
        <p:nvSpPr>
          <p:cNvPr id="5" name="Content Placeholder 2"/>
          <p:cNvSpPr>
            <a:spLocks noGrp="1"/>
          </p:cNvSpPr>
          <p:nvPr>
            <p:ph idx="1"/>
          </p:nvPr>
        </p:nvSpPr>
        <p:spPr>
          <a:xfrm>
            <a:off x="304800" y="1600200"/>
            <a:ext cx="4953000" cy="4191000"/>
          </a:xfrm>
        </p:spPr>
        <p:txBody>
          <a:bodyPr rtlCol="0">
            <a:normAutofit fontScale="70000" lnSpcReduction="20000"/>
          </a:bodyPr>
          <a:lstStyle/>
          <a:p>
            <a:pPr eaLnBrk="1" fontAlgn="auto" hangingPunct="1">
              <a:spcAft>
                <a:spcPts val="0"/>
              </a:spcAft>
              <a:buFont typeface="Arial" pitchFamily="34" charset="0"/>
              <a:buNone/>
              <a:defRPr/>
            </a:pPr>
            <a:r>
              <a:rPr lang="en-US" altLang="en-US" dirty="0" smtClean="0"/>
              <a:t>Asset Tracking</a:t>
            </a:r>
          </a:p>
          <a:p>
            <a:pPr marL="173736" lvl="1" indent="-173736" eaLnBrk="1" fontAlgn="auto" hangingPunct="1">
              <a:spcAft>
                <a:spcPts val="0"/>
              </a:spcAft>
              <a:defRPr/>
            </a:pPr>
            <a:r>
              <a:rPr lang="en-US" altLang="en-US" dirty="0" smtClean="0"/>
              <a:t>Track Inventory within shops / warehouses / storerooms, down to the container and/or shelf</a:t>
            </a:r>
          </a:p>
          <a:p>
            <a:pPr marL="173736" lvl="1" indent="-173736" eaLnBrk="1" fontAlgn="auto" hangingPunct="1">
              <a:spcAft>
                <a:spcPts val="0"/>
              </a:spcAft>
              <a:defRPr/>
            </a:pPr>
            <a:r>
              <a:rPr lang="en-US" altLang="en-US" dirty="0" smtClean="0"/>
              <a:t>Track Inventory to the person or truck</a:t>
            </a:r>
          </a:p>
          <a:p>
            <a:pPr marL="402336" lvl="2" indent="-164592" eaLnBrk="1" fontAlgn="auto" hangingPunct="1">
              <a:spcAft>
                <a:spcPts val="0"/>
              </a:spcAft>
              <a:defRPr/>
            </a:pPr>
            <a:r>
              <a:rPr lang="en-US" altLang="en-US" sz="2000" dirty="0" smtClean="0"/>
              <a:t>Meters are assigned to the person / truck</a:t>
            </a:r>
          </a:p>
          <a:p>
            <a:pPr marL="402336" lvl="2" indent="-164592" eaLnBrk="1" fontAlgn="auto" hangingPunct="1">
              <a:spcAft>
                <a:spcPts val="0"/>
              </a:spcAft>
              <a:defRPr/>
            </a:pPr>
            <a:r>
              <a:rPr lang="en-US" altLang="en-US" sz="2000" dirty="0" smtClean="0"/>
              <a:t>As meters are set, they are removed from inventory</a:t>
            </a:r>
          </a:p>
          <a:p>
            <a:pPr marL="402336" lvl="2" indent="-164592" eaLnBrk="1" fontAlgn="auto" hangingPunct="1">
              <a:spcAft>
                <a:spcPts val="0"/>
              </a:spcAft>
              <a:defRPr/>
            </a:pPr>
            <a:r>
              <a:rPr lang="en-US" altLang="en-US" sz="2000" dirty="0" smtClean="0"/>
              <a:t>Used meters are tracked from removal to meter shop</a:t>
            </a:r>
          </a:p>
          <a:p>
            <a:pPr marL="402336" lvl="2" indent="-164592" eaLnBrk="1" fontAlgn="auto" hangingPunct="1">
              <a:spcAft>
                <a:spcPts val="0"/>
              </a:spcAft>
              <a:defRPr/>
            </a:pPr>
            <a:r>
              <a:rPr lang="en-US" altLang="en-US" sz="2000" dirty="0" smtClean="0"/>
              <a:t>Physical inventory counts may be performed at any time</a:t>
            </a:r>
          </a:p>
          <a:p>
            <a:pPr eaLnBrk="1" fontAlgn="auto" hangingPunct="1">
              <a:spcAft>
                <a:spcPts val="0"/>
              </a:spcAft>
              <a:buFont typeface="Arial" pitchFamily="34" charset="0"/>
              <a:buNone/>
              <a:defRPr/>
            </a:pPr>
            <a:r>
              <a:rPr lang="en-US" altLang="en-US" dirty="0" smtClean="0"/>
              <a:t>Quality management</a:t>
            </a:r>
          </a:p>
          <a:p>
            <a:pPr marL="173736" lvl="1" indent="-173736" eaLnBrk="1" fontAlgn="auto" hangingPunct="1">
              <a:spcAft>
                <a:spcPts val="0"/>
              </a:spcAft>
              <a:defRPr/>
            </a:pPr>
            <a:r>
              <a:rPr lang="en-US" altLang="en-US" dirty="0" smtClean="0"/>
              <a:t>Detailed analysis of meter performance</a:t>
            </a:r>
          </a:p>
          <a:p>
            <a:pPr marL="173736" lvl="1" indent="-173736" eaLnBrk="1" fontAlgn="auto" hangingPunct="1">
              <a:spcAft>
                <a:spcPts val="0"/>
              </a:spcAft>
              <a:defRPr/>
            </a:pPr>
            <a:r>
              <a:rPr lang="en-US" altLang="en-US" dirty="0" smtClean="0"/>
              <a:t>In-service random sample and periodic test plans</a:t>
            </a:r>
          </a:p>
          <a:p>
            <a:pPr marL="173736" lvl="1" indent="-173736" eaLnBrk="1" fontAlgn="auto" hangingPunct="1">
              <a:spcAft>
                <a:spcPts val="0"/>
              </a:spcAft>
              <a:defRPr/>
            </a:pPr>
            <a:r>
              <a:rPr lang="en-US" altLang="en-US" dirty="0" smtClean="0"/>
              <a:t>Full RMA tracking</a:t>
            </a:r>
          </a:p>
          <a:p>
            <a:pPr marL="402336" lvl="2" indent="-164592" eaLnBrk="1" fontAlgn="auto" hangingPunct="1">
              <a:spcAft>
                <a:spcPts val="0"/>
              </a:spcAft>
              <a:defRPr/>
            </a:pPr>
            <a:endParaRPr lang="en-US" altLang="en-US" dirty="0" smtClean="0"/>
          </a:p>
        </p:txBody>
      </p:sp>
      <p:pic>
        <p:nvPicPr>
          <p:cNvPr id="6" name="Picture 16" descr="http://dqbasmyouzti2.cloudfront.net/assets/content/cache/made/content/images/articles/AMI_Analytics_Fig._2-2_570_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7338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Asset Tracking Summary</a:t>
            </a:r>
            <a:endParaRPr lang="en-US" altLang="en-US" sz="3000" dirty="0" smtClean="0">
              <a:solidFill>
                <a:schemeClr val="bg1"/>
              </a:solidFill>
            </a:endParaRPr>
          </a:p>
        </p:txBody>
      </p:sp>
      <p:sp>
        <p:nvSpPr>
          <p:cNvPr id="5" name="Rectangle 5"/>
          <p:cNvSpPr>
            <a:spLocks noGrp="1" noChangeArrowheads="1"/>
          </p:cNvSpPr>
          <p:nvPr>
            <p:ph idx="1"/>
          </p:nvPr>
        </p:nvSpPr>
        <p:spPr>
          <a:xfrm>
            <a:off x="457200" y="1600200"/>
            <a:ext cx="8305800" cy="4267200"/>
          </a:xfrm>
        </p:spPr>
        <p:txBody>
          <a:bodyPr/>
          <a:lstStyle/>
          <a:p>
            <a:pPr eaLnBrk="1" hangingPunct="1">
              <a:lnSpc>
                <a:spcPct val="80000"/>
              </a:lnSpc>
              <a:buFont typeface="Arial" charset="0"/>
              <a:buChar char="•"/>
            </a:pPr>
            <a:r>
              <a:rPr lang="en-US" altLang="en-US" sz="1800" b="0" dirty="0" smtClean="0">
                <a:latin typeface="Arial" charset="0"/>
                <a:cs typeface="Arial" charset="0"/>
              </a:rPr>
              <a:t>Use the Enterprise Solutions to manage the Utility and provide the backbone for all operational groups.</a:t>
            </a:r>
          </a:p>
          <a:p>
            <a:pPr eaLnBrk="1" hangingPunct="1">
              <a:lnSpc>
                <a:spcPct val="80000"/>
              </a:lnSpc>
              <a:buFont typeface="Arial" charset="0"/>
              <a:buChar char="•"/>
            </a:pPr>
            <a:r>
              <a:rPr lang="en-US" altLang="en-US" sz="1800" b="0" dirty="0" smtClean="0">
                <a:latin typeface="Arial" charset="0"/>
                <a:cs typeface="Arial" charset="0"/>
              </a:rPr>
              <a:t>Use bolt-</a:t>
            </a:r>
            <a:r>
              <a:rPr lang="en-US" altLang="en-US" sz="1800" b="0" dirty="0" err="1" smtClean="0">
                <a:latin typeface="Arial" charset="0"/>
                <a:cs typeface="Arial" charset="0"/>
              </a:rPr>
              <a:t>ons</a:t>
            </a:r>
            <a:r>
              <a:rPr lang="en-US" altLang="en-US" sz="1800" b="0" dirty="0" smtClean="0">
                <a:latin typeface="Arial" charset="0"/>
                <a:cs typeface="Arial" charset="0"/>
              </a:rPr>
              <a:t> to handle new AMI related requirements.</a:t>
            </a:r>
          </a:p>
          <a:p>
            <a:pPr eaLnBrk="1" hangingPunct="1">
              <a:lnSpc>
                <a:spcPct val="80000"/>
              </a:lnSpc>
              <a:buFont typeface="Arial" charset="0"/>
              <a:buChar char="•"/>
            </a:pPr>
            <a:r>
              <a:rPr lang="en-US" altLang="en-US" sz="1800" b="0" dirty="0" smtClean="0">
                <a:latin typeface="Arial" charset="0"/>
                <a:cs typeface="Arial" charset="0"/>
              </a:rPr>
              <a:t>Continue to look at bolt-on solutions as new AMI and post-AMI features are introduced to handle the new requirements that result from them.</a:t>
            </a:r>
          </a:p>
          <a:p>
            <a:pPr eaLnBrk="1" hangingPunct="1">
              <a:lnSpc>
                <a:spcPct val="80000"/>
              </a:lnSpc>
              <a:buFont typeface="Arial" charset="0"/>
              <a:buChar char="•"/>
            </a:pPr>
            <a:r>
              <a:rPr lang="en-US" altLang="en-US" sz="1800" b="0" dirty="0" smtClean="0">
                <a:latin typeface="Arial" charset="0"/>
                <a:cs typeface="Arial" charset="0"/>
              </a:rPr>
              <a:t>Look at your Enterprise solution as the backbone of a complete and seamless solution for the entire utility.  Your bolt-on becomes part of the whole.  </a:t>
            </a:r>
          </a:p>
          <a:p>
            <a:pPr eaLnBrk="1" hangingPunct="1">
              <a:lnSpc>
                <a:spcPct val="80000"/>
              </a:lnSpc>
              <a:buFont typeface="Arial" charset="0"/>
              <a:buChar char="•"/>
            </a:pPr>
            <a:r>
              <a:rPr lang="en-US" altLang="en-US" sz="1800" b="0" dirty="0" smtClean="0">
                <a:latin typeface="Arial" charset="0"/>
                <a:cs typeface="Arial" charset="0"/>
              </a:rPr>
              <a:t>Work with vendors to provide better interfaces that are more similar than different from other ones you are already using in your Corporate systems.</a:t>
            </a:r>
          </a:p>
          <a:p>
            <a:pPr eaLnBrk="1" hangingPunct="1">
              <a:lnSpc>
                <a:spcPct val="80000"/>
              </a:lnSpc>
              <a:buFont typeface="Arial" charset="0"/>
              <a:buChar char="•"/>
            </a:pPr>
            <a:r>
              <a:rPr lang="en-US" altLang="en-US" sz="1800" b="0" dirty="0" smtClean="0">
                <a:latin typeface="Arial" charset="0"/>
                <a:cs typeface="Arial" charset="0"/>
              </a:rPr>
              <a:t>Make sure that all of the systems work together and transfer data seamlessly – even the Enterprise Solution providers have a hard time with that at times.</a:t>
            </a:r>
          </a:p>
          <a:p>
            <a:pPr eaLnBrk="1" hangingPunct="1">
              <a:lnSpc>
                <a:spcPct val="80000"/>
              </a:lnSpc>
              <a:buFont typeface="Arial" charset="0"/>
              <a:buChar char="•"/>
            </a:pPr>
            <a:r>
              <a:rPr lang="en-US" altLang="en-US" sz="1800" b="0" dirty="0" smtClean="0">
                <a:latin typeface="Arial" charset="0"/>
                <a:cs typeface="Arial" charset="0"/>
              </a:rPr>
              <a:t>Make sure that all of your hardware can interface into these systems seamlessly.</a:t>
            </a:r>
          </a:p>
          <a:p>
            <a:pPr marL="742950" lvl="2" indent="-342900" eaLnBrk="1" hangingPunct="1">
              <a:lnSpc>
                <a:spcPct val="80000"/>
              </a:lnSpc>
            </a:pPr>
            <a:r>
              <a:rPr lang="en-US" altLang="en-US" sz="1800" dirty="0" smtClean="0">
                <a:latin typeface="Arial" charset="0"/>
                <a:cs typeface="Arial" charset="0"/>
              </a:rPr>
              <a:t>This is one area that no Enterprise provider is good at</a:t>
            </a:r>
          </a:p>
          <a:p>
            <a:pPr marL="742950" lvl="2" indent="-342900" eaLnBrk="1" hangingPunct="1">
              <a:lnSpc>
                <a:spcPct val="80000"/>
              </a:lnSpc>
            </a:pPr>
            <a:r>
              <a:rPr lang="en-US" altLang="en-US" sz="1800" dirty="0" smtClean="0">
                <a:latin typeface="Arial" charset="0"/>
                <a:cs typeface="Arial" charset="0"/>
              </a:rPr>
              <a:t>This is where your bolt-</a:t>
            </a:r>
            <a:r>
              <a:rPr lang="en-US" altLang="en-US" sz="1800" dirty="0" err="1" smtClean="0">
                <a:latin typeface="Arial" charset="0"/>
                <a:cs typeface="Arial" charset="0"/>
              </a:rPr>
              <a:t>ons</a:t>
            </a:r>
            <a:r>
              <a:rPr lang="en-US" altLang="en-US" sz="1800" dirty="0" smtClean="0">
                <a:latin typeface="Arial" charset="0"/>
                <a:cs typeface="Arial" charset="0"/>
              </a:rPr>
              <a:t> will excel and will allow your Enterprise solution to last indefinitely.  </a:t>
            </a:r>
          </a:p>
        </p:txBody>
      </p:sp>
    </p:spTree>
    <p:extLst>
      <p:ext uri="{BB962C8B-B14F-4D97-AF65-F5344CB8AC3E}">
        <p14:creationId xmlns:p14="http://schemas.microsoft.com/office/powerpoint/2010/main" val="3758729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The Promise of AMI - Data</a:t>
            </a:r>
            <a:endParaRPr lang="en-US" altLang="en-US" sz="3000" dirty="0" smtClean="0">
              <a:solidFill>
                <a:schemeClr val="bg1"/>
              </a:solidFill>
            </a:endParaRPr>
          </a:p>
        </p:txBody>
      </p:sp>
      <p:sp>
        <p:nvSpPr>
          <p:cNvPr id="4" name="Rectangle 3"/>
          <p:cNvSpPr txBox="1">
            <a:spLocks noChangeArrowheads="1"/>
          </p:cNvSpPr>
          <p:nvPr/>
        </p:nvSpPr>
        <p:spPr bwMode="auto">
          <a:xfrm>
            <a:off x="495815" y="1524000"/>
            <a:ext cx="8153400"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lnSpc>
                <a:spcPct val="120000"/>
              </a:lnSpc>
              <a:spcAft>
                <a:spcPts val="600"/>
              </a:spcAft>
              <a:buFontTx/>
              <a:buNone/>
              <a:defRPr/>
            </a:pPr>
            <a:r>
              <a:rPr lang="en-US" altLang="en-US" sz="5600" kern="0" dirty="0" smtClean="0">
                <a:latin typeface="Arial" panose="020B0604020202020204" pitchFamily="34" charset="0"/>
              </a:rPr>
              <a:t>The introduction ten years ago and the continued development of an Advanced Meter Infrastructure (AMI) system promised more effective and more efficient Meter Service Operations.  </a:t>
            </a:r>
          </a:p>
          <a:p>
            <a:pPr marL="0" indent="0" eaLnBrk="1" fontAlgn="auto" hangingPunct="1">
              <a:lnSpc>
                <a:spcPct val="120000"/>
              </a:lnSpc>
              <a:spcAft>
                <a:spcPts val="600"/>
              </a:spcAft>
              <a:buFontTx/>
              <a:buNone/>
              <a:defRPr/>
            </a:pPr>
            <a:endParaRPr lang="en-US" altLang="en-US" sz="5600" kern="0" dirty="0">
              <a:latin typeface="Arial" panose="020B0604020202020204" pitchFamily="34" charset="0"/>
            </a:endParaRPr>
          </a:p>
          <a:p>
            <a:pPr>
              <a:lnSpc>
                <a:spcPct val="120000"/>
              </a:lnSpc>
              <a:spcAft>
                <a:spcPts val="600"/>
              </a:spcAft>
              <a:defRPr/>
            </a:pPr>
            <a:r>
              <a:rPr lang="en-US" altLang="en-US" sz="5600" dirty="0">
                <a:latin typeface="Arial" panose="020B0604020202020204" pitchFamily="34" charset="0"/>
              </a:rPr>
              <a:t>This was to be accomplished in a variety of ways starting with:</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No need to read meters (if AMR had not previously been deployed)</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No need to roll a truck to perform a disconnect or a reconnect</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Better ability to detect and respond to outages</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Better ability to detect theft</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Better ability to detect (and eventually capture) unbilled energy</a:t>
            </a:r>
          </a:p>
          <a:p>
            <a:pPr lvl="1">
              <a:lnSpc>
                <a:spcPct val="120000"/>
              </a:lnSpc>
              <a:spcAft>
                <a:spcPts val="600"/>
              </a:spcAft>
              <a:buFont typeface="Arial" panose="020B0604020202020204" pitchFamily="34" charset="0"/>
              <a:buChar char="•"/>
              <a:defRPr/>
            </a:pPr>
            <a:r>
              <a:rPr lang="en-US" altLang="en-US" sz="5600" dirty="0">
                <a:latin typeface="Arial" panose="020B0604020202020204" pitchFamily="34" charset="0"/>
              </a:rPr>
              <a:t>Better understand customer usage and make </a:t>
            </a:r>
            <a:br>
              <a:rPr lang="en-US" altLang="en-US" sz="5600" dirty="0">
                <a:latin typeface="Arial" panose="020B0604020202020204" pitchFamily="34" charset="0"/>
              </a:rPr>
            </a:br>
            <a:r>
              <a:rPr lang="en-US" altLang="en-US" sz="5600" dirty="0">
                <a:latin typeface="Arial" panose="020B0604020202020204" pitchFamily="34" charset="0"/>
              </a:rPr>
              <a:t>better energy buying </a:t>
            </a:r>
            <a:r>
              <a:rPr lang="en-US" altLang="en-US" sz="5600" dirty="0" smtClean="0">
                <a:latin typeface="Arial" panose="020B0604020202020204" pitchFamily="34" charset="0"/>
              </a:rPr>
              <a:t>decisions</a:t>
            </a:r>
          </a:p>
          <a:p>
            <a:pPr marL="457200" lvl="1" indent="0">
              <a:lnSpc>
                <a:spcPct val="120000"/>
              </a:lnSpc>
              <a:spcAft>
                <a:spcPts val="600"/>
              </a:spcAft>
              <a:buNone/>
              <a:defRPr/>
            </a:pPr>
            <a:endParaRPr lang="en-US" altLang="en-US" sz="5600" dirty="0">
              <a:latin typeface="Arial" panose="020B0604020202020204" pitchFamily="34" charset="0"/>
            </a:endParaRPr>
          </a:p>
          <a:p>
            <a:pPr marL="0" indent="0" eaLnBrk="1" fontAlgn="auto" hangingPunct="1">
              <a:lnSpc>
                <a:spcPct val="120000"/>
              </a:lnSpc>
              <a:spcAft>
                <a:spcPts val="600"/>
              </a:spcAft>
              <a:buFontTx/>
              <a:buNone/>
              <a:defRPr/>
            </a:pPr>
            <a:r>
              <a:rPr lang="en-US" altLang="en-US" sz="5600" kern="0" dirty="0" smtClean="0">
                <a:latin typeface="Arial" panose="020B0604020202020204" pitchFamily="34" charset="0"/>
              </a:rPr>
              <a:t>And with all of this came a promise of “Additional Capabilities and Additional Operating Data.”</a:t>
            </a:r>
          </a:p>
          <a:p>
            <a:pPr marL="0" indent="0" eaLnBrk="1" fontAlgn="auto" hangingPunct="1">
              <a:lnSpc>
                <a:spcPct val="80000"/>
              </a:lnSpc>
              <a:spcAft>
                <a:spcPts val="600"/>
              </a:spcAft>
              <a:buFontTx/>
              <a:buNone/>
              <a:defRPr/>
            </a:pPr>
            <a:endParaRPr lang="en-US" altLang="en-US" sz="2000" kern="0" dirty="0" smtClean="0"/>
          </a:p>
          <a:p>
            <a:pPr eaLnBrk="1" fontAlgn="auto" hangingPunct="1">
              <a:lnSpc>
                <a:spcPct val="80000"/>
              </a:lnSpc>
              <a:spcAft>
                <a:spcPts val="0"/>
              </a:spcAft>
              <a:buFont typeface="Arial" pitchFamily="34" charset="0"/>
              <a:buNone/>
              <a:defRPr/>
            </a:pPr>
            <a:endParaRPr lang="en-US" altLang="en-US" sz="2000" kern="0" dirty="0" smtClean="0"/>
          </a:p>
        </p:txBody>
      </p:sp>
      <p:pic>
        <p:nvPicPr>
          <p:cNvPr id="5" name="Picture 5" descr="Image result for prom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31292"/>
            <a:ext cx="262429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4316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A Flood of Data:                                           The Promise and Curse of AMI</a:t>
            </a:r>
            <a:endParaRPr lang="en-US" altLang="en-US" sz="3000" dirty="0" smtClean="0">
              <a:solidFill>
                <a:schemeClr val="bg1"/>
              </a:solidFill>
            </a:endParaRPr>
          </a:p>
        </p:txBody>
      </p:sp>
      <p:sp>
        <p:nvSpPr>
          <p:cNvPr id="3" name="Rectangle 3"/>
          <p:cNvSpPr txBox="1">
            <a:spLocks noChangeArrowheads="1"/>
          </p:cNvSpPr>
          <p:nvPr/>
        </p:nvSpPr>
        <p:spPr bwMode="auto">
          <a:xfrm>
            <a:off x="457200" y="1524000"/>
            <a:ext cx="4343400" cy="3429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spcAft>
                <a:spcPts val="0"/>
              </a:spcAft>
              <a:buFontTx/>
              <a:buNone/>
              <a:defRPr/>
            </a:pPr>
            <a:r>
              <a:rPr lang="en-US" sz="1900" kern="0" smtClean="0"/>
              <a:t>And so the data started coming in. </a:t>
            </a:r>
          </a:p>
          <a:p>
            <a:pPr marL="0" indent="0" eaLnBrk="1" fontAlgn="auto" hangingPunct="1">
              <a:spcAft>
                <a:spcPts val="0"/>
              </a:spcAft>
              <a:buFontTx/>
              <a:buNone/>
              <a:defRPr/>
            </a:pPr>
            <a:endParaRPr lang="en-US" sz="1900" kern="0" smtClean="0"/>
          </a:p>
          <a:p>
            <a:pPr marL="0" indent="0" eaLnBrk="1" fontAlgn="auto" hangingPunct="1">
              <a:spcAft>
                <a:spcPts val="0"/>
              </a:spcAft>
              <a:buFontTx/>
              <a:buNone/>
              <a:defRPr/>
            </a:pPr>
            <a:r>
              <a:rPr lang="en-US" sz="1900" kern="0" smtClean="0"/>
              <a:t>Once the investment in gathering this data was made the problem quickly moved from the collection of this data to developing the tools and infrastructure to analyze this voluminous data. </a:t>
            </a:r>
          </a:p>
          <a:p>
            <a:pPr marL="0" indent="0" eaLnBrk="1" fontAlgn="auto" hangingPunct="1">
              <a:spcAft>
                <a:spcPts val="0"/>
              </a:spcAft>
              <a:buFontTx/>
              <a:buNone/>
              <a:defRPr/>
            </a:pPr>
            <a:endParaRPr lang="en-US" sz="1900" kern="0" smtClean="0"/>
          </a:p>
          <a:p>
            <a:pPr marL="0" indent="0" eaLnBrk="1" fontAlgn="auto" hangingPunct="1">
              <a:spcAft>
                <a:spcPts val="0"/>
              </a:spcAft>
              <a:buFontTx/>
              <a:buNone/>
              <a:defRPr/>
            </a:pPr>
            <a:r>
              <a:rPr lang="en-US" sz="1900" kern="0" smtClean="0"/>
              <a:t>There was far more data than could be analyzed or even utilized at first. </a:t>
            </a:r>
          </a:p>
          <a:p>
            <a:pPr marL="0" indent="0" eaLnBrk="1" fontAlgn="auto" hangingPunct="1">
              <a:spcAft>
                <a:spcPts val="0"/>
              </a:spcAft>
              <a:buFontTx/>
              <a:buNone/>
              <a:defRPr/>
            </a:pPr>
            <a:endParaRPr lang="en-US" sz="2000" kern="0" smtClean="0"/>
          </a:p>
          <a:p>
            <a:pPr marL="292100" indent="-292100" eaLnBrk="1" fontAlgn="auto" hangingPunct="1">
              <a:lnSpc>
                <a:spcPct val="80000"/>
              </a:lnSpc>
              <a:spcAft>
                <a:spcPts val="0"/>
              </a:spcAft>
              <a:buFont typeface="Arial" pitchFamily="34" charset="0"/>
              <a:buNone/>
              <a:defRPr/>
            </a:pPr>
            <a:endParaRPr lang="en-US" altLang="en-US" sz="2000" kern="0" dirty="0" smtClean="0"/>
          </a:p>
        </p:txBody>
      </p:sp>
      <p:pic>
        <p:nvPicPr>
          <p:cNvPr id="4" name="Picture 6" descr="Image result for flood of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76400"/>
            <a:ext cx="3195638"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271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smtClean="0">
                <a:solidFill>
                  <a:schemeClr val="bg1"/>
                </a:solidFill>
              </a:rPr>
              <a:t>Introduction </a:t>
            </a:r>
          </a:p>
        </p:txBody>
      </p:sp>
      <p:sp>
        <p:nvSpPr>
          <p:cNvPr id="7" name="Rectangle 3"/>
          <p:cNvSpPr>
            <a:spLocks noGrp="1" noChangeArrowheads="1"/>
          </p:cNvSpPr>
          <p:nvPr>
            <p:ph idx="1"/>
          </p:nvPr>
        </p:nvSpPr>
        <p:spPr>
          <a:xfrm>
            <a:off x="457200" y="1600200"/>
            <a:ext cx="8229600" cy="3733800"/>
          </a:xfrm>
          <a:solidFill>
            <a:srgbClr val="FFFFFF"/>
          </a:solidFill>
        </p:spPr>
        <p:txBody>
          <a:bodyPr/>
          <a:lstStyle/>
          <a:p>
            <a:pPr marL="0" indent="0" eaLnBrk="1" hangingPunct="1">
              <a:lnSpc>
                <a:spcPct val="80000"/>
              </a:lnSpc>
              <a:spcAft>
                <a:spcPct val="100000"/>
              </a:spcAft>
              <a:buFontTx/>
              <a:buNone/>
            </a:pPr>
            <a:r>
              <a:rPr lang="en-US" altLang="en-US" sz="2000" b="0" dirty="0" smtClean="0">
                <a:latin typeface="Arial" charset="0"/>
                <a:cs typeface="Arial" charset="0"/>
              </a:rPr>
              <a:t>Today we </a:t>
            </a:r>
            <a:r>
              <a:rPr lang="en-US" altLang="en-US" sz="2000" b="0" dirty="0" smtClean="0">
                <a:latin typeface="Arial" charset="0"/>
                <a:cs typeface="Arial" charset="0"/>
              </a:rPr>
              <a:t>will discuss how Asset Tracking for Metering has changed dramatically over the past dozen years and what the term “asset tracking” will mean for meter services in the future.  We will also discuss how the data being harvested from our new AMI systems is changing our Operations.</a:t>
            </a:r>
          </a:p>
          <a:p>
            <a:pPr marL="0" indent="0" eaLnBrk="1" hangingPunct="1">
              <a:lnSpc>
                <a:spcPct val="80000"/>
              </a:lnSpc>
              <a:spcAft>
                <a:spcPct val="100000"/>
              </a:spcAft>
              <a:buFontTx/>
              <a:buNone/>
            </a:pPr>
            <a:r>
              <a:rPr lang="en-US" altLang="en-US" sz="2000" b="0" dirty="0" smtClean="0">
                <a:latin typeface="Arial" charset="0"/>
                <a:cs typeface="Arial" charset="0"/>
              </a:rPr>
              <a:t>In the past we had corporate asset management systems that originated on the financial side of the business and we had meter record systems that handled all metering test results.  Between the two we would have all of our bases covered.</a:t>
            </a:r>
          </a:p>
          <a:p>
            <a:pPr marL="0" indent="0" eaLnBrk="1" hangingPunct="1">
              <a:lnSpc>
                <a:spcPct val="80000"/>
              </a:lnSpc>
              <a:spcAft>
                <a:spcPct val="100000"/>
              </a:spcAft>
            </a:pPr>
            <a:endParaRPr lang="en-US" altLang="en-US" sz="2000" dirty="0" smtClean="0">
              <a:latin typeface="Arial" charset="0"/>
              <a:cs typeface="Arial" charset="0"/>
            </a:endParaRPr>
          </a:p>
          <a:p>
            <a:pPr marL="0" indent="0" eaLnBrk="1" hangingPunct="1">
              <a:lnSpc>
                <a:spcPct val="80000"/>
              </a:lnSpc>
              <a:spcAft>
                <a:spcPct val="100000"/>
              </a:spcAft>
            </a:pPr>
            <a:endParaRPr lang="en-US" altLang="en-US" sz="2000" dirty="0" smtClean="0">
              <a:latin typeface="Arial" charset="0"/>
              <a:cs typeface="Arial" charset="0"/>
            </a:endParaRPr>
          </a:p>
        </p:txBody>
      </p:sp>
      <p:pic>
        <p:nvPicPr>
          <p:cNvPr id="8" name="Picture 10" descr="http://www.easycpmods.com/wp-content/uploads/2014/05/Website-is-S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572000"/>
            <a:ext cx="31242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Moving Into the Future</a:t>
            </a:r>
            <a:endParaRPr lang="en-US" altLang="en-US" sz="3000" dirty="0" smtClean="0">
              <a:solidFill>
                <a:schemeClr val="bg1"/>
              </a:solidFill>
            </a:endParaRPr>
          </a:p>
        </p:txBody>
      </p:sp>
      <p:sp>
        <p:nvSpPr>
          <p:cNvPr id="3" name="Rectangle 3"/>
          <p:cNvSpPr txBox="1">
            <a:spLocks noChangeArrowheads="1"/>
          </p:cNvSpPr>
          <p:nvPr/>
        </p:nvSpPr>
        <p:spPr bwMode="auto">
          <a:xfrm>
            <a:off x="473676" y="1524000"/>
            <a:ext cx="8229600" cy="3179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altLang="en-US" sz="1800" kern="0" dirty="0" smtClean="0">
                <a:latin typeface="Arial" charset="0"/>
                <a:cs typeface="Arial" charset="0"/>
              </a:rPr>
              <a:t>Utilities now collect hundreds of millions of events and readings every day from sources such as the following:</a:t>
            </a:r>
          </a:p>
          <a:p>
            <a:pPr marL="0" indent="0" eaLnBrk="1" hangingPunct="1">
              <a:buFontTx/>
              <a:buNone/>
            </a:pPr>
            <a:endParaRPr lang="en-US" altLang="en-US" sz="1800" kern="0" dirty="0" smtClean="0">
              <a:latin typeface="Arial" charset="0"/>
              <a:cs typeface="Arial" charset="0"/>
            </a:endParaRPr>
          </a:p>
          <a:p>
            <a:pPr lvl="1" eaLnBrk="1" hangingPunct="1"/>
            <a:r>
              <a:rPr lang="en-US" altLang="en-US" sz="1800" kern="0" dirty="0" smtClean="0">
                <a:latin typeface="Arial" charset="0"/>
                <a:cs typeface="Arial" charset="0"/>
              </a:rPr>
              <a:t>Meters (status, manufacturer, purchase date, events                                                         such as reprogramming notifications and tamper alerts)</a:t>
            </a:r>
          </a:p>
          <a:p>
            <a:pPr lvl="1" eaLnBrk="1" hangingPunct="1"/>
            <a:r>
              <a:rPr lang="en-US" altLang="en-US" sz="1800" kern="0" dirty="0" smtClean="0">
                <a:latin typeface="Arial" charset="0"/>
                <a:cs typeface="Arial" charset="0"/>
              </a:rPr>
              <a:t>Transformers (ID, circuit section, circuit ID)</a:t>
            </a:r>
          </a:p>
          <a:p>
            <a:pPr lvl="1" eaLnBrk="1" hangingPunct="1"/>
            <a:r>
              <a:rPr lang="en-US" altLang="en-US" sz="1800" kern="0" dirty="0" smtClean="0">
                <a:latin typeface="Arial" charset="0"/>
                <a:cs typeface="Arial" charset="0"/>
              </a:rPr>
              <a:t>Service points</a:t>
            </a:r>
          </a:p>
          <a:p>
            <a:pPr lvl="1" eaLnBrk="1" hangingPunct="1"/>
            <a:r>
              <a:rPr lang="en-US" altLang="en-US" sz="1800" kern="0" dirty="0" smtClean="0">
                <a:latin typeface="Arial" charset="0"/>
                <a:cs typeface="Arial" charset="0"/>
              </a:rPr>
              <a:t>Customer accounts (type, status, billing cycle)</a:t>
            </a:r>
            <a:endParaRPr lang="en-US" altLang="en-US" sz="1800" kern="0" dirty="0" smtClean="0">
              <a:latin typeface="Arial" charset="0"/>
              <a:cs typeface="Arial" charset="0"/>
            </a:endParaRPr>
          </a:p>
        </p:txBody>
      </p:sp>
      <p:pic>
        <p:nvPicPr>
          <p:cNvPr id="4" name="Picture 6" descr="Moving%20into%20the%20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419600"/>
            <a:ext cx="2514600" cy="17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220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What Data Are We Getting and                               How Are We Using It?</a:t>
            </a:r>
            <a:endParaRPr lang="en-US" altLang="en-US" sz="3000" dirty="0" smtClean="0">
              <a:solidFill>
                <a:schemeClr val="bg1"/>
              </a:solidFill>
            </a:endParaRPr>
          </a:p>
        </p:txBody>
      </p:sp>
      <p:sp>
        <p:nvSpPr>
          <p:cNvPr id="3" name="Rectangle 3"/>
          <p:cNvSpPr txBox="1">
            <a:spLocks noChangeArrowheads="1"/>
          </p:cNvSpPr>
          <p:nvPr/>
        </p:nvSpPr>
        <p:spPr bwMode="auto">
          <a:xfrm>
            <a:off x="457200" y="1752600"/>
            <a:ext cx="8229600" cy="30146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charset="0"/>
              <a:buChar char="•"/>
            </a:pPr>
            <a:r>
              <a:rPr lang="en-US" altLang="en-US" sz="2400" kern="0" dirty="0" smtClean="0">
                <a:latin typeface="Arial" charset="0"/>
                <a:cs typeface="Arial" charset="0"/>
              </a:rPr>
              <a:t>Meter quality assurance: Focusing on meter reading performance enables utilities to ensure AMI reliability. For instance, when meter readings are expected but not delivered, the system takes note, and calculates overall performance statistics for the AMI system. Utilities are made privy to problems they never would have been able to identify in the past.  </a:t>
            </a:r>
          </a:p>
          <a:p>
            <a:pPr eaLnBrk="1" hangingPunct="1"/>
            <a:endParaRPr lang="en-US" altLang="en-US" sz="2000" kern="0" dirty="0" smtClean="0">
              <a:latin typeface="Arial" charset="0"/>
              <a:cs typeface="Arial" charset="0"/>
            </a:endParaRPr>
          </a:p>
        </p:txBody>
      </p:sp>
      <p:pic>
        <p:nvPicPr>
          <p:cNvPr id="4" name="Picture 9" descr="Image result for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5697" y="4343400"/>
            <a:ext cx="25146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1219200" y="5029200"/>
            <a:ext cx="2514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charset="0"/>
              <a:defRPr sz="1600" b="1">
                <a:solidFill>
                  <a:schemeClr val="tx1"/>
                </a:solidFill>
                <a:latin typeface="Arial" charset="0"/>
                <a:cs typeface="Arial"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Arial" charset="0"/>
                <a:cs typeface="Arial"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9pPr>
          </a:lstStyle>
          <a:p>
            <a:pPr algn="ctr" eaLnBrk="1" hangingPunct="1">
              <a:spcBef>
                <a:spcPct val="0"/>
              </a:spcBef>
              <a:buFontTx/>
              <a:buNone/>
            </a:pPr>
            <a:r>
              <a:rPr lang="en-US" altLang="en-US" sz="3000" dirty="0"/>
              <a:t>Good Start</a:t>
            </a:r>
          </a:p>
        </p:txBody>
      </p:sp>
    </p:spTree>
    <p:extLst>
      <p:ext uri="{BB962C8B-B14F-4D97-AF65-F5344CB8AC3E}">
        <p14:creationId xmlns:p14="http://schemas.microsoft.com/office/powerpoint/2010/main" val="1803170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The Basics</a:t>
            </a:r>
            <a:endParaRPr lang="en-US" altLang="en-US" sz="3000" dirty="0" smtClean="0">
              <a:solidFill>
                <a:schemeClr val="bg1"/>
              </a:solidFill>
            </a:endParaRPr>
          </a:p>
        </p:txBody>
      </p:sp>
      <p:sp>
        <p:nvSpPr>
          <p:cNvPr id="3" name="Rectangle 3"/>
          <p:cNvSpPr txBox="1">
            <a:spLocks noChangeArrowheads="1"/>
          </p:cNvSpPr>
          <p:nvPr/>
        </p:nvSpPr>
        <p:spPr bwMode="auto">
          <a:xfrm>
            <a:off x="457200" y="1371600"/>
            <a:ext cx="8229600" cy="3657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eaLnBrk="1" hangingPunct="1"/>
            <a:r>
              <a:rPr lang="en-US" altLang="en-US" sz="1600" kern="0" dirty="0" smtClean="0">
                <a:latin typeface="Arial" charset="0"/>
                <a:cs typeface="Arial" charset="0"/>
              </a:rPr>
              <a:t>Outage event analysis and prevention: Integration enables real-time, accurate, and complete outage event analysis that helps identify nested outages and optimize field crew dispatch – all to support efficient response and restoration.  </a:t>
            </a:r>
          </a:p>
          <a:p>
            <a:pPr lvl="1" eaLnBrk="1" hangingPunct="1"/>
            <a:r>
              <a:rPr lang="en-US" altLang="en-US" sz="1600" kern="0" dirty="0" smtClean="0">
                <a:latin typeface="Arial" charset="0"/>
                <a:cs typeface="Arial" charset="0"/>
              </a:rPr>
              <a:t>We can often determine the exact piece of equipment causing a problem, along with the customers directly impacted by it.  </a:t>
            </a:r>
          </a:p>
          <a:p>
            <a:pPr lvl="1" eaLnBrk="1" hangingPunct="1"/>
            <a:r>
              <a:rPr lang="en-US" altLang="en-US" sz="1600" kern="0" dirty="0" smtClean="0">
                <a:latin typeface="Arial" charset="0"/>
                <a:cs typeface="Arial" charset="0"/>
              </a:rPr>
              <a:t>We can use outage information that is delivered along with meter readings to identify and track outages. </a:t>
            </a:r>
          </a:p>
          <a:p>
            <a:pPr lvl="1" eaLnBrk="1" hangingPunct="1"/>
            <a:r>
              <a:rPr lang="en-US" altLang="en-US" sz="1600" kern="0" dirty="0" smtClean="0">
                <a:latin typeface="Arial" charset="0"/>
                <a:cs typeface="Arial" charset="0"/>
              </a:rPr>
              <a:t>These outage event reports help us to understand the overall impact of outages, then drill down to find the problem areas in the distribution network. </a:t>
            </a:r>
          </a:p>
          <a:p>
            <a:pPr lvl="1" eaLnBrk="1" hangingPunct="1"/>
            <a:r>
              <a:rPr lang="en-US" altLang="en-US" sz="1600" kern="0" dirty="0" smtClean="0">
                <a:latin typeface="Arial" charset="0"/>
                <a:cs typeface="Arial" charset="0"/>
              </a:rPr>
              <a:t>We can then isolate areas of high impact and work to understand how to address them. </a:t>
            </a:r>
            <a:endParaRPr lang="en-US" altLang="en-US" sz="1600" kern="0" dirty="0" smtClean="0">
              <a:latin typeface="Arial" charset="0"/>
              <a:cs typeface="Arial" charset="0"/>
            </a:endParaRPr>
          </a:p>
        </p:txBody>
      </p:sp>
      <p:pic>
        <p:nvPicPr>
          <p:cNvPr id="4" name="Picture 5" descr="Image result for basics"/>
          <p:cNvPicPr>
            <a:picLocks noChangeAspect="1" noChangeArrowheads="1"/>
          </p:cNvPicPr>
          <p:nvPr/>
        </p:nvPicPr>
        <p:blipFill>
          <a:blip r:embed="rId3">
            <a:extLst>
              <a:ext uri="{28A0092B-C50C-407E-A947-70E740481C1C}">
                <a14:useLocalDpi xmlns:a14="http://schemas.microsoft.com/office/drawing/2010/main" val="0"/>
              </a:ext>
            </a:extLst>
          </a:blip>
          <a:srcRect t="17596"/>
          <a:stretch>
            <a:fillRect/>
          </a:stretch>
        </p:blipFill>
        <p:spPr bwMode="auto">
          <a:xfrm>
            <a:off x="2971800" y="4329906"/>
            <a:ext cx="327660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424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And Of Course…Report!</a:t>
            </a:r>
            <a:endParaRPr lang="en-US" altLang="en-US" sz="3000" dirty="0" smtClean="0">
              <a:solidFill>
                <a:schemeClr val="bg1"/>
              </a:solidFill>
            </a:endParaRPr>
          </a:p>
        </p:txBody>
      </p:sp>
      <p:sp>
        <p:nvSpPr>
          <p:cNvPr id="3" name="Rectangle 3"/>
          <p:cNvSpPr txBox="1">
            <a:spLocks noChangeArrowheads="1"/>
          </p:cNvSpPr>
          <p:nvPr/>
        </p:nvSpPr>
        <p:spPr bwMode="auto">
          <a:xfrm>
            <a:off x="457200" y="1752600"/>
            <a:ext cx="8229600" cy="2959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sz="2000" kern="0" smtClean="0">
                <a:latin typeface="Arial" charset="0"/>
                <a:cs typeface="Arial" charset="0"/>
              </a:rPr>
              <a:t>We can filter planned outages and momentary from this data for reporting purposes and provide meaningful customer satisfaction and performance measures and trends</a:t>
            </a:r>
            <a:endParaRPr lang="en-US" altLang="en-US" sz="2000" kern="0" dirty="0" smtClean="0">
              <a:latin typeface="Arial" charset="0"/>
              <a:cs typeface="Arial" charset="0"/>
            </a:endParaRPr>
          </a:p>
        </p:txBody>
      </p:sp>
      <p:sp>
        <p:nvSpPr>
          <p:cNvPr id="4" name="Rectangle 1"/>
          <p:cNvSpPr>
            <a:spLocks noChangeArrowheads="1"/>
          </p:cNvSpPr>
          <p:nvPr/>
        </p:nvSpPr>
        <p:spPr bwMode="auto">
          <a:xfrm>
            <a:off x="838200" y="28956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800"/>
              </a:spcBef>
              <a:buFont typeface="Arial" charset="0"/>
              <a:defRPr sz="1600" b="1">
                <a:solidFill>
                  <a:schemeClr val="tx1"/>
                </a:solidFill>
                <a:latin typeface="Arial" charset="0"/>
                <a:cs typeface="Arial" charset="0"/>
              </a:defRPr>
            </a:lvl1pPr>
            <a:lvl2pPr marL="742950" indent="-285750" eaLnBrk="0" hangingPunct="0">
              <a:spcBef>
                <a:spcPts val="300"/>
              </a:spcBef>
              <a:buClr>
                <a:schemeClr val="accent2"/>
              </a:buClr>
              <a:buFont typeface="Wingdings" pitchFamily="2" charset="2"/>
              <a:buChar char="§"/>
              <a:defRPr sz="1600">
                <a:solidFill>
                  <a:schemeClr val="tx1"/>
                </a:solidFill>
                <a:latin typeface="Arial" charset="0"/>
                <a:cs typeface="Arial" charset="0"/>
              </a:defRPr>
            </a:lvl2pPr>
            <a:lvl3pPr marL="11430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3pPr>
            <a:lvl4pPr marL="16002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4pPr>
            <a:lvl5pPr marL="2057400" indent="-228600" eaLnBrk="0" hangingPunct="0">
              <a:spcBef>
                <a:spcPts val="300"/>
              </a:spcBef>
              <a:buClr>
                <a:schemeClr val="accent2"/>
              </a:buClr>
              <a:buFont typeface="Wingdings" pitchFamily="2" charset="2"/>
              <a:buChar char="§"/>
              <a:defRPr sz="1600">
                <a:solidFill>
                  <a:schemeClr val="tx1"/>
                </a:solidFill>
                <a:latin typeface="Arial" charset="0"/>
                <a:cs typeface="Arial" charset="0"/>
              </a:defRPr>
            </a:lvl5pPr>
            <a:lvl6pPr marL="25146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6pPr>
            <a:lvl7pPr marL="29718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7pPr>
            <a:lvl8pPr marL="34290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8pPr>
            <a:lvl9pPr marL="3886200" indent="-228600" eaLnBrk="0" fontAlgn="base" hangingPunct="0">
              <a:spcBef>
                <a:spcPts val="300"/>
              </a:spcBef>
              <a:spcAft>
                <a:spcPct val="0"/>
              </a:spcAft>
              <a:buClr>
                <a:schemeClr val="accent2"/>
              </a:buClr>
              <a:buFont typeface="Wingdings" pitchFamily="2" charset="2"/>
              <a:buChar char="§"/>
              <a:defRPr sz="1600">
                <a:solidFill>
                  <a:schemeClr val="tx1"/>
                </a:solidFill>
                <a:latin typeface="Arial" charset="0"/>
                <a:cs typeface="Arial" charset="0"/>
              </a:defRPr>
            </a:lvl9pPr>
          </a:lstStyle>
          <a:p>
            <a:pPr lvl="1" eaLnBrk="1" hangingPunct="1">
              <a:spcBef>
                <a:spcPct val="0"/>
              </a:spcBef>
              <a:buClrTx/>
              <a:buFont typeface="Arial" charset="0"/>
              <a:buChar char="•"/>
            </a:pPr>
            <a:r>
              <a:rPr lang="en-US" altLang="en-US" dirty="0"/>
              <a:t>Average interruption durations</a:t>
            </a:r>
          </a:p>
          <a:p>
            <a:pPr lvl="1" eaLnBrk="1" hangingPunct="1">
              <a:spcBef>
                <a:spcPct val="0"/>
              </a:spcBef>
              <a:buClrTx/>
              <a:buFont typeface="Arial" charset="0"/>
              <a:buChar char="•"/>
            </a:pPr>
            <a:r>
              <a:rPr lang="en-US" altLang="en-US" dirty="0"/>
              <a:t>Number of interruptions</a:t>
            </a:r>
          </a:p>
          <a:p>
            <a:pPr lvl="1" eaLnBrk="1" hangingPunct="1">
              <a:spcBef>
                <a:spcPct val="0"/>
              </a:spcBef>
              <a:buClrTx/>
              <a:buFont typeface="Arial" charset="0"/>
              <a:buChar char="•"/>
            </a:pPr>
            <a:r>
              <a:rPr lang="en-US" altLang="en-US" dirty="0"/>
              <a:t>Number of customers impacted</a:t>
            </a:r>
          </a:p>
          <a:p>
            <a:pPr lvl="1" eaLnBrk="1" hangingPunct="1">
              <a:spcBef>
                <a:spcPct val="0"/>
              </a:spcBef>
              <a:buClrTx/>
              <a:buFont typeface="Arial" charset="0"/>
              <a:buChar char="•"/>
            </a:pPr>
            <a:r>
              <a:rPr lang="en-US" altLang="en-US" dirty="0"/>
              <a:t>These system performance indexes and information can be shared with management, regulators, customers, media, and other stakeholders.</a:t>
            </a:r>
          </a:p>
        </p:txBody>
      </p:sp>
      <p:pic>
        <p:nvPicPr>
          <p:cNvPr id="5"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7432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928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What Else?</a:t>
            </a:r>
            <a:endParaRPr lang="en-US" altLang="en-US" sz="3000" dirty="0" smtClean="0">
              <a:solidFill>
                <a:schemeClr val="bg1"/>
              </a:solidFill>
            </a:endParaRPr>
          </a:p>
        </p:txBody>
      </p:sp>
      <p:sp>
        <p:nvSpPr>
          <p:cNvPr id="3" name="Rectangle 3"/>
          <p:cNvSpPr txBox="1">
            <a:spLocks noChangeArrowheads="1"/>
          </p:cNvSpPr>
          <p:nvPr/>
        </p:nvSpPr>
        <p:spPr bwMode="auto">
          <a:xfrm>
            <a:off x="457200" y="1676400"/>
            <a:ext cx="6400800" cy="3543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eaLnBrk="1" fontAlgn="auto" hangingPunct="1">
              <a:spcAft>
                <a:spcPts val="0"/>
              </a:spcAft>
              <a:buFont typeface="Arial" panose="020B0604020202020204" pitchFamily="34" charset="0"/>
              <a:buChar char="•"/>
              <a:defRPr/>
            </a:pPr>
            <a:r>
              <a:rPr lang="en-US" kern="0" smtClean="0"/>
              <a:t>Gain a better understanding of events, as well as what they mean. For instance, we can correlate power outage events or voltage alarms with the transformers involved to identify faulty or aging infrastructure.  And we can roll trucks between 8 AM and 4 PM, Monday to Friday on non-storm days.</a:t>
            </a:r>
          </a:p>
          <a:p>
            <a:pPr marL="285750" indent="-285750" eaLnBrk="1" fontAlgn="auto" hangingPunct="1">
              <a:spcAft>
                <a:spcPts val="0"/>
              </a:spcAft>
              <a:buFont typeface="Arial" panose="020B0604020202020204" pitchFamily="34" charset="0"/>
              <a:buChar char="•"/>
              <a:defRPr/>
            </a:pPr>
            <a:r>
              <a:rPr lang="en-US" kern="0" smtClean="0"/>
              <a:t>Generate new customer insights</a:t>
            </a:r>
          </a:p>
          <a:p>
            <a:pPr marL="285750" indent="-285750" eaLnBrk="1" fontAlgn="auto" hangingPunct="1">
              <a:spcAft>
                <a:spcPts val="0"/>
              </a:spcAft>
              <a:buFont typeface="Arial" panose="020B0604020202020204" pitchFamily="34" charset="0"/>
              <a:buChar char="•"/>
              <a:defRPr/>
            </a:pPr>
            <a:r>
              <a:rPr lang="en-US" kern="0" smtClean="0"/>
              <a:t>Size distribution assets</a:t>
            </a:r>
          </a:p>
          <a:p>
            <a:pPr marL="285750" indent="-285750" eaLnBrk="1" fontAlgn="auto" hangingPunct="1">
              <a:spcAft>
                <a:spcPts val="0"/>
              </a:spcAft>
              <a:buFont typeface="Arial" panose="020B0604020202020204" pitchFamily="34" charset="0"/>
              <a:buChar char="•"/>
              <a:defRPr/>
            </a:pPr>
            <a:r>
              <a:rPr lang="en-US" kern="0" smtClean="0"/>
              <a:t>Implement preventive maintenance techniques</a:t>
            </a:r>
          </a:p>
          <a:p>
            <a:pPr marL="285750" indent="-285750" eaLnBrk="1" fontAlgn="auto" hangingPunct="1">
              <a:spcAft>
                <a:spcPts val="0"/>
              </a:spcAft>
              <a:buFont typeface="Arial" panose="020B0604020202020204" pitchFamily="34" charset="0"/>
              <a:buChar char="•"/>
              <a:defRPr/>
            </a:pPr>
            <a:r>
              <a:rPr lang="en-US" kern="0" smtClean="0"/>
              <a:t>Forecast and build predictive models for demand program planning</a:t>
            </a:r>
          </a:p>
          <a:p>
            <a:pPr marL="285750" indent="-285750" eaLnBrk="1" fontAlgn="auto" hangingPunct="1">
              <a:spcAft>
                <a:spcPts val="0"/>
              </a:spcAft>
              <a:buFont typeface="Arial" panose="020B0604020202020204" pitchFamily="34" charset="0"/>
              <a:buChar char="•"/>
              <a:defRPr/>
            </a:pPr>
            <a:r>
              <a:rPr lang="en-US" kern="0" smtClean="0"/>
              <a:t>Develop new rate plans and services for customers</a:t>
            </a:r>
          </a:p>
          <a:p>
            <a:pPr marL="285750" indent="-285750" eaLnBrk="1" fontAlgn="auto" hangingPunct="1">
              <a:spcAft>
                <a:spcPts val="0"/>
              </a:spcAft>
              <a:buFont typeface="Arial" panose="020B0604020202020204" pitchFamily="34" charset="0"/>
              <a:buChar char="•"/>
              <a:defRPr/>
            </a:pPr>
            <a:r>
              <a:rPr lang="en-US" kern="0" smtClean="0"/>
              <a:t>Address Line Loss in a meaningful and impactful way</a:t>
            </a:r>
          </a:p>
          <a:p>
            <a:pPr eaLnBrk="1" fontAlgn="auto" hangingPunct="1">
              <a:spcAft>
                <a:spcPts val="0"/>
              </a:spcAft>
              <a:buFont typeface="Arial" pitchFamily="34" charset="0"/>
              <a:buNone/>
              <a:defRPr/>
            </a:pPr>
            <a:endParaRPr lang="en-US" sz="1900" kern="0" smtClean="0"/>
          </a:p>
          <a:p>
            <a:pPr marL="0" indent="0" eaLnBrk="1" fontAlgn="auto" hangingPunct="1">
              <a:lnSpc>
                <a:spcPct val="80000"/>
              </a:lnSpc>
              <a:spcAft>
                <a:spcPts val="600"/>
              </a:spcAft>
              <a:buFontTx/>
              <a:buNone/>
              <a:defRPr/>
            </a:pPr>
            <a:endParaRPr lang="en-US" altLang="en-US" sz="2000" kern="0" dirty="0" smtClean="0"/>
          </a:p>
        </p:txBody>
      </p:sp>
      <p:pic>
        <p:nvPicPr>
          <p:cNvPr id="4"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1667" r="18332"/>
          <a:stretch>
            <a:fillRect/>
          </a:stretch>
        </p:blipFill>
        <p:spPr bwMode="auto">
          <a:xfrm>
            <a:off x="6934200" y="2133600"/>
            <a:ext cx="198691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468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Line Loss</a:t>
            </a:r>
            <a:endParaRPr lang="en-US" altLang="en-US" sz="3000" dirty="0" smtClean="0">
              <a:solidFill>
                <a:schemeClr val="bg1"/>
              </a:solidFill>
            </a:endParaRPr>
          </a:p>
        </p:txBody>
      </p:sp>
      <p:sp>
        <p:nvSpPr>
          <p:cNvPr id="3" name="Rectangle 3"/>
          <p:cNvSpPr txBox="1">
            <a:spLocks noChangeArrowheads="1"/>
          </p:cNvSpPr>
          <p:nvPr/>
        </p:nvSpPr>
        <p:spPr bwMode="auto">
          <a:xfrm>
            <a:off x="381000" y="1676400"/>
            <a:ext cx="8229600" cy="3581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charset="0"/>
              <a:buChar char="•"/>
            </a:pPr>
            <a:r>
              <a:rPr lang="en-US" altLang="en-US" sz="1700" kern="0" smtClean="0">
                <a:latin typeface="Arial" charset="0"/>
                <a:cs typeface="Arial" charset="0"/>
              </a:rPr>
              <a:t>Network energy inventory balancing – You can accurately compare feeder energy to aggregated meter data to track down unbilled energy.  Some may be energy theft.  Some is not but is still actionable once the root cause can be determined.  </a:t>
            </a:r>
          </a:p>
          <a:p>
            <a:pPr eaLnBrk="1" hangingPunct="1">
              <a:lnSpc>
                <a:spcPct val="80000"/>
              </a:lnSpc>
              <a:buFont typeface="Arial" charset="0"/>
              <a:buChar char="•"/>
            </a:pPr>
            <a:r>
              <a:rPr lang="en-US" altLang="en-US" sz="1700" kern="0" smtClean="0">
                <a:latin typeface="Arial" charset="0"/>
                <a:cs typeface="Arial" charset="0"/>
              </a:rPr>
              <a:t>Meter events and usage information can help paint an overall picture of what’s happening with a customer’s energy usage over time as well as the usage from an entire sub station. This unified view can help detect energy theft, meter tampering or a host of equipment problems that may be affecting service levels. </a:t>
            </a:r>
          </a:p>
          <a:p>
            <a:pPr eaLnBrk="1" hangingPunct="1">
              <a:lnSpc>
                <a:spcPct val="80000"/>
              </a:lnSpc>
              <a:buFont typeface="Arial" charset="0"/>
              <a:buChar char="•"/>
            </a:pPr>
            <a:r>
              <a:rPr lang="en-US" altLang="en-US" sz="1700" kern="0" smtClean="0">
                <a:latin typeface="Arial" charset="0"/>
                <a:cs typeface="Arial" charset="0"/>
              </a:rPr>
              <a:t>Some typical filters for theft: Customers can be identified who have active accounts but no recorded usage, or the converse – energy usage but no active account.  Customers with gas usage but no electrical usage over months or even years, indicate a very likely candidate for investigation, voltage issues for one customer and not others on the same transformer.</a:t>
            </a:r>
          </a:p>
          <a:p>
            <a:pPr eaLnBrk="1" hangingPunct="1">
              <a:lnSpc>
                <a:spcPct val="80000"/>
              </a:lnSpc>
              <a:spcAft>
                <a:spcPct val="100000"/>
              </a:spcAft>
            </a:pPr>
            <a:endParaRPr lang="en-US" altLang="en-US" sz="2000" kern="0" smtClean="0">
              <a:latin typeface="Arial" charset="0"/>
              <a:cs typeface="Arial" charset="0"/>
            </a:endParaRPr>
          </a:p>
          <a:p>
            <a:pPr eaLnBrk="1" hangingPunct="1">
              <a:lnSpc>
                <a:spcPct val="80000"/>
              </a:lnSpc>
              <a:spcAft>
                <a:spcPct val="100000"/>
              </a:spcAft>
            </a:pPr>
            <a:endParaRPr lang="en-US" altLang="en-US" sz="2000" kern="0" dirty="0" smtClean="0">
              <a:latin typeface="Arial" charset="0"/>
              <a:cs typeface="Arial" charset="0"/>
            </a:endParaRPr>
          </a:p>
        </p:txBody>
      </p:sp>
    </p:spTree>
    <p:extLst>
      <p:ext uri="{BB962C8B-B14F-4D97-AF65-F5344CB8AC3E}">
        <p14:creationId xmlns:p14="http://schemas.microsoft.com/office/powerpoint/2010/main" val="3826130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What Else?</a:t>
            </a:r>
            <a:endParaRPr lang="en-US" altLang="en-US" sz="3000" dirty="0" smtClean="0">
              <a:solidFill>
                <a:schemeClr val="bg1"/>
              </a:solidFill>
            </a:endParaRPr>
          </a:p>
        </p:txBody>
      </p:sp>
      <p:sp>
        <p:nvSpPr>
          <p:cNvPr id="3" name="Rectangle 3"/>
          <p:cNvSpPr txBox="1">
            <a:spLocks noChangeArrowheads="1"/>
          </p:cNvSpPr>
          <p:nvPr/>
        </p:nvSpPr>
        <p:spPr bwMode="auto">
          <a:xfrm>
            <a:off x="457200" y="1752600"/>
            <a:ext cx="8229600" cy="297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 typeface="Arial" charset="0"/>
              <a:buChar char="•"/>
            </a:pPr>
            <a:r>
              <a:rPr lang="en-US" altLang="en-US" sz="2000" kern="0" dirty="0" smtClean="0">
                <a:latin typeface="Arial" charset="0"/>
                <a:cs typeface="Arial" charset="0"/>
              </a:rPr>
              <a:t>Potentially bad metering</a:t>
            </a:r>
          </a:p>
          <a:p>
            <a:pPr eaLnBrk="1" hangingPunct="1">
              <a:buFont typeface="Arial" charset="0"/>
              <a:buChar char="•"/>
            </a:pPr>
            <a:r>
              <a:rPr lang="en-US" altLang="en-US" sz="2000" kern="0" dirty="0" smtClean="0">
                <a:latin typeface="Arial" charset="0"/>
                <a:cs typeface="Arial" charset="0"/>
              </a:rPr>
              <a:t>Non metering of certain usage</a:t>
            </a:r>
          </a:p>
          <a:p>
            <a:pPr eaLnBrk="1" hangingPunct="1">
              <a:buFont typeface="Arial" charset="0"/>
              <a:buChar char="•"/>
            </a:pPr>
            <a:r>
              <a:rPr lang="en-US" altLang="en-US" sz="2000" kern="0" dirty="0" smtClean="0">
                <a:latin typeface="Arial" charset="0"/>
                <a:cs typeface="Arial" charset="0"/>
              </a:rPr>
              <a:t>Failing equipment and bad connections</a:t>
            </a:r>
          </a:p>
          <a:p>
            <a:pPr eaLnBrk="1" hangingPunct="1">
              <a:buFont typeface="Arial" charset="0"/>
              <a:buChar char="•"/>
            </a:pPr>
            <a:r>
              <a:rPr lang="en-US" altLang="en-US" sz="2000" kern="0" dirty="0" smtClean="0">
                <a:latin typeface="Arial" charset="0"/>
                <a:cs typeface="Arial" charset="0"/>
              </a:rPr>
              <a:t>Bad GIS integration and information.  To make any of this work we need an up to date and integrated geographic information system (GIS) geodatabase.  We need to be able to link our meters accurately to the rest of the system along with every other piece of equipment between the sub station and the meter.  The initial investigative work will uncover not system errors but GIS errors and holes.  Once corrected this work will begin to uncover correctible losses.</a:t>
            </a:r>
          </a:p>
          <a:p>
            <a:pPr eaLnBrk="1" hangingPunct="1"/>
            <a:endParaRPr lang="en-US" altLang="en-US" sz="2000" kern="0" dirty="0" smtClean="0">
              <a:latin typeface="Arial" charset="0"/>
              <a:cs typeface="Arial" charset="0"/>
            </a:endParaRPr>
          </a:p>
          <a:p>
            <a:pPr eaLnBrk="1" hangingPunct="1"/>
            <a:endParaRPr lang="en-US" altLang="en-US" sz="2000" kern="0" dirty="0" smtClean="0">
              <a:latin typeface="Arial" charset="0"/>
              <a:cs typeface="Arial" charset="0"/>
            </a:endParaRPr>
          </a:p>
        </p:txBody>
      </p:sp>
      <p:pic>
        <p:nvPicPr>
          <p:cNvPr id="4"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85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494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Longer Term Planning</a:t>
            </a:r>
            <a:endParaRPr lang="en-US" altLang="en-US" sz="3000" dirty="0" smtClean="0">
              <a:solidFill>
                <a:schemeClr val="bg1"/>
              </a:solidFill>
            </a:endParaRPr>
          </a:p>
        </p:txBody>
      </p:sp>
      <p:sp>
        <p:nvSpPr>
          <p:cNvPr id="3" name="Rectangle 3"/>
          <p:cNvSpPr txBox="1">
            <a:spLocks noChangeArrowheads="1"/>
          </p:cNvSpPr>
          <p:nvPr/>
        </p:nvSpPr>
        <p:spPr bwMode="auto">
          <a:xfrm>
            <a:off x="457200" y="1600200"/>
            <a:ext cx="5410200"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Arial" panose="020B0604020202020204" pitchFamily="34" charset="0"/>
              <a:buChar char="•"/>
              <a:defRPr/>
            </a:pPr>
            <a:r>
              <a:rPr lang="en-US" altLang="en-US" sz="1900" kern="0" smtClean="0"/>
              <a:t>Load profiling – You have accurate and highly granular transformer load profiles, especially significant for effective distribution planning when electric vehicle (EV) charging and distributed generation are involved.  What will the impact on your system be as isolated pockets of users influence each other and purchase electric vehicles; adopt home level energy storage and renewable energy solutions.  </a:t>
            </a:r>
          </a:p>
          <a:p>
            <a:pPr eaLnBrk="1" fontAlgn="auto" hangingPunct="1">
              <a:spcAft>
                <a:spcPts val="0"/>
              </a:spcAft>
              <a:buFont typeface="Arial" panose="020B0604020202020204" pitchFamily="34" charset="0"/>
              <a:buChar char="•"/>
              <a:defRPr/>
            </a:pPr>
            <a:r>
              <a:rPr lang="en-US" altLang="en-US" sz="1900" kern="0" smtClean="0"/>
              <a:t>Pricing analysis – Perform ‘what if’ rate and load shift analysis. Compare current tariffs with alternative pricing scenarios. Estimate energy costs for a new rate at different load levels.</a:t>
            </a:r>
          </a:p>
          <a:p>
            <a:pPr eaLnBrk="1" fontAlgn="auto" hangingPunct="1">
              <a:lnSpc>
                <a:spcPct val="80000"/>
              </a:lnSpc>
              <a:spcAft>
                <a:spcPct val="100000"/>
              </a:spcAft>
              <a:buFont typeface="Arial" pitchFamily="34" charset="0"/>
              <a:buNone/>
              <a:defRPr/>
            </a:pPr>
            <a:endParaRPr lang="en-US" altLang="en-US" sz="2000" kern="0" smtClean="0"/>
          </a:p>
          <a:p>
            <a:pPr eaLnBrk="1" fontAlgn="auto" hangingPunct="1">
              <a:lnSpc>
                <a:spcPct val="80000"/>
              </a:lnSpc>
              <a:spcAft>
                <a:spcPct val="100000"/>
              </a:spcAft>
              <a:buFont typeface="Arial" pitchFamily="34" charset="0"/>
              <a:buNone/>
              <a:defRPr/>
            </a:pPr>
            <a:endParaRPr lang="en-US" altLang="en-US" sz="2000" kern="0" dirty="0" smtClean="0"/>
          </a:p>
        </p:txBody>
      </p:sp>
      <p:pic>
        <p:nvPicPr>
          <p:cNvPr id="4" name="Picture 5" descr="Image result for long term plan"/>
          <p:cNvPicPr>
            <a:picLocks noChangeAspect="1" noChangeArrowheads="1"/>
          </p:cNvPicPr>
          <p:nvPr/>
        </p:nvPicPr>
        <p:blipFill>
          <a:blip r:embed="rId3">
            <a:extLst>
              <a:ext uri="{28A0092B-C50C-407E-A947-70E740481C1C}">
                <a14:useLocalDpi xmlns:a14="http://schemas.microsoft.com/office/drawing/2010/main" val="0"/>
              </a:ext>
            </a:extLst>
          </a:blip>
          <a:srcRect l="6061"/>
          <a:stretch>
            <a:fillRect/>
          </a:stretch>
        </p:blipFill>
        <p:spPr bwMode="auto">
          <a:xfrm>
            <a:off x="6124574" y="1981200"/>
            <a:ext cx="28162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8290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What Are Some of the Challenges in Analyzing this “Flood of Data?”</a:t>
            </a:r>
            <a:endParaRPr lang="en-US" altLang="en-US" sz="3000" dirty="0" smtClean="0">
              <a:solidFill>
                <a:schemeClr val="bg1"/>
              </a:solidFill>
            </a:endParaRPr>
          </a:p>
        </p:txBody>
      </p:sp>
      <p:sp>
        <p:nvSpPr>
          <p:cNvPr id="3" name="Rectangle 3"/>
          <p:cNvSpPr txBox="1">
            <a:spLocks noChangeArrowheads="1"/>
          </p:cNvSpPr>
          <p:nvPr/>
        </p:nvSpPr>
        <p:spPr bwMode="auto">
          <a:xfrm>
            <a:off x="457200" y="1524000"/>
            <a:ext cx="5486400" cy="3505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altLang="en-US" sz="2000" kern="0" dirty="0" smtClean="0">
                <a:latin typeface="Arial" charset="0"/>
                <a:cs typeface="Arial" charset="0"/>
              </a:rPr>
              <a:t>The first issue is that currently data required for complete meter data analytics solution does not reside in the same database.  While there is tremendous real time data being collected the information required to complete many types of analysis may reside in other data bases (e.g. system mapping data).</a:t>
            </a:r>
          </a:p>
          <a:p>
            <a:pPr marL="0" indent="0" eaLnBrk="1" hangingPunct="1"/>
            <a:r>
              <a:rPr lang="en-US" altLang="en-US" sz="2000" kern="0" dirty="0" smtClean="0">
                <a:latin typeface="Arial" charset="0"/>
                <a:cs typeface="Arial" charset="0"/>
              </a:rPr>
              <a:t>Another challenge is that while the MDM is configured as a “Fast Write” data base, since it needs to quickly record large volumes of real-time meter information, a useful analytics tool needs to be normalized for “Fast Reads,” since it needs to provide fast access to data for users looking for real-time insights.</a:t>
            </a:r>
          </a:p>
          <a:p>
            <a:pPr marL="0" indent="0" eaLnBrk="1" hangingPunct="1">
              <a:buFontTx/>
              <a:buNone/>
            </a:pPr>
            <a:endParaRPr lang="en-US" altLang="en-US" sz="2000" kern="0" dirty="0" smtClean="0">
              <a:latin typeface="Arial" charset="0"/>
              <a:cs typeface="Arial" charset="0"/>
            </a:endParaRPr>
          </a:p>
        </p:txBody>
      </p:sp>
      <p:pic>
        <p:nvPicPr>
          <p:cNvPr id="4" name="Picture 5" descr="Image resul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38400"/>
            <a:ext cx="26146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513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Additional Challenges?</a:t>
            </a:r>
            <a:endParaRPr lang="en-US" altLang="en-US" sz="3000" dirty="0" smtClean="0">
              <a:solidFill>
                <a:schemeClr val="bg1"/>
              </a:solidFill>
            </a:endParaRPr>
          </a:p>
        </p:txBody>
      </p:sp>
      <p:sp>
        <p:nvSpPr>
          <p:cNvPr id="3" name="Rectangle 3"/>
          <p:cNvSpPr txBox="1">
            <a:spLocks noChangeArrowheads="1"/>
          </p:cNvSpPr>
          <p:nvPr/>
        </p:nvSpPr>
        <p:spPr bwMode="auto">
          <a:xfrm>
            <a:off x="457200" y="1752600"/>
            <a:ext cx="8229600" cy="320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Arial" panose="020B0604020202020204" pitchFamily="34" charset="0"/>
              <a:buChar char="•"/>
              <a:defRPr/>
            </a:pPr>
            <a:r>
              <a:rPr lang="en-US" altLang="en-US" sz="1900" kern="0" smtClean="0"/>
              <a:t>No impact on billing: Making sure that you can analyze the data in the MDM system (the “system of truth”) without impacting basic billing operations in any way. As important as meter data analytics is, this capability cannot interrupt billing and other operational systems in terms of performance, data corruption or functionality. Bottom line: The analytics capability cannot threaten the utility’s ability to collect revenues.</a:t>
            </a:r>
          </a:p>
          <a:p>
            <a:pPr eaLnBrk="1" fontAlgn="auto" hangingPunct="1">
              <a:spcAft>
                <a:spcPts val="0"/>
              </a:spcAft>
              <a:buFont typeface="Arial" panose="020B0604020202020204" pitchFamily="34" charset="0"/>
              <a:buChar char="•"/>
              <a:defRPr/>
            </a:pPr>
            <a:r>
              <a:rPr lang="en-US" altLang="en-US" sz="1900" kern="0" smtClean="0"/>
              <a:t>Near real-time: Lastly, in order to retain its value to executives, engineers and operational staff, data analytics need to be performed in as near real-time as possible.</a:t>
            </a:r>
          </a:p>
          <a:p>
            <a:pPr eaLnBrk="1" fontAlgn="auto" hangingPunct="1">
              <a:spcAft>
                <a:spcPts val="0"/>
              </a:spcAft>
              <a:buFont typeface="Arial" panose="020B0604020202020204" pitchFamily="34" charset="0"/>
              <a:buChar char="•"/>
              <a:defRPr/>
            </a:pPr>
            <a:r>
              <a:rPr lang="en-US" altLang="en-US" sz="1900" kern="0" smtClean="0"/>
              <a:t>The ultimate goal: To establish a repeatable data analytics discipline and infrastructure to reduce the time, cost and complexity of each incremental capability, and with the lowest risk possible to the existing MDM functionality.</a:t>
            </a:r>
          </a:p>
          <a:p>
            <a:pPr eaLnBrk="1" fontAlgn="auto" hangingPunct="1">
              <a:lnSpc>
                <a:spcPct val="80000"/>
              </a:lnSpc>
              <a:spcAft>
                <a:spcPct val="100000"/>
              </a:spcAft>
              <a:buFont typeface="Arial" pitchFamily="34" charset="0"/>
              <a:buNone/>
              <a:defRPr/>
            </a:pPr>
            <a:endParaRPr lang="en-US" altLang="en-US" sz="2000" kern="0" smtClean="0"/>
          </a:p>
          <a:p>
            <a:pPr eaLnBrk="1" fontAlgn="auto" hangingPunct="1">
              <a:lnSpc>
                <a:spcPct val="80000"/>
              </a:lnSpc>
              <a:spcAft>
                <a:spcPct val="100000"/>
              </a:spcAft>
              <a:buFont typeface="Arial" pitchFamily="34" charset="0"/>
              <a:buNone/>
              <a:defRPr/>
            </a:pPr>
            <a:endParaRPr lang="en-US" altLang="en-US" sz="2000" kern="0" dirty="0" smtClean="0"/>
          </a:p>
        </p:txBody>
      </p:sp>
    </p:spTree>
    <p:extLst>
      <p:ext uri="{BB962C8B-B14F-4D97-AF65-F5344CB8AC3E}">
        <p14:creationId xmlns:p14="http://schemas.microsoft.com/office/powerpoint/2010/main" val="908914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When Taken in Hostile Territory Provide Only Name, Rank, and Serial Number</a:t>
            </a:r>
            <a:endParaRPr lang="en-US" altLang="en-US" sz="3000" dirty="0" smtClean="0">
              <a:solidFill>
                <a:schemeClr val="bg1"/>
              </a:solidFill>
            </a:endParaRPr>
          </a:p>
        </p:txBody>
      </p:sp>
      <p:sp>
        <p:nvSpPr>
          <p:cNvPr id="7" name="Rectangle 3"/>
          <p:cNvSpPr txBox="1">
            <a:spLocks noChangeArrowheads="1"/>
          </p:cNvSpPr>
          <p:nvPr/>
        </p:nvSpPr>
        <p:spPr bwMode="auto">
          <a:xfrm>
            <a:off x="457200" y="1524000"/>
            <a:ext cx="8229600"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lnSpc>
                <a:spcPct val="80000"/>
              </a:lnSpc>
              <a:spcAft>
                <a:spcPts val="600"/>
              </a:spcAft>
              <a:buFontTx/>
              <a:buNone/>
              <a:defRPr/>
            </a:pPr>
            <a:r>
              <a:rPr lang="en-US" altLang="en-US" sz="2000" kern="0" dirty="0" smtClean="0"/>
              <a:t>Traditionally investor-owned utilities have used asset management systems that were created by in-house personnel or purchased in the 1980’s and early 1990’s or were based on Main Frame systems from even earlier years.  Most have either have recently converted or are in the process of converting to systems like SAP and Maximo and other enterprise level solutions.  </a:t>
            </a:r>
          </a:p>
          <a:p>
            <a:pPr marL="0" indent="0" eaLnBrk="1" fontAlgn="auto" hangingPunct="1">
              <a:lnSpc>
                <a:spcPct val="80000"/>
              </a:lnSpc>
              <a:spcAft>
                <a:spcPts val="600"/>
              </a:spcAft>
              <a:buFontTx/>
              <a:buNone/>
              <a:defRPr/>
            </a:pPr>
            <a:endParaRPr lang="en-US" altLang="en-US" sz="2000" kern="0" dirty="0" smtClean="0"/>
          </a:p>
          <a:p>
            <a:pPr marL="0" indent="0" eaLnBrk="1" fontAlgn="auto" hangingPunct="1">
              <a:lnSpc>
                <a:spcPct val="80000"/>
              </a:lnSpc>
              <a:spcAft>
                <a:spcPts val="600"/>
              </a:spcAft>
              <a:buFontTx/>
              <a:buNone/>
              <a:defRPr/>
            </a:pPr>
            <a:r>
              <a:rPr lang="en-US" altLang="en-US" sz="2000" kern="0" dirty="0" smtClean="0"/>
              <a:t>These older systems and the newer generation of enterprise solutions want to track assets in a fairly conventional manner.  Name, rank and serial number…..in this case, asset description, location, and serial number.</a:t>
            </a:r>
          </a:p>
          <a:p>
            <a:pPr marL="0" indent="0" eaLnBrk="1" fontAlgn="auto" hangingPunct="1">
              <a:lnSpc>
                <a:spcPct val="80000"/>
              </a:lnSpc>
              <a:spcAft>
                <a:spcPts val="600"/>
              </a:spcAft>
              <a:buFontTx/>
              <a:buNone/>
              <a:defRPr/>
            </a:pPr>
            <a:endParaRPr lang="en-US" altLang="en-US" sz="2000" kern="0" dirty="0" smtClean="0"/>
          </a:p>
          <a:p>
            <a:pPr eaLnBrk="1" fontAlgn="auto" hangingPunct="1">
              <a:lnSpc>
                <a:spcPct val="80000"/>
              </a:lnSpc>
              <a:spcAft>
                <a:spcPts val="0"/>
              </a:spcAft>
              <a:buFont typeface="Arial" pitchFamily="34" charset="0"/>
              <a:buNone/>
              <a:defRPr/>
            </a:pPr>
            <a:endParaRPr lang="en-US" altLang="en-US" sz="2000" kern="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New Skill Sets</a:t>
            </a:r>
            <a:endParaRPr lang="en-US" altLang="en-US" sz="3000" dirty="0" smtClean="0">
              <a:solidFill>
                <a:schemeClr val="bg1"/>
              </a:solidFill>
            </a:endParaRPr>
          </a:p>
        </p:txBody>
      </p:sp>
      <p:sp>
        <p:nvSpPr>
          <p:cNvPr id="3" name="Rectangle 3"/>
          <p:cNvSpPr txBox="1">
            <a:spLocks noChangeArrowheads="1"/>
          </p:cNvSpPr>
          <p:nvPr/>
        </p:nvSpPr>
        <p:spPr bwMode="auto">
          <a:xfrm>
            <a:off x="457200" y="1905000"/>
            <a:ext cx="5257800" cy="3352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spcAft>
                <a:spcPts val="0"/>
              </a:spcAft>
              <a:defRPr/>
            </a:pPr>
            <a:r>
              <a:rPr lang="en-US" kern="0" dirty="0" smtClean="0"/>
              <a:t>Utilities also need new skill sets to be able to perform this analysis.  To use this data we need:</a:t>
            </a:r>
          </a:p>
          <a:p>
            <a:pPr marL="0" indent="0" eaLnBrk="1" fontAlgn="auto" hangingPunct="1">
              <a:spcAft>
                <a:spcPts val="0"/>
              </a:spcAft>
              <a:defRPr/>
            </a:pPr>
            <a:endParaRPr lang="en-US" kern="0" dirty="0" smtClean="0"/>
          </a:p>
          <a:p>
            <a:pPr lvl="1" eaLnBrk="1" fontAlgn="auto" hangingPunct="1">
              <a:spcAft>
                <a:spcPts val="0"/>
              </a:spcAft>
              <a:defRPr/>
            </a:pPr>
            <a:r>
              <a:rPr lang="en-US" kern="0" dirty="0" smtClean="0"/>
              <a:t>Data base experts</a:t>
            </a:r>
          </a:p>
          <a:p>
            <a:pPr lvl="1" eaLnBrk="1" fontAlgn="auto" hangingPunct="1">
              <a:spcAft>
                <a:spcPts val="0"/>
              </a:spcAft>
              <a:defRPr/>
            </a:pPr>
            <a:r>
              <a:rPr lang="en-US" kern="0" dirty="0" smtClean="0"/>
              <a:t>Metering and operations experts</a:t>
            </a:r>
          </a:p>
          <a:p>
            <a:pPr lvl="1" eaLnBrk="1" fontAlgn="auto" hangingPunct="1">
              <a:spcAft>
                <a:spcPts val="0"/>
              </a:spcAft>
              <a:defRPr/>
            </a:pPr>
            <a:r>
              <a:rPr lang="en-US" kern="0" dirty="0" smtClean="0"/>
              <a:t>Business analysts</a:t>
            </a:r>
          </a:p>
          <a:p>
            <a:pPr lvl="1" eaLnBrk="1" fontAlgn="auto" hangingPunct="1">
              <a:spcAft>
                <a:spcPts val="0"/>
              </a:spcAft>
              <a:defRPr/>
            </a:pPr>
            <a:endParaRPr lang="en-US" kern="0" dirty="0" smtClean="0"/>
          </a:p>
          <a:p>
            <a:pPr marL="0" lvl="1" indent="0" eaLnBrk="1" fontAlgn="auto" hangingPunct="1">
              <a:spcAft>
                <a:spcPts val="0"/>
              </a:spcAft>
              <a:buFont typeface="Wingdings" pitchFamily="2" charset="2"/>
              <a:buNone/>
              <a:defRPr/>
            </a:pPr>
            <a:r>
              <a:rPr lang="en-US" kern="0" dirty="0" smtClean="0"/>
              <a:t>In a perfect world all of these characteristics are rolled up into one.  In a less perfect world into two. And is an even less perfect world – three individual groups or people.  But too many utilities are missing one or more of these groups or people even after completing their AMI deployment.</a:t>
            </a:r>
          </a:p>
          <a:p>
            <a:pPr eaLnBrk="1" fontAlgn="auto" hangingPunct="1">
              <a:spcAft>
                <a:spcPts val="0"/>
              </a:spcAft>
              <a:buFont typeface="Arial" panose="020B0604020202020204" pitchFamily="34" charset="0"/>
              <a:buChar char="•"/>
              <a:defRPr/>
            </a:pPr>
            <a:endParaRPr lang="en-US" sz="2400" kern="0" dirty="0"/>
          </a:p>
        </p:txBody>
      </p:sp>
      <p:pic>
        <p:nvPicPr>
          <p:cNvPr id="4" name="Picture 9" descr="Image result for new sk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151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New Tools</a:t>
            </a:r>
            <a:endParaRPr lang="en-US" altLang="en-US" sz="3000" dirty="0" smtClean="0">
              <a:solidFill>
                <a:schemeClr val="bg1"/>
              </a:solidFill>
            </a:endParaRPr>
          </a:p>
        </p:txBody>
      </p:sp>
      <p:sp>
        <p:nvSpPr>
          <p:cNvPr id="3" name="Rectangle 3"/>
          <p:cNvSpPr txBox="1">
            <a:spLocks noChangeArrowheads="1"/>
          </p:cNvSpPr>
          <p:nvPr/>
        </p:nvSpPr>
        <p:spPr bwMode="auto">
          <a:xfrm>
            <a:off x="457200" y="1752600"/>
            <a:ext cx="5029200" cy="3200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Arial" panose="020B0604020202020204" pitchFamily="34" charset="0"/>
              <a:buChar char="•"/>
              <a:defRPr/>
            </a:pPr>
            <a:r>
              <a:rPr lang="en-US" altLang="en-US" sz="2000" kern="0" smtClean="0"/>
              <a:t>Advanced visualization tools – Built-in tools provide an alternative to cumbersome data tables and provide enhanced visibility of your smart meters, AMI network, and distribution network</a:t>
            </a:r>
          </a:p>
          <a:p>
            <a:pPr eaLnBrk="1" fontAlgn="auto" hangingPunct="1">
              <a:spcAft>
                <a:spcPts val="0"/>
              </a:spcAft>
              <a:buFont typeface="Arial" panose="020B0604020202020204" pitchFamily="34" charset="0"/>
              <a:buChar char="•"/>
              <a:defRPr/>
            </a:pPr>
            <a:r>
              <a:rPr lang="en-US" altLang="en-US" sz="2000" kern="0" smtClean="0"/>
              <a:t>AMI system health dashboards – A custom definable user interface enabling a visualization of real-time events and trending</a:t>
            </a:r>
          </a:p>
          <a:p>
            <a:pPr eaLnBrk="1" fontAlgn="auto" hangingPunct="1">
              <a:spcAft>
                <a:spcPts val="0"/>
              </a:spcAft>
              <a:buFont typeface="Arial" pitchFamily="34" charset="0"/>
              <a:buNone/>
              <a:defRPr/>
            </a:pPr>
            <a:endParaRPr lang="en-US" altLang="en-US" sz="2400" kern="0" dirty="0" smtClean="0"/>
          </a:p>
        </p:txBody>
      </p:sp>
      <p:pic>
        <p:nvPicPr>
          <p:cNvPr id="4" name="Picture 9" descr="Image result for new to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81200"/>
            <a:ext cx="35052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867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Summary for Analytics</a:t>
            </a:r>
            <a:endParaRPr lang="en-US" altLang="en-US" sz="3000" dirty="0" smtClean="0">
              <a:solidFill>
                <a:schemeClr val="bg1"/>
              </a:solidFill>
            </a:endParaRPr>
          </a:p>
        </p:txBody>
      </p:sp>
      <p:sp>
        <p:nvSpPr>
          <p:cNvPr id="3" name="Rectangle 5"/>
          <p:cNvSpPr txBox="1">
            <a:spLocks noChangeArrowheads="1"/>
          </p:cNvSpPr>
          <p:nvPr/>
        </p:nvSpPr>
        <p:spPr bwMode="auto">
          <a:xfrm>
            <a:off x="411892" y="15240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lnSpc>
                <a:spcPct val="120000"/>
              </a:lnSpc>
              <a:spcAft>
                <a:spcPts val="0"/>
              </a:spcAft>
              <a:buFont typeface="Arial" panose="020B0604020202020204" pitchFamily="34" charset="0"/>
              <a:buChar char="•"/>
              <a:defRPr/>
            </a:pPr>
            <a:r>
              <a:rPr lang="en-US" altLang="en-US" kern="0" dirty="0" smtClean="0"/>
              <a:t>We are finding new uses for the data we are receiving as we continue to use these systems.</a:t>
            </a:r>
          </a:p>
          <a:p>
            <a:pPr eaLnBrk="1" fontAlgn="auto" hangingPunct="1">
              <a:lnSpc>
                <a:spcPct val="120000"/>
              </a:lnSpc>
              <a:spcAft>
                <a:spcPts val="0"/>
              </a:spcAft>
              <a:buFont typeface="Arial" panose="020B0604020202020204" pitchFamily="34" charset="0"/>
              <a:buChar char="•"/>
              <a:defRPr/>
            </a:pPr>
            <a:r>
              <a:rPr lang="en-US" altLang="en-US" kern="0" dirty="0" smtClean="0"/>
              <a:t>This data is enabling us to roll fewer trucks for emergencies</a:t>
            </a:r>
          </a:p>
          <a:p>
            <a:pPr eaLnBrk="1" fontAlgn="auto" hangingPunct="1">
              <a:lnSpc>
                <a:spcPct val="120000"/>
              </a:lnSpc>
              <a:spcAft>
                <a:spcPts val="0"/>
              </a:spcAft>
              <a:buFont typeface="Arial" panose="020B0604020202020204" pitchFamily="34" charset="0"/>
              <a:buChar char="•"/>
              <a:defRPr/>
            </a:pPr>
            <a:r>
              <a:rPr lang="en-US" altLang="en-US" kern="0" dirty="0" smtClean="0"/>
              <a:t>This data is allowing us to identify weak spots in our infrastructure and correct them between 8 AM and 4 PM Monday to Friday on non-storm days.</a:t>
            </a:r>
          </a:p>
          <a:p>
            <a:pPr eaLnBrk="1" fontAlgn="auto" hangingPunct="1">
              <a:lnSpc>
                <a:spcPct val="120000"/>
              </a:lnSpc>
              <a:spcAft>
                <a:spcPts val="0"/>
              </a:spcAft>
              <a:buFont typeface="Arial" panose="020B0604020202020204" pitchFamily="34" charset="0"/>
              <a:buChar char="•"/>
              <a:defRPr/>
            </a:pPr>
            <a:r>
              <a:rPr lang="en-US" altLang="en-US" kern="0" dirty="0" smtClean="0"/>
              <a:t>The data is allowing us to perform long term planning and perform far better rate analysis for proposed new tariffs and to even help create new tariffs.</a:t>
            </a:r>
          </a:p>
          <a:p>
            <a:pPr eaLnBrk="1" fontAlgn="auto" hangingPunct="1">
              <a:lnSpc>
                <a:spcPct val="120000"/>
              </a:lnSpc>
              <a:spcAft>
                <a:spcPts val="0"/>
              </a:spcAft>
              <a:buFont typeface="Arial" panose="020B0604020202020204" pitchFamily="34" charset="0"/>
              <a:buChar char="•"/>
              <a:defRPr/>
            </a:pPr>
            <a:r>
              <a:rPr lang="en-US" altLang="en-US" kern="0" dirty="0" smtClean="0"/>
              <a:t>The data allows us to better evaluate performance of hardware on our infrastructure.</a:t>
            </a:r>
          </a:p>
          <a:p>
            <a:pPr eaLnBrk="1" fontAlgn="auto" hangingPunct="1">
              <a:lnSpc>
                <a:spcPct val="120000"/>
              </a:lnSpc>
              <a:spcAft>
                <a:spcPts val="0"/>
              </a:spcAft>
              <a:buFont typeface="Arial" panose="020B0604020202020204" pitchFamily="34" charset="0"/>
              <a:buChar char="•"/>
              <a:defRPr/>
            </a:pPr>
            <a:r>
              <a:rPr lang="en-US" altLang="en-US" kern="0" dirty="0" smtClean="0"/>
              <a:t>The data gives us the tools for the first time to measure, identify, and go after “system loss” in a meaningful and actionable way.</a:t>
            </a:r>
          </a:p>
          <a:p>
            <a:pPr eaLnBrk="1" fontAlgn="auto" hangingPunct="1">
              <a:lnSpc>
                <a:spcPct val="120000"/>
              </a:lnSpc>
              <a:spcAft>
                <a:spcPts val="0"/>
              </a:spcAft>
              <a:buFont typeface="Arial" panose="020B0604020202020204" pitchFamily="34" charset="0"/>
              <a:buChar char="•"/>
              <a:defRPr/>
            </a:pPr>
            <a:r>
              <a:rPr lang="en-US" kern="0" dirty="0" smtClean="0"/>
              <a:t>Meter data analytics will enable utilities to tackle the biggest problems we face today, including failing transformers, unbalanced energy generation based on imprecise forecasts, operational inefficiencies and even addressing and reducing line loss.</a:t>
            </a:r>
          </a:p>
          <a:p>
            <a:pPr eaLnBrk="1" fontAlgn="auto" hangingPunct="1">
              <a:lnSpc>
                <a:spcPct val="120000"/>
              </a:lnSpc>
              <a:spcAft>
                <a:spcPts val="0"/>
              </a:spcAft>
              <a:buFont typeface="Arial" panose="020B0604020202020204" pitchFamily="34" charset="0"/>
              <a:buChar char="•"/>
              <a:defRPr/>
            </a:pPr>
            <a:r>
              <a:rPr lang="en-US" kern="0" dirty="0" smtClean="0"/>
              <a:t>To do this we an analytics platform to allow us to provide the infrastructure to perform this work, dedicated personnel with both new and old skill sets and new tools for them to use.</a:t>
            </a:r>
          </a:p>
          <a:p>
            <a:pPr eaLnBrk="1" fontAlgn="auto" hangingPunct="1">
              <a:lnSpc>
                <a:spcPct val="80000"/>
              </a:lnSpc>
              <a:spcAft>
                <a:spcPts val="0"/>
              </a:spcAft>
              <a:buFont typeface="Arial" pitchFamily="34" charset="0"/>
              <a:buNone/>
              <a:defRPr/>
            </a:pPr>
            <a:endParaRPr lang="en-US" sz="1800" kern="0" dirty="0" smtClean="0"/>
          </a:p>
          <a:p>
            <a:pPr marL="0" indent="0" eaLnBrk="1" fontAlgn="auto" hangingPunct="1">
              <a:lnSpc>
                <a:spcPct val="80000"/>
              </a:lnSpc>
              <a:spcAft>
                <a:spcPts val="0"/>
              </a:spcAft>
              <a:buFontTx/>
              <a:buNone/>
              <a:defRPr/>
            </a:pPr>
            <a:endParaRPr lang="en-US" altLang="en-US" sz="1800" kern="0" dirty="0"/>
          </a:p>
        </p:txBody>
      </p:sp>
    </p:spTree>
    <p:extLst>
      <p:ext uri="{BB962C8B-B14F-4D97-AF65-F5344CB8AC3E}">
        <p14:creationId xmlns:p14="http://schemas.microsoft.com/office/powerpoint/2010/main" val="2284115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nchor="ctr" anchorCtr="0"/>
          <a:lstStyle/>
          <a:p>
            <a:pPr algn="l" eaLnBrk="1" hangingPunct="1"/>
            <a:r>
              <a:rPr lang="en-US" altLang="en-US" sz="3000" dirty="0" smtClean="0">
                <a:solidFill>
                  <a:schemeClr val="bg1"/>
                </a:solidFill>
              </a:rPr>
              <a:t>              </a:t>
            </a:r>
            <a:r>
              <a:rPr lang="en-US" altLang="en-US" sz="3000" b="1" dirty="0" smtClean="0">
                <a:solidFill>
                  <a:schemeClr val="bg1"/>
                </a:solidFill>
                <a:latin typeface="Arial" panose="020B0604020202020204" pitchFamily="34" charset="0"/>
                <a:cs typeface="Arial" panose="020B0604020202020204" pitchFamily="34" charset="0"/>
              </a:rPr>
              <a:t>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smtClean="0">
                <a:latin typeface="Arial" panose="020B0604020202020204" pitchFamily="34" charset="0"/>
                <a:cs typeface="Arial" panose="020B0604020202020204" pitchFamily="34" charset="0"/>
              </a:rPr>
              <a:t>John Greenewald</a:t>
            </a:r>
            <a:endParaRPr lang="en-US" altLang="en-US" sz="3500" dirty="0" smtClean="0">
              <a:latin typeface="Arial" panose="020B0604020202020204" pitchFamily="34" charset="0"/>
              <a:cs typeface="Arial" panose="020B0604020202020204" pitchFamily="34" charset="0"/>
            </a:endParaRPr>
          </a:p>
          <a:p>
            <a:pPr algn="ctr" eaLnBrk="1" hangingPunct="1">
              <a:buFontTx/>
              <a:buNone/>
            </a:pPr>
            <a:r>
              <a:rPr lang="en-US" altLang="en-US" sz="2000" dirty="0" smtClean="0">
                <a:solidFill>
                  <a:srgbClr val="0033CC"/>
                </a:solidFill>
                <a:latin typeface="Arial" panose="020B0604020202020204" pitchFamily="34" charset="0"/>
                <a:cs typeface="Arial" panose="020B0604020202020204" pitchFamily="34" charset="0"/>
                <a:hlinkClick r:id="rId3"/>
              </a:rPr>
              <a:t>John.Greenewald@tescometering.com</a:t>
            </a:r>
            <a:r>
              <a:rPr lang="en-US" altLang="en-US" sz="3600" dirty="0" smtClean="0">
                <a:solidFill>
                  <a:srgbClr val="0033CC"/>
                </a:solidFill>
                <a:latin typeface="Arial" panose="020B0604020202020204" pitchFamily="34" charset="0"/>
                <a:cs typeface="Arial" panose="020B0604020202020204" pitchFamily="34" charset="0"/>
              </a:rPr>
              <a:t> </a:t>
            </a:r>
            <a:endParaRPr lang="en-US" altLang="en-US" sz="3600" dirty="0" smtClean="0">
              <a:solidFill>
                <a:srgbClr val="0033CC"/>
              </a:solidFill>
              <a:latin typeface="Arial" panose="020B0604020202020204" pitchFamily="34" charset="0"/>
              <a:cs typeface="Arial" panose="020B0604020202020204" pitchFamily="34" charset="0"/>
            </a:endParaRPr>
          </a:p>
          <a:p>
            <a:pPr algn="ctr" eaLnBrk="1" hangingPunct="1">
              <a:buFontTx/>
              <a:buNone/>
            </a:pPr>
            <a:r>
              <a:rPr lang="en-US" altLang="en-US" dirty="0" smtClean="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dirty="0" smtClean="0">
                <a:latin typeface="Arial" panose="020B0604020202020204" pitchFamily="34" charset="0"/>
                <a:cs typeface="Arial" panose="020B0604020202020204" pitchFamily="34" charset="0"/>
              </a:rPr>
              <a:t>Bristol, PA</a:t>
            </a:r>
          </a:p>
          <a:p>
            <a:pPr algn="ctr" eaLnBrk="1" hangingPunct="1">
              <a:buFontTx/>
              <a:buNone/>
            </a:pPr>
            <a:r>
              <a:rPr lang="en-US" altLang="en-US" sz="2800" dirty="0" smtClean="0">
                <a:solidFill>
                  <a:srgbClr val="0000FF"/>
                </a:solidFill>
                <a:latin typeface="Arial" panose="020B0604020202020204" pitchFamily="34" charset="0"/>
                <a:cs typeface="Arial" panose="020B0604020202020204" pitchFamily="34" charset="0"/>
              </a:rPr>
              <a:t>215-785-2338</a:t>
            </a:r>
          </a:p>
          <a:p>
            <a:pPr algn="ctr" eaLnBrk="1" hangingPunct="1">
              <a:buFontTx/>
              <a:buNone/>
            </a:pPr>
            <a:endParaRPr lang="en-US" altLang="en-US" sz="2300" dirty="0" smtClean="0">
              <a:latin typeface="Arial" panose="020B0604020202020204" pitchFamily="34" charset="0"/>
              <a:cs typeface="Arial" panose="020B0604020202020204" pitchFamily="34" charset="0"/>
            </a:endParaRPr>
          </a:p>
          <a:p>
            <a:pPr algn="ctr" eaLnBrk="1" hangingPunct="1">
              <a:buFontTx/>
              <a:buNone/>
            </a:pPr>
            <a:r>
              <a:rPr lang="en-US" altLang="en-US" sz="2300" dirty="0" smtClean="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300" dirty="0" smtClean="0">
                <a:solidFill>
                  <a:srgbClr val="FF0000"/>
                </a:solidFill>
                <a:latin typeface="Arial" panose="020B0604020202020204" pitchFamily="34" charset="0"/>
                <a:cs typeface="Arial" panose="020B0604020202020204" pitchFamily="34" charset="0"/>
                <a:hlinkClick r:id="rId4"/>
              </a:rPr>
              <a:t>www.tescometering.com</a:t>
            </a:r>
            <a:endParaRPr lang="en-US" altLang="en-US" sz="2300" dirty="0" smtClean="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smtClean="0">
              <a:solidFill>
                <a:srgbClr val="CC3300"/>
              </a:solidFill>
            </a:endParaRPr>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32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Meter Service Department Territory</a:t>
            </a:r>
            <a:endParaRPr lang="en-US" altLang="en-US" sz="3000" dirty="0" smtClean="0">
              <a:solidFill>
                <a:schemeClr val="bg1"/>
              </a:solidFill>
            </a:endParaRPr>
          </a:p>
        </p:txBody>
      </p:sp>
      <p:sp>
        <p:nvSpPr>
          <p:cNvPr id="6" name="Rectangle 3"/>
          <p:cNvSpPr txBox="1">
            <a:spLocks noChangeArrowheads="1"/>
          </p:cNvSpPr>
          <p:nvPr/>
        </p:nvSpPr>
        <p:spPr bwMode="auto">
          <a:xfrm>
            <a:off x="533400" y="1676400"/>
            <a:ext cx="8229600" cy="373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92100" indent="-292100" eaLnBrk="1" fontAlgn="auto" hangingPunct="1">
              <a:lnSpc>
                <a:spcPct val="80000"/>
              </a:lnSpc>
              <a:spcAft>
                <a:spcPts val="600"/>
              </a:spcAft>
              <a:buFontTx/>
              <a:buNone/>
              <a:defRPr/>
            </a:pPr>
            <a:r>
              <a:rPr lang="en-US" altLang="en-US" sz="2000" kern="0" smtClean="0"/>
              <a:t>Meter Service Departments have typically been tasked with tracking: </a:t>
            </a:r>
          </a:p>
          <a:p>
            <a:pPr eaLnBrk="1" fontAlgn="auto" hangingPunct="1">
              <a:lnSpc>
                <a:spcPct val="80000"/>
              </a:lnSpc>
              <a:spcAft>
                <a:spcPts val="600"/>
              </a:spcAft>
              <a:buFont typeface="Arial" panose="020B0604020202020204" pitchFamily="34" charset="0"/>
              <a:buChar char="•"/>
              <a:defRPr/>
            </a:pPr>
            <a:r>
              <a:rPr lang="en-US" altLang="en-US" sz="2000" kern="0" smtClean="0"/>
              <a:t>The meters on the system </a:t>
            </a:r>
          </a:p>
          <a:p>
            <a:pPr eaLnBrk="1" fontAlgn="auto" hangingPunct="1">
              <a:lnSpc>
                <a:spcPct val="80000"/>
              </a:lnSpc>
              <a:spcAft>
                <a:spcPts val="600"/>
              </a:spcAft>
              <a:buFont typeface="Arial" panose="020B0604020202020204" pitchFamily="34" charset="0"/>
              <a:buChar char="•"/>
              <a:defRPr/>
            </a:pPr>
            <a:r>
              <a:rPr lang="en-US" altLang="en-US" sz="2000" kern="0" smtClean="0"/>
              <a:t>Instrument transformers</a:t>
            </a:r>
          </a:p>
          <a:p>
            <a:pPr eaLnBrk="1" fontAlgn="auto" hangingPunct="1">
              <a:lnSpc>
                <a:spcPct val="80000"/>
              </a:lnSpc>
              <a:spcAft>
                <a:spcPts val="600"/>
              </a:spcAft>
              <a:buFont typeface="Arial" panose="020B0604020202020204" pitchFamily="34" charset="0"/>
              <a:buChar char="•"/>
              <a:defRPr/>
            </a:pPr>
            <a:r>
              <a:rPr lang="en-US" altLang="en-US" sz="2000" kern="0" smtClean="0"/>
              <a:t>Rubber goods</a:t>
            </a:r>
          </a:p>
          <a:p>
            <a:pPr eaLnBrk="1" fontAlgn="auto" hangingPunct="1">
              <a:lnSpc>
                <a:spcPct val="80000"/>
              </a:lnSpc>
              <a:spcAft>
                <a:spcPts val="600"/>
              </a:spcAft>
              <a:buFont typeface="Arial" panose="020B0604020202020204" pitchFamily="34" charset="0"/>
              <a:buChar char="•"/>
              <a:defRPr/>
            </a:pPr>
            <a:r>
              <a:rPr lang="en-US" altLang="en-US" sz="2000" kern="0" smtClean="0"/>
              <a:t>Additional Personal Protective Equipment (PPE)</a:t>
            </a:r>
          </a:p>
          <a:p>
            <a:pPr eaLnBrk="1" fontAlgn="auto" hangingPunct="1">
              <a:lnSpc>
                <a:spcPct val="80000"/>
              </a:lnSpc>
              <a:spcAft>
                <a:spcPts val="600"/>
              </a:spcAft>
              <a:buFont typeface="Arial" panose="020B0604020202020204" pitchFamily="34" charset="0"/>
              <a:buChar char="•"/>
              <a:defRPr/>
            </a:pPr>
            <a:r>
              <a:rPr lang="en-US" altLang="en-US" sz="2000" kern="0" smtClean="0"/>
              <a:t>Instruments (a catch all that mean anything from chainsaws to underground equipment depending on the utility).  </a:t>
            </a:r>
          </a:p>
          <a:p>
            <a:pPr marL="292100" indent="-292100" eaLnBrk="1" fontAlgn="auto" hangingPunct="1">
              <a:lnSpc>
                <a:spcPct val="80000"/>
              </a:lnSpc>
              <a:spcAft>
                <a:spcPts val="600"/>
              </a:spcAft>
              <a:buFontTx/>
              <a:buNone/>
              <a:defRPr/>
            </a:pPr>
            <a:endParaRPr lang="en-US" altLang="en-US" sz="2000" kern="0" smtClean="0"/>
          </a:p>
          <a:p>
            <a:pPr marL="292100" indent="-292100" eaLnBrk="1" fontAlgn="auto" hangingPunct="1">
              <a:lnSpc>
                <a:spcPct val="80000"/>
              </a:lnSpc>
              <a:spcAft>
                <a:spcPts val="0"/>
              </a:spcAft>
              <a:buFont typeface="Arial" pitchFamily="34" charset="0"/>
              <a:buNone/>
              <a:defRPr/>
            </a:pPr>
            <a:endParaRPr lang="en-US" altLang="en-US" sz="2000" kern="0" dirty="0" smtClean="0"/>
          </a:p>
        </p:txBody>
      </p:sp>
      <p:pic>
        <p:nvPicPr>
          <p:cNvPr id="7" name="Picture 6" descr="Smart Me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343400"/>
            <a:ext cx="1619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http://g01.a.alicdn.com/kf/HTB1OqTsHVXXXXc0XFXXq6xXFXXXR/Similar-to-font-b-Fluke-b-font-15B-font-b-Digital-b-font-font-b-Multime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382" y="4343400"/>
            <a:ext cx="7794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http://www.legionsafety.com/images/D/salisbury-linemans-insulating-rubber-gloves-class-2-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7888" y="4563762"/>
            <a:ext cx="16097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093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33400" y="1639888"/>
            <a:ext cx="8153400" cy="4191000"/>
          </a:xfrm>
          <a:solidFill>
            <a:srgbClr val="FFFFFF"/>
          </a:solidFill>
        </p:spPr>
        <p:txBody>
          <a:bodyPr/>
          <a:lstStyle/>
          <a:p>
            <a:pPr marL="0" indent="0" eaLnBrk="1" hangingPunct="1">
              <a:lnSpc>
                <a:spcPct val="80000"/>
              </a:lnSpc>
              <a:spcAft>
                <a:spcPts val="600"/>
              </a:spcAft>
              <a:buFontTx/>
              <a:buNone/>
              <a:defRPr/>
            </a:pPr>
            <a:endParaRPr lang="en-US" altLang="en-US" sz="2000" dirty="0" smtClean="0"/>
          </a:p>
          <a:p>
            <a:pPr marL="0" indent="0" eaLnBrk="1" hangingPunct="1">
              <a:lnSpc>
                <a:spcPct val="80000"/>
              </a:lnSpc>
              <a:spcAft>
                <a:spcPts val="600"/>
              </a:spcAft>
              <a:buFontTx/>
              <a:buNone/>
              <a:defRPr/>
            </a:pPr>
            <a:endParaRPr lang="en-US" altLang="en-US" sz="2000" dirty="0" smtClean="0"/>
          </a:p>
          <a:p>
            <a:pPr eaLnBrk="1" hangingPunct="1">
              <a:lnSpc>
                <a:spcPct val="80000"/>
              </a:lnSpc>
              <a:spcAft>
                <a:spcPts val="0"/>
              </a:spcAft>
              <a:defRPr/>
            </a:pPr>
            <a:endParaRPr lang="en-US" altLang="en-US" sz="2000" dirty="0" smtClean="0"/>
          </a:p>
        </p:txBody>
      </p:sp>
      <p:sp>
        <p:nvSpPr>
          <p:cNvPr id="4099"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Requirements When in This Territory</a:t>
            </a:r>
            <a:endParaRPr lang="en-US" altLang="en-US" sz="3000" dirty="0" smtClean="0">
              <a:solidFill>
                <a:schemeClr val="bg1"/>
              </a:solidFill>
            </a:endParaRPr>
          </a:p>
        </p:txBody>
      </p:sp>
      <p:sp>
        <p:nvSpPr>
          <p:cNvPr id="7" name="Rectangle 3"/>
          <p:cNvSpPr txBox="1">
            <a:spLocks noChangeArrowheads="1"/>
          </p:cNvSpPr>
          <p:nvPr/>
        </p:nvSpPr>
        <p:spPr bwMode="auto">
          <a:xfrm>
            <a:off x="457200" y="1219200"/>
            <a:ext cx="8229600" cy="3733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lnSpc>
                <a:spcPct val="80000"/>
              </a:lnSpc>
              <a:spcAft>
                <a:spcPts val="600"/>
              </a:spcAft>
              <a:buFontTx/>
              <a:buNone/>
            </a:pPr>
            <a:r>
              <a:rPr lang="en-US" altLang="en-US" sz="2000" kern="0" dirty="0" smtClean="0">
                <a:latin typeface="Arial" charset="0"/>
                <a:cs typeface="Arial" charset="0"/>
              </a:rPr>
              <a:t>Meter Services has never been asked to only handle name, rank, and serial number.  </a:t>
            </a:r>
          </a:p>
          <a:p>
            <a:pPr lvl="1" eaLnBrk="1" hangingPunct="1">
              <a:lnSpc>
                <a:spcPct val="80000"/>
              </a:lnSpc>
              <a:spcAft>
                <a:spcPts val="600"/>
              </a:spcAft>
              <a:buFont typeface="Arial" charset="0"/>
              <a:buChar char="•"/>
            </a:pPr>
            <a:r>
              <a:rPr lang="en-US" altLang="en-US" sz="1800" kern="0" dirty="0" smtClean="0">
                <a:latin typeface="Arial" charset="0"/>
                <a:cs typeface="Arial" charset="0"/>
              </a:rPr>
              <a:t>For meters we also needed to maintain and provide upon demand test results for all meters from when they were purchased until the day they were retired and then for some indeterminate amount of time after that.  We also needed to know the manufacturer and the type of meter and any other pertinent technical information (which was minimal once upon a time). </a:t>
            </a:r>
          </a:p>
          <a:p>
            <a:pPr lvl="1" eaLnBrk="1" hangingPunct="1">
              <a:lnSpc>
                <a:spcPct val="80000"/>
              </a:lnSpc>
              <a:spcAft>
                <a:spcPts val="600"/>
              </a:spcAft>
              <a:buFont typeface="Arial" charset="0"/>
              <a:buChar char="•"/>
            </a:pPr>
            <a:r>
              <a:rPr lang="en-US" altLang="en-US" sz="1800" kern="0" dirty="0" smtClean="0">
                <a:latin typeface="Arial" charset="0"/>
                <a:cs typeface="Arial" charset="0"/>
              </a:rPr>
              <a:t>For Instrument Transformers we needed to maintain similar test information as well as manufacturer, type and ratio.  When dual ratio transformers came along we needed a system to report on which ratio was being used.  </a:t>
            </a:r>
          </a:p>
          <a:p>
            <a:pPr lvl="1" eaLnBrk="1" hangingPunct="1">
              <a:lnSpc>
                <a:spcPct val="80000"/>
              </a:lnSpc>
              <a:spcAft>
                <a:spcPts val="600"/>
              </a:spcAft>
              <a:buFont typeface="Arial" charset="0"/>
              <a:buChar char="•"/>
            </a:pPr>
            <a:r>
              <a:rPr lang="en-US" altLang="en-US" sz="1800" kern="0" dirty="0" smtClean="0">
                <a:latin typeface="Arial" charset="0"/>
                <a:cs typeface="Arial" charset="0"/>
              </a:rPr>
              <a:t>For Rubber Goods we needed systems that tracked which rubber goods went to which individual or department, when they had to go and when they last were tested.  For the safety of our personnel we had to ensure that no one had outdated rubber.  </a:t>
            </a:r>
          </a:p>
          <a:p>
            <a:pPr lvl="1" eaLnBrk="1" hangingPunct="1">
              <a:lnSpc>
                <a:spcPct val="80000"/>
              </a:lnSpc>
              <a:spcAft>
                <a:spcPts val="600"/>
              </a:spcAft>
              <a:buFont typeface="Arial" charset="0"/>
              <a:buChar char="•"/>
            </a:pPr>
            <a:r>
              <a:rPr lang="en-US" altLang="en-US" sz="1800" kern="0" dirty="0" smtClean="0">
                <a:latin typeface="Arial" charset="0"/>
                <a:cs typeface="Arial" charset="0"/>
              </a:rPr>
              <a:t>For instruments we typically needed to track calibration dates and service dates.</a:t>
            </a:r>
          </a:p>
          <a:p>
            <a:pPr marL="0" indent="0" eaLnBrk="1" hangingPunct="1">
              <a:lnSpc>
                <a:spcPct val="80000"/>
              </a:lnSpc>
              <a:spcAft>
                <a:spcPts val="600"/>
              </a:spcAft>
              <a:buFontTx/>
              <a:buNone/>
            </a:pPr>
            <a:endParaRPr lang="en-US" altLang="en-US" sz="1800" kern="0" dirty="0" smtClean="0">
              <a:latin typeface="Arial" charset="0"/>
              <a:cs typeface="Arial" charset="0"/>
            </a:endParaRPr>
          </a:p>
        </p:txBody>
      </p:sp>
    </p:spTree>
    <p:extLst>
      <p:ext uri="{BB962C8B-B14F-4D97-AF65-F5344CB8AC3E}">
        <p14:creationId xmlns:p14="http://schemas.microsoft.com/office/powerpoint/2010/main" val="146949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How We Used to Cope</a:t>
            </a:r>
            <a:endParaRPr lang="en-US" altLang="en-US" sz="3000" dirty="0" smtClean="0">
              <a:solidFill>
                <a:schemeClr val="bg1"/>
              </a:solidFill>
            </a:endParaRPr>
          </a:p>
        </p:txBody>
      </p:sp>
      <p:sp>
        <p:nvSpPr>
          <p:cNvPr id="7" name="Rectangle 3"/>
          <p:cNvSpPr>
            <a:spLocks noGrp="1" noChangeArrowheads="1"/>
          </p:cNvSpPr>
          <p:nvPr>
            <p:ph idx="1"/>
          </p:nvPr>
        </p:nvSpPr>
        <p:spPr>
          <a:xfrm>
            <a:off x="457200" y="1600200"/>
            <a:ext cx="8229600" cy="3733800"/>
          </a:xfrm>
          <a:solidFill>
            <a:srgbClr val="FFFFFF"/>
          </a:solidFill>
        </p:spPr>
        <p:txBody>
          <a:bodyPr rtlCol="0">
            <a:normAutofit/>
          </a:bodyPr>
          <a:lstStyle/>
          <a:p>
            <a:pPr marL="0" indent="0" eaLnBrk="1" fontAlgn="auto" hangingPunct="1">
              <a:lnSpc>
                <a:spcPct val="80000"/>
              </a:lnSpc>
              <a:spcAft>
                <a:spcPts val="600"/>
              </a:spcAft>
              <a:buFontTx/>
              <a:buNone/>
              <a:defRPr/>
            </a:pPr>
            <a:r>
              <a:rPr lang="en-US" altLang="en-US" sz="2200" b="0" dirty="0" smtClean="0"/>
              <a:t>To do this we had a combination </a:t>
            </a:r>
            <a:r>
              <a:rPr lang="en-US" altLang="en-US" sz="2200" b="0" dirty="0" smtClean="0"/>
              <a:t>of:</a:t>
            </a:r>
            <a:endParaRPr lang="en-US" altLang="en-US" sz="2200" b="0" dirty="0"/>
          </a:p>
          <a:p>
            <a:pPr marL="0" indent="0" eaLnBrk="1" fontAlgn="auto" hangingPunct="1">
              <a:lnSpc>
                <a:spcPct val="80000"/>
              </a:lnSpc>
              <a:spcAft>
                <a:spcPts val="600"/>
              </a:spcAft>
              <a:buFontTx/>
              <a:buNone/>
              <a:defRPr/>
            </a:pPr>
            <a:endParaRPr lang="en-US" altLang="en-US" sz="2200" b="0" dirty="0" smtClean="0"/>
          </a:p>
          <a:p>
            <a:pPr eaLnBrk="1" fontAlgn="auto" hangingPunct="1">
              <a:lnSpc>
                <a:spcPct val="80000"/>
              </a:lnSpc>
              <a:spcAft>
                <a:spcPts val="600"/>
              </a:spcAft>
              <a:buFont typeface="Arial" panose="020B0604020202020204" pitchFamily="34" charset="0"/>
              <a:buChar char="•"/>
              <a:defRPr/>
            </a:pPr>
            <a:r>
              <a:rPr lang="en-US" altLang="en-US" sz="2200" b="0" dirty="0" smtClean="0"/>
              <a:t>Targeted software solutions from vendors </a:t>
            </a:r>
          </a:p>
          <a:p>
            <a:pPr eaLnBrk="1" fontAlgn="auto" hangingPunct="1">
              <a:lnSpc>
                <a:spcPct val="80000"/>
              </a:lnSpc>
              <a:spcAft>
                <a:spcPts val="600"/>
              </a:spcAft>
              <a:buFont typeface="Arial" panose="020B0604020202020204" pitchFamily="34" charset="0"/>
              <a:buChar char="•"/>
              <a:defRPr/>
            </a:pPr>
            <a:r>
              <a:rPr lang="en-US" altLang="en-US" sz="2200" b="0" dirty="0" smtClean="0"/>
              <a:t>Excel spreadsheets </a:t>
            </a:r>
          </a:p>
          <a:p>
            <a:pPr eaLnBrk="1" fontAlgn="auto" hangingPunct="1">
              <a:lnSpc>
                <a:spcPct val="80000"/>
              </a:lnSpc>
              <a:spcAft>
                <a:spcPts val="600"/>
              </a:spcAft>
              <a:buFont typeface="Arial" panose="020B0604020202020204" pitchFamily="34" charset="0"/>
              <a:buChar char="•"/>
              <a:defRPr/>
            </a:pPr>
            <a:r>
              <a:rPr lang="en-US" altLang="en-US" sz="2200" b="0" dirty="0" smtClean="0"/>
              <a:t>Home brewed Access databases</a:t>
            </a:r>
          </a:p>
          <a:p>
            <a:pPr marL="0" indent="0" eaLnBrk="1" fontAlgn="auto" hangingPunct="1">
              <a:lnSpc>
                <a:spcPct val="80000"/>
              </a:lnSpc>
              <a:spcAft>
                <a:spcPts val="600"/>
              </a:spcAft>
              <a:buFontTx/>
              <a:buNone/>
              <a:defRPr/>
            </a:pPr>
            <a:endParaRPr lang="en-US" altLang="en-US" sz="2200" b="0" dirty="0" smtClean="0"/>
          </a:p>
          <a:p>
            <a:pPr marL="0" indent="0" eaLnBrk="1" fontAlgn="auto" hangingPunct="1">
              <a:lnSpc>
                <a:spcPct val="80000"/>
              </a:lnSpc>
              <a:spcAft>
                <a:spcPts val="600"/>
              </a:spcAft>
              <a:buFontTx/>
              <a:buNone/>
              <a:defRPr/>
            </a:pPr>
            <a:r>
              <a:rPr lang="en-US" altLang="en-US" sz="2200" b="0" dirty="0" smtClean="0"/>
              <a:t>And life was reasonably good!</a:t>
            </a:r>
          </a:p>
        </p:txBody>
      </p:sp>
      <p:pic>
        <p:nvPicPr>
          <p:cNvPr id="8" name="Picture 22" descr="exc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34297"/>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ANd9GcT4LG4h53E3iJMbebLj6RK-9a-vmNeTiK29lixd7x1U6aq0BB6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2766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b="1" dirty="0" smtClean="0">
                <a:solidFill>
                  <a:schemeClr val="bg1"/>
                </a:solidFill>
              </a:rPr>
              <a:t>Moving Into the Future</a:t>
            </a:r>
            <a:endParaRPr lang="en-US" altLang="en-US" sz="3000" dirty="0" smtClean="0">
              <a:solidFill>
                <a:schemeClr val="bg1"/>
              </a:solidFill>
            </a:endParaRPr>
          </a:p>
        </p:txBody>
      </p:sp>
      <p:sp>
        <p:nvSpPr>
          <p:cNvPr id="6" name="Rectangle 3"/>
          <p:cNvSpPr>
            <a:spLocks noGrp="1" noChangeArrowheads="1"/>
          </p:cNvSpPr>
          <p:nvPr>
            <p:ph idx="1"/>
          </p:nvPr>
        </p:nvSpPr>
        <p:spPr>
          <a:xfrm>
            <a:off x="381000" y="1600200"/>
            <a:ext cx="8229600" cy="3733800"/>
          </a:xfrm>
          <a:solidFill>
            <a:srgbClr val="FFFFFF"/>
          </a:solidFill>
        </p:spPr>
        <p:txBody>
          <a:bodyPr rtlCol="0">
            <a:normAutofit/>
          </a:bodyPr>
          <a:lstStyle/>
          <a:p>
            <a:pPr marL="0" indent="0" eaLnBrk="1" fontAlgn="auto" hangingPunct="1">
              <a:lnSpc>
                <a:spcPct val="80000"/>
              </a:lnSpc>
              <a:spcAft>
                <a:spcPts val="600"/>
              </a:spcAft>
              <a:buFontTx/>
              <a:buNone/>
              <a:defRPr/>
            </a:pPr>
            <a:r>
              <a:rPr lang="en-US" altLang="en-US" sz="2000" b="0" dirty="0" smtClean="0"/>
              <a:t>This is not the situation we find ourselves in today.  We still have all of the original responsibilities.  And we have more.  </a:t>
            </a:r>
          </a:p>
          <a:p>
            <a:pPr eaLnBrk="1" fontAlgn="auto" hangingPunct="1">
              <a:lnSpc>
                <a:spcPct val="80000"/>
              </a:lnSpc>
              <a:spcAft>
                <a:spcPts val="600"/>
              </a:spcAft>
              <a:buFont typeface="Arial" pitchFamily="34" charset="0"/>
              <a:buNone/>
              <a:defRPr/>
            </a:pPr>
            <a:endParaRPr lang="en-US" altLang="en-US" sz="2000" b="0" dirty="0" smtClean="0"/>
          </a:p>
          <a:p>
            <a:pPr marL="0" indent="0" eaLnBrk="1" fontAlgn="auto" hangingPunct="1">
              <a:lnSpc>
                <a:spcPct val="80000"/>
              </a:lnSpc>
              <a:spcAft>
                <a:spcPts val="600"/>
              </a:spcAft>
              <a:buFontTx/>
              <a:buNone/>
              <a:defRPr/>
            </a:pPr>
            <a:r>
              <a:rPr lang="en-US" altLang="en-US" sz="2000" b="0" dirty="0" smtClean="0"/>
              <a:t>In recent years we have had to revisit and answer fundamental questions such as “What is a meter?”  Is a meter everything under the cover or is the meter only the energy measurement portion of the device?</a:t>
            </a:r>
          </a:p>
          <a:p>
            <a:pPr eaLnBrk="1" fontAlgn="auto" hangingPunct="1">
              <a:lnSpc>
                <a:spcPct val="80000"/>
              </a:lnSpc>
              <a:spcAft>
                <a:spcPts val="0"/>
              </a:spcAft>
              <a:buFont typeface="Arial" pitchFamily="34" charset="0"/>
              <a:buNone/>
              <a:defRPr/>
            </a:pPr>
            <a:endParaRPr lang="en-US" altLang="en-US" sz="2000" dirty="0" smtClean="0"/>
          </a:p>
        </p:txBody>
      </p:sp>
      <p:pic>
        <p:nvPicPr>
          <p:cNvPr id="7" name="Picture 6" descr="Moving%20into%20the%20Fu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29449"/>
            <a:ext cx="297180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04800"/>
            <a:ext cx="8229600" cy="1143000"/>
          </a:xfrm>
          <a:solidFill>
            <a:srgbClr val="FF0000"/>
          </a:solidFill>
        </p:spPr>
        <p:txBody>
          <a:bodyPr/>
          <a:lstStyle/>
          <a:p>
            <a:pPr eaLnBrk="1" hangingPunct="1"/>
            <a:r>
              <a:rPr lang="en-US" altLang="en-US" sz="2800" b="1" dirty="0" smtClean="0">
                <a:solidFill>
                  <a:schemeClr val="bg1"/>
                </a:solidFill>
              </a:rPr>
              <a:t>AMI and Increased System Features </a:t>
            </a:r>
            <a:endParaRPr lang="en-US" altLang="en-US" sz="3000" dirty="0" smtClean="0">
              <a:solidFill>
                <a:schemeClr val="bg1"/>
              </a:solidFill>
            </a:endParaRPr>
          </a:p>
        </p:txBody>
      </p:sp>
      <p:sp>
        <p:nvSpPr>
          <p:cNvPr id="6" name="Rectangle 3"/>
          <p:cNvSpPr>
            <a:spLocks noGrp="1" noChangeArrowheads="1"/>
          </p:cNvSpPr>
          <p:nvPr>
            <p:ph idx="1"/>
          </p:nvPr>
        </p:nvSpPr>
        <p:spPr>
          <a:xfrm>
            <a:off x="457200" y="1524000"/>
            <a:ext cx="8229600" cy="3429000"/>
          </a:xfrm>
          <a:solidFill>
            <a:srgbClr val="FFFFFF"/>
          </a:solidFill>
        </p:spPr>
        <p:txBody>
          <a:bodyPr rtlCol="0">
            <a:noAutofit/>
          </a:bodyPr>
          <a:lstStyle/>
          <a:p>
            <a:pPr marL="0" indent="0" eaLnBrk="1" fontAlgn="auto" hangingPunct="1">
              <a:lnSpc>
                <a:spcPct val="80000"/>
              </a:lnSpc>
              <a:spcAft>
                <a:spcPts val="0"/>
              </a:spcAft>
              <a:buFontTx/>
              <a:buNone/>
              <a:defRPr/>
            </a:pPr>
            <a:r>
              <a:rPr lang="en-US" altLang="en-US" sz="2000" b="0" dirty="0" smtClean="0"/>
              <a:t>As an industry we have stayed with the obvious – the meter </a:t>
            </a:r>
            <a:r>
              <a:rPr lang="en-US" altLang="en-US" sz="2000" b="0" i="1" dirty="0" smtClean="0"/>
              <a:t>is everything</a:t>
            </a:r>
            <a:r>
              <a:rPr lang="en-US" altLang="en-US" sz="2000" b="0" dirty="0" smtClean="0"/>
              <a:t> under the cover.  </a:t>
            </a:r>
            <a:r>
              <a:rPr lang="en-US" altLang="en-US" sz="2000" b="0" dirty="0" smtClean="0"/>
              <a:t>This now includes several disparate components potentially from multiple manufacturers and all serialized by their various </a:t>
            </a:r>
            <a:r>
              <a:rPr lang="en-US" altLang="en-US" sz="2000" b="0" dirty="0" smtClean="0"/>
              <a:t>manufacturers:</a:t>
            </a:r>
            <a:endParaRPr lang="en-US" altLang="en-US" sz="2000" b="0" dirty="0" smtClean="0"/>
          </a:p>
          <a:p>
            <a:pPr marL="342900" lvl="1" indent="-342900" eaLnBrk="1" fontAlgn="auto" hangingPunct="1">
              <a:lnSpc>
                <a:spcPct val="80000"/>
              </a:lnSpc>
              <a:spcAft>
                <a:spcPts val="0"/>
              </a:spcAft>
              <a:buFont typeface="Arial" panose="020B0604020202020204" pitchFamily="34" charset="0"/>
              <a:buChar char="•"/>
              <a:defRPr/>
            </a:pPr>
            <a:r>
              <a:rPr lang="en-US" altLang="en-US" sz="2000" dirty="0" smtClean="0"/>
              <a:t>The energy measurement and display component</a:t>
            </a:r>
          </a:p>
          <a:p>
            <a:pPr marL="342900" lvl="1" indent="-342900" eaLnBrk="1" fontAlgn="auto" hangingPunct="1">
              <a:lnSpc>
                <a:spcPct val="80000"/>
              </a:lnSpc>
              <a:spcAft>
                <a:spcPts val="0"/>
              </a:spcAft>
              <a:buFont typeface="Arial" panose="020B0604020202020204" pitchFamily="34" charset="0"/>
              <a:buChar char="•"/>
              <a:defRPr/>
            </a:pPr>
            <a:r>
              <a:rPr lang="en-US" altLang="en-US" sz="2000" dirty="0" smtClean="0"/>
              <a:t>The communication device</a:t>
            </a:r>
          </a:p>
          <a:p>
            <a:pPr marL="342900" lvl="1" indent="-342900" eaLnBrk="1" fontAlgn="auto" hangingPunct="1">
              <a:lnSpc>
                <a:spcPct val="80000"/>
              </a:lnSpc>
              <a:spcAft>
                <a:spcPts val="600"/>
              </a:spcAft>
              <a:buFont typeface="Arial" panose="020B0604020202020204" pitchFamily="34" charset="0"/>
              <a:buChar char="•"/>
              <a:defRPr/>
            </a:pPr>
            <a:r>
              <a:rPr lang="en-US" altLang="en-US" sz="2000" dirty="0" smtClean="0"/>
              <a:t>The disconnect device</a:t>
            </a:r>
          </a:p>
          <a:p>
            <a:pPr eaLnBrk="1" fontAlgn="auto" hangingPunct="1">
              <a:lnSpc>
                <a:spcPct val="80000"/>
              </a:lnSpc>
              <a:spcAft>
                <a:spcPts val="600"/>
              </a:spcAft>
              <a:buFont typeface="Arial" pitchFamily="34" charset="0"/>
              <a:buNone/>
              <a:defRPr/>
            </a:pPr>
            <a:r>
              <a:rPr lang="en-US" altLang="en-US" sz="2000" b="0" dirty="0" smtClean="0"/>
              <a:t>Additionally both the energy measurement component and </a:t>
            </a:r>
            <a:r>
              <a:rPr lang="en-US" altLang="en-US" sz="2000" b="0" dirty="0" smtClean="0"/>
              <a:t>the communication </a:t>
            </a:r>
            <a:r>
              <a:rPr lang="en-US" altLang="en-US" sz="2000" b="0" dirty="0" smtClean="0"/>
              <a:t>device have firmware versions that may need to be tracked.</a:t>
            </a:r>
            <a:endParaRPr lang="en-US" altLang="en-US" sz="2000" b="0" dirty="0"/>
          </a:p>
          <a:p>
            <a:pPr eaLnBrk="1" fontAlgn="auto" hangingPunct="1">
              <a:lnSpc>
                <a:spcPct val="80000"/>
              </a:lnSpc>
              <a:spcAft>
                <a:spcPct val="100000"/>
              </a:spcAft>
              <a:buFont typeface="Arial" pitchFamily="34" charset="0"/>
              <a:buNone/>
              <a:defRPr/>
            </a:pPr>
            <a:r>
              <a:rPr lang="en-US" altLang="en-US" sz="2000" b="0" dirty="0" smtClean="0"/>
              <a:t>As utilities prepared for AMI deployments, they quickly realized the traditional asset management systems that had originated on the financial side of the business, as well as the meter record systems that handled all metering test results and the myriad of spreadsheets and offline databases were going to be woefully inadequate to handle the data required for this next generation of metering. </a:t>
            </a:r>
            <a:endParaRPr lang="en-US" alt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8229600" cy="1143000"/>
          </a:xfrm>
          <a:solidFill>
            <a:srgbClr val="FF0000"/>
          </a:solidFill>
        </p:spPr>
        <p:txBody>
          <a:bodyPr/>
          <a:lstStyle/>
          <a:p>
            <a:pPr eaLnBrk="1" hangingPunct="1"/>
            <a:r>
              <a:rPr lang="en-US" altLang="en-US" sz="2800" b="1" dirty="0" smtClean="0">
                <a:solidFill>
                  <a:schemeClr val="bg1"/>
                </a:solidFill>
              </a:rPr>
              <a:t>Where Does Traditional Asset Management Fall Short?</a:t>
            </a:r>
            <a:endParaRPr lang="en-US" altLang="en-US" sz="3000" dirty="0" smtClean="0">
              <a:solidFill>
                <a:schemeClr val="bg1"/>
              </a:solidFill>
            </a:endParaRPr>
          </a:p>
        </p:txBody>
      </p:sp>
      <p:sp>
        <p:nvSpPr>
          <p:cNvPr id="6" name="Rectangle 3"/>
          <p:cNvSpPr>
            <a:spLocks noGrp="1" noChangeArrowheads="1"/>
          </p:cNvSpPr>
          <p:nvPr>
            <p:ph idx="1"/>
          </p:nvPr>
        </p:nvSpPr>
        <p:spPr>
          <a:xfrm>
            <a:off x="381000" y="1752600"/>
            <a:ext cx="8229600" cy="3505200"/>
          </a:xfrm>
          <a:solidFill>
            <a:srgbClr val="FFFFFF"/>
          </a:solidFill>
        </p:spPr>
        <p:txBody>
          <a:bodyPr rtlCol="0">
            <a:normAutofit fontScale="92500" lnSpcReduction="10000"/>
          </a:bodyPr>
          <a:lstStyle/>
          <a:p>
            <a:pPr marL="0" indent="0" eaLnBrk="1" fontAlgn="auto" hangingPunct="1">
              <a:lnSpc>
                <a:spcPct val="80000"/>
              </a:lnSpc>
              <a:spcAft>
                <a:spcPts val="0"/>
              </a:spcAft>
              <a:buFontTx/>
              <a:buNone/>
              <a:defRPr/>
            </a:pPr>
            <a:r>
              <a:rPr lang="en-US" altLang="en-US" sz="1700" b="0" dirty="0" smtClean="0"/>
              <a:t>Traditional systems fall short in several areas;</a:t>
            </a:r>
          </a:p>
          <a:p>
            <a:pPr eaLnBrk="1" fontAlgn="auto" hangingPunct="1">
              <a:lnSpc>
                <a:spcPct val="80000"/>
              </a:lnSpc>
              <a:spcAft>
                <a:spcPts val="600"/>
              </a:spcAft>
              <a:buFont typeface="Arial" pitchFamily="34" charset="0"/>
              <a:buNone/>
              <a:defRPr/>
            </a:pPr>
            <a:endParaRPr lang="en-US" altLang="en-US" sz="1700" b="0" dirty="0" smtClean="0"/>
          </a:p>
          <a:p>
            <a:pPr eaLnBrk="1" fontAlgn="auto" hangingPunct="1">
              <a:lnSpc>
                <a:spcPct val="80000"/>
              </a:lnSpc>
              <a:spcAft>
                <a:spcPts val="600"/>
              </a:spcAft>
              <a:buFont typeface="Arial" panose="020B0604020202020204" pitchFamily="34" charset="0"/>
              <a:buChar char="•"/>
              <a:defRPr/>
            </a:pPr>
            <a:r>
              <a:rPr lang="en-US" altLang="en-US" sz="1700" b="0" dirty="0" smtClean="0"/>
              <a:t>Inability to track multiple serialized devices under the cover or a single meter</a:t>
            </a:r>
          </a:p>
          <a:p>
            <a:pPr eaLnBrk="1" fontAlgn="auto" hangingPunct="1">
              <a:lnSpc>
                <a:spcPct val="80000"/>
              </a:lnSpc>
              <a:spcAft>
                <a:spcPts val="600"/>
              </a:spcAft>
              <a:buFont typeface="Arial" panose="020B0604020202020204" pitchFamily="34" charset="0"/>
              <a:buChar char="•"/>
              <a:defRPr/>
            </a:pPr>
            <a:r>
              <a:rPr lang="en-US" altLang="en-US" sz="1700" b="0" dirty="0" smtClean="0"/>
              <a:t>Inability to swap these same devices or to add additional devices at some later date</a:t>
            </a:r>
          </a:p>
          <a:p>
            <a:pPr eaLnBrk="1" fontAlgn="auto" hangingPunct="1">
              <a:lnSpc>
                <a:spcPct val="80000"/>
              </a:lnSpc>
              <a:spcAft>
                <a:spcPts val="600"/>
              </a:spcAft>
              <a:buFont typeface="Arial" panose="020B0604020202020204" pitchFamily="34" charset="0"/>
              <a:buChar char="•"/>
              <a:defRPr/>
            </a:pPr>
            <a:r>
              <a:rPr lang="en-US" altLang="en-US" sz="1700" b="0" dirty="0" smtClean="0"/>
              <a:t>Inability to track firmware versions</a:t>
            </a:r>
          </a:p>
          <a:p>
            <a:pPr eaLnBrk="1" fontAlgn="auto" hangingPunct="1">
              <a:lnSpc>
                <a:spcPct val="80000"/>
              </a:lnSpc>
              <a:spcAft>
                <a:spcPts val="600"/>
              </a:spcAft>
              <a:buFont typeface="Arial" panose="020B0604020202020204" pitchFamily="34" charset="0"/>
              <a:buChar char="•"/>
              <a:defRPr/>
            </a:pPr>
            <a:r>
              <a:rPr lang="en-US" altLang="en-US" sz="1700" b="0" dirty="0" smtClean="0"/>
              <a:t>Inability to track functional test results as well as accuracy results</a:t>
            </a:r>
          </a:p>
          <a:p>
            <a:pPr eaLnBrk="1" fontAlgn="auto" hangingPunct="1">
              <a:lnSpc>
                <a:spcPct val="80000"/>
              </a:lnSpc>
              <a:spcAft>
                <a:spcPts val="600"/>
              </a:spcAft>
              <a:buFont typeface="Arial" panose="020B0604020202020204" pitchFamily="34" charset="0"/>
              <a:buChar char="•"/>
              <a:defRPr/>
            </a:pPr>
            <a:r>
              <a:rPr lang="en-US" altLang="en-US" sz="1700" b="0" dirty="0" smtClean="0"/>
              <a:t>Inability to track site information for transformer rated sites</a:t>
            </a:r>
          </a:p>
          <a:p>
            <a:pPr eaLnBrk="1" fontAlgn="auto" hangingPunct="1">
              <a:lnSpc>
                <a:spcPct val="120000"/>
              </a:lnSpc>
              <a:spcAft>
                <a:spcPts val="600"/>
              </a:spcAft>
              <a:buFont typeface="Arial" panose="020B0604020202020204" pitchFamily="34" charset="0"/>
              <a:buChar char="•"/>
              <a:defRPr/>
            </a:pPr>
            <a:r>
              <a:rPr lang="en-US" altLang="en-US" sz="1700" b="0" dirty="0" smtClean="0"/>
              <a:t>Inability to seamlessly handle Rubber Goods, Instrument Transformers, collectors  (and their serial numbers and their firmware versions), and other devices now integral to Meter Services.  </a:t>
            </a:r>
          </a:p>
          <a:p>
            <a:pPr eaLnBrk="1" fontAlgn="auto" hangingPunct="1">
              <a:lnSpc>
                <a:spcPct val="80000"/>
              </a:lnSpc>
              <a:spcAft>
                <a:spcPct val="100000"/>
              </a:spcAft>
              <a:buFont typeface="Arial" panose="020B0604020202020204" pitchFamily="34" charset="0"/>
              <a:buChar char="•"/>
              <a:defRPr/>
            </a:pPr>
            <a:r>
              <a:rPr lang="en-US" altLang="en-US" sz="1700" b="0" dirty="0" smtClean="0"/>
              <a:t>Inability to continue to grow with the technology as this technology advances.</a:t>
            </a:r>
          </a:p>
          <a:p>
            <a:pPr eaLnBrk="1" fontAlgn="auto" hangingPunct="1">
              <a:lnSpc>
                <a:spcPct val="80000"/>
              </a:lnSpc>
              <a:spcAft>
                <a:spcPct val="100000"/>
              </a:spcAft>
              <a:buFont typeface="Arial" pitchFamily="34" charset="0"/>
              <a:buNone/>
              <a:defRPr/>
            </a:pPr>
            <a:endParaRPr lang="en-US" altLang="en-US" sz="2000" dirty="0"/>
          </a:p>
          <a:p>
            <a:pPr eaLnBrk="1" fontAlgn="auto" hangingPunct="1">
              <a:lnSpc>
                <a:spcPct val="80000"/>
              </a:lnSpc>
              <a:spcAft>
                <a:spcPct val="100000"/>
              </a:spcAft>
              <a:buFont typeface="Arial" pitchFamily="34" charset="0"/>
              <a:buNone/>
              <a:defRPr/>
            </a:pPr>
            <a:endParaRPr lang="en-US" alt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7556</TotalTime>
  <Words>2981</Words>
  <Application>Microsoft Office PowerPoint</Application>
  <PresentationFormat>On-screen Show (4:3)</PresentationFormat>
  <Paragraphs>240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Custom Design</vt:lpstr>
      <vt:lpstr>1_Default Design</vt:lpstr>
      <vt:lpstr>PowerPoint Presentation</vt:lpstr>
      <vt:lpstr>Introduction </vt:lpstr>
      <vt:lpstr>When Taken in Hostile Territory Provide Only Name, Rank, and Serial Number</vt:lpstr>
      <vt:lpstr>Meter Service Department Territory</vt:lpstr>
      <vt:lpstr>Requirements When in This Territory</vt:lpstr>
      <vt:lpstr>How We Used to Cope</vt:lpstr>
      <vt:lpstr>Moving Into the Future</vt:lpstr>
      <vt:lpstr>AMI and Increased System Features </vt:lpstr>
      <vt:lpstr>Where Does Traditional Asset Management Fall Short?</vt:lpstr>
      <vt:lpstr>So Where Does This Leave Us As We Continue To Embrace AMI?</vt:lpstr>
      <vt:lpstr>Enterprise Solutions</vt:lpstr>
      <vt:lpstr>What Is the Industry Using as We Continue to Embrace AMI?</vt:lpstr>
      <vt:lpstr>Bolt-On Capability –                                                   An Insurance Policy for the Future</vt:lpstr>
      <vt:lpstr>What Do We Need to Make This a Reality From a Meter Services Perspective?</vt:lpstr>
      <vt:lpstr>Typical Meter Life Cycle</vt:lpstr>
      <vt:lpstr>Typical Meter Life Cycle (Continued)</vt:lpstr>
      <vt:lpstr>Asset Tracking Summary</vt:lpstr>
      <vt:lpstr>The Promise of AMI - Data</vt:lpstr>
      <vt:lpstr>A Flood of Data:                                           The Promise and Curse of AMI</vt:lpstr>
      <vt:lpstr>Moving Into the Future</vt:lpstr>
      <vt:lpstr>What Data Are We Getting and                               How Are We Using It?</vt:lpstr>
      <vt:lpstr>The Basics</vt:lpstr>
      <vt:lpstr>And Of Course…Report!</vt:lpstr>
      <vt:lpstr>What Else?</vt:lpstr>
      <vt:lpstr>Line Loss</vt:lpstr>
      <vt:lpstr>What Else?</vt:lpstr>
      <vt:lpstr>Longer Term Planning</vt:lpstr>
      <vt:lpstr>What Are Some of the Challenges in Analyzing this “Flood of Data?”</vt:lpstr>
      <vt:lpstr>Additional Challenges?</vt:lpstr>
      <vt:lpstr>New Skill Sets</vt:lpstr>
      <vt:lpstr>New Tools</vt:lpstr>
      <vt:lpstr>Summary for Analytics</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181</cp:revision>
  <dcterms:created xsi:type="dcterms:W3CDTF">2012-09-24T21:06:00Z</dcterms:created>
  <dcterms:modified xsi:type="dcterms:W3CDTF">2019-04-10T22:05:53Z</dcterms:modified>
</cp:coreProperties>
</file>