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Lst>
  <p:notesMasterIdLst>
    <p:notesMasterId r:id="rId24"/>
  </p:notesMasterIdLst>
  <p:handoutMasterIdLst>
    <p:handoutMasterId r:id="rId25"/>
  </p:handoutMasterIdLst>
  <p:sldIdLst>
    <p:sldId id="403" r:id="rId2"/>
    <p:sldId id="267" r:id="rId3"/>
    <p:sldId id="515" r:id="rId4"/>
    <p:sldId id="516" r:id="rId5"/>
    <p:sldId id="517" r:id="rId6"/>
    <p:sldId id="518" r:id="rId7"/>
    <p:sldId id="519" r:id="rId8"/>
    <p:sldId id="520" r:id="rId9"/>
    <p:sldId id="521" r:id="rId10"/>
    <p:sldId id="522" r:id="rId11"/>
    <p:sldId id="523" r:id="rId12"/>
    <p:sldId id="524" r:id="rId13"/>
    <p:sldId id="525" r:id="rId14"/>
    <p:sldId id="526" r:id="rId15"/>
    <p:sldId id="527" r:id="rId16"/>
    <p:sldId id="528" r:id="rId17"/>
    <p:sldId id="529" r:id="rId18"/>
    <p:sldId id="530" r:id="rId19"/>
    <p:sldId id="462" r:id="rId20"/>
    <p:sldId id="466" r:id="rId21"/>
    <p:sldId id="301" r:id="rId22"/>
    <p:sldId id="398" r:id="rId23"/>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88" autoAdjust="0"/>
    <p:restoredTop sz="75090" autoAdjust="0"/>
  </p:normalViewPr>
  <p:slideViewPr>
    <p:cSldViewPr>
      <p:cViewPr varScale="1">
        <p:scale>
          <a:sx n="219" d="100"/>
          <a:sy n="219" d="100"/>
        </p:scale>
        <p:origin x="2016" y="192"/>
      </p:cViewPr>
      <p:guideLst>
        <p:guide orient="horz" pos="2160"/>
        <p:guide pos="2880"/>
      </p:guideLst>
    </p:cSldViewPr>
  </p:slideViewPr>
  <p:outlineViewPr>
    <p:cViewPr>
      <p:scale>
        <a:sx n="33" d="100"/>
        <a:sy n="33" d="100"/>
      </p:scale>
      <p:origin x="0" y="5035"/>
    </p:cViewPr>
  </p:outlineViewPr>
  <p:notesTextViewPr>
    <p:cViewPr>
      <p:scale>
        <a:sx n="100" d="100"/>
        <a:sy n="100" d="100"/>
      </p:scale>
      <p:origin x="0" y="0"/>
    </p:cViewPr>
  </p:notesTextViewPr>
  <p:sorterViewPr>
    <p:cViewPr>
      <p:scale>
        <a:sx n="66" d="100"/>
        <a:sy n="66" d="100"/>
      </p:scale>
      <p:origin x="0" y="38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5" name="Rectangle 3"/>
          <p:cNvSpPr>
            <a:spLocks noGrp="1" noChangeArrowheads="1"/>
          </p:cNvSpPr>
          <p:nvPr>
            <p:ph type="dt" sz="quarter"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defRPr sz="1200">
                <a:latin typeface="Times New Roman" pitchFamily="18" charset="0"/>
              </a:defRPr>
            </a:lvl1pPr>
          </a:lstStyle>
          <a:p>
            <a:pPr>
              <a:defRPr/>
            </a:pPr>
            <a:endParaRPr lang="en-US" altLang="en-US" dirty="0"/>
          </a:p>
        </p:txBody>
      </p:sp>
      <p:sp>
        <p:nvSpPr>
          <p:cNvPr id="95236" name="Rectangle 4"/>
          <p:cNvSpPr>
            <a:spLocks noGrp="1" noChangeArrowheads="1"/>
          </p:cNvSpPr>
          <p:nvPr>
            <p:ph type="ftr" sz="quarter" idx="2"/>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7" name="Rectangle 5"/>
          <p:cNvSpPr>
            <a:spLocks noGrp="1" noChangeArrowheads="1"/>
          </p:cNvSpPr>
          <p:nvPr>
            <p:ph type="sldNum" sz="quarter" idx="3"/>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defRPr sz="1200">
                <a:latin typeface="Times New Roman" pitchFamily="18" charset="0"/>
              </a:defRPr>
            </a:lvl1pPr>
          </a:lstStyle>
          <a:p>
            <a:pPr>
              <a:defRPr/>
            </a:pPr>
            <a:fld id="{6A97D21E-8AB3-4B0F-935A-1E2B546D8EDA}" type="slidenum">
              <a:rPr lang="en-US" altLang="en-US"/>
              <a:pPr>
                <a:defRPr/>
              </a:pPr>
              <a:t>‹#›</a:t>
            </a:fld>
            <a:endParaRPr lang="en-US" altLang="en-US" dirty="0"/>
          </a:p>
        </p:txBody>
      </p:sp>
    </p:spTree>
    <p:extLst>
      <p:ext uri="{BB962C8B-B14F-4D97-AF65-F5344CB8AC3E}">
        <p14:creationId xmlns:p14="http://schemas.microsoft.com/office/powerpoint/2010/main" val="2322892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endParaRPr lang="ru-RU" altLang="en-US"/>
          </a:p>
        </p:txBody>
      </p:sp>
      <p:sp>
        <p:nvSpPr>
          <p:cNvPr id="29700"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695325" y="4387850"/>
            <a:ext cx="55594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p:cNvSpPr>
            <a:spLocks noGrp="1" noChangeArrowheads="1"/>
          </p:cNvSpPr>
          <p:nvPr>
            <p:ph type="ftr" sz="quarter" idx="4"/>
          </p:nvPr>
        </p:nvSpPr>
        <p:spPr bwMode="auto">
          <a:xfrm>
            <a:off x="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393700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fld id="{35D85183-39CE-4335-88AE-761BFA5738A8}" type="slidenum">
              <a:rPr lang="ru-RU" altLang="en-US"/>
              <a:pPr>
                <a:defRPr/>
              </a:pPr>
              <a:t>‹#›</a:t>
            </a:fld>
            <a:endParaRPr lang="ru-RU" altLang="en-US"/>
          </a:p>
        </p:txBody>
      </p:sp>
    </p:spTree>
    <p:extLst>
      <p:ext uri="{BB962C8B-B14F-4D97-AF65-F5344CB8AC3E}">
        <p14:creationId xmlns:p14="http://schemas.microsoft.com/office/powerpoint/2010/main" val="1589210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l" defTabSz="932362" eaLnBrk="0" hangingPunct="0">
              <a:defRPr sz="1200">
                <a:solidFill>
                  <a:schemeClr val="tx1"/>
                </a:solidFill>
                <a:latin typeface="Arial" charset="0"/>
              </a:defRPr>
            </a:lvl1pPr>
            <a:lvl2pPr marL="748448" indent="-287865" algn="l" defTabSz="932362" eaLnBrk="0" hangingPunct="0">
              <a:defRPr sz="1200">
                <a:solidFill>
                  <a:schemeClr val="tx1"/>
                </a:solidFill>
                <a:latin typeface="Arial" charset="0"/>
              </a:defRPr>
            </a:lvl2pPr>
            <a:lvl3pPr marL="1151458" indent="-230292" algn="l" defTabSz="932362" eaLnBrk="0" hangingPunct="0">
              <a:defRPr sz="1200">
                <a:solidFill>
                  <a:schemeClr val="tx1"/>
                </a:solidFill>
                <a:latin typeface="Arial" charset="0"/>
              </a:defRPr>
            </a:lvl3pPr>
            <a:lvl4pPr marL="1612041" indent="-230292" algn="l" defTabSz="932362" eaLnBrk="0" hangingPunct="0">
              <a:defRPr sz="1200">
                <a:solidFill>
                  <a:schemeClr val="tx1"/>
                </a:solidFill>
                <a:latin typeface="Arial" charset="0"/>
              </a:defRPr>
            </a:lvl4pPr>
            <a:lvl5pPr marL="2072625" indent="-230292" algn="l" defTabSz="932362" eaLnBrk="0" hangingPunct="0">
              <a:defRPr sz="1200">
                <a:solidFill>
                  <a:schemeClr val="tx1"/>
                </a:solidFill>
                <a:latin typeface="Arial" charset="0"/>
              </a:defRPr>
            </a:lvl5pPr>
            <a:lvl6pPr marL="2533208" indent="-230292" defTabSz="932362" eaLnBrk="0" fontAlgn="base" hangingPunct="0">
              <a:spcBef>
                <a:spcPct val="30000"/>
              </a:spcBef>
              <a:spcAft>
                <a:spcPct val="0"/>
              </a:spcAft>
              <a:defRPr sz="1200">
                <a:solidFill>
                  <a:schemeClr val="tx1"/>
                </a:solidFill>
                <a:latin typeface="Arial" charset="0"/>
              </a:defRPr>
            </a:lvl6pPr>
            <a:lvl7pPr marL="2993791" indent="-230292" defTabSz="932362" eaLnBrk="0" fontAlgn="base" hangingPunct="0">
              <a:spcBef>
                <a:spcPct val="30000"/>
              </a:spcBef>
              <a:spcAft>
                <a:spcPct val="0"/>
              </a:spcAft>
              <a:defRPr sz="1200">
                <a:solidFill>
                  <a:schemeClr val="tx1"/>
                </a:solidFill>
                <a:latin typeface="Arial" charset="0"/>
              </a:defRPr>
            </a:lvl7pPr>
            <a:lvl8pPr marL="3454375" indent="-230292" defTabSz="932362" eaLnBrk="0" fontAlgn="base" hangingPunct="0">
              <a:spcBef>
                <a:spcPct val="30000"/>
              </a:spcBef>
              <a:spcAft>
                <a:spcPct val="0"/>
              </a:spcAft>
              <a:defRPr sz="1200">
                <a:solidFill>
                  <a:schemeClr val="tx1"/>
                </a:solidFill>
                <a:latin typeface="Arial" charset="0"/>
              </a:defRPr>
            </a:lvl8pPr>
            <a:lvl9pPr marL="3914958" indent="-230292" defTabSz="932362" eaLnBrk="0" fontAlgn="base" hangingPunct="0">
              <a:spcBef>
                <a:spcPct val="30000"/>
              </a:spcBef>
              <a:spcAft>
                <a:spcPct val="0"/>
              </a:spcAft>
              <a:defRPr sz="1200">
                <a:solidFill>
                  <a:schemeClr val="tx1"/>
                </a:solidFill>
                <a:latin typeface="Arial" charset="0"/>
              </a:defRPr>
            </a:lvl9pPr>
          </a:lstStyle>
          <a:p>
            <a:pPr algn="r" eaLnBrk="1" hangingPunct="1"/>
            <a:fld id="{93DCF13E-24C1-433C-9524-BE08FDB766B2}" type="slidenum">
              <a:rPr lang="ru-RU" altLang="en-US" smtClean="0"/>
              <a:pPr algn="r" eaLnBrk="1" hangingPunct="1"/>
              <a:t>1</a:t>
            </a:fld>
            <a:endParaRPr lang="ru-RU" altLang="en-US"/>
          </a:p>
        </p:txBody>
      </p:sp>
      <p:sp>
        <p:nvSpPr>
          <p:cNvPr id="30723" name="Rectangle 7"/>
          <p:cNvSpPr txBox="1">
            <a:spLocks noGrp="1" noChangeArrowheads="1"/>
          </p:cNvSpPr>
          <p:nvPr/>
        </p:nvSpPr>
        <p:spPr bwMode="auto">
          <a:xfrm>
            <a:off x="3937000" y="8772526"/>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8" rIns="93176" bIns="46588"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1B9E272-E150-4B18-8079-88B2E97475C2}" type="slidenum">
              <a:rPr lang="en-US" altLang="en-US"/>
              <a:pPr algn="r" eaLnBrk="1" hangingPunct="1">
                <a:spcBef>
                  <a:spcPct val="0"/>
                </a:spcBef>
              </a:pPr>
              <a:t>1</a:t>
            </a:fld>
            <a:endParaRPr lang="en-US" altLang="en-US" dirty="0"/>
          </a:p>
        </p:txBody>
      </p:sp>
      <p:sp>
        <p:nvSpPr>
          <p:cNvPr id="30724" name="Rectangle 2"/>
          <p:cNvSpPr>
            <a:spLocks noGrp="1" noRot="1" noChangeAspect="1" noChangeArrowheads="1" noTextEdit="1"/>
          </p:cNvSpPr>
          <p:nvPr>
            <p:ph type="sldImg"/>
          </p:nvPr>
        </p:nvSpPr>
        <p:spPr>
          <a:xfrm>
            <a:off x="1166813" y="692150"/>
            <a:ext cx="4616450" cy="3463925"/>
          </a:xfrm>
          <a:ln/>
        </p:spPr>
      </p:sp>
      <p:sp>
        <p:nvSpPr>
          <p:cNvPr id="30725" name="Rectangle 3"/>
          <p:cNvSpPr>
            <a:spLocks noGrp="1" noChangeArrowheads="1"/>
          </p:cNvSpPr>
          <p:nvPr>
            <p:ph type="body" idx="1"/>
          </p:nvPr>
        </p:nvSpPr>
        <p:spPr>
          <a:xfrm>
            <a:off x="695326" y="4387852"/>
            <a:ext cx="5559425" cy="4156074"/>
          </a:xfrm>
          <a:noFill/>
        </p:spPr>
        <p:txBody>
          <a:bodyPr lIns="93176" tIns="46588" rIns="93176" bIns="46588"/>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79C39D9F-F423-ADB2-84B8-6598B8DE4B67}"/>
              </a:ext>
            </a:extLst>
          </p:cNvPr>
          <p:cNvSpPr>
            <a:spLocks noGrp="1" noChangeArrowheads="1"/>
          </p:cNvSpPr>
          <p:nvPr>
            <p:ph type="sldNum" sz="quarter" idx="5"/>
          </p:nvPr>
        </p:nvSpPr>
        <p:spPr>
          <a:xfrm>
            <a:off x="3937000" y="8774113"/>
            <a:ext cx="3011488" cy="46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6" tIns="46237" rIns="92476" bIns="46237"/>
          <a:lstStyle>
            <a:lvl1pPr>
              <a:defRPr>
                <a:solidFill>
                  <a:schemeClr val="tx1"/>
                </a:solidFill>
                <a:latin typeface="Arial" panose="020B0604020202020204" pitchFamily="34" charset="0"/>
                <a:cs typeface="Arial" panose="020B0604020202020204" pitchFamily="34" charset="0"/>
              </a:defRPr>
            </a:lvl1pPr>
            <a:lvl2pPr marL="736600" indent="-280988">
              <a:defRPr>
                <a:solidFill>
                  <a:schemeClr val="tx1"/>
                </a:solidFill>
                <a:latin typeface="Arial" panose="020B0604020202020204" pitchFamily="34" charset="0"/>
                <a:cs typeface="Arial" panose="020B0604020202020204" pitchFamily="34" charset="0"/>
              </a:defRPr>
            </a:lvl2pPr>
            <a:lvl3pPr marL="1133475" indent="-225425">
              <a:defRPr>
                <a:solidFill>
                  <a:schemeClr val="tx1"/>
                </a:solidFill>
                <a:latin typeface="Arial" panose="020B0604020202020204" pitchFamily="34" charset="0"/>
                <a:cs typeface="Arial" panose="020B0604020202020204" pitchFamily="34" charset="0"/>
              </a:defRPr>
            </a:lvl3pPr>
            <a:lvl4pPr marL="1587500" indent="-225425">
              <a:defRPr>
                <a:solidFill>
                  <a:schemeClr val="tx1"/>
                </a:solidFill>
                <a:latin typeface="Arial" panose="020B0604020202020204" pitchFamily="34" charset="0"/>
                <a:cs typeface="Arial" panose="020B0604020202020204" pitchFamily="34" charset="0"/>
              </a:defRPr>
            </a:lvl4pPr>
            <a:lvl5pPr marL="2041525" indent="-225425">
              <a:defRPr>
                <a:solidFill>
                  <a:schemeClr val="tx1"/>
                </a:solidFill>
                <a:latin typeface="Arial" panose="020B0604020202020204" pitchFamily="34" charset="0"/>
                <a:cs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873991-0D9B-2540-8F06-5FF963BF1675}" type="slidenum">
              <a:rPr lang="en-US" altLang="en-US" sz="2400" smtClean="0"/>
              <a:pPr/>
              <a:t>19</a:t>
            </a:fld>
            <a:endParaRPr lang="en-US" altLang="en-US" sz="2400"/>
          </a:p>
        </p:txBody>
      </p:sp>
      <p:sp>
        <p:nvSpPr>
          <p:cNvPr id="65539" name="Rectangle 2">
            <a:extLst>
              <a:ext uri="{FF2B5EF4-FFF2-40B4-BE49-F238E27FC236}">
                <a16:creationId xmlns:a16="http://schemas.microsoft.com/office/drawing/2014/main" id="{48912DB4-32A6-9715-B893-A0B9A8677C70}"/>
              </a:ext>
            </a:extLst>
          </p:cNvPr>
          <p:cNvSpPr>
            <a:spLocks noGrp="1" noRot="1" noChangeAspect="1" noChangeArrowheads="1" noTextEdit="1"/>
          </p:cNvSpPr>
          <p:nvPr>
            <p:ph type="sldImg"/>
          </p:nvPr>
        </p:nvSpPr>
        <p:spPr>
          <a:xfrm>
            <a:off x="1176338" y="692150"/>
            <a:ext cx="4598987" cy="3449638"/>
          </a:xfrm>
          <a:solidFill>
            <a:srgbClr val="FFFFFF"/>
          </a:solidFill>
          <a:ln/>
        </p:spPr>
      </p:sp>
      <p:sp>
        <p:nvSpPr>
          <p:cNvPr id="65540" name="Rectangle 3">
            <a:extLst>
              <a:ext uri="{FF2B5EF4-FFF2-40B4-BE49-F238E27FC236}">
                <a16:creationId xmlns:a16="http://schemas.microsoft.com/office/drawing/2014/main" id="{9049EF4E-93A3-1BEE-51EB-099D7B6E5BD1}"/>
              </a:ext>
            </a:extLst>
          </p:cNvPr>
          <p:cNvSpPr>
            <a:spLocks noGrp="1" noChangeArrowheads="1"/>
          </p:cNvSpPr>
          <p:nvPr>
            <p:ph type="body" idx="1"/>
          </p:nvPr>
        </p:nvSpPr>
        <p:spPr>
          <a:xfrm>
            <a:off x="927100" y="4371975"/>
            <a:ext cx="5095875" cy="4144963"/>
          </a:xfrm>
          <a:solidFill>
            <a:srgbClr val="FFFFFF"/>
          </a:solidFill>
          <a:ln w="12700">
            <a:solidFill>
              <a:srgbClr val="000000"/>
            </a:solidFill>
          </a:ln>
        </p:spPr>
        <p:txBody>
          <a:bodyPr lIns="90746" tIns="45373" rIns="90746" bIns="45373"/>
          <a:lstStyle/>
          <a:p>
            <a:r>
              <a:rPr lang="en-US" altLang="en-US">
                <a:latin typeface="Arial" panose="020B0604020202020204" pitchFamily="34" charset="0"/>
              </a:rPr>
              <a:t>Waveform generation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9E1527E3-5869-AE1E-C268-2435892CB3F5}"/>
              </a:ext>
            </a:extLst>
          </p:cNvPr>
          <p:cNvSpPr>
            <a:spLocks noGrp="1" noChangeArrowheads="1"/>
          </p:cNvSpPr>
          <p:nvPr>
            <p:ph type="sldNum" sz="quarter" idx="5"/>
          </p:nvPr>
        </p:nvSpPr>
        <p:spPr>
          <a:xfrm>
            <a:off x="3937000" y="8774113"/>
            <a:ext cx="3011488" cy="46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6" tIns="46237" rIns="92476" bIns="46237"/>
          <a:lstStyle>
            <a:lvl1pPr>
              <a:defRPr>
                <a:solidFill>
                  <a:schemeClr val="tx1"/>
                </a:solidFill>
                <a:latin typeface="Arial" panose="020B0604020202020204" pitchFamily="34" charset="0"/>
                <a:cs typeface="Arial" panose="020B0604020202020204" pitchFamily="34" charset="0"/>
              </a:defRPr>
            </a:lvl1pPr>
            <a:lvl2pPr marL="736600" indent="-280988">
              <a:defRPr>
                <a:solidFill>
                  <a:schemeClr val="tx1"/>
                </a:solidFill>
                <a:latin typeface="Arial" panose="020B0604020202020204" pitchFamily="34" charset="0"/>
                <a:cs typeface="Arial" panose="020B0604020202020204" pitchFamily="34" charset="0"/>
              </a:defRPr>
            </a:lvl2pPr>
            <a:lvl3pPr marL="1133475" indent="-225425">
              <a:defRPr>
                <a:solidFill>
                  <a:schemeClr val="tx1"/>
                </a:solidFill>
                <a:latin typeface="Arial" panose="020B0604020202020204" pitchFamily="34" charset="0"/>
                <a:cs typeface="Arial" panose="020B0604020202020204" pitchFamily="34" charset="0"/>
              </a:defRPr>
            </a:lvl3pPr>
            <a:lvl4pPr marL="1587500" indent="-225425">
              <a:defRPr>
                <a:solidFill>
                  <a:schemeClr val="tx1"/>
                </a:solidFill>
                <a:latin typeface="Arial" panose="020B0604020202020204" pitchFamily="34" charset="0"/>
                <a:cs typeface="Arial" panose="020B0604020202020204" pitchFamily="34" charset="0"/>
              </a:defRPr>
            </a:lvl4pPr>
            <a:lvl5pPr marL="2041525" indent="-225425">
              <a:defRPr>
                <a:solidFill>
                  <a:schemeClr val="tx1"/>
                </a:solidFill>
                <a:latin typeface="Arial" panose="020B0604020202020204" pitchFamily="34" charset="0"/>
                <a:cs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A51ACE-5947-DE45-B18E-4824F6C7C246}" type="slidenum">
              <a:rPr lang="en-US" altLang="en-US" sz="2400" smtClean="0"/>
              <a:pPr/>
              <a:t>20</a:t>
            </a:fld>
            <a:endParaRPr lang="en-US" altLang="en-US" sz="2400"/>
          </a:p>
        </p:txBody>
      </p:sp>
      <p:sp>
        <p:nvSpPr>
          <p:cNvPr id="75779" name="Rectangle 2">
            <a:extLst>
              <a:ext uri="{FF2B5EF4-FFF2-40B4-BE49-F238E27FC236}">
                <a16:creationId xmlns:a16="http://schemas.microsoft.com/office/drawing/2014/main" id="{E82A30ED-E2F1-CC45-9DC3-2F62067283D5}"/>
              </a:ext>
            </a:extLst>
          </p:cNvPr>
          <p:cNvSpPr>
            <a:spLocks noGrp="1" noRot="1" noChangeAspect="1" noChangeArrowheads="1" noTextEdit="1"/>
          </p:cNvSpPr>
          <p:nvPr>
            <p:ph type="sldImg"/>
          </p:nvPr>
        </p:nvSpPr>
        <p:spPr>
          <a:xfrm>
            <a:off x="1176338" y="692150"/>
            <a:ext cx="4598987" cy="3449638"/>
          </a:xfrm>
          <a:solidFill>
            <a:srgbClr val="FFFFFF"/>
          </a:solidFill>
          <a:ln/>
        </p:spPr>
      </p:sp>
      <p:sp>
        <p:nvSpPr>
          <p:cNvPr id="75780" name="Rectangle 3">
            <a:extLst>
              <a:ext uri="{FF2B5EF4-FFF2-40B4-BE49-F238E27FC236}">
                <a16:creationId xmlns:a16="http://schemas.microsoft.com/office/drawing/2014/main" id="{4A90EC42-DA90-4C03-72AA-E08643CFA0E0}"/>
              </a:ext>
            </a:extLst>
          </p:cNvPr>
          <p:cNvSpPr>
            <a:spLocks noGrp="1" noChangeArrowheads="1"/>
          </p:cNvSpPr>
          <p:nvPr>
            <p:ph type="body" idx="1"/>
          </p:nvPr>
        </p:nvSpPr>
        <p:spPr>
          <a:xfrm>
            <a:off x="927100" y="4371975"/>
            <a:ext cx="5095875" cy="4144963"/>
          </a:xfrm>
          <a:solidFill>
            <a:srgbClr val="FFFFFF"/>
          </a:solidFill>
          <a:ln w="12700">
            <a:solidFill>
              <a:srgbClr val="000000"/>
            </a:solidFill>
          </a:ln>
        </p:spPr>
        <p:txBody>
          <a:bodyPr lIns="90746" tIns="45373" rIns="90746" bIns="45373"/>
          <a:lstStyle/>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AAC5405B-94D7-2795-EF75-CBB232DFAA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B67352-1ED6-A244-8200-D4A123259EF6}" type="slidenum">
              <a:rPr lang="en-US" altLang="en-US" smtClean="0"/>
              <a:pPr>
                <a:spcBef>
                  <a:spcPct val="0"/>
                </a:spcBef>
              </a:pPr>
              <a:t>21</a:t>
            </a:fld>
            <a:endParaRPr lang="en-US" altLang="en-US"/>
          </a:p>
        </p:txBody>
      </p:sp>
      <p:sp>
        <p:nvSpPr>
          <p:cNvPr id="67587" name="Rectangle 2">
            <a:extLst>
              <a:ext uri="{FF2B5EF4-FFF2-40B4-BE49-F238E27FC236}">
                <a16:creationId xmlns:a16="http://schemas.microsoft.com/office/drawing/2014/main" id="{5298A45A-0A67-5E5B-30B0-C5879C7A554E}"/>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92C2B36B-18B8-A011-FC9C-92A01A1542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494" indent="-289036" eaLnBrk="0" hangingPunct="0">
              <a:spcBef>
                <a:spcPct val="30000"/>
              </a:spcBef>
              <a:defRPr sz="1200">
                <a:solidFill>
                  <a:schemeClr val="tx1"/>
                </a:solidFill>
                <a:latin typeface="Arial" charset="0"/>
              </a:defRPr>
            </a:lvl2pPr>
            <a:lvl3pPr marL="1156145" indent="-231229" eaLnBrk="0" hangingPunct="0">
              <a:spcBef>
                <a:spcPct val="30000"/>
              </a:spcBef>
              <a:defRPr sz="1200">
                <a:solidFill>
                  <a:schemeClr val="tx1"/>
                </a:solidFill>
                <a:latin typeface="Arial" charset="0"/>
              </a:defRPr>
            </a:lvl3pPr>
            <a:lvl4pPr marL="1618602" indent="-231229" eaLnBrk="0" hangingPunct="0">
              <a:spcBef>
                <a:spcPct val="30000"/>
              </a:spcBef>
              <a:defRPr sz="1200">
                <a:solidFill>
                  <a:schemeClr val="tx1"/>
                </a:solidFill>
                <a:latin typeface="Arial" charset="0"/>
              </a:defRPr>
            </a:lvl4pPr>
            <a:lvl5pPr marL="2081060" indent="-231229" eaLnBrk="0" hangingPunct="0">
              <a:spcBef>
                <a:spcPct val="30000"/>
              </a:spcBef>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22</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1878491"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78492" y="3509965"/>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491642" y="4777241"/>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491642" y="504840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491642" y="5319563"/>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24012383-D43E-510F-FAFB-38860442182B}"/>
              </a:ext>
            </a:extLst>
          </p:cNvPr>
          <p:cNvSpPr/>
          <p:nvPr userDrawn="1"/>
        </p:nvSpPr>
        <p:spPr>
          <a:xfrm>
            <a:off x="2072174" y="814748"/>
            <a:ext cx="7037384" cy="278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and black logo&#10;&#10;Description automatically generated with low confidence">
            <a:extLst>
              <a:ext uri="{FF2B5EF4-FFF2-40B4-BE49-F238E27FC236}">
                <a16:creationId xmlns:a16="http://schemas.microsoft.com/office/drawing/2014/main" id="{5A4E4207-7810-AC23-9D81-577EFAE72E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7979" y="259191"/>
            <a:ext cx="2327325" cy="1422015"/>
          </a:xfrm>
          <a:prstGeom prst="rect">
            <a:avLst/>
          </a:prstGeom>
        </p:spPr>
      </p:pic>
    </p:spTree>
    <p:extLst>
      <p:ext uri="{BB962C8B-B14F-4D97-AF65-F5344CB8AC3E}">
        <p14:creationId xmlns:p14="http://schemas.microsoft.com/office/powerpoint/2010/main" val="7398094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1"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649469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Chart and Text">
    <p:spTree>
      <p:nvGrpSpPr>
        <p:cNvPr id="1" name=""/>
        <p:cNvGrpSpPr/>
        <p:nvPr/>
      </p:nvGrpSpPr>
      <p:grpSpPr>
        <a:xfrm>
          <a:off x="0" y="0"/>
          <a:ext cx="0" cy="0"/>
          <a:chOff x="0" y="0"/>
          <a:chExt cx="0" cy="0"/>
        </a:xfrm>
      </p:grpSpPr>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1588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513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2" y="136525"/>
            <a:ext cx="7208107" cy="679832"/>
          </a:xfrm>
        </p:spPr>
        <p:txBody>
          <a:bodyPr>
            <a:noAutofit/>
          </a:bodyPr>
          <a:lstStyle>
            <a:lvl1pPr>
              <a:defRPr sz="36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291547020"/>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570261"/>
            <a:ext cx="6838308" cy="3442130"/>
          </a:xfrm>
        </p:spPr>
        <p:txBody>
          <a:bodyPr anchor="b">
            <a:noAutofit/>
          </a:bodyPr>
          <a:lstStyle>
            <a:lvl1pPr>
              <a:defRPr sz="66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A red and black logo&#10;&#10;Description automatically generated with low confidence">
            <a:extLst>
              <a:ext uri="{FF2B5EF4-FFF2-40B4-BE49-F238E27FC236}">
                <a16:creationId xmlns:a16="http://schemas.microsoft.com/office/drawing/2014/main" id="{4253BDD9-DF78-0B89-3365-C93D4DA768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3277" y="259192"/>
            <a:ext cx="2327325" cy="1422015"/>
          </a:xfrm>
          <a:prstGeom prst="rect">
            <a:avLst/>
          </a:prstGeom>
        </p:spPr>
      </p:pic>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Tree>
    <p:extLst>
      <p:ext uri="{BB962C8B-B14F-4D97-AF65-F5344CB8AC3E}">
        <p14:creationId xmlns:p14="http://schemas.microsoft.com/office/powerpoint/2010/main" val="4051385706"/>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33624621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7592" y="329991"/>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2918247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6"/>
            <a:ext cx="722128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4120373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9308024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6230813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12219478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8872" y="99580"/>
            <a:ext cx="7759711"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A red and black logo&#10;&#10;Description automatically generated with low confidence">
            <a:extLst>
              <a:ext uri="{FF2B5EF4-FFF2-40B4-BE49-F238E27FC236}">
                <a16:creationId xmlns:a16="http://schemas.microsoft.com/office/drawing/2014/main" id="{02A30527-4564-A866-22F6-180AC8AB0A4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3351" y="178915"/>
            <a:ext cx="1027088" cy="627559"/>
          </a:xfrm>
          <a:prstGeom prst="rect">
            <a:avLst/>
          </a:prstGeom>
        </p:spPr>
      </p:pic>
      <p:sp>
        <p:nvSpPr>
          <p:cNvPr id="7" name="Text Box 8">
            <a:extLst>
              <a:ext uri="{FF2B5EF4-FFF2-40B4-BE49-F238E27FC236}">
                <a16:creationId xmlns:a16="http://schemas.microsoft.com/office/drawing/2014/main" id="{C8812C83-45F9-286C-979B-BB4AD95F3CAA}"/>
              </a:ext>
            </a:extLst>
          </p:cNvPr>
          <p:cNvSpPr txBox="1">
            <a:spLocks noChangeArrowheads="1"/>
          </p:cNvSpPr>
          <p:nvPr userDrawn="1"/>
        </p:nvSpPr>
        <p:spPr bwMode="auto">
          <a:xfrm>
            <a:off x="8610600" y="6400800"/>
            <a:ext cx="3619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defRPr/>
            </a:pPr>
            <a:fld id="{B5975DE6-0631-4050-86C7-0154B6BBE92B}" type="slidenum">
              <a:rPr lang="ru-RU" altLang="en-US" sz="1200" smtClean="0">
                <a:solidFill>
                  <a:schemeClr val="tx1"/>
                </a:solidFill>
              </a:rPr>
              <a:pPr algn="l" eaLnBrk="1" hangingPunct="1">
                <a:spcBef>
                  <a:spcPct val="0"/>
                </a:spcBef>
                <a:defRPr/>
              </a:pPr>
              <a:t>‹#›</a:t>
            </a:fld>
            <a:endParaRPr lang="ru-RU" altLang="en-US" sz="1200">
              <a:solidFill>
                <a:schemeClr val="tx1"/>
              </a:solidFill>
            </a:endParaRPr>
          </a:p>
        </p:txBody>
      </p:sp>
      <p:sp>
        <p:nvSpPr>
          <p:cNvPr id="8" name="Text Box 13">
            <a:extLst>
              <a:ext uri="{FF2B5EF4-FFF2-40B4-BE49-F238E27FC236}">
                <a16:creationId xmlns:a16="http://schemas.microsoft.com/office/drawing/2014/main" id="{B01A7EB6-473D-06F5-7991-9DD726C7A9BE}"/>
              </a:ext>
            </a:extLst>
          </p:cNvPr>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dirty="0">
              <a:solidFill>
                <a:schemeClr val="tx1"/>
              </a:solidFill>
              <a:latin typeface="AvantGarde"/>
            </a:endParaRPr>
          </a:p>
        </p:txBody>
      </p:sp>
      <p:pic>
        <p:nvPicPr>
          <p:cNvPr id="9" name="Picture 8">
            <a:extLst>
              <a:ext uri="{FF2B5EF4-FFF2-40B4-BE49-F238E27FC236}">
                <a16:creationId xmlns:a16="http://schemas.microsoft.com/office/drawing/2014/main" id="{F60B691D-62BB-638F-2BB2-64A0584C56C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488504" y="6087930"/>
            <a:ext cx="1219200" cy="625740"/>
          </a:xfrm>
          <a:prstGeom prst="rect">
            <a:avLst/>
          </a:prstGeom>
        </p:spPr>
      </p:pic>
      <p:sp>
        <p:nvSpPr>
          <p:cNvPr id="11" name="TextBox 10">
            <a:extLst>
              <a:ext uri="{FF2B5EF4-FFF2-40B4-BE49-F238E27FC236}">
                <a16:creationId xmlns:a16="http://schemas.microsoft.com/office/drawing/2014/main" id="{104866BC-4FDD-4A3D-9FCA-F6B0D464F44A}"/>
              </a:ext>
            </a:extLst>
          </p:cNvPr>
          <p:cNvSpPr txBox="1"/>
          <p:nvPr userDrawn="1"/>
        </p:nvSpPr>
        <p:spPr>
          <a:xfrm>
            <a:off x="7391400" y="5943600"/>
            <a:ext cx="1316304" cy="777876"/>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96124301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72" r:id="rId11"/>
    <p:sldLayoutId id="2147483652" r:id="rId12"/>
  </p:sldLayoutIdLst>
  <p:hf sldNum="0" hdr="0" dt="0"/>
  <p:txStyles>
    <p:titleStyle>
      <a:lvl1pPr algn="r"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xhere.com/en/photo/1566431"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tock.adobe.com/images/high-voltage-pylons-with-electric-power-lines-transfering-electricity-from-solar-photovoltaic-sells-at-sunrise-production-of-sustainable-energy-concept/459734333"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xfuel.com/en/search?q=monitoring"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uropeandissemination.eu/why-automation-and-flexible-jobs-could-lead-to-more-meaningful-work/14133" TargetMode="External"/><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big-data-data-world-cloud-1667184/"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publicdomainpictures.net/en/view-image.php?image=239272&amp;picture=report"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Instrument_transformer"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svgsilh.com/image/2069852.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pxfuel.com/en/search?q=graphic"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peoplematters.in/article/culture/how-to-build-a-high-performance-organization-23189"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10">
            <a:extLst>
              <a:ext uri="{FF2B5EF4-FFF2-40B4-BE49-F238E27FC236}">
                <a16:creationId xmlns:a16="http://schemas.microsoft.com/office/drawing/2014/main" id="{6E08058E-9BCB-598D-A82D-465DDE61F120}"/>
              </a:ext>
            </a:extLst>
          </p:cNvPr>
          <p:cNvSpPr txBox="1">
            <a:spLocks noChangeArrowheads="1"/>
          </p:cNvSpPr>
          <p:nvPr/>
        </p:nvSpPr>
        <p:spPr bwMode="auto">
          <a:xfrm>
            <a:off x="3483996" y="4572000"/>
            <a:ext cx="5257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rgbClr val="C00000"/>
                </a:solidFill>
              </a:rPr>
              <a:t>Prepared by Tom Lawton, TESCO</a:t>
            </a:r>
          </a:p>
          <a:p>
            <a:pPr algn="r" eaLnBrk="1" hangingPunct="1">
              <a:spcBef>
                <a:spcPct val="0"/>
              </a:spcBef>
              <a:buFontTx/>
              <a:buNone/>
            </a:pPr>
            <a:r>
              <a:rPr lang="en-US" altLang="en-US" sz="1600" dirty="0">
                <a:solidFill>
                  <a:srgbClr val="C00000"/>
                </a:solidFill>
              </a:rPr>
              <a:t>The Eastern Specialty Company</a:t>
            </a:r>
          </a:p>
          <a:p>
            <a:pPr algn="r" eaLnBrk="1" hangingPunct="1">
              <a:spcBef>
                <a:spcPct val="0"/>
              </a:spcBef>
              <a:buFontTx/>
              <a:buNone/>
            </a:pPr>
            <a:endParaRPr lang="en-US" altLang="en-US" sz="2400" dirty="0">
              <a:solidFill>
                <a:srgbClr val="C00000"/>
              </a:solidFill>
            </a:endParaRPr>
          </a:p>
          <a:p>
            <a:pPr algn="r" eaLnBrk="1" hangingPunct="1">
              <a:spcBef>
                <a:spcPct val="0"/>
              </a:spcBef>
              <a:spcAft>
                <a:spcPts val="0"/>
              </a:spcAft>
              <a:buFontTx/>
              <a:buNone/>
            </a:pPr>
            <a:r>
              <a:rPr lang="en-US" altLang="en-US" sz="1600" i="1" dirty="0">
                <a:solidFill>
                  <a:srgbClr val="C00000"/>
                </a:solidFill>
              </a:rPr>
              <a:t>For EEI</a:t>
            </a:r>
          </a:p>
          <a:p>
            <a:pPr algn="r" eaLnBrk="1" hangingPunct="1">
              <a:spcBef>
                <a:spcPct val="0"/>
              </a:spcBef>
              <a:spcAft>
                <a:spcPts val="0"/>
              </a:spcAft>
              <a:buFontTx/>
              <a:buNone/>
            </a:pPr>
            <a:r>
              <a:rPr lang="en-US" altLang="en-US" sz="1600" i="1" dirty="0">
                <a:solidFill>
                  <a:srgbClr val="C00000"/>
                </a:solidFill>
              </a:rPr>
              <a:t>April 16, 2024</a:t>
            </a:r>
          </a:p>
          <a:p>
            <a:pPr algn="r" eaLnBrk="1" hangingPunct="1">
              <a:spcBef>
                <a:spcPct val="0"/>
              </a:spcBef>
              <a:spcAft>
                <a:spcPts val="0"/>
              </a:spcAft>
              <a:buFontTx/>
              <a:buNone/>
            </a:pPr>
            <a:r>
              <a:rPr lang="en-US" altLang="en-US" sz="1600" i="1" dirty="0">
                <a:solidFill>
                  <a:srgbClr val="C00000"/>
                </a:solidFill>
              </a:rPr>
              <a:t>1:00 PM</a:t>
            </a:r>
          </a:p>
        </p:txBody>
      </p:sp>
      <p:sp>
        <p:nvSpPr>
          <p:cNvPr id="21" name="Title 3">
            <a:extLst>
              <a:ext uri="{FF2B5EF4-FFF2-40B4-BE49-F238E27FC236}">
                <a16:creationId xmlns:a16="http://schemas.microsoft.com/office/drawing/2014/main" id="{9109B202-5E3A-11BE-C4C7-24468DB3DA09}"/>
              </a:ext>
            </a:extLst>
          </p:cNvPr>
          <p:cNvSpPr>
            <a:spLocks noGrp="1"/>
          </p:cNvSpPr>
          <p:nvPr>
            <p:ph type="ctrTitle"/>
          </p:nvPr>
        </p:nvSpPr>
        <p:spPr>
          <a:xfrm>
            <a:off x="2057400" y="1583573"/>
            <a:ext cx="7086600" cy="1312027"/>
          </a:xfrm>
        </p:spPr>
        <p:txBody>
          <a:bodyPr>
            <a:normAutofit/>
          </a:bodyPr>
          <a:lstStyle/>
          <a:p>
            <a:r>
              <a:rPr lang="en-US" sz="4800" dirty="0"/>
              <a:t>AMI &amp; Transformers</a:t>
            </a:r>
          </a:p>
        </p:txBody>
      </p:sp>
      <p:sp>
        <p:nvSpPr>
          <p:cNvPr id="22" name="TextBox 21">
            <a:extLst>
              <a:ext uri="{FF2B5EF4-FFF2-40B4-BE49-F238E27FC236}">
                <a16:creationId xmlns:a16="http://schemas.microsoft.com/office/drawing/2014/main" id="{A1CED5DB-A97A-2BC8-29F8-3A7009837AD8}"/>
              </a:ext>
            </a:extLst>
          </p:cNvPr>
          <p:cNvSpPr txBox="1"/>
          <p:nvPr/>
        </p:nvSpPr>
        <p:spPr>
          <a:xfrm>
            <a:off x="2895600" y="2815643"/>
            <a:ext cx="6019800" cy="1569660"/>
          </a:xfrm>
          <a:prstGeom prst="rect">
            <a:avLst/>
          </a:prstGeom>
          <a:noFill/>
        </p:spPr>
        <p:txBody>
          <a:bodyPr wrap="square">
            <a:spAutoFit/>
          </a:bodyPr>
          <a:lstStyle/>
          <a:p>
            <a:r>
              <a:rPr lang="en-US" sz="3200" b="1" kern="0" dirty="0">
                <a:solidFill>
                  <a:srgbClr val="212121"/>
                </a:solidFill>
                <a:effectLst/>
                <a:latin typeface="Calibri" panose="020F0502020204030204" pitchFamily="34" charset="0"/>
                <a:ea typeface="Times New Roman" panose="02020603050405020304" pitchFamily="18" charset="0"/>
              </a:rPr>
              <a:t>Using AMI Data to Appropriately </a:t>
            </a:r>
            <a:br>
              <a:rPr lang="en-US" sz="3200" b="1" kern="0" dirty="0">
                <a:solidFill>
                  <a:srgbClr val="212121"/>
                </a:solidFill>
                <a:effectLst/>
                <a:latin typeface="Calibri" panose="020F0502020204030204" pitchFamily="34" charset="0"/>
                <a:ea typeface="Times New Roman" panose="02020603050405020304" pitchFamily="18" charset="0"/>
              </a:rPr>
            </a:br>
            <a:r>
              <a:rPr lang="en-US" sz="3200" b="1" kern="0" dirty="0">
                <a:solidFill>
                  <a:srgbClr val="212121"/>
                </a:solidFill>
                <a:effectLst/>
                <a:latin typeface="Calibri" panose="020F0502020204030204" pitchFamily="34" charset="0"/>
                <a:ea typeface="Times New Roman" panose="02020603050405020304" pitchFamily="18" charset="0"/>
              </a:rPr>
              <a:t>Size Instrument Transformers and Improve Billing Accuracy</a:t>
            </a:r>
            <a:r>
              <a:rPr lang="en-US" sz="3200" b="1" dirty="0">
                <a:effectLst/>
              </a:rPr>
              <a:t> </a:t>
            </a:r>
            <a:endParaRPr lang="en-US" sz="3200" b="1" dirty="0"/>
          </a:p>
        </p:txBody>
      </p:sp>
    </p:spTree>
    <p:extLst>
      <p:ext uri="{BB962C8B-B14F-4D97-AF65-F5344CB8AC3E}">
        <p14:creationId xmlns:p14="http://schemas.microsoft.com/office/powerpoint/2010/main" val="3261642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2800" dirty="0">
                <a:latin typeface="+mj-lt"/>
                <a:cs typeface="Arial" panose="020B0604020202020204" pitchFamily="34" charset="0"/>
              </a:rPr>
              <a:t>How much revenue can be lost?</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7" name="TextBox 6">
            <a:extLst>
              <a:ext uri="{FF2B5EF4-FFF2-40B4-BE49-F238E27FC236}">
                <a16:creationId xmlns:a16="http://schemas.microsoft.com/office/drawing/2014/main" id="{A371B4FD-C0FC-4F1D-1593-03381B27AD23}"/>
              </a:ext>
            </a:extLst>
          </p:cNvPr>
          <p:cNvSpPr txBox="1"/>
          <p:nvPr/>
        </p:nvSpPr>
        <p:spPr>
          <a:xfrm>
            <a:off x="457200" y="1108324"/>
            <a:ext cx="4343400" cy="5262979"/>
          </a:xfrm>
          <a:prstGeom prst="rect">
            <a:avLst/>
          </a:prstGeom>
          <a:noFill/>
        </p:spPr>
        <p:txBody>
          <a:bodyPr wrap="square">
            <a:spAutoFit/>
          </a:bodyPr>
          <a:lstStyle/>
          <a:p>
            <a:pPr algn="l"/>
            <a:r>
              <a:rPr lang="en-US" sz="2800" dirty="0">
                <a:latin typeface="Calibri" panose="020F0502020204030204" pitchFamily="34" charset="0"/>
                <a:cs typeface="Calibri" panose="020F0502020204030204" pitchFamily="34" charset="0"/>
              </a:rPr>
              <a:t>Assume we have 800:5 standard Transformers where the service never reaches 80amps of draw on a 480v service and on nights and weekends is often below 20 amps.  </a:t>
            </a:r>
          </a:p>
          <a:p>
            <a:pPr algn="l"/>
            <a:endParaRPr lang="en-US" sz="2800" dirty="0">
              <a:latin typeface="Calibri" panose="020F0502020204030204" pitchFamily="34" charset="0"/>
              <a:cs typeface="Calibri" panose="020F0502020204030204" pitchFamily="34" charset="0"/>
            </a:endParaRPr>
          </a:p>
          <a:p>
            <a:pPr algn="l"/>
            <a:r>
              <a:rPr lang="en-US" sz="2800" dirty="0">
                <a:latin typeface="Calibri" panose="020F0502020204030204" pitchFamily="34" charset="0"/>
                <a:cs typeface="Calibri" panose="020F0502020204030204" pitchFamily="34" charset="0"/>
              </a:rPr>
              <a:t>This single service could be underbilled by $2,000 to $4,000 per month or $24,000 to $48,000 per year.  </a:t>
            </a:r>
          </a:p>
        </p:txBody>
      </p:sp>
      <p:pic>
        <p:nvPicPr>
          <p:cNvPr id="3" name="Picture 2" descr="Stock exchange numbers">
            <a:extLst>
              <a:ext uri="{FF2B5EF4-FFF2-40B4-BE49-F238E27FC236}">
                <a16:creationId xmlns:a16="http://schemas.microsoft.com/office/drawing/2014/main" id="{CF257B6F-8918-6396-A5E0-AE6FF3F56681}"/>
              </a:ext>
            </a:extLst>
          </p:cNvPr>
          <p:cNvPicPr>
            <a:picLocks noChangeAspect="1"/>
          </p:cNvPicPr>
          <p:nvPr/>
        </p:nvPicPr>
        <p:blipFill rotWithShape="1">
          <a:blip r:embed="rId2"/>
          <a:srcRect l="25633" r="24152" b="-1"/>
          <a:stretch/>
        </p:blipFill>
        <p:spPr>
          <a:xfrm>
            <a:off x="4618794" y="1002628"/>
            <a:ext cx="4118223" cy="547437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11517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2800" dirty="0">
                <a:latin typeface="+mj-lt"/>
                <a:cs typeface="Arial" panose="020B0604020202020204" pitchFamily="34" charset="0"/>
              </a:rPr>
              <a:t>How do we find them and what do we do?</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7" name="TextBox 6">
            <a:extLst>
              <a:ext uri="{FF2B5EF4-FFF2-40B4-BE49-F238E27FC236}">
                <a16:creationId xmlns:a16="http://schemas.microsoft.com/office/drawing/2014/main" id="{A371B4FD-C0FC-4F1D-1593-03381B27AD23}"/>
              </a:ext>
            </a:extLst>
          </p:cNvPr>
          <p:cNvSpPr txBox="1"/>
          <p:nvPr/>
        </p:nvSpPr>
        <p:spPr>
          <a:xfrm>
            <a:off x="457200" y="1143000"/>
            <a:ext cx="8458200" cy="2954655"/>
          </a:xfrm>
          <a:prstGeom prst="rect">
            <a:avLst/>
          </a:prstGeom>
          <a:noFill/>
        </p:spPr>
        <p:txBody>
          <a:bodyPr wrap="square">
            <a:spAutoFit/>
          </a:bodyPr>
          <a:lstStyle/>
          <a:p>
            <a:pPr algn="l"/>
            <a:r>
              <a:rPr lang="en-US" sz="1800" dirty="0">
                <a:latin typeface="Calibri" panose="020F0502020204030204" pitchFamily="34" charset="0"/>
                <a:cs typeface="Calibri" panose="020F0502020204030204" pitchFamily="34" charset="0"/>
              </a:rPr>
              <a:t>The what we do is </a:t>
            </a:r>
            <a:r>
              <a:rPr lang="en-US" sz="2400" b="1" dirty="0">
                <a:solidFill>
                  <a:srgbClr val="FF0000"/>
                </a:solidFill>
                <a:latin typeface="Calibri" panose="020F0502020204030204" pitchFamily="34" charset="0"/>
                <a:cs typeface="Calibri" panose="020F0502020204030204" pitchFamily="34" charset="0"/>
              </a:rPr>
              <a:t>clear</a:t>
            </a:r>
            <a:r>
              <a:rPr lang="en-US" sz="1800" dirty="0">
                <a:latin typeface="Calibri" panose="020F0502020204030204" pitchFamily="34" charset="0"/>
                <a:cs typeface="Calibri" panose="020F0502020204030204" pitchFamily="34" charset="0"/>
              </a:rPr>
              <a:t>.  </a:t>
            </a:r>
          </a:p>
          <a:p>
            <a:pPr algn="l"/>
            <a:endParaRPr lang="en-US" dirty="0">
              <a:latin typeface="Calibri" panose="020F0502020204030204" pitchFamily="34" charset="0"/>
              <a:cs typeface="Calibri" panose="020F0502020204030204" pitchFamily="34" charset="0"/>
            </a:endParaRPr>
          </a:p>
          <a:p>
            <a:pPr algn="l"/>
            <a:r>
              <a:rPr lang="en-US" sz="1800" dirty="0">
                <a:latin typeface="Calibri" panose="020F0502020204030204" pitchFamily="34" charset="0"/>
                <a:cs typeface="Calibri" panose="020F0502020204030204" pitchFamily="34" charset="0"/>
              </a:rPr>
              <a:t>We remove the old transformers and replace them with appropriately sized extended range transformers</a:t>
            </a:r>
            <a:r>
              <a:rPr lang="en-US" dirty="0">
                <a:latin typeface="Calibri" panose="020F0502020204030204" pitchFamily="34" charset="0"/>
                <a:cs typeface="Calibri" panose="020F0502020204030204" pitchFamily="34" charset="0"/>
              </a:rPr>
              <a:t>.  </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The site gets a complete refresh and ensures that any other safety or site errors are corrected at the same time</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Billing errors go away and the customer is correctly billed</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Multipliers can be confirmed between the field and the billing department</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Revenue increases paying for the new installation in a matter of months</a:t>
            </a:r>
          </a:p>
          <a:p>
            <a:pPr marL="742950" lvl="1"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pic>
        <p:nvPicPr>
          <p:cNvPr id="4" name="Picture 3" descr="A magnifying glass and papers&#10;&#10;Description automatically generated">
            <a:extLst>
              <a:ext uri="{FF2B5EF4-FFF2-40B4-BE49-F238E27FC236}">
                <a16:creationId xmlns:a16="http://schemas.microsoft.com/office/drawing/2014/main" id="{8E2B72E6-DFB5-48A3-6043-8511CB99B6A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76500" y="3886200"/>
            <a:ext cx="4572000" cy="2654709"/>
          </a:xfrm>
          <a:prstGeom prst="rect">
            <a:avLst/>
          </a:prstGeom>
        </p:spPr>
      </p:pic>
    </p:spTree>
    <p:extLst>
      <p:ext uri="{BB962C8B-B14F-4D97-AF65-F5344CB8AC3E}">
        <p14:creationId xmlns:p14="http://schemas.microsoft.com/office/powerpoint/2010/main" val="3334449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2800" dirty="0">
                <a:latin typeface="+mj-lt"/>
                <a:cs typeface="Arial" panose="020B0604020202020204" pitchFamily="34" charset="0"/>
              </a:rPr>
              <a:t>How do we find them?</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7" name="TextBox 6">
            <a:extLst>
              <a:ext uri="{FF2B5EF4-FFF2-40B4-BE49-F238E27FC236}">
                <a16:creationId xmlns:a16="http://schemas.microsoft.com/office/drawing/2014/main" id="{A371B4FD-C0FC-4F1D-1593-03381B27AD23}"/>
              </a:ext>
            </a:extLst>
          </p:cNvPr>
          <p:cNvSpPr txBox="1"/>
          <p:nvPr/>
        </p:nvSpPr>
        <p:spPr>
          <a:xfrm>
            <a:off x="457200" y="1219200"/>
            <a:ext cx="8458200" cy="1477328"/>
          </a:xfrm>
          <a:prstGeom prst="rect">
            <a:avLst/>
          </a:prstGeom>
          <a:noFill/>
        </p:spPr>
        <p:txBody>
          <a:bodyPr wrap="square">
            <a:spAutoFit/>
          </a:bodyPr>
          <a:lstStyle/>
          <a:p>
            <a:pPr algn="l"/>
            <a:r>
              <a:rPr lang="en-US" sz="1800" dirty="0">
                <a:latin typeface="Calibri" panose="020F0502020204030204" pitchFamily="34" charset="0"/>
                <a:cs typeface="Calibri" panose="020F0502020204030204" pitchFamily="34" charset="0"/>
              </a:rPr>
              <a:t>Once again, we use the latest technology and tools available to us.  We can use our basic AMI 1.0 data to assist and eventually can use our AMI 2.0 systems to allow us to report and respond even faster to these opportunities to improve billing accuracy across our systems.</a:t>
            </a:r>
          </a:p>
          <a:p>
            <a:pPr algn="l"/>
            <a:endParaRPr lang="en-US" dirty="0">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3413D74D-373A-1558-9E94-680749E76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2209800"/>
            <a:ext cx="5511800" cy="38110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DDBADAB-E7FD-805C-E56B-DC3F6711A072}"/>
              </a:ext>
            </a:extLst>
          </p:cNvPr>
          <p:cNvSpPr txBox="1"/>
          <p:nvPr/>
        </p:nvSpPr>
        <p:spPr>
          <a:xfrm>
            <a:off x="3496344" y="6078689"/>
            <a:ext cx="2379911" cy="200055"/>
          </a:xfrm>
          <a:prstGeom prst="rect">
            <a:avLst/>
          </a:prstGeom>
          <a:noFill/>
        </p:spPr>
        <p:txBody>
          <a:bodyPr wrap="square" rtlCol="0">
            <a:spAutoFit/>
          </a:bodyPr>
          <a:lstStyle/>
          <a:p>
            <a:pPr algn="ctr"/>
            <a:r>
              <a:rPr lang="en-US" sz="700" i="1" dirty="0"/>
              <a:t>Image used courtesy of </a:t>
            </a:r>
            <a:r>
              <a:rPr lang="en-US" sz="700" i="1" dirty="0">
                <a:hlinkClick r:id="rId3"/>
              </a:rPr>
              <a:t>Adobe Stock</a:t>
            </a:r>
            <a:endParaRPr lang="en-US" sz="700" i="1" dirty="0"/>
          </a:p>
        </p:txBody>
      </p:sp>
    </p:spTree>
    <p:extLst>
      <p:ext uri="{BB962C8B-B14F-4D97-AF65-F5344CB8AC3E}">
        <p14:creationId xmlns:p14="http://schemas.microsoft.com/office/powerpoint/2010/main" val="1239028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2800" dirty="0">
                <a:latin typeface="+mj-lt"/>
                <a:cs typeface="Arial" panose="020B0604020202020204" pitchFamily="34" charset="0"/>
              </a:rPr>
              <a:t>AMI 2.0</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7" name="TextBox 6">
            <a:extLst>
              <a:ext uri="{FF2B5EF4-FFF2-40B4-BE49-F238E27FC236}">
                <a16:creationId xmlns:a16="http://schemas.microsoft.com/office/drawing/2014/main" id="{A371B4FD-C0FC-4F1D-1593-03381B27AD23}"/>
              </a:ext>
            </a:extLst>
          </p:cNvPr>
          <p:cNvSpPr txBox="1"/>
          <p:nvPr/>
        </p:nvSpPr>
        <p:spPr>
          <a:xfrm>
            <a:off x="457200" y="990600"/>
            <a:ext cx="8458200" cy="646331"/>
          </a:xfrm>
          <a:prstGeom prst="rect">
            <a:avLst/>
          </a:prstGeom>
          <a:noFill/>
        </p:spPr>
        <p:txBody>
          <a:bodyPr wrap="square">
            <a:spAutoFit/>
          </a:bodyPr>
          <a:lstStyle/>
          <a:p>
            <a:pPr algn="l"/>
            <a:r>
              <a:rPr lang="en-US" dirty="0">
                <a:latin typeface="Calibri" panose="020F0502020204030204" pitchFamily="34" charset="0"/>
                <a:cs typeface="Calibri" panose="020F0502020204030204" pitchFamily="34" charset="0"/>
              </a:rPr>
              <a:t>AMI 2.0 uses edge-computing devices with advanced capabilities that enable a better understanding of how electricity is used or generated—in real time. </a:t>
            </a:r>
          </a:p>
        </p:txBody>
      </p:sp>
      <p:pic>
        <p:nvPicPr>
          <p:cNvPr id="1026" name="Picture 2">
            <a:extLst>
              <a:ext uri="{FF2B5EF4-FFF2-40B4-BE49-F238E27FC236}">
                <a16:creationId xmlns:a16="http://schemas.microsoft.com/office/drawing/2014/main" id="{06D74EB3-8176-838B-3CA5-873127B36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0" y="1640328"/>
            <a:ext cx="4419600" cy="498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768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2800" dirty="0">
                <a:latin typeface="+mj-lt"/>
                <a:cs typeface="Arial" panose="020B0604020202020204" pitchFamily="34" charset="0"/>
              </a:rPr>
              <a:t>How do we use these tools to provide actionable work orders for our Meter Service teams?</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7" name="TextBox 6">
            <a:extLst>
              <a:ext uri="{FF2B5EF4-FFF2-40B4-BE49-F238E27FC236}">
                <a16:creationId xmlns:a16="http://schemas.microsoft.com/office/drawing/2014/main" id="{A371B4FD-C0FC-4F1D-1593-03381B27AD23}"/>
              </a:ext>
            </a:extLst>
          </p:cNvPr>
          <p:cNvSpPr txBox="1"/>
          <p:nvPr/>
        </p:nvSpPr>
        <p:spPr>
          <a:xfrm>
            <a:off x="457200" y="1219200"/>
            <a:ext cx="8458200" cy="4801314"/>
          </a:xfrm>
          <a:prstGeom prst="rect">
            <a:avLst/>
          </a:prstGeom>
          <a:noFill/>
        </p:spPr>
        <p:txBody>
          <a:bodyPr wrap="square">
            <a:spAutoFit/>
          </a:bodyPr>
          <a:lstStyle/>
          <a:p>
            <a:pPr algn="l"/>
            <a:r>
              <a:rPr lang="en-US" sz="1800" dirty="0">
                <a:latin typeface="Calibri" panose="020F0502020204030204" pitchFamily="34" charset="0"/>
                <a:cs typeface="Calibri" panose="020F0502020204030204" pitchFamily="34" charset="0"/>
              </a:rPr>
              <a:t>Data that we have or </a:t>
            </a:r>
            <a:r>
              <a:rPr lang="en-US" dirty="0">
                <a:latin typeface="Calibri" panose="020F0502020204030204" pitchFamily="34" charset="0"/>
                <a:cs typeface="Calibri" panose="020F0502020204030204" pitchFamily="34" charset="0"/>
              </a:rPr>
              <a:t>can get with some level of effort;</a:t>
            </a:r>
          </a:p>
          <a:p>
            <a:pPr algn="l"/>
            <a:endParaRPr lang="en-US" sz="18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Customer usage</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By whatever interval we are gathering this data at and for whatever period of time we want to </a:t>
            </a:r>
            <a:r>
              <a:rPr lang="en-US" dirty="0" err="1">
                <a:latin typeface="Calibri" panose="020F0502020204030204" pitchFamily="34" charset="0"/>
                <a:cs typeface="Calibri" panose="020F0502020204030204" pitchFamily="34" charset="0"/>
              </a:rPr>
              <a:t>analyse</a:t>
            </a:r>
            <a:endParaRPr lang="en-US" dirty="0">
              <a:latin typeface="Calibri" panose="020F0502020204030204" pitchFamily="34" charset="0"/>
              <a:cs typeface="Calibri" panose="020F0502020204030204" pitchFamily="34" charset="0"/>
            </a:endParaRP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We can see usage on nights and weekends</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We can see typical peak usage by amount as well as time of day and week</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We can see historical peaks </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Installation details including</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Size of transformers</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Type of transformers</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When last visited</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Pictures of the installation</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Location of the installation</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Distribution to the installation</a:t>
            </a:r>
          </a:p>
          <a:p>
            <a:pPr marL="1200150" lvl="2"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p:txBody>
      </p:sp>
      <p:pic>
        <p:nvPicPr>
          <p:cNvPr id="4" name="Picture 3" descr="A close-up of a computer screen&#10;&#10;Description automatically generated">
            <a:extLst>
              <a:ext uri="{FF2B5EF4-FFF2-40B4-BE49-F238E27FC236}">
                <a16:creationId xmlns:a16="http://schemas.microsoft.com/office/drawing/2014/main" id="{DDF43DF5-CB8F-8CDB-4D04-EAA60EAA081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86400" y="4267200"/>
            <a:ext cx="2832100" cy="1877278"/>
          </a:xfrm>
          <a:prstGeom prst="rect">
            <a:avLst/>
          </a:prstGeom>
        </p:spPr>
      </p:pic>
    </p:spTree>
    <p:extLst>
      <p:ext uri="{BB962C8B-B14F-4D97-AF65-F5344CB8AC3E}">
        <p14:creationId xmlns:p14="http://schemas.microsoft.com/office/powerpoint/2010/main" val="4117854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2800" dirty="0">
                <a:latin typeface="+mj-lt"/>
                <a:cs typeface="Arial" panose="020B0604020202020204" pitchFamily="34" charset="0"/>
              </a:rPr>
              <a:t>Now what? </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err="1"/>
              <a:t>tescometering.com</a:t>
            </a:r>
            <a:endParaRPr lang="en-US" dirty="0"/>
          </a:p>
        </p:txBody>
      </p:sp>
      <p:sp>
        <p:nvSpPr>
          <p:cNvPr id="7" name="TextBox 6">
            <a:extLst>
              <a:ext uri="{FF2B5EF4-FFF2-40B4-BE49-F238E27FC236}">
                <a16:creationId xmlns:a16="http://schemas.microsoft.com/office/drawing/2014/main" id="{A371B4FD-C0FC-4F1D-1593-03381B27AD23}"/>
              </a:ext>
            </a:extLst>
          </p:cNvPr>
          <p:cNvSpPr txBox="1"/>
          <p:nvPr/>
        </p:nvSpPr>
        <p:spPr>
          <a:xfrm>
            <a:off x="386973" y="1143000"/>
            <a:ext cx="8680827" cy="3970318"/>
          </a:xfrm>
          <a:prstGeom prst="rect">
            <a:avLst/>
          </a:prstGeom>
          <a:noFill/>
        </p:spPr>
        <p:txBody>
          <a:bodyPr wrap="square">
            <a:spAutoFit/>
          </a:bodyPr>
          <a:lstStyle/>
          <a:p>
            <a:pPr algn="l"/>
            <a:r>
              <a:rPr lang="en-US" sz="1800" dirty="0">
                <a:latin typeface="Calibri" panose="020F0502020204030204" pitchFamily="34" charset="0"/>
                <a:cs typeface="Calibri" panose="020F0502020204030204" pitchFamily="34" charset="0"/>
              </a:rPr>
              <a:t>Once again, we go with the obvious answer.</a:t>
            </a:r>
            <a:endParaRPr lang="en-US" dirty="0">
              <a:latin typeface="Calibri" panose="020F0502020204030204" pitchFamily="34" charset="0"/>
              <a:cs typeface="Calibri" panose="020F0502020204030204" pitchFamily="34" charset="0"/>
            </a:endParaRPr>
          </a:p>
          <a:p>
            <a:pPr algn="l"/>
            <a:endParaRPr lang="en-US" sz="18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As we move into AMI 2.0 we can, in real time and in an automated fashion</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generate near real time reports on current usage vs the installation</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Identify usage that is too low for the installed transformers</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Analyze historic usage to see if this is an anomaly or the norm</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Analyze if this service has changed in usage patterns for as far back as we have data</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Calculate potential revenue losses</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Determine the most appropriate service for this customer based on this data</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Make a business decision based on standardized costs to refresh a service</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Issue a work order and install the appropriate equipment</a:t>
            </a:r>
          </a:p>
          <a:p>
            <a:pPr marL="1200150" lvl="2"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p:txBody>
      </p:sp>
      <p:pic>
        <p:nvPicPr>
          <p:cNvPr id="10" name="Picture 9" descr="A hand touching a screen with icons&#10;&#10;Description automatically generated">
            <a:extLst>
              <a:ext uri="{FF2B5EF4-FFF2-40B4-BE49-F238E27FC236}">
                <a16:creationId xmlns:a16="http://schemas.microsoft.com/office/drawing/2014/main" id="{A39D9142-245A-690A-4B1B-AB72756E1EA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62300" y="4605070"/>
            <a:ext cx="3086100" cy="1928813"/>
          </a:xfrm>
          <a:prstGeom prst="rect">
            <a:avLst/>
          </a:prstGeom>
        </p:spPr>
      </p:pic>
      <p:sp>
        <p:nvSpPr>
          <p:cNvPr id="11" name="TextBox 10">
            <a:extLst>
              <a:ext uri="{FF2B5EF4-FFF2-40B4-BE49-F238E27FC236}">
                <a16:creationId xmlns:a16="http://schemas.microsoft.com/office/drawing/2014/main" id="{8876414B-4824-45C6-B906-A56764F1652E}"/>
              </a:ext>
            </a:extLst>
          </p:cNvPr>
          <p:cNvSpPr txBox="1"/>
          <p:nvPr/>
        </p:nvSpPr>
        <p:spPr>
          <a:xfrm>
            <a:off x="3064872" y="6484704"/>
            <a:ext cx="2379911" cy="169277"/>
          </a:xfrm>
          <a:prstGeom prst="rect">
            <a:avLst/>
          </a:prstGeom>
          <a:noFill/>
        </p:spPr>
        <p:txBody>
          <a:bodyPr wrap="square" rtlCol="0">
            <a:spAutoFit/>
          </a:bodyPr>
          <a:lstStyle/>
          <a:p>
            <a:r>
              <a:rPr lang="en-US" sz="500" dirty="0">
                <a:hlinkClick r:id="rId3" tooltip="https://www.europeandissemination.eu/why-automation-and-flexible-jobs-could-lead-to-more-meaningful-work/14133"/>
              </a:rPr>
              <a:t>This Photo</a:t>
            </a:r>
            <a:r>
              <a:rPr lang="en-US" sz="500" dirty="0"/>
              <a:t> is licensed under </a:t>
            </a:r>
            <a:r>
              <a:rPr lang="en-US" sz="500" dirty="0">
                <a:hlinkClick r:id="rId4" tooltip="https://creativecommons.org/licenses/by-nc-nd/3.0/"/>
              </a:rPr>
              <a:t>CC BY-NC-ND</a:t>
            </a:r>
            <a:endParaRPr lang="en-US" sz="500" dirty="0"/>
          </a:p>
        </p:txBody>
      </p:sp>
    </p:spTree>
    <p:extLst>
      <p:ext uri="{BB962C8B-B14F-4D97-AF65-F5344CB8AC3E}">
        <p14:creationId xmlns:p14="http://schemas.microsoft.com/office/powerpoint/2010/main" val="667327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2800" dirty="0">
                <a:latin typeface="+mj-lt"/>
                <a:cs typeface="Arial" panose="020B0604020202020204" pitchFamily="34" charset="0"/>
              </a:rPr>
              <a:t>And before AMI 2.0? </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7" name="TextBox 6">
            <a:extLst>
              <a:ext uri="{FF2B5EF4-FFF2-40B4-BE49-F238E27FC236}">
                <a16:creationId xmlns:a16="http://schemas.microsoft.com/office/drawing/2014/main" id="{A371B4FD-C0FC-4F1D-1593-03381B27AD23}"/>
              </a:ext>
            </a:extLst>
          </p:cNvPr>
          <p:cNvSpPr txBox="1"/>
          <p:nvPr/>
        </p:nvSpPr>
        <p:spPr>
          <a:xfrm>
            <a:off x="457200" y="1219200"/>
            <a:ext cx="8305800" cy="5170646"/>
          </a:xfrm>
          <a:prstGeom prst="rect">
            <a:avLst/>
          </a:prstGeom>
          <a:noFill/>
        </p:spPr>
        <p:txBody>
          <a:bodyPr wrap="square">
            <a:spAutoFit/>
          </a:bodyPr>
          <a:lstStyle/>
          <a:p>
            <a:pPr algn="l"/>
            <a:r>
              <a:rPr lang="en-US" sz="1800" dirty="0">
                <a:latin typeface="Calibri" panose="020F0502020204030204" pitchFamily="34" charset="0"/>
                <a:cs typeface="Calibri" panose="020F0502020204030204" pitchFamily="34" charset="0"/>
              </a:rPr>
              <a:t>We do the same thing but in a more manual fashion.  We may not have all of the data in real time, but we have enough data to find the most egregious </a:t>
            </a:r>
            <a:r>
              <a:rPr lang="en-US" dirty="0">
                <a:latin typeface="Calibri" panose="020F0502020204030204" pitchFamily="34" charset="0"/>
                <a:cs typeface="Calibri" panose="020F0502020204030204" pitchFamily="34" charset="0"/>
              </a:rPr>
              <a:t>issues</a:t>
            </a:r>
            <a:r>
              <a:rPr lang="en-US" sz="1800"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algn="l"/>
            <a:endParaRPr lang="en-US" sz="1800" dirty="0">
              <a:latin typeface="Calibri" panose="020F0502020204030204" pitchFamily="34" charset="0"/>
              <a:cs typeface="Calibri" panose="020F0502020204030204" pitchFamily="34" charset="0"/>
            </a:endParaRPr>
          </a:p>
          <a:p>
            <a:pPr marL="3375025" lvl="2" indent="-284163">
              <a:buFont typeface="Arial" panose="020B0604020202020204" pitchFamily="34" charset="0"/>
              <a:buChar char="•"/>
            </a:pPr>
            <a:r>
              <a:rPr lang="en-US" sz="1600" dirty="0">
                <a:latin typeface="Calibri" panose="020F0502020204030204" pitchFamily="34" charset="0"/>
                <a:cs typeface="Calibri" panose="020F0502020204030204" pitchFamily="34" charset="0"/>
              </a:rPr>
              <a:t>We have usage data available to us</a:t>
            </a:r>
          </a:p>
          <a:p>
            <a:pPr marL="3375025" lvl="2" indent="-284163">
              <a:buFont typeface="Arial" panose="020B0604020202020204" pitchFamily="34" charset="0"/>
              <a:buChar char="•"/>
            </a:pPr>
            <a:r>
              <a:rPr lang="en-US" sz="1600" dirty="0">
                <a:latin typeface="Calibri" panose="020F0502020204030204" pitchFamily="34" charset="0"/>
                <a:cs typeface="Calibri" panose="020F0502020204030204" pitchFamily="34" charset="0"/>
              </a:rPr>
              <a:t>We have installation information available (or can get this information)</a:t>
            </a:r>
          </a:p>
          <a:p>
            <a:pPr marL="3375025" lvl="2" indent="-284163">
              <a:buFont typeface="Arial" panose="020B0604020202020204" pitchFamily="34" charset="0"/>
              <a:buChar char="•"/>
            </a:pPr>
            <a:r>
              <a:rPr lang="en-US" sz="1600" dirty="0">
                <a:latin typeface="Calibri" panose="020F0502020204030204" pitchFamily="34" charset="0"/>
                <a:cs typeface="Calibri" panose="020F0502020204030204" pitchFamily="34" charset="0"/>
              </a:rPr>
              <a:t>We cross reference these two pieces of information and can set flags for 10%, 5% and less usage time periods</a:t>
            </a:r>
          </a:p>
          <a:p>
            <a:pPr marL="3375025" lvl="2" indent="-284163">
              <a:buFont typeface="Arial" panose="020B0604020202020204" pitchFamily="34" charset="0"/>
              <a:buChar char="•"/>
            </a:pPr>
            <a:r>
              <a:rPr lang="en-US" sz="1600" dirty="0">
                <a:latin typeface="Calibri" panose="020F0502020204030204" pitchFamily="34" charset="0"/>
                <a:cs typeface="Calibri" panose="020F0502020204030204" pitchFamily="34" charset="0"/>
              </a:rPr>
              <a:t>Analyze historic usage to see if this is an anomaly or the norm</a:t>
            </a:r>
          </a:p>
          <a:p>
            <a:pPr marL="3375025" lvl="2" indent="-284163">
              <a:buFont typeface="Arial" panose="020B0604020202020204" pitchFamily="34" charset="0"/>
              <a:buChar char="•"/>
            </a:pPr>
            <a:r>
              <a:rPr lang="en-US" sz="1600" dirty="0">
                <a:latin typeface="Calibri" panose="020F0502020204030204" pitchFamily="34" charset="0"/>
                <a:cs typeface="Calibri" panose="020F0502020204030204" pitchFamily="34" charset="0"/>
              </a:rPr>
              <a:t>Analyze if this service has changed in usage patterns for as far back as we have data</a:t>
            </a:r>
          </a:p>
          <a:p>
            <a:pPr marL="3375025" lvl="2" indent="-284163">
              <a:buFont typeface="Arial" panose="020B0604020202020204" pitchFamily="34" charset="0"/>
              <a:buChar char="•"/>
            </a:pPr>
            <a:r>
              <a:rPr lang="en-US" sz="1600" dirty="0">
                <a:latin typeface="Calibri" panose="020F0502020204030204" pitchFamily="34" charset="0"/>
                <a:cs typeface="Calibri" panose="020F0502020204030204" pitchFamily="34" charset="0"/>
              </a:rPr>
              <a:t>Calculate potential revenue losses</a:t>
            </a:r>
          </a:p>
          <a:p>
            <a:pPr marL="3375025" lvl="2" indent="-284163">
              <a:buFont typeface="Arial" panose="020B0604020202020204" pitchFamily="34" charset="0"/>
              <a:buChar char="•"/>
            </a:pPr>
            <a:r>
              <a:rPr lang="en-US" sz="1600" dirty="0">
                <a:latin typeface="Calibri" panose="020F0502020204030204" pitchFamily="34" charset="0"/>
                <a:cs typeface="Calibri" panose="020F0502020204030204" pitchFamily="34" charset="0"/>
              </a:rPr>
              <a:t>Determine the most appropriate service for this customer based on this data</a:t>
            </a:r>
          </a:p>
          <a:p>
            <a:pPr marL="3375025" lvl="2" indent="-284163">
              <a:buFont typeface="Arial" panose="020B0604020202020204" pitchFamily="34" charset="0"/>
              <a:buChar char="•"/>
            </a:pPr>
            <a:r>
              <a:rPr lang="en-US" sz="1600" dirty="0">
                <a:latin typeface="Calibri" panose="020F0502020204030204" pitchFamily="34" charset="0"/>
                <a:cs typeface="Calibri" panose="020F0502020204030204" pitchFamily="34" charset="0"/>
              </a:rPr>
              <a:t>Make a business decision based on standardized costs to refresh a service</a:t>
            </a:r>
          </a:p>
          <a:p>
            <a:pPr marL="3375025" lvl="2" indent="-284163">
              <a:buFont typeface="Arial" panose="020B0604020202020204" pitchFamily="34" charset="0"/>
              <a:buChar char="•"/>
            </a:pPr>
            <a:r>
              <a:rPr lang="en-US" sz="1600" dirty="0">
                <a:latin typeface="Calibri" panose="020F0502020204030204" pitchFamily="34" charset="0"/>
                <a:cs typeface="Calibri" panose="020F0502020204030204" pitchFamily="34" charset="0"/>
              </a:rPr>
              <a:t>Issue a work order and install the appropriate equipment</a:t>
            </a:r>
          </a:p>
          <a:p>
            <a:pPr marL="1200150" lvl="2"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p:txBody>
      </p:sp>
      <p:pic>
        <p:nvPicPr>
          <p:cNvPr id="4" name="Picture 3" descr="A graph and world map&#10;&#10;Description automatically generated">
            <a:extLst>
              <a:ext uri="{FF2B5EF4-FFF2-40B4-BE49-F238E27FC236}">
                <a16:creationId xmlns:a16="http://schemas.microsoft.com/office/drawing/2014/main" id="{4A58DC2E-28BF-5C06-D9BD-408882E059A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199" y="2667000"/>
            <a:ext cx="2913133" cy="2057400"/>
          </a:xfrm>
          <a:prstGeom prst="rect">
            <a:avLst/>
          </a:prstGeom>
        </p:spPr>
      </p:pic>
    </p:spTree>
    <p:extLst>
      <p:ext uri="{BB962C8B-B14F-4D97-AF65-F5344CB8AC3E}">
        <p14:creationId xmlns:p14="http://schemas.microsoft.com/office/powerpoint/2010/main" val="1802119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2800" dirty="0">
                <a:latin typeface="+mj-lt"/>
                <a:cs typeface="Arial" panose="020B0604020202020204" pitchFamily="34" charset="0"/>
              </a:rPr>
              <a:t>Case Study</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7" name="TextBox 6">
            <a:extLst>
              <a:ext uri="{FF2B5EF4-FFF2-40B4-BE49-F238E27FC236}">
                <a16:creationId xmlns:a16="http://schemas.microsoft.com/office/drawing/2014/main" id="{A371B4FD-C0FC-4F1D-1593-03381B27AD23}"/>
              </a:ext>
            </a:extLst>
          </p:cNvPr>
          <p:cNvSpPr txBox="1"/>
          <p:nvPr/>
        </p:nvSpPr>
        <p:spPr>
          <a:xfrm>
            <a:off x="381000" y="1143000"/>
            <a:ext cx="4267200" cy="5816977"/>
          </a:xfrm>
          <a:prstGeom prst="rect">
            <a:avLst/>
          </a:prstGeom>
          <a:noFill/>
        </p:spPr>
        <p:txBody>
          <a:bodyPr wrap="square">
            <a:spAutoFit/>
          </a:bodyPr>
          <a:lstStyle/>
          <a:p>
            <a:pPr algn="l"/>
            <a:r>
              <a:rPr lang="en-US" sz="2400" dirty="0">
                <a:latin typeface="Calibri" panose="020F0502020204030204" pitchFamily="34" charset="0"/>
                <a:cs typeface="Calibri" panose="020F0502020204030204" pitchFamily="34" charset="0"/>
              </a:rPr>
              <a:t>Current state:</a:t>
            </a:r>
          </a:p>
          <a:p>
            <a:pPr marL="742950" lvl="1"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AMI 1.0 installation that will be upgraded to AMI 2.0 later this decade. </a:t>
            </a:r>
          </a:p>
          <a:p>
            <a:pPr marL="742950" lvl="1"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Meter Manager data that includes installation specifics such as transformer ratings, manufacturer, test data, location, typically pictures</a:t>
            </a:r>
          </a:p>
          <a:p>
            <a:pPr marL="742950" lvl="1"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An interface between Meter Manager and the usage and billing data</a:t>
            </a:r>
          </a:p>
          <a:p>
            <a:pPr algn="l"/>
            <a:endParaRPr lang="en-US" sz="2400" dirty="0">
              <a:latin typeface="Calibri" panose="020F0502020204030204" pitchFamily="34" charset="0"/>
              <a:cs typeface="Calibri" panose="020F0502020204030204" pitchFamily="34" charset="0"/>
            </a:endParaRPr>
          </a:p>
          <a:p>
            <a:pPr marL="1200150" lvl="2"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p:txBody>
      </p:sp>
      <p:pic>
        <p:nvPicPr>
          <p:cNvPr id="3" name="Picture 2" descr="Graph on document with pen">
            <a:extLst>
              <a:ext uri="{FF2B5EF4-FFF2-40B4-BE49-F238E27FC236}">
                <a16:creationId xmlns:a16="http://schemas.microsoft.com/office/drawing/2014/main" id="{0DC2A101-7309-03D8-C164-9DF332D4EA19}"/>
              </a:ext>
            </a:extLst>
          </p:cNvPr>
          <p:cNvPicPr>
            <a:picLocks noChangeAspect="1"/>
          </p:cNvPicPr>
          <p:nvPr/>
        </p:nvPicPr>
        <p:blipFill rotWithShape="1">
          <a:blip r:embed="rId2"/>
          <a:srcRect l="31754" r="18031" b="-1"/>
          <a:stretch/>
        </p:blipFill>
        <p:spPr>
          <a:xfrm>
            <a:off x="4949576" y="990600"/>
            <a:ext cx="3783332" cy="50292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48382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2800" dirty="0">
                <a:latin typeface="+mj-lt"/>
                <a:cs typeface="Arial" panose="020B0604020202020204" pitchFamily="34" charset="0"/>
              </a:rPr>
              <a:t>Case Study</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7" name="TextBox 6">
            <a:extLst>
              <a:ext uri="{FF2B5EF4-FFF2-40B4-BE49-F238E27FC236}">
                <a16:creationId xmlns:a16="http://schemas.microsoft.com/office/drawing/2014/main" id="{A371B4FD-C0FC-4F1D-1593-03381B27AD23}"/>
              </a:ext>
            </a:extLst>
          </p:cNvPr>
          <p:cNvSpPr txBox="1"/>
          <p:nvPr/>
        </p:nvSpPr>
        <p:spPr>
          <a:xfrm>
            <a:off x="342900" y="982902"/>
            <a:ext cx="8458200" cy="4247317"/>
          </a:xfrm>
          <a:prstGeom prst="rect">
            <a:avLst/>
          </a:prstGeom>
          <a:noFill/>
        </p:spPr>
        <p:txBody>
          <a:bodyPr wrap="square">
            <a:spAutoFit/>
          </a:bodyPr>
          <a:lstStyle/>
          <a:p>
            <a:pPr algn="l"/>
            <a:r>
              <a:rPr lang="en-US" sz="1800" dirty="0">
                <a:latin typeface="Calibri" panose="020F0502020204030204" pitchFamily="34" charset="0"/>
                <a:cs typeface="Calibri" panose="020F0502020204030204" pitchFamily="34" charset="0"/>
              </a:rPr>
              <a:t>System imp</a:t>
            </a:r>
            <a:r>
              <a:rPr lang="en-US" dirty="0">
                <a:latin typeface="Calibri" panose="020F0502020204030204" pitchFamily="34" charset="0"/>
                <a:cs typeface="Calibri" panose="020F0502020204030204" pitchFamily="34" charset="0"/>
              </a:rPr>
              <a:t>lemented:</a:t>
            </a:r>
            <a:endParaRPr lang="en-US" sz="18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A monthly report is run identifying the largest usage mismatches between usage and the transformers installed</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We cross reference and set flags for 10%, 5% and less usage time periods</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We identify when these usage time periods exceed 10% for a billing cycle</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Report is generated</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Manual analysis is performed by the customer analysts and engineers</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Work orders are generated when the business case is clearly identified</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Customer messaging is prepared, reviewed and carried out</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Services are refreshed</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Appropriate billing is realized</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Recovery of previously unbilled usage is tracked and compared to “refresh” costs and the business savings tracked  </a:t>
            </a:r>
          </a:p>
          <a:p>
            <a:pPr marL="1200150" lvl="2"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p:txBody>
      </p:sp>
      <p:pic>
        <p:nvPicPr>
          <p:cNvPr id="4" name="Picture 3" descr="A person pointing at a graph&#10;&#10;Description automatically generated">
            <a:extLst>
              <a:ext uri="{FF2B5EF4-FFF2-40B4-BE49-F238E27FC236}">
                <a16:creationId xmlns:a16="http://schemas.microsoft.com/office/drawing/2014/main" id="{6F748FCC-5046-8F15-5E5C-5B2CA1F1D8C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05100" y="4724400"/>
            <a:ext cx="3733800" cy="1905794"/>
          </a:xfrm>
          <a:prstGeom prst="rect">
            <a:avLst/>
          </a:prstGeom>
        </p:spPr>
      </p:pic>
    </p:spTree>
    <p:extLst>
      <p:ext uri="{BB962C8B-B14F-4D97-AF65-F5344CB8AC3E}">
        <p14:creationId xmlns:p14="http://schemas.microsoft.com/office/powerpoint/2010/main" val="3068505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FC2F5CA-6C5C-067F-8D0F-17269B0120F2}"/>
              </a:ext>
            </a:extLst>
          </p:cNvPr>
          <p:cNvSpPr>
            <a:spLocks noGrp="1" noChangeArrowheads="1"/>
          </p:cNvSpPr>
          <p:nvPr>
            <p:ph type="title"/>
          </p:nvPr>
        </p:nvSpPr>
        <p:spPr>
          <a:xfrm>
            <a:off x="1557338" y="158750"/>
            <a:ext cx="7207250" cy="679450"/>
          </a:xfrm>
        </p:spPr>
        <p:txBody>
          <a:bodyPr anchor="t"/>
          <a:lstStyle/>
          <a:p>
            <a:pPr eaLnBrk="1" fontAlgn="auto" hangingPunct="1">
              <a:spcAft>
                <a:spcPts val="0"/>
              </a:spcAft>
              <a:defRPr/>
            </a:pPr>
            <a:r>
              <a:rPr altLang="en-US" dirty="0">
                <a:cs typeface="Arial" panose="020B0604020202020204" pitchFamily="34" charset="0"/>
              </a:rPr>
              <a:t>AMI 2.0</a:t>
            </a:r>
          </a:p>
        </p:txBody>
      </p:sp>
      <p:sp>
        <p:nvSpPr>
          <p:cNvPr id="46083" name="Rectangle 3">
            <a:extLst>
              <a:ext uri="{FF2B5EF4-FFF2-40B4-BE49-F238E27FC236}">
                <a16:creationId xmlns:a16="http://schemas.microsoft.com/office/drawing/2014/main" id="{66210868-A182-769D-FD65-326702D88257}"/>
              </a:ext>
            </a:extLst>
          </p:cNvPr>
          <p:cNvSpPr>
            <a:spLocks noGrp="1" noChangeArrowheads="1"/>
          </p:cNvSpPr>
          <p:nvPr>
            <p:ph idx="1"/>
          </p:nvPr>
        </p:nvSpPr>
        <p:spPr>
          <a:xfrm>
            <a:off x="588963" y="1176338"/>
            <a:ext cx="7886700" cy="4841875"/>
          </a:xfrm>
        </p:spPr>
        <p:txBody>
          <a:bodyPr rtlCol="0">
            <a:normAutofit/>
          </a:bodyPr>
          <a:lstStyle/>
          <a:p>
            <a:pPr marL="0" indent="0" algn="ctr" eaLnBrk="1" fontAlgn="auto" hangingPunct="1">
              <a:lnSpc>
                <a:spcPct val="80000"/>
              </a:lnSpc>
              <a:spcAft>
                <a:spcPts val="0"/>
              </a:spcAft>
              <a:buFontTx/>
              <a:buNone/>
              <a:defRPr/>
            </a:pPr>
            <a:r>
              <a:rPr lang="en-US" dirty="0">
                <a:cs typeface="Arial" panose="020B0604020202020204" pitchFamily="34" charset="0"/>
              </a:rPr>
              <a:t>Can we use our existing infrastructure?</a:t>
            </a:r>
          </a:p>
          <a:p>
            <a:pPr marL="0" indent="0" algn="ctr" eaLnBrk="1" fontAlgn="auto" hangingPunct="1">
              <a:lnSpc>
                <a:spcPct val="80000"/>
              </a:lnSpc>
              <a:spcAft>
                <a:spcPts val="0"/>
              </a:spcAft>
              <a:buFontTx/>
              <a:buNone/>
              <a:defRPr/>
            </a:pPr>
            <a:r>
              <a:rPr lang="en-US" dirty="0">
                <a:cs typeface="Arial" panose="020B0604020202020204" pitchFamily="34" charset="0"/>
              </a:rPr>
              <a:t>Do we have to rip out and replace with a new infrastructure?</a:t>
            </a:r>
          </a:p>
          <a:p>
            <a:pPr marL="0" indent="0" algn="ctr" eaLnBrk="1" fontAlgn="auto" hangingPunct="1">
              <a:lnSpc>
                <a:spcPct val="80000"/>
              </a:lnSpc>
              <a:spcAft>
                <a:spcPts val="0"/>
              </a:spcAft>
              <a:buFontTx/>
              <a:buNone/>
              <a:defRPr/>
            </a:pPr>
            <a:r>
              <a:rPr lang="en-US" dirty="0">
                <a:cs typeface="Arial" panose="020B0604020202020204" pitchFamily="34" charset="0"/>
              </a:rPr>
              <a:t>Cyber Security?</a:t>
            </a:r>
          </a:p>
          <a:p>
            <a:pPr marL="0" indent="0" algn="ctr" eaLnBrk="1" fontAlgn="auto" hangingPunct="1">
              <a:lnSpc>
                <a:spcPct val="80000"/>
              </a:lnSpc>
              <a:spcAft>
                <a:spcPts val="0"/>
              </a:spcAft>
              <a:buFontTx/>
              <a:buNone/>
              <a:defRPr/>
            </a:pPr>
            <a:r>
              <a:rPr lang="en-US" dirty="0">
                <a:cs typeface="Arial" panose="020B0604020202020204" pitchFamily="34" charset="0"/>
              </a:rPr>
              <a:t>Reporting and analysis tools?  AI?</a:t>
            </a:r>
          </a:p>
          <a:p>
            <a:pPr marL="0" indent="0" algn="ctr" eaLnBrk="1" fontAlgn="auto" hangingPunct="1">
              <a:lnSpc>
                <a:spcPct val="80000"/>
              </a:lnSpc>
              <a:spcAft>
                <a:spcPts val="0"/>
              </a:spcAft>
              <a:buFontTx/>
              <a:buNone/>
              <a:defRPr/>
            </a:pPr>
            <a:endParaRPr lang="en-US" dirty="0">
              <a:cs typeface="Arial" panose="020B0604020202020204" pitchFamily="34" charset="0"/>
            </a:endParaRPr>
          </a:p>
          <a:p>
            <a:pPr eaLnBrk="1" fontAlgn="auto" hangingPunct="1">
              <a:lnSpc>
                <a:spcPct val="80000"/>
              </a:lnSpc>
              <a:spcAft>
                <a:spcPts val="0"/>
              </a:spcAft>
              <a:defRPr/>
            </a:pPr>
            <a:endParaRPr lang="en-US" sz="2000" dirty="0">
              <a:cs typeface="Arial" panose="020B0604020202020204" pitchFamily="34" charset="0"/>
            </a:endParaRPr>
          </a:p>
        </p:txBody>
      </p:sp>
      <p:sp>
        <p:nvSpPr>
          <p:cNvPr id="64516" name="Footer Placeholder 1">
            <a:extLst>
              <a:ext uri="{FF2B5EF4-FFF2-40B4-BE49-F238E27FC236}">
                <a16:creationId xmlns:a16="http://schemas.microsoft.com/office/drawing/2014/main" id="{A1022C15-1000-C6E5-1EDE-D9978C389C89}"/>
              </a:ext>
            </a:extLst>
          </p:cNvPr>
          <p:cNvSpPr>
            <a:spLocks noGrp="1" noChangeArrowheads="1"/>
          </p:cNvSpPr>
          <p:nvPr>
            <p:ph type="ftr" sz="quarter" idx="10"/>
          </p:nvPr>
        </p:nvSpPr>
        <p:spPr bwMode="auto">
          <a:xfrm>
            <a:off x="628650" y="633730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b="1" kern="1200">
                <a:solidFill>
                  <a:schemeClr val="accent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nSpc>
                <a:spcPct val="100000"/>
              </a:lnSpc>
              <a:spcBef>
                <a:spcPct val="0"/>
              </a:spcBef>
              <a:buFontTx/>
              <a:buNone/>
            </a:pPr>
            <a:r>
              <a:rPr lang="en-US"/>
              <a:t>tescometering.com</a:t>
            </a:r>
            <a:endParaRPr lang="en-US" altLang="en-US" sz="1200">
              <a:solidFill>
                <a:schemeClr val="accent1"/>
              </a:solidFill>
              <a:latin typeface="Arial" panose="020B0604020202020204" pitchFamily="34" charset="0"/>
            </a:endParaRPr>
          </a:p>
        </p:txBody>
      </p:sp>
      <p:pic>
        <p:nvPicPr>
          <p:cNvPr id="64518" name="Picture 7" descr="Infrastructure: Embracing Technology to Improve Efficiency and Create Good  - AIIB Blog - AIIB">
            <a:extLst>
              <a:ext uri="{FF2B5EF4-FFF2-40B4-BE49-F238E27FC236}">
                <a16:creationId xmlns:a16="http://schemas.microsoft.com/office/drawing/2014/main" id="{DC846C9B-7D1A-DCAA-5845-2126C49605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3911600"/>
            <a:ext cx="3717925"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3200" dirty="0">
                <a:latin typeface="+mj-lt"/>
                <a:cs typeface="Arial" panose="020B0604020202020204" pitchFamily="34" charset="0"/>
              </a:rPr>
              <a:t>Standard Practice that has caused an issue across all of our systems</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4" name="TextBox 3">
            <a:extLst>
              <a:ext uri="{FF2B5EF4-FFF2-40B4-BE49-F238E27FC236}">
                <a16:creationId xmlns:a16="http://schemas.microsoft.com/office/drawing/2014/main" id="{D61C8B25-BF19-4513-0420-E72D87638755}"/>
              </a:ext>
            </a:extLst>
          </p:cNvPr>
          <p:cNvSpPr txBox="1"/>
          <p:nvPr/>
        </p:nvSpPr>
        <p:spPr>
          <a:xfrm>
            <a:off x="438150" y="1271089"/>
            <a:ext cx="8077200" cy="3170099"/>
          </a:xfrm>
          <a:prstGeom prst="rect">
            <a:avLst/>
          </a:prstGeom>
          <a:noFill/>
        </p:spPr>
        <p:txBody>
          <a:bodyPr wrap="square" rtlCol="0">
            <a:spAutoFit/>
          </a:bodyPr>
          <a:lstStyle/>
          <a:p>
            <a:pPr algn="l"/>
            <a:r>
              <a:rPr lang="en-US" sz="2000" dirty="0">
                <a:latin typeface="Calibri" panose="020F0502020204030204" pitchFamily="34" charset="0"/>
                <a:cs typeface="Calibri" panose="020F0502020204030204" pitchFamily="34" charset="0"/>
              </a:rPr>
              <a:t>Standard practice in our industry is to set Instrument Transformers when there is a new application for service;</a:t>
            </a:r>
          </a:p>
          <a:p>
            <a:pPr marL="800100" lvl="1"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Either new construction</a:t>
            </a:r>
          </a:p>
          <a:p>
            <a:pPr marL="800100" lvl="1"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Upgraded service</a:t>
            </a:r>
          </a:p>
          <a:p>
            <a:pPr lvl="1"/>
            <a:r>
              <a:rPr lang="en-US" sz="2000" dirty="0">
                <a:latin typeface="Calibri" panose="020F0502020204030204" pitchFamily="34" charset="0"/>
                <a:cs typeface="Calibri" panose="020F0502020204030204" pitchFamily="34" charset="0"/>
              </a:rPr>
              <a:t> </a:t>
            </a:r>
          </a:p>
          <a:p>
            <a:pPr algn="l"/>
            <a:r>
              <a:rPr lang="en-US" sz="2000" dirty="0">
                <a:latin typeface="Calibri" panose="020F0502020204030204" pitchFamily="34" charset="0"/>
                <a:cs typeface="Calibri" panose="020F0502020204030204" pitchFamily="34" charset="0"/>
              </a:rPr>
              <a:t>Once set based on these applications the services are left in place regardless of changes to the use of the space by the owner or tenant and without regard to changes in ownership or tenants. </a:t>
            </a:r>
          </a:p>
          <a:p>
            <a:pPr algn="l"/>
            <a:endParaRPr lang="en-US" sz="2000" dirty="0">
              <a:latin typeface="Calibri" panose="020F0502020204030204" pitchFamily="34" charset="0"/>
              <a:cs typeface="Calibri" panose="020F0502020204030204" pitchFamily="34" charset="0"/>
            </a:endParaRPr>
          </a:p>
          <a:p>
            <a:pPr algn="l"/>
            <a:endParaRPr lang="en-US" sz="2000" dirty="0">
              <a:latin typeface="Calibri" panose="020F0502020204030204" pitchFamily="34" charset="0"/>
              <a:cs typeface="Calibri" panose="020F0502020204030204" pitchFamily="34" charset="0"/>
            </a:endParaRPr>
          </a:p>
        </p:txBody>
      </p:sp>
      <p:pic>
        <p:nvPicPr>
          <p:cNvPr id="6" name="Picture 5" descr="A large electrical equipment on a power line&#10;&#10;Description automatically generated with medium confidence">
            <a:extLst>
              <a:ext uri="{FF2B5EF4-FFF2-40B4-BE49-F238E27FC236}">
                <a16:creationId xmlns:a16="http://schemas.microsoft.com/office/drawing/2014/main" id="{3BB583AA-23BC-3A59-190B-5B7A1959440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24200" y="4038600"/>
            <a:ext cx="2895600" cy="2171700"/>
          </a:xfrm>
          <a:prstGeom prst="rect">
            <a:avLst/>
          </a:prstGeom>
        </p:spPr>
      </p:pic>
      <p:sp>
        <p:nvSpPr>
          <p:cNvPr id="7" name="TextBox 6">
            <a:extLst>
              <a:ext uri="{FF2B5EF4-FFF2-40B4-BE49-F238E27FC236}">
                <a16:creationId xmlns:a16="http://schemas.microsoft.com/office/drawing/2014/main" id="{DFD83584-53AF-D755-D387-48FAC2531DE5}"/>
              </a:ext>
            </a:extLst>
          </p:cNvPr>
          <p:cNvSpPr txBox="1"/>
          <p:nvPr/>
        </p:nvSpPr>
        <p:spPr>
          <a:xfrm>
            <a:off x="3121773" y="6210300"/>
            <a:ext cx="2895600" cy="230832"/>
          </a:xfrm>
          <a:prstGeom prst="rect">
            <a:avLst/>
          </a:prstGeom>
          <a:noFill/>
        </p:spPr>
        <p:txBody>
          <a:bodyPr wrap="square" rtlCol="0">
            <a:spAutoFit/>
          </a:bodyPr>
          <a:lstStyle/>
          <a:p>
            <a:r>
              <a:rPr lang="en-US" sz="900" dirty="0">
                <a:hlinkClick r:id="rId3" tooltip="https://en.wikipedia.org/wiki/Instrument_transformer"/>
              </a:rPr>
              <a:t>This Photo</a:t>
            </a:r>
            <a:r>
              <a:rPr lang="en-US" sz="900" dirty="0"/>
              <a:t>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2471444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00036A7-5BFE-5581-241F-F4E4F57CA82A}"/>
              </a:ext>
            </a:extLst>
          </p:cNvPr>
          <p:cNvSpPr>
            <a:spLocks noGrp="1" noChangeArrowheads="1"/>
          </p:cNvSpPr>
          <p:nvPr>
            <p:ph type="title"/>
          </p:nvPr>
        </p:nvSpPr>
        <p:spPr>
          <a:xfrm>
            <a:off x="1557338" y="158750"/>
            <a:ext cx="7207250" cy="679450"/>
          </a:xfrm>
        </p:spPr>
        <p:txBody>
          <a:bodyPr anchor="t"/>
          <a:lstStyle/>
          <a:p>
            <a:pPr eaLnBrk="1" fontAlgn="auto" hangingPunct="1">
              <a:spcAft>
                <a:spcPts val="0"/>
              </a:spcAft>
              <a:defRPr/>
            </a:pPr>
            <a:r>
              <a:rPr altLang="en-US" dirty="0">
                <a:cs typeface="Arial" panose="020B0604020202020204" pitchFamily="34" charset="0"/>
              </a:rPr>
              <a:t>AMI 2.0 Infrastructure</a:t>
            </a:r>
          </a:p>
        </p:txBody>
      </p:sp>
      <p:sp>
        <p:nvSpPr>
          <p:cNvPr id="74755" name="Rectangle 3">
            <a:extLst>
              <a:ext uri="{FF2B5EF4-FFF2-40B4-BE49-F238E27FC236}">
                <a16:creationId xmlns:a16="http://schemas.microsoft.com/office/drawing/2014/main" id="{06684FB3-D3FE-19FF-9963-0CAAB83B7BA3}"/>
              </a:ext>
            </a:extLst>
          </p:cNvPr>
          <p:cNvSpPr>
            <a:spLocks noGrp="1" noChangeArrowheads="1"/>
          </p:cNvSpPr>
          <p:nvPr>
            <p:ph idx="1"/>
          </p:nvPr>
        </p:nvSpPr>
        <p:spPr>
          <a:xfrm>
            <a:off x="628650" y="1309688"/>
            <a:ext cx="7886700" cy="4841875"/>
          </a:xfrm>
        </p:spPr>
        <p:txBody>
          <a:bodyPr/>
          <a:lstStyle/>
          <a:p>
            <a:pPr eaLnBrk="1" hangingPunct="1">
              <a:lnSpc>
                <a:spcPct val="80000"/>
              </a:lnSpc>
            </a:pPr>
            <a:r>
              <a:rPr lang="en-US" altLang="en-US" sz="1800">
                <a:cs typeface="Arial" panose="020B0604020202020204" pitchFamily="34" charset="0"/>
              </a:rPr>
              <a:t>Second Generation AMI and potentially new communication paradigms as LTL data becomes less and less expensive and reaches larger and larger areas – without new infrastructure</a:t>
            </a:r>
          </a:p>
          <a:p>
            <a:pPr eaLnBrk="1" hangingPunct="1">
              <a:lnSpc>
                <a:spcPct val="80000"/>
              </a:lnSpc>
            </a:pPr>
            <a:endParaRPr lang="en-US" altLang="en-US" sz="1800">
              <a:cs typeface="Arial" panose="020B0604020202020204" pitchFamily="34" charset="0"/>
            </a:endParaRPr>
          </a:p>
          <a:p>
            <a:pPr eaLnBrk="1" hangingPunct="1">
              <a:lnSpc>
                <a:spcPct val="80000"/>
              </a:lnSpc>
            </a:pPr>
            <a:r>
              <a:rPr lang="en-US" altLang="en-US" sz="1800">
                <a:cs typeface="Arial" panose="020B0604020202020204" pitchFamily="34" charset="0"/>
              </a:rPr>
              <a:t>Research in Power Line Carrier Technology may provide expanded bandwidth to allow for greater data transfer more frequently without as much new infrastructure</a:t>
            </a:r>
          </a:p>
          <a:p>
            <a:pPr eaLnBrk="1" hangingPunct="1">
              <a:lnSpc>
                <a:spcPct val="80000"/>
              </a:lnSpc>
            </a:pPr>
            <a:endParaRPr lang="en-US" altLang="en-US" sz="1800">
              <a:cs typeface="Arial" panose="020B0604020202020204" pitchFamily="34" charset="0"/>
            </a:endParaRPr>
          </a:p>
          <a:p>
            <a:pPr eaLnBrk="1" hangingPunct="1">
              <a:lnSpc>
                <a:spcPct val="80000"/>
              </a:lnSpc>
            </a:pPr>
            <a:r>
              <a:rPr lang="en-US" altLang="en-US" sz="1800">
                <a:cs typeface="Arial" panose="020B0604020202020204" pitchFamily="34" charset="0"/>
              </a:rPr>
              <a:t>Mesh networks continue to improve and AMI 2.0 is anticipating leveraging the infrastructure installed in AMI 1.0</a:t>
            </a:r>
          </a:p>
          <a:p>
            <a:pPr eaLnBrk="1" hangingPunct="1">
              <a:lnSpc>
                <a:spcPct val="80000"/>
              </a:lnSpc>
            </a:pPr>
            <a:endParaRPr lang="en-US" altLang="en-US">
              <a:cs typeface="Arial" panose="020B0604020202020204" pitchFamily="34" charset="0"/>
            </a:endParaRPr>
          </a:p>
        </p:txBody>
      </p:sp>
      <p:sp>
        <p:nvSpPr>
          <p:cNvPr id="74756" name="Footer Placeholder 1">
            <a:extLst>
              <a:ext uri="{FF2B5EF4-FFF2-40B4-BE49-F238E27FC236}">
                <a16:creationId xmlns:a16="http://schemas.microsoft.com/office/drawing/2014/main" id="{C0044B75-25D0-FF04-DA0C-3129E3345EF5}"/>
              </a:ext>
            </a:extLst>
          </p:cNvPr>
          <p:cNvSpPr>
            <a:spLocks noGrp="1" noChangeArrowheads="1"/>
          </p:cNvSpPr>
          <p:nvPr>
            <p:ph type="ftr" sz="quarter" idx="10"/>
          </p:nvPr>
        </p:nvSpPr>
        <p:spPr bwMode="auto">
          <a:xfrm>
            <a:off x="628650" y="633730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b="1" kern="1200">
                <a:solidFill>
                  <a:schemeClr val="accent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nSpc>
                <a:spcPct val="100000"/>
              </a:lnSpc>
              <a:spcBef>
                <a:spcPct val="0"/>
              </a:spcBef>
              <a:buFontTx/>
              <a:buNone/>
            </a:pPr>
            <a:r>
              <a:rPr lang="en-US"/>
              <a:t>tescometering.com</a:t>
            </a:r>
            <a:endParaRPr lang="en-US" altLang="en-US" sz="1200">
              <a:solidFill>
                <a:schemeClr val="accent1"/>
              </a:solidFill>
              <a:latin typeface="Arial" panose="020B0604020202020204" pitchFamily="34" charset="0"/>
            </a:endParaRPr>
          </a:p>
        </p:txBody>
      </p:sp>
      <p:pic>
        <p:nvPicPr>
          <p:cNvPr id="74758" name="Picture 2" descr="Image result for data transfer">
            <a:extLst>
              <a:ext uri="{FF2B5EF4-FFF2-40B4-BE49-F238E27FC236}">
                <a16:creationId xmlns:a16="http://schemas.microsoft.com/office/drawing/2014/main" id="{5FD9DDD0-6A75-BC7E-E878-737B42471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267200"/>
            <a:ext cx="4114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355AA94-FFB4-06BB-97E2-2ABE4B1267DA}"/>
              </a:ext>
            </a:extLst>
          </p:cNvPr>
          <p:cNvSpPr>
            <a:spLocks noGrp="1" noChangeArrowheads="1"/>
          </p:cNvSpPr>
          <p:nvPr>
            <p:ph type="title"/>
          </p:nvPr>
        </p:nvSpPr>
        <p:spPr>
          <a:xfrm>
            <a:off x="1557338" y="158750"/>
            <a:ext cx="7207250" cy="679450"/>
          </a:xfrm>
        </p:spPr>
        <p:txBody>
          <a:bodyPr/>
          <a:lstStyle/>
          <a:p>
            <a:pPr eaLnBrk="1" fontAlgn="auto" hangingPunct="1">
              <a:spcAft>
                <a:spcPts val="0"/>
              </a:spcAft>
              <a:defRPr/>
            </a:pPr>
            <a:r>
              <a:rPr altLang="en-US" dirty="0"/>
              <a:t>New Tools</a:t>
            </a:r>
          </a:p>
        </p:txBody>
      </p:sp>
      <p:sp>
        <p:nvSpPr>
          <p:cNvPr id="66563" name="Rectangle 3">
            <a:extLst>
              <a:ext uri="{FF2B5EF4-FFF2-40B4-BE49-F238E27FC236}">
                <a16:creationId xmlns:a16="http://schemas.microsoft.com/office/drawing/2014/main" id="{8052A5DC-55BA-C9B7-679D-539A55765F02}"/>
              </a:ext>
            </a:extLst>
          </p:cNvPr>
          <p:cNvSpPr>
            <a:spLocks noGrp="1" noChangeArrowheads="1"/>
          </p:cNvSpPr>
          <p:nvPr>
            <p:ph idx="1"/>
          </p:nvPr>
        </p:nvSpPr>
        <p:spPr>
          <a:xfrm>
            <a:off x="628650" y="1309688"/>
            <a:ext cx="7886700" cy="4841875"/>
          </a:xfrm>
          <a:solidFill>
            <a:srgbClr val="FFFFFF"/>
          </a:solidFill>
        </p:spPr>
        <p:txBody>
          <a:bodyPr/>
          <a:lstStyle/>
          <a:p>
            <a:pPr eaLnBrk="1" hangingPunct="1"/>
            <a:r>
              <a:rPr lang="en-US" altLang="en-US" sz="2400" dirty="0"/>
              <a:t>Advanced visualization tools – Built-in tools provide an alternative to cumbersome data tables and provide enhanced visibility of your smart meters, AMI network, and distribution network</a:t>
            </a:r>
          </a:p>
          <a:p>
            <a:pPr eaLnBrk="1" hangingPunct="1"/>
            <a:r>
              <a:rPr lang="en-US" altLang="en-US" sz="2400" dirty="0"/>
              <a:t>AMI system health dashboards – A custom definable user interface enabling a visualization of real-time events and trending</a:t>
            </a:r>
          </a:p>
          <a:p>
            <a:pPr eaLnBrk="1" hangingPunct="1"/>
            <a:r>
              <a:rPr lang="en-US" altLang="en-US" sz="2400" dirty="0"/>
              <a:t>The use of AI to further improve our ability to identify potential issues and determine appropriate paths forward in the near real time.</a:t>
            </a:r>
          </a:p>
          <a:p>
            <a:pPr eaLnBrk="1" hangingPunct="1"/>
            <a:endParaRPr lang="en-US" altLang="en-US" sz="2400" dirty="0"/>
          </a:p>
        </p:txBody>
      </p:sp>
      <p:sp>
        <p:nvSpPr>
          <p:cNvPr id="66564" name="Footer Placeholder 1">
            <a:extLst>
              <a:ext uri="{FF2B5EF4-FFF2-40B4-BE49-F238E27FC236}">
                <a16:creationId xmlns:a16="http://schemas.microsoft.com/office/drawing/2014/main" id="{AC87DF0A-9317-8BBC-FA22-ECC41BAE795E}"/>
              </a:ext>
            </a:extLst>
          </p:cNvPr>
          <p:cNvSpPr>
            <a:spLocks noGrp="1" noChangeArrowheads="1"/>
          </p:cNvSpPr>
          <p:nvPr>
            <p:ph type="ftr" sz="quarter" idx="10"/>
          </p:nvPr>
        </p:nvSpPr>
        <p:spPr bwMode="auto">
          <a:xfrm>
            <a:off x="628650" y="633730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b="1" kern="1200">
                <a:solidFill>
                  <a:schemeClr val="accent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nSpc>
                <a:spcPct val="100000"/>
              </a:lnSpc>
              <a:spcBef>
                <a:spcPct val="0"/>
              </a:spcBef>
              <a:buFontTx/>
              <a:buNone/>
            </a:pPr>
            <a:r>
              <a:rPr lang="en-US"/>
              <a:t>tescometering.com</a:t>
            </a:r>
            <a:endParaRPr lang="en-US" altLang="en-US" sz="1200">
              <a:solidFill>
                <a:schemeClr val="accent1"/>
              </a:solidFill>
              <a:latin typeface="Arial" panose="020B0604020202020204" pitchFamily="34" charset="0"/>
            </a:endParaRPr>
          </a:p>
        </p:txBody>
      </p:sp>
      <p:sp>
        <p:nvSpPr>
          <p:cNvPr id="66566" name="AutoShape 10" descr="Image result for microsoft access icon">
            <a:extLst>
              <a:ext uri="{FF2B5EF4-FFF2-40B4-BE49-F238E27FC236}">
                <a16:creationId xmlns:a16="http://schemas.microsoft.com/office/drawing/2014/main" id="{E83469DE-F2CC-216B-D8CC-988015EB96A4}"/>
              </a:ext>
            </a:extLst>
          </p:cNvPr>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66567" name="AutoShape 12" descr="Image result for microsoft access icon">
            <a:extLst>
              <a:ext uri="{FF2B5EF4-FFF2-40B4-BE49-F238E27FC236}">
                <a16:creationId xmlns:a16="http://schemas.microsoft.com/office/drawing/2014/main" id="{23C229E8-B213-69AE-01DA-7628E051A209}"/>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66568" name="AutoShape 14" descr="Microsoft-Access">
            <a:extLst>
              <a:ext uri="{FF2B5EF4-FFF2-40B4-BE49-F238E27FC236}">
                <a16:creationId xmlns:a16="http://schemas.microsoft.com/office/drawing/2014/main" id="{C0F9A236-FEEC-AB0E-2DC0-171B097DDDC7}"/>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66569" name="AutoShape 16" descr="Microsoft-Access">
            <a:extLst>
              <a:ext uri="{FF2B5EF4-FFF2-40B4-BE49-F238E27FC236}">
                <a16:creationId xmlns:a16="http://schemas.microsoft.com/office/drawing/2014/main" id="{FDC3A1C5-6A81-6EEA-0EE3-356FD98128D7}"/>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pic>
        <p:nvPicPr>
          <p:cNvPr id="66570" name="Picture 9" descr="Image result for new tools">
            <a:extLst>
              <a:ext uri="{FF2B5EF4-FFF2-40B4-BE49-F238E27FC236}">
                <a16:creationId xmlns:a16="http://schemas.microsoft.com/office/drawing/2014/main" id="{9777A14D-E99F-C1C3-DA1B-EEFAD86DA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611882"/>
            <a:ext cx="2743200"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1905001" y="168139"/>
            <a:ext cx="6858000" cy="679832"/>
          </a:xfrm>
          <a:noFill/>
        </p:spPr>
        <p:txBody>
          <a:bodyPr anchor="ctr"/>
          <a:lstStyle/>
          <a:p>
            <a:pPr eaLnBrk="1" hangingPunct="1"/>
            <a:r>
              <a:rPr lang="en-US" altLang="en-US" sz="3000" dirty="0">
                <a:solidFill>
                  <a:srgbClr val="C00000"/>
                </a:solidFill>
                <a:latin typeface="+mj-lt"/>
                <a:cs typeface="Arial" panose="020B0604020202020204" pitchFamily="34" charset="0"/>
              </a:rPr>
              <a:t>              </a:t>
            </a:r>
            <a:r>
              <a:rPr lang="en-US" altLang="en-US" dirty="0">
                <a:solidFill>
                  <a:srgbClr val="C00000"/>
                </a:solidFill>
                <a:latin typeface="+mj-lt"/>
                <a:cs typeface="Arial" panose="020B0604020202020204" pitchFamily="34" charset="0"/>
              </a:rPr>
              <a:t>Questions and Discussion  </a:t>
            </a:r>
          </a:p>
        </p:txBody>
      </p:sp>
      <p:sp>
        <p:nvSpPr>
          <p:cNvPr id="9219" name="Rectangle 5"/>
          <p:cNvSpPr>
            <a:spLocks noGrp="1" noChangeArrowheads="1"/>
          </p:cNvSpPr>
          <p:nvPr>
            <p:ph idx="1"/>
          </p:nvPr>
        </p:nvSpPr>
        <p:spPr>
          <a:noFill/>
        </p:spPr>
        <p:txBody>
          <a:bodyPr/>
          <a:lstStyle/>
          <a:p>
            <a:pPr algn="ctr" eaLnBrk="1" hangingPunct="1">
              <a:buFontTx/>
              <a:buNone/>
            </a:pPr>
            <a:r>
              <a:rPr lang="en-US" altLang="en-US" dirty="0">
                <a:latin typeface="Arial" panose="020B0604020202020204" pitchFamily="34" charset="0"/>
                <a:cs typeface="Arial" panose="020B0604020202020204" pitchFamily="34" charset="0"/>
              </a:rPr>
              <a:t>Tom Lawton</a:t>
            </a:r>
          </a:p>
          <a:p>
            <a:pPr algn="ctr" eaLnBrk="1" hangingPunct="1">
              <a:buFontTx/>
              <a:buNone/>
            </a:pPr>
            <a:r>
              <a:rPr lang="en-US" altLang="en-US" sz="2000" i="1" dirty="0">
                <a:latin typeface="Arial" panose="020B0604020202020204" pitchFamily="34" charset="0"/>
                <a:cs typeface="Arial" panose="020B0604020202020204" pitchFamily="34" charset="0"/>
              </a:rPr>
              <a:t>President</a:t>
            </a:r>
          </a:p>
          <a:p>
            <a:pPr algn="ctr" eaLnBrk="1" hangingPunct="1">
              <a:buFontTx/>
              <a:buNone/>
            </a:pPr>
            <a:r>
              <a:rPr lang="en-US" altLang="en-US" sz="2000" dirty="0">
                <a:solidFill>
                  <a:srgbClr val="C00000"/>
                </a:solidFill>
                <a:latin typeface="Arial" panose="020B0604020202020204" pitchFamily="34" charset="0"/>
                <a:cs typeface="Arial" panose="020B0604020202020204" pitchFamily="34" charset="0"/>
              </a:rPr>
              <a:t>tom.lawton@tescometering.com</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C00000"/>
                </a:solidFill>
                <a:latin typeface="Arial" panose="020B0604020202020204" pitchFamily="34" charset="0"/>
                <a:cs typeface="Arial" panose="020B0604020202020204" pitchFamily="34" charset="0"/>
              </a:rPr>
              <a:t>215.228.0500</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rgbClr val="C00000"/>
                </a:solidFill>
                <a:latin typeface="Arial" panose="020B0604020202020204" pitchFamily="34" charset="0"/>
                <a:cs typeface="Arial" panose="020B0604020202020204" pitchFamily="34" charset="0"/>
              </a:rPr>
              <a:t>tescometering.com</a:t>
            </a:r>
          </a:p>
          <a:p>
            <a:pPr algn="ctr" eaLnBrk="1" hangingPunct="1">
              <a:buFontTx/>
              <a:buNone/>
            </a:pPr>
            <a:endParaRPr lang="en-US" altLang="en-US" sz="2300" dirty="0">
              <a:solidFill>
                <a:srgbClr val="CC3300"/>
              </a:solidFill>
            </a:endParaRPr>
          </a:p>
        </p:txBody>
      </p:sp>
      <p:sp>
        <p:nvSpPr>
          <p:cNvPr id="2" name="Footer Placeholder 1">
            <a:extLst>
              <a:ext uri="{FF2B5EF4-FFF2-40B4-BE49-F238E27FC236}">
                <a16:creationId xmlns:a16="http://schemas.microsoft.com/office/drawing/2014/main" id="{246D9B7D-A446-3B7F-D9D8-83E2F782486D}"/>
              </a:ext>
            </a:extLst>
          </p:cNvPr>
          <p:cNvSpPr>
            <a:spLocks noGrp="1"/>
          </p:cNvSpPr>
          <p:nvPr>
            <p:ph type="ftr" sz="quarter" idx="3"/>
          </p:nvPr>
        </p:nvSpPr>
        <p:spPr/>
        <p:txBody>
          <a:bodyPr/>
          <a:lstStyle/>
          <a:p>
            <a:r>
              <a:rPr lang="en-US"/>
              <a:t>tescometering.com</a:t>
            </a:r>
            <a:endParaRPr lang="en-US" dirty="0"/>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125451"/>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chemeClr val="accent6">
                    <a:lumMod val="50000"/>
                  </a:schemeClr>
                </a:solidFill>
              </a:rPr>
              <a:t>ISO 9001:2015 Certified Quality Company</a:t>
            </a:r>
          </a:p>
          <a:p>
            <a:pPr algn="ctr" eaLnBrk="1" hangingPunct="1">
              <a:spcBef>
                <a:spcPct val="0"/>
              </a:spcBef>
              <a:buFontTx/>
              <a:buNone/>
            </a:pPr>
            <a:r>
              <a:rPr lang="en-US" altLang="en-US" sz="1400" b="1" dirty="0">
                <a:solidFill>
                  <a:schemeClr val="accent6">
                    <a:lumMod val="50000"/>
                  </a:schemeClr>
                </a:solidFill>
              </a:rPr>
              <a:t>ISO 17025:2017 Accredited Laboratory</a:t>
            </a:r>
          </a:p>
        </p:txBody>
      </p:sp>
    </p:spTree>
    <p:extLst>
      <p:ext uri="{BB962C8B-B14F-4D97-AF65-F5344CB8AC3E}">
        <p14:creationId xmlns:p14="http://schemas.microsoft.com/office/powerpoint/2010/main" val="1752507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4000" dirty="0">
                <a:latin typeface="+mj-lt"/>
                <a:cs typeface="Arial" panose="020B0604020202020204" pitchFamily="34" charset="0"/>
              </a:rPr>
              <a:t>Resulting Issue</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4" name="TextBox 3">
            <a:extLst>
              <a:ext uri="{FF2B5EF4-FFF2-40B4-BE49-F238E27FC236}">
                <a16:creationId xmlns:a16="http://schemas.microsoft.com/office/drawing/2014/main" id="{D61C8B25-BF19-4513-0420-E72D87638755}"/>
              </a:ext>
            </a:extLst>
          </p:cNvPr>
          <p:cNvSpPr txBox="1"/>
          <p:nvPr/>
        </p:nvSpPr>
        <p:spPr>
          <a:xfrm>
            <a:off x="438150" y="1271089"/>
            <a:ext cx="3981450" cy="6124754"/>
          </a:xfrm>
          <a:prstGeom prst="rect">
            <a:avLst/>
          </a:prstGeom>
          <a:noFill/>
        </p:spPr>
        <p:txBody>
          <a:bodyPr wrap="square" rtlCol="0">
            <a:spAutoFit/>
          </a:bodyPr>
          <a:lstStyle/>
          <a:p>
            <a:pPr algn="l"/>
            <a:r>
              <a:rPr lang="en-US" sz="2800" dirty="0">
                <a:latin typeface="Calibri" panose="020F0502020204030204" pitchFamily="34" charset="0"/>
                <a:cs typeface="Calibri" panose="020F0502020204030204" pitchFamily="34" charset="0"/>
              </a:rPr>
              <a:t>Over sized instrument transformers providing inaccurate and incomplete bills that do not reflect the actual usage by the customer resulting in under billing of significant revenue leading to problems for both the utility and the customer.</a:t>
            </a:r>
          </a:p>
          <a:p>
            <a:pPr algn="l"/>
            <a:endParaRPr lang="en-US" sz="2800" dirty="0">
              <a:latin typeface="Calibri" panose="020F0502020204030204" pitchFamily="34" charset="0"/>
              <a:cs typeface="Calibri" panose="020F0502020204030204" pitchFamily="34" charset="0"/>
            </a:endParaRPr>
          </a:p>
          <a:p>
            <a:pPr algn="l"/>
            <a:endParaRPr lang="en-US" sz="2800" dirty="0">
              <a:latin typeface="Calibri" panose="020F0502020204030204" pitchFamily="34" charset="0"/>
              <a:cs typeface="Calibri" panose="020F0502020204030204" pitchFamily="34" charset="0"/>
            </a:endParaRPr>
          </a:p>
          <a:p>
            <a:pPr algn="l"/>
            <a:endParaRPr lang="en-US" sz="2800" dirty="0">
              <a:latin typeface="Calibri" panose="020F0502020204030204" pitchFamily="34" charset="0"/>
              <a:cs typeface="Calibri" panose="020F0502020204030204" pitchFamily="34" charset="0"/>
            </a:endParaRPr>
          </a:p>
        </p:txBody>
      </p:sp>
      <p:pic>
        <p:nvPicPr>
          <p:cNvPr id="3" name="Picture 2" descr="Magnifying glass showing decling performance">
            <a:extLst>
              <a:ext uri="{FF2B5EF4-FFF2-40B4-BE49-F238E27FC236}">
                <a16:creationId xmlns:a16="http://schemas.microsoft.com/office/drawing/2014/main" id="{8D5A3EB3-A4AB-298A-0E22-D36C2BD15830}"/>
              </a:ext>
            </a:extLst>
          </p:cNvPr>
          <p:cNvPicPr>
            <a:picLocks noChangeAspect="1"/>
          </p:cNvPicPr>
          <p:nvPr/>
        </p:nvPicPr>
        <p:blipFill rotWithShape="1">
          <a:blip r:embed="rId2"/>
          <a:srcRect l="8506" r="39069" b="-1"/>
          <a:stretch/>
        </p:blipFill>
        <p:spPr>
          <a:xfrm>
            <a:off x="4507131" y="990600"/>
            <a:ext cx="4198719" cy="5346018"/>
          </a:xfrm>
          <a:prstGeom prst="rect">
            <a:avLst/>
          </a:prstGeom>
          <a:effectLst/>
        </p:spPr>
      </p:pic>
    </p:spTree>
    <p:extLst>
      <p:ext uri="{BB962C8B-B14F-4D97-AF65-F5344CB8AC3E}">
        <p14:creationId xmlns:p14="http://schemas.microsoft.com/office/powerpoint/2010/main" val="2069496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4000" dirty="0">
                <a:latin typeface="+mj-lt"/>
                <a:cs typeface="Arial" panose="020B0604020202020204" pitchFamily="34" charset="0"/>
              </a:rPr>
              <a:t>Why are they always oversized?</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4" name="TextBox 3">
            <a:extLst>
              <a:ext uri="{FF2B5EF4-FFF2-40B4-BE49-F238E27FC236}">
                <a16:creationId xmlns:a16="http://schemas.microsoft.com/office/drawing/2014/main" id="{D61C8B25-BF19-4513-0420-E72D87638755}"/>
              </a:ext>
            </a:extLst>
          </p:cNvPr>
          <p:cNvSpPr txBox="1"/>
          <p:nvPr/>
        </p:nvSpPr>
        <p:spPr>
          <a:xfrm>
            <a:off x="438150" y="1271089"/>
            <a:ext cx="8077200" cy="2862322"/>
          </a:xfrm>
          <a:prstGeom prst="rect">
            <a:avLst/>
          </a:prstGeom>
          <a:noFill/>
        </p:spPr>
        <p:txBody>
          <a:bodyPr wrap="square" rtlCol="0">
            <a:spAutoFit/>
          </a:bodyPr>
          <a:lstStyle/>
          <a:p>
            <a:pPr algn="l"/>
            <a:r>
              <a:rPr lang="en-US" sz="2000" dirty="0">
                <a:latin typeface="Calibri" panose="020F0502020204030204" pitchFamily="34" charset="0"/>
                <a:cs typeface="Calibri" panose="020F0502020204030204" pitchFamily="34" charset="0"/>
              </a:rPr>
              <a:t>If the service was inadequate for the new customer use a new service application would be submitted and the utility would have the opportunity to review the usage and install properly sized instrument transformers.  No resulting problem.</a:t>
            </a:r>
          </a:p>
          <a:p>
            <a:pPr algn="l"/>
            <a:endParaRPr lang="en-US" sz="2000" dirty="0">
              <a:latin typeface="Calibri" panose="020F0502020204030204" pitchFamily="34" charset="0"/>
              <a:cs typeface="Calibri" panose="020F0502020204030204" pitchFamily="34" charset="0"/>
            </a:endParaRPr>
          </a:p>
          <a:p>
            <a:pPr algn="l"/>
            <a:r>
              <a:rPr lang="en-US" sz="2000" dirty="0">
                <a:latin typeface="Calibri" panose="020F0502020204030204" pitchFamily="34" charset="0"/>
                <a:cs typeface="Calibri" panose="020F0502020204030204" pitchFamily="34" charset="0"/>
              </a:rPr>
              <a:t>If the service is oversized for the new usage the customer has no issues and does not need to submit any new usage application.  </a:t>
            </a:r>
          </a:p>
          <a:p>
            <a:pPr algn="l"/>
            <a:endParaRPr lang="en-US" sz="2000" dirty="0">
              <a:latin typeface="Calibri" panose="020F0502020204030204" pitchFamily="34" charset="0"/>
              <a:cs typeface="Calibri" panose="020F0502020204030204" pitchFamily="34" charset="0"/>
            </a:endParaRPr>
          </a:p>
          <a:p>
            <a:pPr algn="l"/>
            <a:endParaRPr lang="en-US" sz="2000" dirty="0">
              <a:latin typeface="Calibri" panose="020F0502020204030204" pitchFamily="34" charset="0"/>
              <a:cs typeface="Calibri" panose="020F0502020204030204" pitchFamily="34" charset="0"/>
            </a:endParaRPr>
          </a:p>
        </p:txBody>
      </p:sp>
      <p:pic>
        <p:nvPicPr>
          <p:cNvPr id="6" name="Graphic 5">
            <a:extLst>
              <a:ext uri="{FF2B5EF4-FFF2-40B4-BE49-F238E27FC236}">
                <a16:creationId xmlns:a16="http://schemas.microsoft.com/office/drawing/2014/main" id="{86B52835-A4EA-D82F-516C-D3E70CDDCD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1676400" y="3657600"/>
            <a:ext cx="5573884" cy="2782587"/>
          </a:xfrm>
          <a:prstGeom prst="rect">
            <a:avLst/>
          </a:prstGeom>
        </p:spPr>
      </p:pic>
    </p:spTree>
    <p:extLst>
      <p:ext uri="{BB962C8B-B14F-4D97-AF65-F5344CB8AC3E}">
        <p14:creationId xmlns:p14="http://schemas.microsoft.com/office/powerpoint/2010/main" val="207836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2800" dirty="0">
                <a:latin typeface="+mj-lt"/>
                <a:cs typeface="Arial" panose="020B0604020202020204" pitchFamily="34" charset="0"/>
              </a:rPr>
              <a:t>What is the problem with these oversized services and why should we not leave them in place?</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4" name="TextBox 3">
            <a:extLst>
              <a:ext uri="{FF2B5EF4-FFF2-40B4-BE49-F238E27FC236}">
                <a16:creationId xmlns:a16="http://schemas.microsoft.com/office/drawing/2014/main" id="{D61C8B25-BF19-4513-0420-E72D87638755}"/>
              </a:ext>
            </a:extLst>
          </p:cNvPr>
          <p:cNvSpPr txBox="1"/>
          <p:nvPr/>
        </p:nvSpPr>
        <p:spPr>
          <a:xfrm>
            <a:off x="639536" y="1066801"/>
            <a:ext cx="5075464" cy="5201424"/>
          </a:xfrm>
          <a:prstGeom prst="rect">
            <a:avLst/>
          </a:prstGeom>
          <a:noFill/>
        </p:spPr>
        <p:txBody>
          <a:bodyPr wrap="square" rtlCol="0">
            <a:spAutoFit/>
          </a:bodyPr>
          <a:lstStyle/>
          <a:p>
            <a:pPr algn="l"/>
            <a:r>
              <a:rPr lang="en-US" sz="1900" dirty="0">
                <a:latin typeface="Calibri" panose="020F0502020204030204" pitchFamily="34" charset="0"/>
                <a:cs typeface="Calibri" panose="020F0502020204030204" pitchFamily="34" charset="0"/>
              </a:rPr>
              <a:t>The </a:t>
            </a:r>
            <a:r>
              <a:rPr lang="en-US" sz="1900" dirty="0">
                <a:solidFill>
                  <a:srgbClr val="FF0000"/>
                </a:solidFill>
                <a:latin typeface="Calibri" panose="020F0502020204030204" pitchFamily="34" charset="0"/>
                <a:cs typeface="Calibri" panose="020F0502020204030204" pitchFamily="34" charset="0"/>
              </a:rPr>
              <a:t>trend</a:t>
            </a:r>
            <a:r>
              <a:rPr lang="en-US" sz="1900" dirty="0">
                <a:latin typeface="Calibri" panose="020F0502020204030204" pitchFamily="34" charset="0"/>
                <a:cs typeface="Calibri" panose="020F0502020204030204" pitchFamily="34" charset="0"/>
              </a:rPr>
              <a:t> across the country over the past seventy years is for manufacturers to either move out of a facility for a larger facility or a facility in a different region of the country or to move offshore.  These are typically the larger users with the larger services.  </a:t>
            </a:r>
          </a:p>
          <a:p>
            <a:pPr algn="l"/>
            <a:endParaRPr lang="en-US" dirty="0">
              <a:latin typeface="Calibri" panose="020F0502020204030204" pitchFamily="34" charset="0"/>
              <a:cs typeface="Calibri" panose="020F0502020204030204" pitchFamily="34" charset="0"/>
            </a:endParaRPr>
          </a:p>
          <a:p>
            <a:pPr algn="l"/>
            <a:r>
              <a:rPr lang="en-US" dirty="0">
                <a:latin typeface="Calibri" panose="020F0502020204030204" pitchFamily="34" charset="0"/>
                <a:cs typeface="Calibri" panose="020F0502020204030204" pitchFamily="34" charset="0"/>
              </a:rPr>
              <a:t>They are historically replaced with new tenants or operations using significantly less power.  At times single digit percentages of what was once used.  Even when the owner does not change manufacturing space is one region may be changed over to a warehousing operation for the same company or the building sold to a light manufacturing operation or a storage operation for industrial or residential goods.  In all of these scenarios the usage is dramatically less.  </a:t>
            </a:r>
          </a:p>
          <a:p>
            <a:pPr algn="l"/>
            <a:endParaRPr lang="en-US" sz="2000" dirty="0">
              <a:latin typeface="Calibri" panose="020F0502020204030204" pitchFamily="34" charset="0"/>
              <a:cs typeface="Calibri" panose="020F0502020204030204" pitchFamily="34" charset="0"/>
            </a:endParaRPr>
          </a:p>
        </p:txBody>
      </p:sp>
      <p:pic>
        <p:nvPicPr>
          <p:cNvPr id="7" name="Picture 6" descr="A colorful pie chart and graph&#10;&#10;Description automatically generated">
            <a:extLst>
              <a:ext uri="{FF2B5EF4-FFF2-40B4-BE49-F238E27FC236}">
                <a16:creationId xmlns:a16="http://schemas.microsoft.com/office/drawing/2014/main" id="{2681745B-B573-797E-2CBD-BB3E6D5FA47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625" r="12219" b="-3"/>
          <a:stretch/>
        </p:blipFill>
        <p:spPr>
          <a:xfrm>
            <a:off x="5791200" y="1447800"/>
            <a:ext cx="2955798" cy="4096512"/>
          </a:xfrm>
          <a:prstGeom prst="rect">
            <a:avLst/>
          </a:prstGeom>
        </p:spPr>
      </p:pic>
    </p:spTree>
    <p:extLst>
      <p:ext uri="{BB962C8B-B14F-4D97-AF65-F5344CB8AC3E}">
        <p14:creationId xmlns:p14="http://schemas.microsoft.com/office/powerpoint/2010/main" val="2912220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2800" dirty="0">
                <a:latin typeface="+mj-lt"/>
                <a:cs typeface="Arial" panose="020B0604020202020204" pitchFamily="34" charset="0"/>
              </a:rPr>
              <a:t>What is the problem with these oversized services and why should we not leave them in place?</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4" name="TextBox 3">
            <a:extLst>
              <a:ext uri="{FF2B5EF4-FFF2-40B4-BE49-F238E27FC236}">
                <a16:creationId xmlns:a16="http://schemas.microsoft.com/office/drawing/2014/main" id="{D61C8B25-BF19-4513-0420-E72D87638755}"/>
              </a:ext>
            </a:extLst>
          </p:cNvPr>
          <p:cNvSpPr txBox="1"/>
          <p:nvPr/>
        </p:nvSpPr>
        <p:spPr>
          <a:xfrm>
            <a:off x="438150" y="1271089"/>
            <a:ext cx="8077200" cy="2554545"/>
          </a:xfrm>
          <a:prstGeom prst="rect">
            <a:avLst/>
          </a:prstGeom>
          <a:noFill/>
        </p:spPr>
        <p:txBody>
          <a:bodyPr wrap="square" rtlCol="0">
            <a:spAutoFit/>
          </a:bodyPr>
          <a:lstStyle/>
          <a:p>
            <a:pPr algn="l"/>
            <a:r>
              <a:rPr lang="en-US" sz="2000" dirty="0">
                <a:latin typeface="Calibri" panose="020F0502020204030204" pitchFamily="34" charset="0"/>
                <a:cs typeface="Calibri" panose="020F0502020204030204" pitchFamily="34" charset="0"/>
              </a:rPr>
              <a:t>If the trend reverses and a new manufacturing operation is moved in the service may still be oversized by a factor or two or three, the operation may only operate on one shift and not four or the operation is well suited for the service, or the services needs to be increased.  If increased the problem is solved.  If adequate for the new operation that is nothing but dumb luck – rarely a good business plan, and if over sized still the problem has been lessened but not eliminated.  </a:t>
            </a:r>
          </a:p>
          <a:p>
            <a:pPr algn="l"/>
            <a:endParaRPr lang="en-US" sz="2000" dirty="0">
              <a:latin typeface="Calibri" panose="020F0502020204030204" pitchFamily="34" charset="0"/>
              <a:cs typeface="Calibri" panose="020F0502020204030204" pitchFamily="34" charset="0"/>
            </a:endParaRPr>
          </a:p>
        </p:txBody>
      </p:sp>
      <p:pic>
        <p:nvPicPr>
          <p:cNvPr id="6" name="Picture 5" descr="A group of people holding gears&#10;&#10;Description automatically generated">
            <a:extLst>
              <a:ext uri="{FF2B5EF4-FFF2-40B4-BE49-F238E27FC236}">
                <a16:creationId xmlns:a16="http://schemas.microsoft.com/office/drawing/2014/main" id="{AEAF1D42-7496-F3B9-509F-B877ACE0CFF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97200" y="3505128"/>
            <a:ext cx="5207000" cy="2928938"/>
          </a:xfrm>
          <a:prstGeom prst="rect">
            <a:avLst/>
          </a:prstGeom>
        </p:spPr>
      </p:pic>
      <p:sp>
        <p:nvSpPr>
          <p:cNvPr id="7" name="TextBox 6">
            <a:extLst>
              <a:ext uri="{FF2B5EF4-FFF2-40B4-BE49-F238E27FC236}">
                <a16:creationId xmlns:a16="http://schemas.microsoft.com/office/drawing/2014/main" id="{E0437029-9A1F-4A39-584B-1E03402C5D5C}"/>
              </a:ext>
            </a:extLst>
          </p:cNvPr>
          <p:cNvSpPr txBox="1"/>
          <p:nvPr/>
        </p:nvSpPr>
        <p:spPr>
          <a:xfrm>
            <a:off x="2895600" y="6288348"/>
            <a:ext cx="5207000" cy="230832"/>
          </a:xfrm>
          <a:prstGeom prst="rect">
            <a:avLst/>
          </a:prstGeom>
          <a:noFill/>
        </p:spPr>
        <p:txBody>
          <a:bodyPr wrap="square" rtlCol="0">
            <a:spAutoFit/>
          </a:bodyPr>
          <a:lstStyle/>
          <a:p>
            <a:r>
              <a:rPr lang="en-US" sz="900" dirty="0">
                <a:hlinkClick r:id="rId3" tooltip="https://www.peoplematters.in/article/culture/how-to-build-a-high-performance-organization-23189"/>
              </a:rPr>
              <a:t>This Photo</a:t>
            </a:r>
            <a:r>
              <a:rPr lang="en-US" sz="900" dirty="0"/>
              <a:t>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2042734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2800" dirty="0">
                <a:latin typeface="+mj-lt"/>
                <a:cs typeface="Arial" panose="020B0604020202020204" pitchFamily="34" charset="0"/>
              </a:rPr>
              <a:t>New Technology and better practices allow for significantly better solutions</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err="1"/>
              <a:t>tescometering.com</a:t>
            </a:r>
            <a:endParaRPr lang="en-US" dirty="0"/>
          </a:p>
        </p:txBody>
      </p:sp>
      <p:sp>
        <p:nvSpPr>
          <p:cNvPr id="4" name="TextBox 3">
            <a:extLst>
              <a:ext uri="{FF2B5EF4-FFF2-40B4-BE49-F238E27FC236}">
                <a16:creationId xmlns:a16="http://schemas.microsoft.com/office/drawing/2014/main" id="{D61C8B25-BF19-4513-0420-E72D87638755}"/>
              </a:ext>
            </a:extLst>
          </p:cNvPr>
          <p:cNvSpPr txBox="1"/>
          <p:nvPr/>
        </p:nvSpPr>
        <p:spPr>
          <a:xfrm>
            <a:off x="438150" y="1271089"/>
            <a:ext cx="3981450" cy="5201424"/>
          </a:xfrm>
          <a:prstGeom prst="rect">
            <a:avLst/>
          </a:prstGeom>
          <a:noFill/>
        </p:spPr>
        <p:txBody>
          <a:bodyPr wrap="square" rtlCol="0">
            <a:spAutoFit/>
          </a:bodyPr>
          <a:lstStyle/>
          <a:p>
            <a:pPr algn="l"/>
            <a:r>
              <a:rPr lang="en-US" sz="2400" dirty="0">
                <a:latin typeface="Calibri" panose="020F0502020204030204" pitchFamily="34" charset="0"/>
                <a:cs typeface="Calibri" panose="020F0502020204030204" pitchFamily="34" charset="0"/>
              </a:rPr>
              <a:t>The first and best opportunity to apply new technology are extended range transformers.  The ability for these transformers to reach down to less than 5% of the rating with Thermal rating factors of 2 and 4 give the utility the ability to appropriately size a transformers for even a one or two shift heavy industrial facility without fear of losing any significant revenue.  </a:t>
            </a:r>
          </a:p>
          <a:p>
            <a:pPr algn="l"/>
            <a:endParaRPr lang="en-US" sz="2000" dirty="0">
              <a:latin typeface="Calibri" panose="020F0502020204030204" pitchFamily="34" charset="0"/>
              <a:cs typeface="Calibri" panose="020F0502020204030204" pitchFamily="34" charset="0"/>
            </a:endParaRPr>
          </a:p>
        </p:txBody>
      </p:sp>
      <p:pic>
        <p:nvPicPr>
          <p:cNvPr id="3" name="Picture 2" descr="Light bulb on yellow background with sketched light beams and cord">
            <a:extLst>
              <a:ext uri="{FF2B5EF4-FFF2-40B4-BE49-F238E27FC236}">
                <a16:creationId xmlns:a16="http://schemas.microsoft.com/office/drawing/2014/main" id="{197DFD41-D799-2956-0897-791F12DD60B0}"/>
              </a:ext>
            </a:extLst>
          </p:cNvPr>
          <p:cNvPicPr>
            <a:picLocks noChangeAspect="1"/>
          </p:cNvPicPr>
          <p:nvPr/>
        </p:nvPicPr>
        <p:blipFill rotWithShape="1">
          <a:blip r:embed="rId2"/>
          <a:srcRect l="47978" r="3720"/>
          <a:stretch/>
        </p:blipFill>
        <p:spPr>
          <a:xfrm>
            <a:off x="4656863" y="1159505"/>
            <a:ext cx="4066062" cy="5177113"/>
          </a:xfrm>
          <a:prstGeom prst="rect">
            <a:avLst/>
          </a:prstGeom>
          <a:effectLst/>
        </p:spPr>
      </p:pic>
    </p:spTree>
    <p:extLst>
      <p:ext uri="{BB962C8B-B14F-4D97-AF65-F5344CB8AC3E}">
        <p14:creationId xmlns:p14="http://schemas.microsoft.com/office/powerpoint/2010/main" val="996069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2800" dirty="0">
                <a:latin typeface="+mj-lt"/>
                <a:cs typeface="Arial" panose="020B0604020202020204" pitchFamily="34" charset="0"/>
              </a:rPr>
              <a:t>How much revenue can be lost?</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6" name="TextBox 5">
            <a:extLst>
              <a:ext uri="{FF2B5EF4-FFF2-40B4-BE49-F238E27FC236}">
                <a16:creationId xmlns:a16="http://schemas.microsoft.com/office/drawing/2014/main" id="{24330CA3-E149-74A9-087E-3BFEE19DA1EA}"/>
              </a:ext>
            </a:extLst>
          </p:cNvPr>
          <p:cNvSpPr txBox="1"/>
          <p:nvPr/>
        </p:nvSpPr>
        <p:spPr>
          <a:xfrm>
            <a:off x="628650" y="991163"/>
            <a:ext cx="8058150" cy="2031325"/>
          </a:xfrm>
          <a:prstGeom prst="rect">
            <a:avLst/>
          </a:prstGeom>
          <a:noFill/>
        </p:spPr>
        <p:txBody>
          <a:bodyPr wrap="square">
            <a:spAutoFit/>
          </a:bodyPr>
          <a:lstStyle/>
          <a:p>
            <a:pPr>
              <a:buFont typeface="Arial" panose="020B0604020202020204" pitchFamily="34" charset="0"/>
              <a:buChar char="•"/>
            </a:pPr>
            <a:r>
              <a:rPr lang="en-US" b="0" dirty="0">
                <a:latin typeface="Arial" panose="020B0604020202020204" pitchFamily="34" charset="0"/>
                <a:cs typeface="Arial" panose="020B0604020202020204" pitchFamily="34" charset="0"/>
              </a:rPr>
              <a:t>In addition to burden (secondary load), a CT’s accuracy is affected by the  Metered Load (primary current).</a:t>
            </a:r>
          </a:p>
          <a:p>
            <a:pPr>
              <a:buFont typeface="Arial" panose="020B0604020202020204" pitchFamily="34" charset="0"/>
              <a:buChar char="•"/>
            </a:pPr>
            <a:r>
              <a:rPr lang="en-US" b="0" dirty="0">
                <a:latin typeface="Arial" panose="020B0604020202020204" pitchFamily="34" charset="0"/>
                <a:cs typeface="Arial" panose="020B0604020202020204" pitchFamily="34" charset="0"/>
              </a:rPr>
              <a:t>The limit of permissible error in a current transformer for a given accuracy  class has one value at 100% rated current and twice that amount of error  at 10% rated current.</a:t>
            </a:r>
          </a:p>
          <a:p>
            <a:pPr>
              <a:buFont typeface="Arial" panose="020B0604020202020204" pitchFamily="34" charset="0"/>
              <a:buChar char="•"/>
            </a:pPr>
            <a:r>
              <a:rPr lang="en-US" b="0" dirty="0">
                <a:latin typeface="Arial" panose="020B0604020202020204" pitchFamily="34" charset="0"/>
                <a:cs typeface="Arial" panose="020B0604020202020204" pitchFamily="34" charset="0"/>
              </a:rPr>
              <a:t>Below 10 % rated current, error may be as much as 5 – 10 % and continues to increase as the load drops..</a:t>
            </a:r>
          </a:p>
        </p:txBody>
      </p:sp>
      <p:pic>
        <p:nvPicPr>
          <p:cNvPr id="7" name="Picture 6">
            <a:extLst>
              <a:ext uri="{FF2B5EF4-FFF2-40B4-BE49-F238E27FC236}">
                <a16:creationId xmlns:a16="http://schemas.microsoft.com/office/drawing/2014/main" id="{2EC8A720-6DF1-E0B5-C402-8AC6EA3FE7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3110575"/>
            <a:ext cx="6038850" cy="3063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9631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2800" dirty="0">
                <a:latin typeface="+mj-lt"/>
                <a:cs typeface="Arial" panose="020B0604020202020204" pitchFamily="34" charset="0"/>
              </a:rPr>
              <a:t>How much revenue can be lost?</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pic>
        <p:nvPicPr>
          <p:cNvPr id="3" name="Picture 2">
            <a:extLst>
              <a:ext uri="{FF2B5EF4-FFF2-40B4-BE49-F238E27FC236}">
                <a16:creationId xmlns:a16="http://schemas.microsoft.com/office/drawing/2014/main" id="{44F01149-3DD3-0AFB-544F-C8179E842D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1053160"/>
            <a:ext cx="43434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57EE541B-E4AD-F29D-9CAB-EE90B0187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325" y="4104236"/>
            <a:ext cx="394335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002552"/>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TESCO Template 2024_logo 36 pt </Template>
  <TotalTime>7120</TotalTime>
  <Words>1733</Words>
  <Application>Microsoft Macintosh PowerPoint</Application>
  <PresentationFormat>On-screen Show (4:3)</PresentationFormat>
  <Paragraphs>165</Paragraphs>
  <Slides>22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AvantGarde</vt:lpstr>
      <vt:lpstr>Times New Roman</vt:lpstr>
      <vt:lpstr>Calibri</vt:lpstr>
      <vt:lpstr>TESCO Template</vt:lpstr>
      <vt:lpstr>AMI &amp; Transformers</vt:lpstr>
      <vt:lpstr>Standard Practice that has caused an issue across all of our systems</vt:lpstr>
      <vt:lpstr>Resulting Issue</vt:lpstr>
      <vt:lpstr>Why are they always oversized?</vt:lpstr>
      <vt:lpstr>What is the problem with these oversized services and why should we not leave them in place?</vt:lpstr>
      <vt:lpstr>What is the problem with these oversized services and why should we not leave them in place?</vt:lpstr>
      <vt:lpstr>New Technology and better practices allow for significantly better solutions</vt:lpstr>
      <vt:lpstr>How much revenue can be lost?</vt:lpstr>
      <vt:lpstr>How much revenue can be lost?</vt:lpstr>
      <vt:lpstr>How much revenue can be lost?</vt:lpstr>
      <vt:lpstr>How do we find them and what do we do?</vt:lpstr>
      <vt:lpstr>How do we find them?</vt:lpstr>
      <vt:lpstr>AMI 2.0</vt:lpstr>
      <vt:lpstr>How do we use these tools to provide actionable work orders for our Meter Service teams?</vt:lpstr>
      <vt:lpstr>Now what? </vt:lpstr>
      <vt:lpstr>And before AMI 2.0? </vt:lpstr>
      <vt:lpstr>Case Study</vt:lpstr>
      <vt:lpstr>Case Study</vt:lpstr>
      <vt:lpstr>AMI 2.0</vt:lpstr>
      <vt:lpstr>AMI 2.0 Infrastructure</vt:lpstr>
      <vt:lpstr>New Tools</vt:lpstr>
      <vt:lpstr>              Questions and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Jed Tamayo</cp:lastModifiedBy>
  <cp:revision>118</cp:revision>
  <cp:lastPrinted>2004-05-03T19:12:21Z</cp:lastPrinted>
  <dcterms:created xsi:type="dcterms:W3CDTF">2004-03-09T01:40:14Z</dcterms:created>
  <dcterms:modified xsi:type="dcterms:W3CDTF">2024-04-16T16:22:21Z</dcterms:modified>
</cp:coreProperties>
</file>