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 id="258" r:id="rId6"/>
    <p:sldId id="257" r:id="rId7"/>
    <p:sldId id="266" r:id="rId8"/>
    <p:sldId id="259" r:id="rId9"/>
    <p:sldId id="265" r:id="rId10"/>
    <p:sldId id="264" r:id="rId11"/>
    <p:sldId id="269" r:id="rId12"/>
    <p:sldId id="268" r:id="rId13"/>
    <p:sldId id="267" r:id="rId14"/>
    <p:sldId id="25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914" y="90"/>
      </p:cViewPr>
      <p:guideLst>
        <p:guide orient="horz" pos="2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FA0F65-0EA8-E565-32B0-000ABD410B6F}"/>
              </a:ext>
            </a:extLst>
          </p:cNvPr>
          <p:cNvSpPr/>
          <p:nvPr userDrawn="1"/>
        </p:nvSpPr>
        <p:spPr>
          <a:xfrm>
            <a:off x="457200" y="272492"/>
            <a:ext cx="1371600" cy="5642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198" y="1952367"/>
            <a:ext cx="6858001" cy="1557595"/>
          </a:xfrm>
          <a:prstGeom prst="rect">
            <a:avLst/>
          </a:prstGeom>
        </p:spPr>
        <p:txBody>
          <a:bodyPr anchor="b">
            <a:noAutofit/>
          </a:bodyPr>
          <a:lstStyle>
            <a:lvl1pPr algn="ctr">
              <a:defRPr lang="en-US" sz="5400" b="1" kern="1200" dirty="0" smtClean="0">
                <a:solidFill>
                  <a:srgbClr val="E10027"/>
                </a:solidFill>
                <a:latin typeface="Cabin" pitchFamily="2" charset="0"/>
                <a:ea typeface="+mn-ea"/>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600200" y="3509963"/>
            <a:ext cx="6858000" cy="674859"/>
          </a:xfrm>
          <a:prstGeom prst="rect">
            <a:avLst/>
          </a:prstGeom>
        </p:spPr>
        <p:txBody>
          <a:bodyPr>
            <a:noAutofit/>
          </a:bodyPr>
          <a:lstStyle>
            <a:lvl1pPr marL="0" indent="0" algn="ctr">
              <a:buNone/>
              <a:defRPr lang="en-US" sz="3600" kern="1200" dirty="0">
                <a:solidFill>
                  <a:schemeClr val="tx1"/>
                </a:solidFill>
                <a:latin typeface="Cabin" pitchFamily="2"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 y="0"/>
            <a:ext cx="15922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92"/>
          <a:stretch/>
        </p:blipFill>
        <p:spPr bwMode="auto">
          <a:xfrm>
            <a:off x="3840160" y="393335"/>
            <a:ext cx="2378075" cy="11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prstGeom prst="rect">
            <a:avLst/>
          </a:prstGeom>
          <a:noFill/>
        </p:spPr>
        <p:txBody>
          <a:bodyPr/>
          <a:lstStyle>
            <a:lvl1pPr marL="0" indent="0" algn="r" rtl="0" eaLnBrk="1" fontAlgn="base" hangingPunct="1">
              <a:spcBef>
                <a:spcPct val="0"/>
              </a:spcBef>
              <a:spcAft>
                <a:spcPct val="0"/>
              </a:spcAft>
              <a:buNone/>
              <a:defRPr lang="en-US" sz="1600" i="1" kern="1200" dirty="0" smtClean="0">
                <a:solidFill>
                  <a:srgbClr val="E10027"/>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prstGeom prst="rect">
            <a:avLst/>
          </a:prstGeo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prstGeom prst="rect">
            <a:avLst/>
          </a:prstGeo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Cabin" pitchFamily="2"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Presented by</a:t>
            </a:r>
          </a:p>
        </p:txBody>
      </p:sp>
    </p:spTree>
    <p:extLst>
      <p:ext uri="{BB962C8B-B14F-4D97-AF65-F5344CB8AC3E}">
        <p14:creationId xmlns:p14="http://schemas.microsoft.com/office/powerpoint/2010/main" val="135867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0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108623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A2E848-F9DA-0ECA-1DE9-6A26A6BB6A9B}"/>
              </a:ext>
            </a:extLst>
          </p:cNvPr>
          <p:cNvSpPr/>
          <p:nvPr userDrawn="1"/>
        </p:nvSpPr>
        <p:spPr>
          <a:xfrm>
            <a:off x="457200" y="272492"/>
            <a:ext cx="1371600" cy="56429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337689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6979C8-AE54-4047-B739-7346C1DDF333}"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7F58F-9A72-4E07-B505-B7A6F5244F49}" type="slidenum">
              <a:rPr lang="en-US" smtClean="0"/>
              <a:t>‹#›</a:t>
            </a:fld>
            <a:endParaRPr lang="en-US"/>
          </a:p>
        </p:txBody>
      </p:sp>
    </p:spTree>
    <p:extLst>
      <p:ext uri="{BB962C8B-B14F-4D97-AF65-F5344CB8AC3E}">
        <p14:creationId xmlns:p14="http://schemas.microsoft.com/office/powerpoint/2010/main" val="208434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6300" y="0"/>
            <a:ext cx="7886700" cy="9348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a:p>
        </p:txBody>
      </p:sp>
      <p:sp>
        <p:nvSpPr>
          <p:cNvPr id="10" name="Rectangle 9">
            <a:extLst>
              <a:ext uri="{FF2B5EF4-FFF2-40B4-BE49-F238E27FC236}">
                <a16:creationId xmlns:a16="http://schemas.microsoft.com/office/drawing/2014/main" id="{A6C796F7-BF61-443C-9DF2-0CFC9EBAAC23}"/>
              </a:ext>
            </a:extLst>
          </p:cNvPr>
          <p:cNvSpPr/>
          <p:nvPr/>
        </p:nvSpPr>
        <p:spPr>
          <a:xfrm>
            <a:off x="395416" y="944881"/>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8DC7E85C-6D40-493F-A187-8DF021C4226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b="20756"/>
          <a:stretch/>
        </p:blipFill>
        <p:spPr bwMode="auto">
          <a:xfrm>
            <a:off x="1480" y="-10016"/>
            <a:ext cx="1913591" cy="92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71" r:id="rId7"/>
  </p:sldLayoutIdLst>
  <p:txStyles>
    <p:titleStyle>
      <a:lvl1pPr algn="r" defTabSz="914400" rtl="0" eaLnBrk="1" latinLnBrk="0" hangingPunct="1">
        <a:lnSpc>
          <a:spcPct val="90000"/>
        </a:lnSpc>
        <a:spcBef>
          <a:spcPct val="0"/>
        </a:spcBef>
        <a:buNone/>
        <a:defRPr lang="en-US" sz="4000" kern="1200" cap="small" dirty="0" smtClean="0">
          <a:solidFill>
            <a:srgbClr val="E10027"/>
          </a:solidFill>
          <a:effectLst>
            <a:outerShdw blurRad="50800" dist="38100" dir="10800000" algn="r" rotWithShape="0">
              <a:prstClr val="black">
                <a:alpha val="40000"/>
              </a:prstClr>
            </a:outerShdw>
          </a:effectLst>
          <a:latin typeface="Cabin"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bi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bin"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b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escometering.com/event/tescool-2023-2/"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A7097-EF01-4D5A-DB4C-1C1089B71BB1}"/>
              </a:ext>
            </a:extLst>
          </p:cNvPr>
          <p:cNvSpPr>
            <a:spLocks noGrp="1"/>
          </p:cNvSpPr>
          <p:nvPr>
            <p:ph type="ctrTitle"/>
          </p:nvPr>
        </p:nvSpPr>
        <p:spPr>
          <a:xfrm>
            <a:off x="1591054" y="1876740"/>
            <a:ext cx="6858001" cy="1557595"/>
          </a:xfrm>
        </p:spPr>
        <p:txBody>
          <a:bodyPr/>
          <a:lstStyle/>
          <a:p>
            <a:r>
              <a:rPr lang="en-US" dirty="0"/>
              <a:t>Tesco Meeting Supply &amp; Demand </a:t>
            </a:r>
          </a:p>
        </p:txBody>
      </p:sp>
      <p:sp>
        <p:nvSpPr>
          <p:cNvPr id="5" name="Subtitle 4">
            <a:extLst>
              <a:ext uri="{FF2B5EF4-FFF2-40B4-BE49-F238E27FC236}">
                <a16:creationId xmlns:a16="http://schemas.microsoft.com/office/drawing/2014/main" id="{391F5D07-593A-1F5A-BA3E-E6DC35379AFD}"/>
              </a:ext>
            </a:extLst>
          </p:cNvPr>
          <p:cNvSpPr>
            <a:spLocks noGrp="1"/>
          </p:cNvSpPr>
          <p:nvPr>
            <p:ph type="subTitle" idx="1"/>
          </p:nvPr>
        </p:nvSpPr>
        <p:spPr>
          <a:xfrm>
            <a:off x="1662113" y="3493408"/>
            <a:ext cx="6858000" cy="674859"/>
          </a:xfrm>
        </p:spPr>
        <p:txBody>
          <a:bodyPr/>
          <a:lstStyle/>
          <a:p>
            <a:r>
              <a:rPr lang="en-US" dirty="0"/>
              <a:t>Vertical Integration &amp; New Product Development </a:t>
            </a:r>
          </a:p>
        </p:txBody>
      </p:sp>
      <p:sp>
        <p:nvSpPr>
          <p:cNvPr id="6" name="Text Placeholder 5">
            <a:extLst>
              <a:ext uri="{FF2B5EF4-FFF2-40B4-BE49-F238E27FC236}">
                <a16:creationId xmlns:a16="http://schemas.microsoft.com/office/drawing/2014/main" id="{F530523F-A909-1CC6-3FF9-A52518F4EAA1}"/>
              </a:ext>
            </a:extLst>
          </p:cNvPr>
          <p:cNvSpPr>
            <a:spLocks noGrp="1"/>
          </p:cNvSpPr>
          <p:nvPr>
            <p:ph type="body" sz="quarter" idx="10"/>
          </p:nvPr>
        </p:nvSpPr>
        <p:spPr/>
        <p:txBody>
          <a:bodyPr>
            <a:normAutofit fontScale="92500" lnSpcReduction="20000"/>
          </a:bodyPr>
          <a:lstStyle/>
          <a:p>
            <a:r>
              <a:rPr lang="en-US"/>
              <a:t>Monday April 17</a:t>
            </a:r>
            <a:r>
              <a:rPr lang="en-US" baseline="30000"/>
              <a:t>th</a:t>
            </a:r>
            <a:r>
              <a:rPr lang="en-US"/>
              <a:t>, 2023</a:t>
            </a:r>
          </a:p>
        </p:txBody>
      </p:sp>
      <p:sp>
        <p:nvSpPr>
          <p:cNvPr id="7" name="Text Placeholder 6">
            <a:extLst>
              <a:ext uri="{FF2B5EF4-FFF2-40B4-BE49-F238E27FC236}">
                <a16:creationId xmlns:a16="http://schemas.microsoft.com/office/drawing/2014/main" id="{5EE9898C-AA8C-8F7C-4F06-84D8843DDFF2}"/>
              </a:ext>
            </a:extLst>
          </p:cNvPr>
          <p:cNvSpPr>
            <a:spLocks noGrp="1"/>
          </p:cNvSpPr>
          <p:nvPr>
            <p:ph type="body" sz="quarter" idx="11"/>
          </p:nvPr>
        </p:nvSpPr>
        <p:spPr/>
        <p:txBody>
          <a:bodyPr>
            <a:normAutofit fontScale="92500" lnSpcReduction="20000"/>
          </a:bodyPr>
          <a:lstStyle/>
          <a:p>
            <a:r>
              <a:rPr lang="en-US"/>
              <a:t>4:00 PM</a:t>
            </a:r>
          </a:p>
        </p:txBody>
      </p:sp>
      <p:sp>
        <p:nvSpPr>
          <p:cNvPr id="8" name="Text Placeholder 7">
            <a:extLst>
              <a:ext uri="{FF2B5EF4-FFF2-40B4-BE49-F238E27FC236}">
                <a16:creationId xmlns:a16="http://schemas.microsoft.com/office/drawing/2014/main" id="{15D57A90-8DC8-399B-6474-358118D5477B}"/>
              </a:ext>
            </a:extLst>
          </p:cNvPr>
          <p:cNvSpPr>
            <a:spLocks noGrp="1"/>
          </p:cNvSpPr>
          <p:nvPr>
            <p:ph type="body" sz="quarter" idx="12"/>
          </p:nvPr>
        </p:nvSpPr>
        <p:spPr>
          <a:xfrm>
            <a:off x="4660490" y="5444522"/>
            <a:ext cx="3675473" cy="641646"/>
          </a:xfrm>
        </p:spPr>
        <p:txBody>
          <a:bodyPr>
            <a:normAutofit/>
          </a:bodyPr>
          <a:lstStyle/>
          <a:p>
            <a:r>
              <a:rPr lang="en-US" dirty="0"/>
              <a:t>Tom Lawton, President </a:t>
            </a:r>
          </a:p>
          <a:p>
            <a:r>
              <a:rPr lang="en-US" dirty="0"/>
              <a:t>TESCO – The Eastern Specialty Company</a:t>
            </a:r>
          </a:p>
        </p:txBody>
      </p:sp>
      <p:pic>
        <p:nvPicPr>
          <p:cNvPr id="3" name="Picture 8" descr="A picture containing text&#10;&#10;Description automatically generated">
            <a:extLst>
              <a:ext uri="{FF2B5EF4-FFF2-40B4-BE49-F238E27FC236}">
                <a16:creationId xmlns:a16="http://schemas.microsoft.com/office/drawing/2014/main" id="{5A443CB2-41CE-0638-195D-3CEBABDF9F36}"/>
              </a:ext>
            </a:extLst>
          </p:cNvPr>
          <p:cNvPicPr>
            <a:picLocks noChangeAspect="1"/>
          </p:cNvPicPr>
          <p:nvPr/>
        </p:nvPicPr>
        <p:blipFill>
          <a:blip r:embed="rId2"/>
          <a:stretch>
            <a:fillRect/>
          </a:stretch>
        </p:blipFill>
        <p:spPr>
          <a:xfrm>
            <a:off x="2069191" y="4799353"/>
            <a:ext cx="2729216" cy="1019175"/>
          </a:xfrm>
          <a:prstGeom prst="rect">
            <a:avLst/>
          </a:prstGeom>
        </p:spPr>
      </p:pic>
    </p:spTree>
    <p:extLst>
      <p:ext uri="{BB962C8B-B14F-4D97-AF65-F5344CB8AC3E}">
        <p14:creationId xmlns:p14="http://schemas.microsoft.com/office/powerpoint/2010/main" val="188013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2800" dirty="0" err="1">
                <a:latin typeface="Cabin"/>
              </a:rPr>
              <a:t>DirectConnect</a:t>
            </a:r>
            <a:r>
              <a:rPr lang="en-US" sz="2800" dirty="0">
                <a:latin typeface="Cabin"/>
              </a:rPr>
              <a:t>: </a:t>
            </a:r>
            <a:br>
              <a:rPr lang="en-US" sz="2800" dirty="0">
                <a:latin typeface="Cabin"/>
              </a:rPr>
            </a:br>
            <a:r>
              <a:rPr lang="en-US" sz="2800" dirty="0">
                <a:latin typeface="Cabin"/>
              </a:rPr>
              <a:t>Your Solution to MV90</a:t>
            </a:r>
            <a:r>
              <a:rPr lang="en-US" sz="2800" b="1" i="0" u="none" strike="noStrike" baseline="30000" dirty="0">
                <a:solidFill>
                  <a:srgbClr val="FF0000"/>
                </a:solidFill>
                <a:latin typeface="Cabin SemiBold" pitchFamily="2" charset="0"/>
              </a:rPr>
              <a:t>™</a:t>
            </a:r>
            <a:r>
              <a:rPr lang="en-US" sz="2800" dirty="0">
                <a:latin typeface="Cabin"/>
              </a:rPr>
              <a:t> Voids </a:t>
            </a:r>
            <a:endParaRPr lang="en-US" sz="2800" dirty="0"/>
          </a:p>
        </p:txBody>
      </p:sp>
      <p:pic>
        <p:nvPicPr>
          <p:cNvPr id="9" name="Picture 8" descr="Logo, company name&#10;&#10;Description automatically generated">
            <a:extLst>
              <a:ext uri="{FF2B5EF4-FFF2-40B4-BE49-F238E27FC236}">
                <a16:creationId xmlns:a16="http://schemas.microsoft.com/office/drawing/2014/main" id="{B21D8BCB-DFD0-B41A-8CFA-83FB914AB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533" y="5562600"/>
            <a:ext cx="1638005" cy="1125347"/>
          </a:xfrm>
          <a:prstGeom prst="rect">
            <a:avLst/>
          </a:prstGeom>
        </p:spPr>
      </p:pic>
      <p:sp>
        <p:nvSpPr>
          <p:cNvPr id="12" name="Content Placeholder 2">
            <a:extLst>
              <a:ext uri="{FF2B5EF4-FFF2-40B4-BE49-F238E27FC236}">
                <a16:creationId xmlns:a16="http://schemas.microsoft.com/office/drawing/2014/main" id="{DE8A06E9-001F-1764-2101-F75D5703357F}"/>
              </a:ext>
            </a:extLst>
          </p:cNvPr>
          <p:cNvSpPr>
            <a:spLocks noGrp="1"/>
          </p:cNvSpPr>
          <p:nvPr>
            <p:ph idx="1"/>
          </p:nvPr>
        </p:nvSpPr>
        <p:spPr>
          <a:xfrm>
            <a:off x="360653" y="1295400"/>
            <a:ext cx="8150270" cy="4412451"/>
          </a:xfrm>
        </p:spPr>
        <p:txBody>
          <a:bodyPr vert="horz" lIns="91440" tIns="45720" rIns="91440" bIns="45720" rtlCol="0" anchor="t">
            <a:normAutofit/>
          </a:bodyPr>
          <a:lstStyle/>
          <a:p>
            <a:r>
              <a:rPr lang="en-US" dirty="0" err="1">
                <a:solidFill>
                  <a:schemeClr val="bg1">
                    <a:lumMod val="50000"/>
                  </a:schemeClr>
                </a:solidFill>
              </a:rPr>
              <a:t>Aclara</a:t>
            </a:r>
            <a:r>
              <a:rPr lang="en-US" dirty="0">
                <a:solidFill>
                  <a:schemeClr val="bg1">
                    <a:lumMod val="50000"/>
                  </a:schemeClr>
                </a:solidFill>
              </a:rPr>
              <a:t> kV2c </a:t>
            </a:r>
            <a:r>
              <a:rPr lang="en-US" dirty="0" err="1">
                <a:solidFill>
                  <a:schemeClr val="bg1">
                    <a:lumMod val="50000"/>
                  </a:schemeClr>
                </a:solidFill>
              </a:rPr>
              <a:t>DirectConnect</a:t>
            </a:r>
            <a:r>
              <a:rPr lang="en-US" dirty="0">
                <a:solidFill>
                  <a:schemeClr val="bg1">
                    <a:lumMod val="50000"/>
                  </a:schemeClr>
                </a:solidFill>
              </a:rPr>
              <a:t> solution</a:t>
            </a:r>
          </a:p>
          <a:p>
            <a:pPr lvl="2"/>
            <a:r>
              <a:rPr lang="en-US" dirty="0">
                <a:solidFill>
                  <a:schemeClr val="bg1">
                    <a:lumMod val="50000"/>
                  </a:schemeClr>
                </a:solidFill>
                <a:latin typeface="Cabin"/>
              </a:rPr>
              <a:t>Full data retrieval using </a:t>
            </a:r>
            <a:r>
              <a:rPr lang="en-US" dirty="0" err="1">
                <a:solidFill>
                  <a:schemeClr val="bg1">
                    <a:lumMod val="50000"/>
                  </a:schemeClr>
                </a:solidFill>
                <a:latin typeface="Cabin"/>
              </a:rPr>
              <a:t>Aclara</a:t>
            </a:r>
            <a:r>
              <a:rPr lang="en-US" dirty="0">
                <a:solidFill>
                  <a:schemeClr val="bg1">
                    <a:lumMod val="50000"/>
                  </a:schemeClr>
                </a:solidFill>
                <a:latin typeface="Cabin"/>
              </a:rPr>
              <a:t> </a:t>
            </a:r>
            <a:r>
              <a:rPr lang="en-US" dirty="0" err="1">
                <a:solidFill>
                  <a:schemeClr val="bg1">
                    <a:lumMod val="50000"/>
                  </a:schemeClr>
                </a:solidFill>
                <a:latin typeface="Cabin"/>
              </a:rPr>
              <a:t>MeterMate</a:t>
            </a:r>
            <a:endParaRPr lang="en-US" dirty="0">
              <a:solidFill>
                <a:schemeClr val="bg1">
                  <a:lumMod val="50000"/>
                </a:schemeClr>
              </a:solidFill>
              <a:latin typeface="Cabin"/>
            </a:endParaRPr>
          </a:p>
          <a:p>
            <a:pPr lvl="2"/>
            <a:r>
              <a:rPr lang="en-US" dirty="0">
                <a:solidFill>
                  <a:schemeClr val="bg1">
                    <a:lumMod val="50000"/>
                  </a:schemeClr>
                </a:solidFill>
              </a:rPr>
              <a:t>Features such as last gasp,  modem configuration and firmware update supported</a:t>
            </a:r>
          </a:p>
          <a:p>
            <a:pPr lvl="2"/>
            <a:r>
              <a:rPr lang="en-US" dirty="0">
                <a:solidFill>
                  <a:schemeClr val="bg1">
                    <a:lumMod val="50000"/>
                  </a:schemeClr>
                </a:solidFill>
                <a:latin typeface="Cabin"/>
              </a:rPr>
              <a:t>Can use </a:t>
            </a:r>
            <a:r>
              <a:rPr lang="en-US" dirty="0" err="1">
                <a:solidFill>
                  <a:schemeClr val="bg1">
                    <a:lumMod val="50000"/>
                  </a:schemeClr>
                </a:solidFill>
                <a:latin typeface="Cabin"/>
              </a:rPr>
              <a:t>Aclara</a:t>
            </a:r>
            <a:r>
              <a:rPr lang="en-US" dirty="0">
                <a:solidFill>
                  <a:schemeClr val="bg1">
                    <a:lumMod val="50000"/>
                  </a:schemeClr>
                </a:solidFill>
                <a:latin typeface="Cabin"/>
              </a:rPr>
              <a:t> </a:t>
            </a:r>
            <a:r>
              <a:rPr lang="en-US" dirty="0" err="1">
                <a:solidFill>
                  <a:schemeClr val="bg1">
                    <a:lumMod val="50000"/>
                  </a:schemeClr>
                </a:solidFill>
                <a:latin typeface="Cabin"/>
              </a:rPr>
              <a:t>MeterMate</a:t>
            </a:r>
            <a:r>
              <a:rPr lang="en-US" dirty="0">
                <a:solidFill>
                  <a:schemeClr val="bg1">
                    <a:lumMod val="50000"/>
                  </a:schemeClr>
                </a:solidFill>
                <a:latin typeface="Cabin"/>
              </a:rPr>
              <a:t> to update meter firmware and configuration</a:t>
            </a:r>
          </a:p>
          <a:p>
            <a:pPr lvl="2"/>
            <a:r>
              <a:rPr lang="en-US" dirty="0" err="1">
                <a:solidFill>
                  <a:schemeClr val="bg1">
                    <a:lumMod val="50000"/>
                  </a:schemeClr>
                </a:solidFill>
                <a:latin typeface="Cabin"/>
              </a:rPr>
              <a:t>Itron</a:t>
            </a:r>
            <a:r>
              <a:rPr lang="en-US" dirty="0">
                <a:solidFill>
                  <a:schemeClr val="bg1">
                    <a:lumMod val="50000"/>
                  </a:schemeClr>
                </a:solidFill>
                <a:latin typeface="Cabin"/>
              </a:rPr>
              <a:t> Polyphase meters will be supported when available </a:t>
            </a:r>
          </a:p>
          <a:p>
            <a:pPr marL="914400" lvl="2" indent="0">
              <a:buNone/>
            </a:pPr>
            <a:endParaRPr lang="en-US" dirty="0">
              <a:solidFill>
                <a:schemeClr val="bg1">
                  <a:lumMod val="50000"/>
                </a:schemeClr>
              </a:solidFill>
              <a:latin typeface="Cabin"/>
            </a:endParaRPr>
          </a:p>
          <a:p>
            <a:r>
              <a:rPr lang="en-US" dirty="0">
                <a:solidFill>
                  <a:schemeClr val="bg1">
                    <a:lumMod val="50000"/>
                  </a:schemeClr>
                </a:solidFill>
              </a:rPr>
              <a:t>This solution can be modified to fill holes for other AMI network solutions that communicate directly to the meter through commercial or private LTE cellular communications or private fiber.</a:t>
            </a:r>
          </a:p>
          <a:p>
            <a:endParaRPr lang="en-US" dirty="0">
              <a:solidFill>
                <a:schemeClr val="bg1">
                  <a:lumMod val="50000"/>
                </a:schemeClr>
              </a:solidFill>
              <a:latin typeface="Arial"/>
              <a:cs typeface="Arial"/>
            </a:endParaRPr>
          </a:p>
          <a:p>
            <a:pPr lvl="2"/>
            <a:endParaRPr lang="en-US" dirty="0">
              <a:solidFill>
                <a:schemeClr val="bg1">
                  <a:lumMod val="50000"/>
                </a:schemeClr>
              </a:solidFill>
            </a:endParaRPr>
          </a:p>
          <a:p>
            <a:pPr lvl="1"/>
            <a:endParaRPr lang="en-US" dirty="0"/>
          </a:p>
          <a:p>
            <a:endParaRPr lang="en-US" dirty="0"/>
          </a:p>
        </p:txBody>
      </p:sp>
      <p:pic>
        <p:nvPicPr>
          <p:cNvPr id="5" name="Picture 6" descr="Diagram&#10;&#10;Description automatically generated">
            <a:extLst>
              <a:ext uri="{FF2B5EF4-FFF2-40B4-BE49-F238E27FC236}">
                <a16:creationId xmlns:a16="http://schemas.microsoft.com/office/drawing/2014/main" id="{534B5E47-6A2F-6240-E582-E058FE9E1028}"/>
              </a:ext>
            </a:extLst>
          </p:cNvPr>
          <p:cNvPicPr>
            <a:picLocks noChangeAspect="1"/>
          </p:cNvPicPr>
          <p:nvPr/>
        </p:nvPicPr>
        <p:blipFill>
          <a:blip r:embed="rId3"/>
          <a:stretch>
            <a:fillRect/>
          </a:stretch>
        </p:blipFill>
        <p:spPr>
          <a:xfrm>
            <a:off x="5648527" y="5654073"/>
            <a:ext cx="1332690" cy="1062193"/>
          </a:xfrm>
          <a:prstGeom prst="rect">
            <a:avLst/>
          </a:prstGeom>
        </p:spPr>
      </p:pic>
    </p:spTree>
    <p:extLst>
      <p:ext uri="{BB962C8B-B14F-4D97-AF65-F5344CB8AC3E}">
        <p14:creationId xmlns:p14="http://schemas.microsoft.com/office/powerpoint/2010/main" val="51616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A7097-EF01-4D5A-DB4C-1C1089B71BB1}"/>
              </a:ext>
            </a:extLst>
          </p:cNvPr>
          <p:cNvSpPr>
            <a:spLocks noGrp="1"/>
          </p:cNvSpPr>
          <p:nvPr>
            <p:ph type="ctrTitle"/>
          </p:nvPr>
        </p:nvSpPr>
        <p:spPr>
          <a:xfrm>
            <a:off x="1575813" y="2396699"/>
            <a:ext cx="6858001" cy="1557595"/>
          </a:xfrm>
        </p:spPr>
        <p:txBody>
          <a:bodyPr/>
          <a:lstStyle/>
          <a:p>
            <a:r>
              <a:rPr lang="en-US" sz="4000" dirty="0"/>
              <a:t>Our Mission: To be the Primary outside Metering Resource for all of our electric utility customers</a:t>
            </a:r>
          </a:p>
        </p:txBody>
      </p:sp>
      <p:pic>
        <p:nvPicPr>
          <p:cNvPr id="19" name="Picture 18">
            <a:extLst>
              <a:ext uri="{FF2B5EF4-FFF2-40B4-BE49-F238E27FC236}">
                <a16:creationId xmlns:a16="http://schemas.microsoft.com/office/drawing/2014/main" id="{52CC4A3A-5257-CFC6-D010-DA634B6F0A1A}"/>
              </a:ext>
            </a:extLst>
          </p:cNvPr>
          <p:cNvPicPr>
            <a:picLocks noChangeAspect="1"/>
          </p:cNvPicPr>
          <p:nvPr/>
        </p:nvPicPr>
        <p:blipFill>
          <a:blip r:embed="rId2"/>
          <a:stretch>
            <a:fillRect/>
          </a:stretch>
        </p:blipFill>
        <p:spPr>
          <a:xfrm>
            <a:off x="3956782" y="4426242"/>
            <a:ext cx="2253184" cy="2325575"/>
          </a:xfrm>
          <a:prstGeom prst="rect">
            <a:avLst/>
          </a:prstGeom>
        </p:spPr>
      </p:pic>
    </p:spTree>
    <p:extLst>
      <p:ext uri="{BB962C8B-B14F-4D97-AF65-F5344CB8AC3E}">
        <p14:creationId xmlns:p14="http://schemas.microsoft.com/office/powerpoint/2010/main" val="8879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679034-4297-3616-DD89-1FDB71F9923F}"/>
              </a:ext>
            </a:extLst>
          </p:cNvPr>
          <p:cNvSpPr>
            <a:spLocks noGrp="1"/>
          </p:cNvSpPr>
          <p:nvPr>
            <p:ph type="title"/>
          </p:nvPr>
        </p:nvSpPr>
        <p:spPr>
          <a:xfrm>
            <a:off x="1752599" y="866072"/>
            <a:ext cx="6838308" cy="3442130"/>
          </a:xfrm>
        </p:spPr>
        <p:txBody>
          <a:bodyPr/>
          <a:lstStyle/>
          <a:p>
            <a:pPr algn="ctr"/>
            <a:r>
              <a:rPr lang="en-US" sz="4400" dirty="0"/>
              <a:t>Tesco has made significant Vertical Integration Strategies to help with manufacturing lead times</a:t>
            </a:r>
          </a:p>
        </p:txBody>
      </p:sp>
      <p:sp>
        <p:nvSpPr>
          <p:cNvPr id="5" name="Text Placeholder 4">
            <a:extLst>
              <a:ext uri="{FF2B5EF4-FFF2-40B4-BE49-F238E27FC236}">
                <a16:creationId xmlns:a16="http://schemas.microsoft.com/office/drawing/2014/main" id="{07CB0150-79FA-B730-BBF5-E87C9ACA0083}"/>
              </a:ext>
            </a:extLst>
          </p:cNvPr>
          <p:cNvSpPr>
            <a:spLocks noGrp="1"/>
          </p:cNvSpPr>
          <p:nvPr>
            <p:ph type="body" idx="1"/>
          </p:nvPr>
        </p:nvSpPr>
        <p:spPr>
          <a:xfrm>
            <a:off x="1752600" y="4562477"/>
            <a:ext cx="6838307" cy="1500187"/>
          </a:xfrm>
        </p:spPr>
        <p:txBody>
          <a:bodyPr>
            <a:normAutofit/>
          </a:bodyPr>
          <a:lstStyle/>
          <a:p>
            <a:br>
              <a:rPr lang="en-US" b="0" i="0" dirty="0">
                <a:solidFill>
                  <a:srgbClr val="403F42"/>
                </a:solidFill>
                <a:effectLst/>
              </a:rPr>
            </a:br>
            <a:endParaRPr lang="en-US" b="0" i="0" dirty="0">
              <a:solidFill>
                <a:srgbClr val="403F42"/>
              </a:solidFill>
              <a:effectLst/>
            </a:endParaRPr>
          </a:p>
          <a:p>
            <a:endParaRPr lang="en-US" dirty="0"/>
          </a:p>
        </p:txBody>
      </p:sp>
      <p:pic>
        <p:nvPicPr>
          <p:cNvPr id="2" name="Picture 1">
            <a:extLst>
              <a:ext uri="{FF2B5EF4-FFF2-40B4-BE49-F238E27FC236}">
                <a16:creationId xmlns:a16="http://schemas.microsoft.com/office/drawing/2014/main" id="{18906BF4-0BA8-8D90-703B-765FE724F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3752" y="5071027"/>
            <a:ext cx="7230208" cy="730139"/>
          </a:xfrm>
          <a:prstGeom prst="rect">
            <a:avLst/>
          </a:prstGeom>
        </p:spPr>
      </p:pic>
    </p:spTree>
    <p:extLst>
      <p:ext uri="{BB962C8B-B14F-4D97-AF65-F5344CB8AC3E}">
        <p14:creationId xmlns:p14="http://schemas.microsoft.com/office/powerpoint/2010/main" val="36820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t>TESCO’s Vertical Integration</a:t>
            </a:r>
          </a:p>
        </p:txBody>
      </p:sp>
      <p:sp>
        <p:nvSpPr>
          <p:cNvPr id="5" name="Content Placeholder 4">
            <a:extLst>
              <a:ext uri="{FF2B5EF4-FFF2-40B4-BE49-F238E27FC236}">
                <a16:creationId xmlns:a16="http://schemas.microsoft.com/office/drawing/2014/main" id="{4736E454-341D-3DB3-E41F-5DFF1CC4303E}"/>
              </a:ext>
            </a:extLst>
          </p:cNvPr>
          <p:cNvSpPr>
            <a:spLocks noGrp="1"/>
          </p:cNvSpPr>
          <p:nvPr>
            <p:ph idx="1"/>
          </p:nvPr>
        </p:nvSpPr>
        <p:spPr>
          <a:xfrm>
            <a:off x="628649" y="1103340"/>
            <a:ext cx="7886700" cy="4842433"/>
          </a:xfrm>
        </p:spPr>
        <p:txBody>
          <a:bodyPr>
            <a:normAutofit/>
          </a:bodyPr>
          <a:lstStyle/>
          <a:p>
            <a:r>
              <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rPr>
              <a:t>Over the past three years TESCO has acquired several of our suppliers including a precision machine shop as well as a sheet metal fabricator.</a:t>
            </a:r>
          </a:p>
          <a:p>
            <a:r>
              <a:rPr lang="en-US" sz="1800" kern="100" dirty="0">
                <a:solidFill>
                  <a:schemeClr val="bg1">
                    <a:lumMod val="50000"/>
                  </a:schemeClr>
                </a:solidFill>
                <a:ea typeface="Calibri" panose="020F0502020204030204" pitchFamily="34" charset="0"/>
                <a:cs typeface="Times New Roman" panose="02020603050405020304" pitchFamily="18" charset="0"/>
              </a:rPr>
              <a:t>We have also leveraged our new knowledge base that came with the great work forces from each of these acquisitions to add additional equipment and additional capabilities.  In the past three years we have added;</a:t>
            </a:r>
          </a:p>
          <a:p>
            <a:pPr lvl="1"/>
            <a:r>
              <a:rPr lang="en-US" sz="1800" kern="100" dirty="0">
                <a:solidFill>
                  <a:schemeClr val="bg1">
                    <a:lumMod val="50000"/>
                  </a:schemeClr>
                </a:solidFill>
                <a:ea typeface="Calibri" panose="020F0502020204030204" pitchFamily="34" charset="0"/>
                <a:cs typeface="Times New Roman" panose="02020603050405020304" pitchFamily="18" charset="0"/>
              </a:rPr>
              <a:t>Milling Centers		</a:t>
            </a:r>
          </a:p>
          <a:p>
            <a:pPr lvl="1"/>
            <a:r>
              <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rPr>
              <a:t>Turning Centers		</a:t>
            </a:r>
          </a:p>
          <a:p>
            <a:pPr lvl="1"/>
            <a:r>
              <a:rPr lang="en-US" sz="1800" kern="100" dirty="0">
                <a:solidFill>
                  <a:schemeClr val="bg1">
                    <a:lumMod val="50000"/>
                  </a:schemeClr>
                </a:solidFill>
                <a:ea typeface="Calibri" panose="020F0502020204030204" pitchFamily="34" charset="0"/>
                <a:cs typeface="Times New Roman" panose="02020603050405020304" pitchFamily="18" charset="0"/>
              </a:rPr>
              <a:t>Metal Stamping		</a:t>
            </a:r>
          </a:p>
          <a:p>
            <a:pPr lvl="1"/>
            <a:r>
              <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rPr>
              <a:t>Box Connector fabrication</a:t>
            </a:r>
          </a:p>
          <a:p>
            <a:pPr lvl="1"/>
            <a:r>
              <a:rPr lang="en-US" sz="1800" kern="100" dirty="0">
                <a:solidFill>
                  <a:schemeClr val="bg1">
                    <a:lumMod val="50000"/>
                  </a:schemeClr>
                </a:solidFill>
                <a:ea typeface="Calibri" panose="020F0502020204030204" pitchFamily="34" charset="0"/>
                <a:cs typeface="Times New Roman" panose="02020603050405020304" pitchFamily="18" charset="0"/>
              </a:rPr>
              <a:t>Powder Coating </a:t>
            </a:r>
          </a:p>
          <a:p>
            <a:pPr lvl="1"/>
            <a:r>
              <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rPr>
              <a:t>Additional 3-D </a:t>
            </a:r>
            <a:r>
              <a:rPr lang="en-US" sz="1800" kern="100" dirty="0">
                <a:solidFill>
                  <a:schemeClr val="bg1">
                    <a:lumMod val="50000"/>
                  </a:schemeClr>
                </a:solidFill>
                <a:ea typeface="Calibri" panose="020F0502020204030204" pitchFamily="34" charset="0"/>
                <a:cs typeface="Times New Roman" panose="02020603050405020304" pitchFamily="18" charset="0"/>
              </a:rPr>
              <a:t>Printing Capabilities for both manufacturing and prototyping purposes</a:t>
            </a:r>
            <a:endPar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endParaRPr>
          </a:p>
          <a:p>
            <a:pPr marL="0" indent="0">
              <a:buNone/>
            </a:pPr>
            <a:endParaRPr lang="en-US" dirty="0"/>
          </a:p>
        </p:txBody>
      </p:sp>
      <p:pic>
        <p:nvPicPr>
          <p:cNvPr id="3" name="Picture 2" descr="A picture containing indoor, several&#10;&#10;Description automatically generated">
            <a:extLst>
              <a:ext uri="{FF2B5EF4-FFF2-40B4-BE49-F238E27FC236}">
                <a16:creationId xmlns:a16="http://schemas.microsoft.com/office/drawing/2014/main" id="{67A9DF7C-DE15-5192-956C-43DD21E8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417" y="4839611"/>
            <a:ext cx="2858457" cy="1617439"/>
          </a:xfrm>
          <a:prstGeom prst="rect">
            <a:avLst/>
          </a:prstGeom>
        </p:spPr>
      </p:pic>
    </p:spTree>
    <p:extLst>
      <p:ext uri="{BB962C8B-B14F-4D97-AF65-F5344CB8AC3E}">
        <p14:creationId xmlns:p14="http://schemas.microsoft.com/office/powerpoint/2010/main" val="301232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a:t>TESCO’s Vertical Integration</a:t>
            </a:r>
          </a:p>
        </p:txBody>
      </p:sp>
      <p:sp>
        <p:nvSpPr>
          <p:cNvPr id="5" name="Content Placeholder 4">
            <a:extLst>
              <a:ext uri="{FF2B5EF4-FFF2-40B4-BE49-F238E27FC236}">
                <a16:creationId xmlns:a16="http://schemas.microsoft.com/office/drawing/2014/main" id="{4736E454-341D-3DB3-E41F-5DFF1CC4303E}"/>
              </a:ext>
            </a:extLst>
          </p:cNvPr>
          <p:cNvSpPr>
            <a:spLocks noGrp="1"/>
          </p:cNvSpPr>
          <p:nvPr>
            <p:ph idx="1"/>
          </p:nvPr>
        </p:nvSpPr>
        <p:spPr/>
        <p:txBody>
          <a:bodyPr>
            <a:normAutofit/>
          </a:bodyPr>
          <a:lstStyle/>
          <a:p>
            <a:r>
              <a:rPr lang="en-US" sz="1800" kern="100" dirty="0">
                <a:solidFill>
                  <a:schemeClr val="bg1">
                    <a:lumMod val="50000"/>
                  </a:schemeClr>
                </a:solidFill>
                <a:ea typeface="Calibri" panose="020F0502020204030204" pitchFamily="34" charset="0"/>
                <a:cs typeface="Times New Roman" panose="02020603050405020304" pitchFamily="18" charset="0"/>
              </a:rPr>
              <a:t>Later this year and over the course of 2024 we are planning to;</a:t>
            </a:r>
          </a:p>
          <a:p>
            <a:pPr lvl="1"/>
            <a:r>
              <a:rPr lang="en-US" sz="1800" kern="100" dirty="0">
                <a:solidFill>
                  <a:schemeClr val="bg1">
                    <a:lumMod val="50000"/>
                  </a:schemeClr>
                </a:solidFill>
                <a:ea typeface="Calibri" panose="020F0502020204030204" pitchFamily="34" charset="0"/>
                <a:cs typeface="Times New Roman" panose="02020603050405020304" pitchFamily="18" charset="0"/>
              </a:rPr>
              <a:t>Add additional equipment of the same types and expand our facility to increase our through out</a:t>
            </a:r>
          </a:p>
          <a:p>
            <a:pPr lvl="1"/>
            <a:r>
              <a:rPr lang="en-US" sz="1800" kern="100" dirty="0">
                <a:solidFill>
                  <a:schemeClr val="bg1">
                    <a:lumMod val="50000"/>
                  </a:schemeClr>
                </a:solidFill>
                <a:ea typeface="Calibri" panose="020F0502020204030204" pitchFamily="34" charset="0"/>
                <a:cs typeface="Times New Roman" panose="02020603050405020304" pitchFamily="18" charset="0"/>
              </a:rPr>
              <a:t>Add additional PCB Assembly &amp; Population Capabilities</a:t>
            </a:r>
          </a:p>
          <a:p>
            <a:pPr lvl="1"/>
            <a:r>
              <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rPr>
              <a:t>Add injection </a:t>
            </a:r>
            <a:r>
              <a:rPr lang="en-US" sz="1800" kern="100" dirty="0" err="1">
                <a:solidFill>
                  <a:schemeClr val="bg1">
                    <a:lumMod val="50000"/>
                  </a:schemeClr>
                </a:solidFill>
                <a:effectLst/>
                <a:latin typeface="Cabin" pitchFamily="2" charset="0"/>
                <a:ea typeface="Calibri" panose="020F0502020204030204" pitchFamily="34" charset="0"/>
                <a:cs typeface="Times New Roman" panose="02020603050405020304" pitchFamily="18" charset="0"/>
              </a:rPr>
              <a:t>moling</a:t>
            </a:r>
            <a:endPar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endParaRPr>
          </a:p>
          <a:p>
            <a:pPr lvl="1"/>
            <a:r>
              <a:rPr lang="en-US" sz="1800" kern="100" dirty="0">
                <a:solidFill>
                  <a:schemeClr val="bg1">
                    <a:lumMod val="50000"/>
                  </a:schemeClr>
                </a:solidFill>
                <a:ea typeface="Calibri" panose="020F0502020204030204" pitchFamily="34" charset="0"/>
                <a:cs typeface="Times New Roman" panose="02020603050405020304" pitchFamily="18" charset="0"/>
              </a:rPr>
              <a:t>Add abrasive waterjet cutting</a:t>
            </a:r>
            <a:endPar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endParaRPr>
          </a:p>
          <a:p>
            <a:r>
              <a:rPr lang="en-US" sz="1800" dirty="0">
                <a:solidFill>
                  <a:schemeClr val="bg1">
                    <a:lumMod val="50000"/>
                  </a:schemeClr>
                </a:solidFill>
              </a:rPr>
              <a:t>Vertical integration allows</a:t>
            </a:r>
            <a:r>
              <a:rPr lang="en-US" sz="1800" dirty="0">
                <a:solidFill>
                  <a:srgbClr val="FF0000"/>
                </a:solidFill>
              </a:rPr>
              <a:t> </a:t>
            </a:r>
            <a:r>
              <a:rPr lang="en-US" sz="1800" b="1" dirty="0">
                <a:solidFill>
                  <a:srgbClr val="E10027"/>
                </a:solidFill>
              </a:rPr>
              <a:t>TESCO</a:t>
            </a:r>
            <a:r>
              <a:rPr lang="en-US" sz="1800" b="1" dirty="0">
                <a:solidFill>
                  <a:srgbClr val="FF0000"/>
                </a:solidFill>
              </a:rPr>
              <a:t> </a:t>
            </a:r>
            <a:r>
              <a:rPr lang="en-US" sz="1800" dirty="0">
                <a:solidFill>
                  <a:schemeClr val="bg1">
                    <a:lumMod val="50000"/>
                  </a:schemeClr>
                </a:solidFill>
              </a:rPr>
              <a:t>to lead the industry in delivery times. </a:t>
            </a:r>
            <a:r>
              <a:rPr lang="en-US" sz="1800" b="1" dirty="0">
                <a:solidFill>
                  <a:srgbClr val="E10027"/>
                </a:solidFill>
              </a:rPr>
              <a:t>TESCO</a:t>
            </a:r>
            <a:r>
              <a:rPr lang="en-US" sz="1800" dirty="0">
                <a:solidFill>
                  <a:schemeClr val="bg1">
                    <a:lumMod val="50000"/>
                  </a:schemeClr>
                </a:solidFill>
              </a:rPr>
              <a:t> continues to bring manufacturing resources in-house to address black holes in the supply chain during this period. This means </a:t>
            </a:r>
            <a:r>
              <a:rPr lang="en-US" sz="1800" b="1" dirty="0">
                <a:solidFill>
                  <a:srgbClr val="E10027"/>
                </a:solidFill>
              </a:rPr>
              <a:t>TESCO</a:t>
            </a:r>
            <a:r>
              <a:rPr lang="en-US" sz="1800" dirty="0">
                <a:solidFill>
                  <a:schemeClr val="bg1">
                    <a:lumMod val="50000"/>
                  </a:schemeClr>
                </a:solidFill>
              </a:rPr>
              <a:t> has the resources and materials to build your test switches and pre-wired boxes </a:t>
            </a:r>
          </a:p>
          <a:p>
            <a:endParaRPr lang="en-US" sz="1800" kern="100" dirty="0">
              <a:solidFill>
                <a:schemeClr val="bg1">
                  <a:lumMod val="50000"/>
                </a:schemeClr>
              </a:solidFill>
              <a:effectLst/>
              <a:ea typeface="Calibri" panose="020F0502020204030204" pitchFamily="34" charset="0"/>
              <a:cs typeface="Times New Roman" panose="02020603050405020304" pitchFamily="18" charset="0"/>
            </a:endParaRPr>
          </a:p>
          <a:p>
            <a:pPr marL="0" indent="0">
              <a:buNone/>
            </a:pPr>
            <a:endParaRPr lang="en-US" dirty="0"/>
          </a:p>
        </p:txBody>
      </p:sp>
      <p:pic>
        <p:nvPicPr>
          <p:cNvPr id="2" name="Picture 1" descr="A picture containing outdoor&#10;&#10;Description automatically generated">
            <a:extLst>
              <a:ext uri="{FF2B5EF4-FFF2-40B4-BE49-F238E27FC236}">
                <a16:creationId xmlns:a16="http://schemas.microsoft.com/office/drawing/2014/main" id="{C508C398-DD9B-B6A8-9CCC-AA9E612C2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466" y="4534811"/>
            <a:ext cx="2453116" cy="1617439"/>
          </a:xfrm>
          <a:prstGeom prst="rect">
            <a:avLst/>
          </a:prstGeom>
        </p:spPr>
      </p:pic>
    </p:spTree>
    <p:extLst>
      <p:ext uri="{BB962C8B-B14F-4D97-AF65-F5344CB8AC3E}">
        <p14:creationId xmlns:p14="http://schemas.microsoft.com/office/powerpoint/2010/main" val="167180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a:xfrm>
            <a:off x="1600200" y="152400"/>
            <a:ext cx="7208107" cy="679832"/>
          </a:xfrm>
        </p:spPr>
        <p:txBody>
          <a:bodyPr/>
          <a:lstStyle/>
          <a:p>
            <a:r>
              <a:rPr lang="en-US"/>
              <a:t>Tesco Leads in Delivery Times </a:t>
            </a:r>
          </a:p>
        </p:txBody>
      </p:sp>
      <p:sp>
        <p:nvSpPr>
          <p:cNvPr id="5" name="Content Placeholder 4">
            <a:extLst>
              <a:ext uri="{FF2B5EF4-FFF2-40B4-BE49-F238E27FC236}">
                <a16:creationId xmlns:a16="http://schemas.microsoft.com/office/drawing/2014/main" id="{4736E454-341D-3DB3-E41F-5DFF1CC4303E}"/>
              </a:ext>
            </a:extLst>
          </p:cNvPr>
          <p:cNvSpPr>
            <a:spLocks noGrp="1"/>
          </p:cNvSpPr>
          <p:nvPr>
            <p:ph idx="1"/>
          </p:nvPr>
        </p:nvSpPr>
        <p:spPr>
          <a:xfrm>
            <a:off x="707308" y="1083675"/>
            <a:ext cx="7886700" cy="5621925"/>
          </a:xfrm>
        </p:spPr>
        <p:txBody>
          <a:bodyPr>
            <a:normAutofit fontScale="55000" lnSpcReduction="20000"/>
          </a:bodyPr>
          <a:lstStyle/>
          <a:p>
            <a:pPr marL="457200">
              <a:lnSpc>
                <a:spcPct val="107000"/>
              </a:lnSpc>
              <a:spcBef>
                <a:spcPts val="0"/>
              </a:spcBef>
              <a:spcAft>
                <a:spcPts val="800"/>
              </a:spcAft>
            </a:pPr>
            <a:r>
              <a:rPr lang="en-US" sz="3800" kern="100" dirty="0">
                <a:solidFill>
                  <a:schemeClr val="bg1">
                    <a:lumMod val="50000"/>
                  </a:schemeClr>
                </a:solidFill>
                <a:effectLst/>
                <a:latin typeface="Cabin"/>
                <a:ea typeface="Calibri" panose="020F0502020204030204" pitchFamily="34" charset="0"/>
                <a:cs typeface="Times New Roman" panose="02020603050405020304" pitchFamily="18" charset="0"/>
              </a:rPr>
              <a:t>This vertical integration and additional tooling </a:t>
            </a:r>
            <a:r>
              <a:rPr lang="en-US" sz="3800" kern="100" dirty="0">
                <a:solidFill>
                  <a:schemeClr val="bg1">
                    <a:lumMod val="50000"/>
                  </a:schemeClr>
                </a:solidFill>
                <a:latin typeface="Cabin"/>
                <a:ea typeface="Calibri" panose="020F0502020204030204" pitchFamily="34" charset="0"/>
                <a:cs typeface="Times New Roman" panose="02020603050405020304" pitchFamily="18" charset="0"/>
              </a:rPr>
              <a:t>has allowed us to work around a myriad of material and supplier shortages.  </a:t>
            </a:r>
          </a:p>
          <a:p>
            <a:pPr marL="457200">
              <a:lnSpc>
                <a:spcPct val="107000"/>
              </a:lnSpc>
              <a:spcBef>
                <a:spcPts val="0"/>
              </a:spcBef>
              <a:spcAft>
                <a:spcPts val="800"/>
              </a:spcAft>
            </a:pPr>
            <a:r>
              <a:rPr lang="en-US" sz="3800" kern="100" dirty="0">
                <a:solidFill>
                  <a:schemeClr val="bg1">
                    <a:lumMod val="50000"/>
                  </a:schemeClr>
                </a:solidFill>
                <a:latin typeface="Cabin"/>
                <a:ea typeface="Calibri" panose="020F0502020204030204" pitchFamily="34" charset="0"/>
                <a:cs typeface="Times New Roman" panose="02020603050405020304" pitchFamily="18" charset="0"/>
              </a:rPr>
              <a:t>We have now created a third engineering team in addition to our New Product development team and our Make-To-Order team.  This is our Manufacturing and sustaining engineering team who work on a steady stream of alternate source and alternate part </a:t>
            </a:r>
            <a:r>
              <a:rPr lang="en-US" sz="3800" kern="100" dirty="0" err="1">
                <a:solidFill>
                  <a:schemeClr val="bg1">
                    <a:lumMod val="50000"/>
                  </a:schemeClr>
                </a:solidFill>
                <a:latin typeface="Cabin"/>
                <a:ea typeface="Calibri" panose="020F0502020204030204" pitchFamily="34" charset="0"/>
                <a:cs typeface="Times New Roman" panose="02020603050405020304" pitchFamily="18" charset="0"/>
              </a:rPr>
              <a:t>projets</a:t>
            </a:r>
            <a:r>
              <a:rPr lang="en-US" sz="3800" kern="100" dirty="0">
                <a:solidFill>
                  <a:schemeClr val="bg1">
                    <a:lumMod val="50000"/>
                  </a:schemeClr>
                </a:solidFill>
                <a:latin typeface="Cabin"/>
                <a:ea typeface="Calibri" panose="020F0502020204030204" pitchFamily="34" charset="0"/>
                <a:cs typeface="Times New Roman" panose="02020603050405020304" pitchFamily="18" charset="0"/>
              </a:rPr>
              <a:t>.  They are also constantly working with our UL inspectors and our ISO 9001 inspectors to ensure that as we bring new parts and suppliers into our supply chain we are doing so in a way that makes our products more reliable and more robust. </a:t>
            </a:r>
          </a:p>
          <a:p>
            <a:pPr marL="457200">
              <a:lnSpc>
                <a:spcPct val="107000"/>
              </a:lnSpc>
              <a:spcBef>
                <a:spcPts val="0"/>
              </a:spcBef>
              <a:spcAft>
                <a:spcPts val="800"/>
              </a:spcAft>
            </a:pPr>
            <a:endParaRPr lang="en-US" sz="3800" kern="100" dirty="0">
              <a:solidFill>
                <a:schemeClr val="bg1">
                  <a:lumMod val="50000"/>
                </a:schemeClr>
              </a:solidFill>
              <a:effectLst/>
              <a:latin typeface="Cabin"/>
              <a:ea typeface="Calibri" panose="020F0502020204030204" pitchFamily="34" charset="0"/>
              <a:cs typeface="Times New Roman" panose="02020603050405020304" pitchFamily="18" charset="0"/>
            </a:endParaRPr>
          </a:p>
          <a:p>
            <a:pPr marL="457200">
              <a:lnSpc>
                <a:spcPct val="107000"/>
              </a:lnSpc>
              <a:spcBef>
                <a:spcPts val="0"/>
              </a:spcBef>
              <a:spcAft>
                <a:spcPts val="800"/>
              </a:spcAft>
            </a:pPr>
            <a:endParaRPr lang="en-US" sz="3800" kern="100" dirty="0">
              <a:solidFill>
                <a:schemeClr val="bg1">
                  <a:lumMod val="50000"/>
                </a:schemeClr>
              </a:solidFill>
              <a:latin typeface="Cabin"/>
              <a:ea typeface="Calibri" panose="020F0502020204030204" pitchFamily="34" charset="0"/>
              <a:cs typeface="Times New Roman" panose="02020603050405020304" pitchFamily="18" charset="0"/>
            </a:endParaRPr>
          </a:p>
          <a:p>
            <a:pPr marL="457200">
              <a:lnSpc>
                <a:spcPct val="107000"/>
              </a:lnSpc>
              <a:spcBef>
                <a:spcPts val="0"/>
              </a:spcBef>
              <a:spcAft>
                <a:spcPts val="800"/>
              </a:spcAft>
            </a:pPr>
            <a:endParaRPr lang="en-US" sz="3800" kern="100" dirty="0">
              <a:solidFill>
                <a:schemeClr val="bg1">
                  <a:lumMod val="50000"/>
                </a:schemeClr>
              </a:solidFill>
              <a:effectLst/>
              <a:latin typeface="Cabin"/>
              <a:ea typeface="Calibri" panose="020F0502020204030204" pitchFamily="34" charset="0"/>
              <a:cs typeface="Times New Roman" panose="02020603050405020304" pitchFamily="18" charset="0"/>
            </a:endParaRPr>
          </a:p>
          <a:p>
            <a:pPr marL="457200">
              <a:lnSpc>
                <a:spcPct val="107000"/>
              </a:lnSpc>
              <a:spcBef>
                <a:spcPts val="0"/>
              </a:spcBef>
              <a:spcAft>
                <a:spcPts val="800"/>
              </a:spcAft>
            </a:pPr>
            <a:r>
              <a:rPr lang="en-US" sz="3800" kern="100" dirty="0">
                <a:solidFill>
                  <a:schemeClr val="bg1">
                    <a:lumMod val="50000"/>
                  </a:schemeClr>
                </a:solidFill>
                <a:effectLst/>
                <a:latin typeface="Cabin"/>
                <a:ea typeface="Calibri" panose="020F0502020204030204" pitchFamily="34" charset="0"/>
                <a:cs typeface="Times New Roman" panose="02020603050405020304" pitchFamily="18" charset="0"/>
              </a:rPr>
              <a:t>This team is also involved in working on new tooling with new suppliers or new tooling for our internal equipment to allow us to bring more and more parts in house.  At TESCO we are great believers in internal manufacturing and local manufacturing.  </a:t>
            </a:r>
          </a:p>
        </p:txBody>
      </p:sp>
      <p:pic>
        <p:nvPicPr>
          <p:cNvPr id="6" name="Picture 5">
            <a:extLst>
              <a:ext uri="{FF2B5EF4-FFF2-40B4-BE49-F238E27FC236}">
                <a16:creationId xmlns:a16="http://schemas.microsoft.com/office/drawing/2014/main" id="{32AE4061-B473-6491-962D-9CBE53F5D3E2}"/>
              </a:ext>
            </a:extLst>
          </p:cNvPr>
          <p:cNvPicPr>
            <a:picLocks noChangeAspect="1"/>
          </p:cNvPicPr>
          <p:nvPr/>
        </p:nvPicPr>
        <p:blipFill>
          <a:blip r:embed="rId2"/>
          <a:stretch>
            <a:fillRect/>
          </a:stretch>
        </p:blipFill>
        <p:spPr>
          <a:xfrm>
            <a:off x="2914008" y="3989148"/>
            <a:ext cx="1235205" cy="1120473"/>
          </a:xfrm>
          <a:prstGeom prst="rect">
            <a:avLst/>
          </a:prstGeom>
        </p:spPr>
      </p:pic>
      <p:pic>
        <p:nvPicPr>
          <p:cNvPr id="8" name="Picture 7">
            <a:extLst>
              <a:ext uri="{FF2B5EF4-FFF2-40B4-BE49-F238E27FC236}">
                <a16:creationId xmlns:a16="http://schemas.microsoft.com/office/drawing/2014/main" id="{F0DD169E-CFB9-C93C-D0EF-FD4046B61A9C}"/>
              </a:ext>
            </a:extLst>
          </p:cNvPr>
          <p:cNvPicPr>
            <a:picLocks noChangeAspect="1"/>
          </p:cNvPicPr>
          <p:nvPr/>
        </p:nvPicPr>
        <p:blipFill>
          <a:blip r:embed="rId3"/>
          <a:stretch>
            <a:fillRect/>
          </a:stretch>
        </p:blipFill>
        <p:spPr>
          <a:xfrm>
            <a:off x="4617507" y="4102825"/>
            <a:ext cx="1468665" cy="1140535"/>
          </a:xfrm>
          <a:prstGeom prst="rect">
            <a:avLst/>
          </a:prstGeom>
        </p:spPr>
      </p:pic>
    </p:spTree>
    <p:extLst>
      <p:ext uri="{BB962C8B-B14F-4D97-AF65-F5344CB8AC3E}">
        <p14:creationId xmlns:p14="http://schemas.microsoft.com/office/powerpoint/2010/main" val="335246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dirty="0"/>
              <a:t>TESCO’s Expansion</a:t>
            </a:r>
          </a:p>
        </p:txBody>
      </p:sp>
      <p:sp>
        <p:nvSpPr>
          <p:cNvPr id="5" name="Content Placeholder 4">
            <a:extLst>
              <a:ext uri="{FF2B5EF4-FFF2-40B4-BE49-F238E27FC236}">
                <a16:creationId xmlns:a16="http://schemas.microsoft.com/office/drawing/2014/main" id="{4736E454-341D-3DB3-E41F-5DFF1CC4303E}"/>
              </a:ext>
            </a:extLst>
          </p:cNvPr>
          <p:cNvSpPr>
            <a:spLocks noGrp="1"/>
          </p:cNvSpPr>
          <p:nvPr>
            <p:ph idx="1"/>
          </p:nvPr>
        </p:nvSpPr>
        <p:spPr>
          <a:xfrm>
            <a:off x="579489" y="1133211"/>
            <a:ext cx="3338439" cy="5159810"/>
          </a:xfrm>
        </p:spPr>
        <p:txBody>
          <a:bodyPr>
            <a:normAutofit fontScale="85000" lnSpcReduction="10000"/>
          </a:bodyPr>
          <a:lstStyle/>
          <a:p>
            <a:pPr marR="0"/>
            <a:r>
              <a:rPr lang="en-US" sz="2000" dirty="0">
                <a:solidFill>
                  <a:schemeClr val="bg1">
                    <a:lumMod val="50000"/>
                  </a:schemeClr>
                </a:solidFill>
                <a:effectLst/>
                <a:ea typeface="Calibri" panose="020F0502020204030204" pitchFamily="34" charset="0"/>
                <a:cs typeface="Calibri" panose="020F0502020204030204" pitchFamily="34" charset="0"/>
              </a:rPr>
              <a:t>The expansion of </a:t>
            </a:r>
            <a:r>
              <a:rPr lang="en-US" sz="2000" b="1" dirty="0">
                <a:solidFill>
                  <a:schemeClr val="bg1">
                    <a:lumMod val="50000"/>
                  </a:schemeClr>
                </a:solidFill>
                <a:effectLst/>
                <a:ea typeface="Calibri" panose="020F0502020204030204" pitchFamily="34" charset="0"/>
                <a:cs typeface="Calibri" panose="020F0502020204030204" pitchFamily="34" charset="0"/>
              </a:rPr>
              <a:t>TESCO </a:t>
            </a:r>
            <a:r>
              <a:rPr lang="en-US" sz="2000" dirty="0">
                <a:solidFill>
                  <a:schemeClr val="bg1">
                    <a:lumMod val="50000"/>
                  </a:schemeClr>
                </a:solidFill>
                <a:effectLst/>
                <a:ea typeface="Calibri" panose="020F0502020204030204" pitchFamily="34" charset="0"/>
                <a:cs typeface="Calibri" panose="020F0502020204030204" pitchFamily="34" charset="0"/>
              </a:rPr>
              <a:t>continued with the purchase of our building in late 2022. The building has 310,000 </a:t>
            </a:r>
            <a:r>
              <a:rPr lang="en-US" sz="2000" dirty="0" err="1">
                <a:solidFill>
                  <a:schemeClr val="bg1">
                    <a:lumMod val="50000"/>
                  </a:schemeClr>
                </a:solidFill>
                <a:effectLst/>
                <a:ea typeface="Calibri" panose="020F0502020204030204" pitchFamily="34" charset="0"/>
                <a:cs typeface="Calibri" panose="020F0502020204030204" pitchFamily="34" charset="0"/>
              </a:rPr>
              <a:t>sq.ft</a:t>
            </a:r>
            <a:r>
              <a:rPr lang="en-US" sz="2000" dirty="0">
                <a:solidFill>
                  <a:schemeClr val="bg1">
                    <a:lumMod val="50000"/>
                  </a:schemeClr>
                </a:solidFill>
                <a:effectLst/>
                <a:ea typeface="Calibri" panose="020F0502020204030204" pitchFamily="34" charset="0"/>
                <a:cs typeface="Calibri" panose="020F0502020204030204" pitchFamily="34" charset="0"/>
              </a:rPr>
              <a:t>. and we had less than 200,000 </a:t>
            </a:r>
            <a:r>
              <a:rPr lang="en-US" sz="2000" dirty="0" err="1">
                <a:solidFill>
                  <a:schemeClr val="bg1">
                    <a:lumMod val="50000"/>
                  </a:schemeClr>
                </a:solidFill>
                <a:effectLst/>
                <a:ea typeface="Calibri" panose="020F0502020204030204" pitchFamily="34" charset="0"/>
                <a:cs typeface="Calibri" panose="020F0502020204030204" pitchFamily="34" charset="0"/>
              </a:rPr>
              <a:t>sq.ft</a:t>
            </a:r>
            <a:r>
              <a:rPr lang="en-US" sz="2000" dirty="0">
                <a:solidFill>
                  <a:schemeClr val="bg1">
                    <a:lumMod val="50000"/>
                  </a:schemeClr>
                </a:solidFill>
                <a:effectLst/>
                <a:ea typeface="Calibri" panose="020F0502020204030204" pitchFamily="34" charset="0"/>
                <a:cs typeface="Calibri" panose="020F0502020204030204" pitchFamily="34" charset="0"/>
              </a:rPr>
              <a:t>.  We </a:t>
            </a:r>
            <a:r>
              <a:rPr lang="en-US" sz="2000" dirty="0">
                <a:solidFill>
                  <a:schemeClr val="bg1">
                    <a:lumMod val="50000"/>
                  </a:schemeClr>
                </a:solidFill>
                <a:ea typeface="Calibri" panose="020F0502020204030204" pitchFamily="34" charset="0"/>
                <a:cs typeface="Calibri" panose="020F0502020204030204" pitchFamily="34" charset="0"/>
              </a:rPr>
              <a:t>have been renovating spaces and adding more to our manufacturing footprint every month since the purchase ad expect this trend to continue for the foreseeable future.  </a:t>
            </a:r>
            <a:endParaRPr lang="en-US" sz="2000" dirty="0">
              <a:solidFill>
                <a:schemeClr val="bg1">
                  <a:lumMod val="50000"/>
                </a:schemeClr>
              </a:solidFill>
              <a:effectLst/>
              <a:ea typeface="Calibri" panose="020F0502020204030204" pitchFamily="34" charset="0"/>
              <a:cs typeface="Calibri" panose="020F0502020204030204" pitchFamily="34" charset="0"/>
            </a:endParaRPr>
          </a:p>
          <a:p>
            <a:pPr marR="0"/>
            <a:r>
              <a:rPr lang="en-US" sz="2000" dirty="0">
                <a:solidFill>
                  <a:schemeClr val="bg1">
                    <a:lumMod val="50000"/>
                  </a:schemeClr>
                </a:solidFill>
                <a:effectLst/>
                <a:ea typeface="Calibri" panose="020F0502020204030204" pitchFamily="34" charset="0"/>
                <a:cs typeface="Calibri" panose="020F0502020204030204" pitchFamily="34" charset="0"/>
              </a:rPr>
              <a:t>Two of our four additional manufacturing sites also doubled in size over the past year to accommodate </a:t>
            </a:r>
            <a:r>
              <a:rPr lang="en-US" sz="2000" dirty="0">
                <a:solidFill>
                  <a:schemeClr val="bg1">
                    <a:lumMod val="50000"/>
                  </a:schemeClr>
                </a:solidFill>
                <a:ea typeface="Calibri" panose="020F0502020204030204" pitchFamily="34" charset="0"/>
                <a:cs typeface="Calibri" panose="020F0502020204030204" pitchFamily="34" charset="0"/>
              </a:rPr>
              <a:t>customer demands.  </a:t>
            </a:r>
          </a:p>
          <a:p>
            <a:pPr marR="0"/>
            <a:r>
              <a:rPr lang="en-US" sz="2000" dirty="0">
                <a:solidFill>
                  <a:schemeClr val="bg1">
                    <a:lumMod val="50000"/>
                  </a:schemeClr>
                </a:solidFill>
                <a:effectLst/>
                <a:ea typeface="Calibri" panose="020F0502020204030204" pitchFamily="34" charset="0"/>
                <a:cs typeface="Calibri" panose="020F0502020204030204" pitchFamily="34" charset="0"/>
              </a:rPr>
              <a:t>We are also developing an educational space that we will begin using at our own meter school </a:t>
            </a:r>
            <a:r>
              <a:rPr lang="en-US" sz="2000" dirty="0">
                <a:solidFill>
                  <a:schemeClr val="bg1">
                    <a:lumMod val="50000"/>
                  </a:schemeClr>
                </a:solidFill>
                <a:ea typeface="Calibri" panose="020F0502020204030204" pitchFamily="34" charset="0"/>
                <a:cs typeface="Calibri" panose="020F0502020204030204" pitchFamily="34" charset="0"/>
              </a:rPr>
              <a:t>as part of our User’s group in 2023.  We will be hosting </a:t>
            </a:r>
            <a:r>
              <a:rPr lang="en-US" sz="2000" b="1" dirty="0">
                <a:solidFill>
                  <a:srgbClr val="FF0000"/>
                </a:solidFill>
                <a:ea typeface="Calibri" panose="020F0502020204030204" pitchFamily="34" charset="0"/>
                <a:cs typeface="Calibri" panose="020F0502020204030204" pitchFamily="34" charset="0"/>
              </a:rPr>
              <a:t>TESCO</a:t>
            </a:r>
            <a:r>
              <a:rPr lang="en-US" sz="2000" b="1" dirty="0">
                <a:solidFill>
                  <a:srgbClr val="E10027"/>
                </a:solidFill>
                <a:effectLst/>
                <a:ea typeface="Calibri" panose="020F0502020204030204" pitchFamily="34" charset="0"/>
                <a:cs typeface="Calibri" panose="020F0502020204030204" pitchFamily="34" charset="0"/>
              </a:rPr>
              <a:t>OL </a:t>
            </a:r>
            <a:r>
              <a:rPr lang="en-US" sz="2000" dirty="0">
                <a:solidFill>
                  <a:schemeClr val="bg1">
                    <a:lumMod val="50000"/>
                  </a:schemeClr>
                </a:solidFill>
                <a:cs typeface="Calibri" panose="020F0502020204030204" pitchFamily="34" charset="0"/>
              </a:rPr>
              <a:t>as part of our USERS Group in July 2023. </a:t>
            </a:r>
            <a:endParaRPr lang="en-US" sz="2000" dirty="0">
              <a:solidFill>
                <a:schemeClr val="bg1">
                  <a:lumMod val="50000"/>
                </a:schemeClr>
              </a:solidFill>
              <a:effectLst/>
              <a:ea typeface="Calibri" panose="020F0502020204030204" pitchFamily="34" charset="0"/>
              <a:cs typeface="Calibri" panose="020F0502020204030204" pitchFamily="34" charset="0"/>
            </a:endParaRPr>
          </a:p>
          <a:p>
            <a:endParaRPr lang="en-US" sz="1800" kern="100" dirty="0">
              <a:solidFill>
                <a:schemeClr val="bg1">
                  <a:lumMod val="50000"/>
                </a:schemeClr>
              </a:solidFill>
              <a:effectLst/>
              <a:latin typeface="Cabin" pitchFamily="2" charset="0"/>
              <a:ea typeface="Calibri" panose="020F0502020204030204" pitchFamily="34" charset="0"/>
              <a:cs typeface="Times New Roman" panose="02020603050405020304" pitchFamily="18" charset="0"/>
            </a:endParaRPr>
          </a:p>
          <a:p>
            <a:endParaRPr lang="en-US" sz="1800" kern="100" dirty="0">
              <a:solidFill>
                <a:schemeClr val="bg1">
                  <a:lumMod val="50000"/>
                </a:schemeClr>
              </a:solidFill>
              <a:cs typeface="Times New Roman" panose="02020603050405020304" pitchFamily="18" charset="0"/>
            </a:endParaRPr>
          </a:p>
          <a:p>
            <a:pPr marL="0" indent="0">
              <a:buNone/>
            </a:pPr>
            <a:endParaRPr lang="en-US" sz="1800" dirty="0">
              <a:solidFill>
                <a:schemeClr val="bg1">
                  <a:lumMod val="50000"/>
                </a:schemeClr>
              </a:solidFill>
            </a:endParaRPr>
          </a:p>
          <a:p>
            <a:endParaRPr lang="en-US" sz="1800" kern="100" dirty="0">
              <a:solidFill>
                <a:schemeClr val="bg1">
                  <a:lumMod val="50000"/>
                </a:schemeClr>
              </a:solidFill>
              <a:effectLst/>
              <a:ea typeface="Calibri" panose="020F0502020204030204" pitchFamily="34" charset="0"/>
              <a:cs typeface="Times New Roman" panose="02020603050405020304" pitchFamily="18" charset="0"/>
            </a:endParaRPr>
          </a:p>
          <a:p>
            <a:pPr marL="0" indent="0">
              <a:buNone/>
            </a:pPr>
            <a:endParaRPr lang="en-US" dirty="0"/>
          </a:p>
        </p:txBody>
      </p:sp>
      <p:pic>
        <p:nvPicPr>
          <p:cNvPr id="7" name="Picture 6" descr="A large building with a clock tower&#10;&#10;Description automatically generated with medium confidence">
            <a:extLst>
              <a:ext uri="{FF2B5EF4-FFF2-40B4-BE49-F238E27FC236}">
                <a16:creationId xmlns:a16="http://schemas.microsoft.com/office/drawing/2014/main" id="{BBA0D332-8A64-DF3E-376D-FD6FDCBCC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114" y="1133211"/>
            <a:ext cx="4631944" cy="3473958"/>
          </a:xfrm>
          <a:prstGeom prst="rect">
            <a:avLst/>
          </a:prstGeom>
        </p:spPr>
      </p:pic>
      <p:pic>
        <p:nvPicPr>
          <p:cNvPr id="9" name="Picture 8" descr="Logo&#10;&#10;Description automatically generated">
            <a:hlinkClick r:id="rId3"/>
            <a:extLst>
              <a:ext uri="{FF2B5EF4-FFF2-40B4-BE49-F238E27FC236}">
                <a16:creationId xmlns:a16="http://schemas.microsoft.com/office/drawing/2014/main" id="{538D218A-3A15-7377-DD24-AA145B60C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127" y="4883539"/>
            <a:ext cx="5326053" cy="1682499"/>
          </a:xfrm>
          <a:prstGeom prst="rect">
            <a:avLst/>
          </a:prstGeom>
        </p:spPr>
      </p:pic>
    </p:spTree>
    <p:extLst>
      <p:ext uri="{BB962C8B-B14F-4D97-AF65-F5344CB8AC3E}">
        <p14:creationId xmlns:p14="http://schemas.microsoft.com/office/powerpoint/2010/main" val="333383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2800" dirty="0">
                <a:latin typeface="Cabin"/>
              </a:rPr>
              <a:t> New Product Development</a:t>
            </a:r>
            <a:endParaRPr lang="en-US" sz="2800" dirty="0"/>
          </a:p>
        </p:txBody>
      </p:sp>
      <p:pic>
        <p:nvPicPr>
          <p:cNvPr id="9" name="Picture 8" descr="Logo, company name&#10;&#10;Description automatically generated">
            <a:extLst>
              <a:ext uri="{FF2B5EF4-FFF2-40B4-BE49-F238E27FC236}">
                <a16:creationId xmlns:a16="http://schemas.microsoft.com/office/drawing/2014/main" id="{B21D8BCB-DFD0-B41A-8CFA-83FB914AB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533" y="5562600"/>
            <a:ext cx="1638005" cy="1125347"/>
          </a:xfrm>
          <a:prstGeom prst="rect">
            <a:avLst/>
          </a:prstGeom>
        </p:spPr>
      </p:pic>
      <p:sp>
        <p:nvSpPr>
          <p:cNvPr id="12" name="Content Placeholder 2">
            <a:extLst>
              <a:ext uri="{FF2B5EF4-FFF2-40B4-BE49-F238E27FC236}">
                <a16:creationId xmlns:a16="http://schemas.microsoft.com/office/drawing/2014/main" id="{DE8A06E9-001F-1764-2101-F75D5703357F}"/>
              </a:ext>
            </a:extLst>
          </p:cNvPr>
          <p:cNvSpPr>
            <a:spLocks noGrp="1"/>
          </p:cNvSpPr>
          <p:nvPr>
            <p:ph idx="1"/>
          </p:nvPr>
        </p:nvSpPr>
        <p:spPr>
          <a:xfrm>
            <a:off x="360653" y="1295400"/>
            <a:ext cx="8150270" cy="4412451"/>
          </a:xfrm>
        </p:spPr>
        <p:txBody>
          <a:bodyPr vert="horz" lIns="91440" tIns="45720" rIns="91440" bIns="45720" rtlCol="0" anchor="t">
            <a:normAutofit/>
          </a:bodyPr>
          <a:lstStyle/>
          <a:p>
            <a:pPr marL="228600" lvl="1">
              <a:spcBef>
                <a:spcPts val="1000"/>
              </a:spcBef>
            </a:pPr>
            <a:r>
              <a:rPr lang="en-US" dirty="0">
                <a:solidFill>
                  <a:schemeClr val="bg1">
                    <a:lumMod val="50000"/>
                  </a:schemeClr>
                </a:solidFill>
                <a:latin typeface="Arial"/>
                <a:cs typeface="Arial"/>
              </a:rPr>
              <a:t>TESCO continues with a  string of New Product Development (NPD) efforts.  The NPD Team is working on everything from adding new features for our 6330’s and 2990’s to new products in the electric vehicle charger market and others related to energy measurement as well as products that expand our test switch, pre-wired box and </a:t>
            </a:r>
            <a:r>
              <a:rPr lang="en-US" dirty="0" err="1">
                <a:solidFill>
                  <a:schemeClr val="bg1">
                    <a:lumMod val="50000"/>
                  </a:schemeClr>
                </a:solidFill>
                <a:latin typeface="Arial"/>
                <a:cs typeface="Arial"/>
              </a:rPr>
              <a:t>transocket</a:t>
            </a:r>
            <a:r>
              <a:rPr lang="en-US" dirty="0">
                <a:solidFill>
                  <a:schemeClr val="bg1">
                    <a:lumMod val="50000"/>
                  </a:schemeClr>
                </a:solidFill>
                <a:latin typeface="Arial"/>
                <a:cs typeface="Arial"/>
              </a:rPr>
              <a:t> offerings.  </a:t>
            </a:r>
          </a:p>
          <a:p>
            <a:r>
              <a:rPr lang="en-US" sz="2400" dirty="0">
                <a:solidFill>
                  <a:schemeClr val="bg1">
                    <a:lumMod val="50000"/>
                  </a:schemeClr>
                </a:solidFill>
                <a:latin typeface="Arial"/>
                <a:cs typeface="Arial"/>
              </a:rPr>
              <a:t>Two that we would like to highlight this afternoon are</a:t>
            </a:r>
          </a:p>
          <a:p>
            <a:pPr lvl="1"/>
            <a:r>
              <a:rPr lang="en-US" sz="2000" dirty="0">
                <a:solidFill>
                  <a:schemeClr val="bg1">
                    <a:lumMod val="50000"/>
                  </a:schemeClr>
                </a:solidFill>
                <a:latin typeface="Arial"/>
                <a:cs typeface="Arial"/>
              </a:rPr>
              <a:t>The Catalog 1160 Signal Strength </a:t>
            </a:r>
            <a:r>
              <a:rPr lang="en-US" sz="2000" dirty="0" err="1">
                <a:solidFill>
                  <a:schemeClr val="bg1">
                    <a:lumMod val="50000"/>
                  </a:schemeClr>
                </a:solidFill>
                <a:latin typeface="Arial"/>
                <a:cs typeface="Arial"/>
              </a:rPr>
              <a:t>Analyser</a:t>
            </a:r>
            <a:r>
              <a:rPr lang="en-US" sz="2000" dirty="0">
                <a:solidFill>
                  <a:schemeClr val="bg1">
                    <a:lumMod val="50000"/>
                  </a:schemeClr>
                </a:solidFill>
                <a:latin typeface="Arial"/>
                <a:cs typeface="Arial"/>
              </a:rPr>
              <a:t> for assisting in </a:t>
            </a:r>
            <a:r>
              <a:rPr lang="en-US" sz="2000" dirty="0" err="1">
                <a:solidFill>
                  <a:schemeClr val="bg1">
                    <a:lumMod val="50000"/>
                  </a:schemeClr>
                </a:solidFill>
                <a:latin typeface="Arial"/>
                <a:cs typeface="Arial"/>
              </a:rPr>
              <a:t>determing</a:t>
            </a:r>
            <a:r>
              <a:rPr lang="en-US" sz="2000" dirty="0">
                <a:solidFill>
                  <a:schemeClr val="bg1">
                    <a:lumMod val="50000"/>
                  </a:schemeClr>
                </a:solidFill>
                <a:latin typeface="Arial"/>
                <a:cs typeface="Arial"/>
              </a:rPr>
              <a:t> the best location for an antennae for a meter on an RF mesh system or if a </a:t>
            </a:r>
            <a:r>
              <a:rPr lang="en-US" sz="2000" dirty="0" err="1">
                <a:solidFill>
                  <a:schemeClr val="bg1">
                    <a:lumMod val="50000"/>
                  </a:schemeClr>
                </a:solidFill>
                <a:latin typeface="Arial"/>
                <a:cs typeface="Arial"/>
              </a:rPr>
              <a:t>nantennae</a:t>
            </a:r>
            <a:r>
              <a:rPr lang="en-US" sz="2000" dirty="0">
                <a:solidFill>
                  <a:schemeClr val="bg1">
                    <a:lumMod val="50000"/>
                  </a:schemeClr>
                </a:solidFill>
                <a:latin typeface="Arial"/>
                <a:cs typeface="Arial"/>
              </a:rPr>
              <a:t> would even help</a:t>
            </a:r>
          </a:p>
          <a:p>
            <a:pPr lvl="1"/>
            <a:r>
              <a:rPr lang="en-US" sz="2000" dirty="0">
                <a:solidFill>
                  <a:schemeClr val="bg1">
                    <a:lumMod val="50000"/>
                  </a:schemeClr>
                </a:solidFill>
                <a:latin typeface="Arial"/>
                <a:cs typeface="Arial"/>
              </a:rPr>
              <a:t>The second is a new offering from our </a:t>
            </a:r>
            <a:r>
              <a:rPr lang="en-US" sz="2000" dirty="0" err="1">
                <a:solidFill>
                  <a:schemeClr val="bg1">
                    <a:lumMod val="50000"/>
                  </a:schemeClr>
                </a:solidFill>
                <a:latin typeface="Arial"/>
                <a:cs typeface="Arial"/>
              </a:rPr>
              <a:t>NightHawk</a:t>
            </a:r>
            <a:r>
              <a:rPr lang="en-US" sz="2000" dirty="0">
                <a:solidFill>
                  <a:schemeClr val="bg1">
                    <a:lumMod val="50000"/>
                  </a:schemeClr>
                </a:solidFill>
                <a:latin typeface="Arial"/>
                <a:cs typeface="Arial"/>
              </a:rPr>
              <a:t> product line to help fill holes for existing MV-90 systems..</a:t>
            </a:r>
          </a:p>
          <a:p>
            <a:pPr lvl="2"/>
            <a:endParaRPr lang="en-US" sz="2400" dirty="0">
              <a:solidFill>
                <a:schemeClr val="bg1">
                  <a:lumMod val="50000"/>
                </a:schemeClr>
              </a:solidFill>
            </a:endParaRPr>
          </a:p>
          <a:p>
            <a:pPr lvl="1"/>
            <a:endParaRPr lang="en-US" dirty="0"/>
          </a:p>
          <a:p>
            <a:endParaRPr lang="en-US" dirty="0"/>
          </a:p>
        </p:txBody>
      </p:sp>
      <p:pic>
        <p:nvPicPr>
          <p:cNvPr id="5" name="Picture 6" descr="Diagram&#10;&#10;Description automatically generated">
            <a:extLst>
              <a:ext uri="{FF2B5EF4-FFF2-40B4-BE49-F238E27FC236}">
                <a16:creationId xmlns:a16="http://schemas.microsoft.com/office/drawing/2014/main" id="{534B5E47-6A2F-6240-E582-E058FE9E1028}"/>
              </a:ext>
            </a:extLst>
          </p:cNvPr>
          <p:cNvPicPr>
            <a:picLocks noChangeAspect="1"/>
          </p:cNvPicPr>
          <p:nvPr/>
        </p:nvPicPr>
        <p:blipFill>
          <a:blip r:embed="rId3"/>
          <a:stretch>
            <a:fillRect/>
          </a:stretch>
        </p:blipFill>
        <p:spPr>
          <a:xfrm>
            <a:off x="5648527" y="5654073"/>
            <a:ext cx="1332690" cy="1062193"/>
          </a:xfrm>
          <a:prstGeom prst="rect">
            <a:avLst/>
          </a:prstGeom>
        </p:spPr>
      </p:pic>
    </p:spTree>
    <p:extLst>
      <p:ext uri="{BB962C8B-B14F-4D97-AF65-F5344CB8AC3E}">
        <p14:creationId xmlns:p14="http://schemas.microsoft.com/office/powerpoint/2010/main" val="371752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2800" dirty="0"/>
              <a:t>Signal Strength Analyzer CAT 1160</a:t>
            </a:r>
          </a:p>
        </p:txBody>
      </p:sp>
      <p:pic>
        <p:nvPicPr>
          <p:cNvPr id="8" name="Content Placeholder 7">
            <a:extLst>
              <a:ext uri="{FF2B5EF4-FFF2-40B4-BE49-F238E27FC236}">
                <a16:creationId xmlns:a16="http://schemas.microsoft.com/office/drawing/2014/main" id="{3D5CAB22-A7A9-1305-9612-74C2C8589692}"/>
              </a:ext>
            </a:extLst>
          </p:cNvPr>
          <p:cNvPicPr>
            <a:picLocks noGrp="1" noChangeAspect="1"/>
          </p:cNvPicPr>
          <p:nvPr>
            <p:ph idx="1"/>
          </p:nvPr>
        </p:nvPicPr>
        <p:blipFill>
          <a:blip r:embed="rId2"/>
          <a:stretch>
            <a:fillRect/>
          </a:stretch>
        </p:blipFill>
        <p:spPr>
          <a:xfrm>
            <a:off x="1143000" y="1684474"/>
            <a:ext cx="4672013" cy="2260651"/>
          </a:xfrm>
        </p:spPr>
      </p:pic>
      <p:sp>
        <p:nvSpPr>
          <p:cNvPr id="11" name="TextBox 10">
            <a:extLst>
              <a:ext uri="{FF2B5EF4-FFF2-40B4-BE49-F238E27FC236}">
                <a16:creationId xmlns:a16="http://schemas.microsoft.com/office/drawing/2014/main" id="{96452A9E-5D7C-2B46-7A8D-7C4355F116C1}"/>
              </a:ext>
            </a:extLst>
          </p:cNvPr>
          <p:cNvSpPr txBox="1"/>
          <p:nvPr/>
        </p:nvSpPr>
        <p:spPr>
          <a:xfrm>
            <a:off x="1143000" y="4193265"/>
            <a:ext cx="6583680" cy="923330"/>
          </a:xfrm>
          <a:prstGeom prst="rect">
            <a:avLst/>
          </a:prstGeom>
          <a:noFill/>
        </p:spPr>
        <p:txBody>
          <a:bodyPr wrap="square">
            <a:spAutoFit/>
          </a:bodyPr>
          <a:lstStyle/>
          <a:p>
            <a:pPr fontAlgn="base"/>
            <a:r>
              <a:rPr lang="en-US" dirty="0">
                <a:solidFill>
                  <a:srgbClr val="020C14"/>
                </a:solidFill>
                <a:latin typeface="Cabin" pitchFamily="2" charset="0"/>
              </a:rPr>
              <a:t>When a meter is not reporting reliably to the Head-end, or for a new meter, concentrator, or antenna installation, </a:t>
            </a:r>
            <a:r>
              <a:rPr lang="en-US" b="1" dirty="0">
                <a:solidFill>
                  <a:srgbClr val="020C14"/>
                </a:solidFill>
                <a:latin typeface="Cabin" pitchFamily="2" charset="0"/>
              </a:rPr>
              <a:t>TESCO’s SSA </a:t>
            </a:r>
            <a:r>
              <a:rPr lang="en-US" dirty="0">
                <a:solidFill>
                  <a:srgbClr val="020C14"/>
                </a:solidFill>
                <a:latin typeface="Cabin" pitchFamily="2" charset="0"/>
              </a:rPr>
              <a:t>will show you the best location for the equipment. </a:t>
            </a:r>
          </a:p>
        </p:txBody>
      </p:sp>
      <p:sp>
        <p:nvSpPr>
          <p:cNvPr id="14" name="TextBox 13">
            <a:extLst>
              <a:ext uri="{FF2B5EF4-FFF2-40B4-BE49-F238E27FC236}">
                <a16:creationId xmlns:a16="http://schemas.microsoft.com/office/drawing/2014/main" id="{BE2D9741-0677-7EE6-03EF-AFB38A0E5BE6}"/>
              </a:ext>
            </a:extLst>
          </p:cNvPr>
          <p:cNvSpPr txBox="1"/>
          <p:nvPr/>
        </p:nvSpPr>
        <p:spPr>
          <a:xfrm>
            <a:off x="1417320" y="5116595"/>
            <a:ext cx="5095494" cy="1323439"/>
          </a:xfrm>
          <a:prstGeom prst="rect">
            <a:avLst/>
          </a:prstGeom>
          <a:noFill/>
        </p:spPr>
        <p:txBody>
          <a:bodyPr wrap="square">
            <a:spAutoFit/>
          </a:bodyPr>
          <a:lstStyle/>
          <a:p>
            <a:pPr fontAlgn="base">
              <a:buFont typeface="Arial" panose="020B0604020202020204" pitchFamily="34" charset="0"/>
              <a:buChar char="•"/>
            </a:pPr>
            <a:r>
              <a:rPr lang="en-US" sz="1600" dirty="0">
                <a:solidFill>
                  <a:srgbClr val="020C14"/>
                </a:solidFill>
                <a:latin typeface="sf-pro"/>
              </a:rPr>
              <a:t>Head end connection information to home office</a:t>
            </a:r>
          </a:p>
          <a:p>
            <a:pPr fontAlgn="base">
              <a:buFont typeface="Arial" panose="020B0604020202020204" pitchFamily="34" charset="0"/>
              <a:buChar char="•"/>
            </a:pPr>
            <a:r>
              <a:rPr lang="en-US" sz="1600" dirty="0">
                <a:solidFill>
                  <a:srgbClr val="020C14"/>
                </a:solidFill>
                <a:latin typeface="sf-pro"/>
              </a:rPr>
              <a:t>Indicating lights</a:t>
            </a:r>
          </a:p>
          <a:p>
            <a:pPr fontAlgn="base">
              <a:buFont typeface="Arial" panose="020B0604020202020204" pitchFamily="34" charset="0"/>
              <a:buChar char="•"/>
            </a:pPr>
            <a:r>
              <a:rPr lang="en-US" sz="1600" dirty="0">
                <a:solidFill>
                  <a:srgbClr val="020C14"/>
                </a:solidFill>
                <a:latin typeface="sf-pro"/>
              </a:rPr>
              <a:t>Sunlight readable display</a:t>
            </a:r>
          </a:p>
          <a:p>
            <a:pPr fontAlgn="base">
              <a:buFont typeface="Arial" panose="020B0604020202020204" pitchFamily="34" charset="0"/>
              <a:buChar char="•"/>
            </a:pPr>
            <a:r>
              <a:rPr lang="en-US" sz="1600" dirty="0">
                <a:solidFill>
                  <a:srgbClr val="020C14"/>
                </a:solidFill>
                <a:latin typeface="sf-pro"/>
              </a:rPr>
              <a:t>GPS enabled</a:t>
            </a:r>
          </a:p>
          <a:p>
            <a:pPr fontAlgn="base">
              <a:buFont typeface="Arial" panose="020B0604020202020204" pitchFamily="34" charset="0"/>
              <a:buChar char="•"/>
            </a:pPr>
            <a:r>
              <a:rPr lang="en-US" sz="1600" dirty="0">
                <a:solidFill>
                  <a:srgbClr val="020C14"/>
                </a:solidFill>
                <a:latin typeface="sf-pro"/>
              </a:rPr>
              <a:t>Rechargeable Battery powered</a:t>
            </a:r>
          </a:p>
        </p:txBody>
      </p:sp>
      <p:sp>
        <p:nvSpPr>
          <p:cNvPr id="16" name="TextBox 15">
            <a:extLst>
              <a:ext uri="{FF2B5EF4-FFF2-40B4-BE49-F238E27FC236}">
                <a16:creationId xmlns:a16="http://schemas.microsoft.com/office/drawing/2014/main" id="{CFE91E85-34B7-9C2A-71AD-0686371F5119}"/>
              </a:ext>
            </a:extLst>
          </p:cNvPr>
          <p:cNvSpPr txBox="1"/>
          <p:nvPr/>
        </p:nvSpPr>
        <p:spPr>
          <a:xfrm>
            <a:off x="5446850" y="1446932"/>
            <a:ext cx="2920402" cy="2585323"/>
          </a:xfrm>
          <a:prstGeom prst="rect">
            <a:avLst/>
          </a:prstGeom>
          <a:noFill/>
        </p:spPr>
        <p:txBody>
          <a:bodyPr wrap="square">
            <a:spAutoFit/>
          </a:bodyPr>
          <a:lstStyle/>
          <a:p>
            <a:r>
              <a:rPr lang="en-US" dirty="0">
                <a:solidFill>
                  <a:srgbClr val="000000"/>
                </a:solidFill>
                <a:latin typeface="Cabin" pitchFamily="2" charset="0"/>
              </a:rPr>
              <a:t>For utilities considering or currently involved in AMI implementations, a Signal Strength Analyzer (SSA) will determine the location with the highest quality signal when placing an antenna for a poorly communicating meter.</a:t>
            </a:r>
          </a:p>
        </p:txBody>
      </p:sp>
    </p:spTree>
    <p:extLst>
      <p:ext uri="{BB962C8B-B14F-4D97-AF65-F5344CB8AC3E}">
        <p14:creationId xmlns:p14="http://schemas.microsoft.com/office/powerpoint/2010/main" val="138862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EBE1C-AD04-A4D3-BE6E-7F9C3EEAB12F}"/>
              </a:ext>
            </a:extLst>
          </p:cNvPr>
          <p:cNvSpPr>
            <a:spLocks noGrp="1"/>
          </p:cNvSpPr>
          <p:nvPr>
            <p:ph type="title"/>
          </p:nvPr>
        </p:nvSpPr>
        <p:spPr/>
        <p:txBody>
          <a:bodyPr/>
          <a:lstStyle/>
          <a:p>
            <a:r>
              <a:rPr lang="en-US" sz="2800" dirty="0" err="1">
                <a:latin typeface="Cabin"/>
              </a:rPr>
              <a:t>DirectConnect</a:t>
            </a:r>
            <a:r>
              <a:rPr lang="en-US" sz="2800" dirty="0">
                <a:latin typeface="Cabin"/>
              </a:rPr>
              <a:t>: </a:t>
            </a:r>
            <a:br>
              <a:rPr lang="en-US" sz="2800" dirty="0">
                <a:latin typeface="Cabin"/>
              </a:rPr>
            </a:br>
            <a:r>
              <a:rPr lang="en-US" sz="2800" dirty="0">
                <a:latin typeface="Cabin"/>
              </a:rPr>
              <a:t>Your Solution to MV90</a:t>
            </a:r>
            <a:r>
              <a:rPr lang="en-US" sz="2800" b="1" i="0" u="none" strike="noStrike" baseline="30000" dirty="0">
                <a:solidFill>
                  <a:srgbClr val="FF0000"/>
                </a:solidFill>
                <a:latin typeface="Cabin SemiBold" pitchFamily="2" charset="0"/>
              </a:rPr>
              <a:t>™</a:t>
            </a:r>
            <a:r>
              <a:rPr lang="en-US" sz="2800" dirty="0">
                <a:latin typeface="Cabin"/>
              </a:rPr>
              <a:t> Voids </a:t>
            </a:r>
            <a:endParaRPr lang="en-US" sz="2800" dirty="0"/>
          </a:p>
        </p:txBody>
      </p:sp>
      <p:pic>
        <p:nvPicPr>
          <p:cNvPr id="9" name="Picture 8" descr="Logo, company name&#10;&#10;Description automatically generated">
            <a:extLst>
              <a:ext uri="{FF2B5EF4-FFF2-40B4-BE49-F238E27FC236}">
                <a16:creationId xmlns:a16="http://schemas.microsoft.com/office/drawing/2014/main" id="{B21D8BCB-DFD0-B41A-8CFA-83FB914AB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533" y="5562600"/>
            <a:ext cx="1638005" cy="1125347"/>
          </a:xfrm>
          <a:prstGeom prst="rect">
            <a:avLst/>
          </a:prstGeom>
        </p:spPr>
      </p:pic>
      <p:sp>
        <p:nvSpPr>
          <p:cNvPr id="12" name="Content Placeholder 2">
            <a:extLst>
              <a:ext uri="{FF2B5EF4-FFF2-40B4-BE49-F238E27FC236}">
                <a16:creationId xmlns:a16="http://schemas.microsoft.com/office/drawing/2014/main" id="{DE8A06E9-001F-1764-2101-F75D5703357F}"/>
              </a:ext>
            </a:extLst>
          </p:cNvPr>
          <p:cNvSpPr>
            <a:spLocks noGrp="1"/>
          </p:cNvSpPr>
          <p:nvPr>
            <p:ph idx="1"/>
          </p:nvPr>
        </p:nvSpPr>
        <p:spPr>
          <a:xfrm>
            <a:off x="360653" y="1295400"/>
            <a:ext cx="8150270" cy="4412451"/>
          </a:xfrm>
        </p:spPr>
        <p:txBody>
          <a:bodyPr vert="horz" lIns="91440" tIns="45720" rIns="91440" bIns="45720" rtlCol="0" anchor="t">
            <a:normAutofit fontScale="92500"/>
          </a:bodyPr>
          <a:lstStyle/>
          <a:p>
            <a:pPr marL="457200" lvl="1" indent="0">
              <a:buNone/>
            </a:pPr>
            <a:r>
              <a:rPr lang="en-US" dirty="0">
                <a:solidFill>
                  <a:schemeClr val="bg1">
                    <a:lumMod val="50000"/>
                  </a:schemeClr>
                </a:solidFill>
                <a:latin typeface="Cabin"/>
              </a:rPr>
              <a:t>Connects directly with </a:t>
            </a:r>
            <a:r>
              <a:rPr lang="en-US" b="1" dirty="0" err="1">
                <a:solidFill>
                  <a:srgbClr val="E10027"/>
                </a:solidFill>
                <a:latin typeface="Cabin"/>
              </a:rPr>
              <a:t>Itron</a:t>
            </a:r>
            <a:r>
              <a:rPr lang="en-US" b="1" dirty="0">
                <a:solidFill>
                  <a:srgbClr val="E10027"/>
                </a:solidFill>
                <a:latin typeface="Cabin"/>
              </a:rPr>
              <a:t> MV-90</a:t>
            </a:r>
            <a:r>
              <a:rPr lang="en-US" sz="2100" b="1" i="0" u="none" strike="noStrike" baseline="30000" dirty="0">
                <a:solidFill>
                  <a:srgbClr val="E10027"/>
                </a:solidFill>
                <a:latin typeface="Cabin SemiBold" pitchFamily="2" charset="0"/>
              </a:rPr>
              <a:t>™</a:t>
            </a:r>
            <a:endParaRPr lang="en-US" dirty="0">
              <a:solidFill>
                <a:srgbClr val="E10027"/>
              </a:solidFill>
              <a:latin typeface="Cabin"/>
            </a:endParaRPr>
          </a:p>
          <a:p>
            <a:pPr lvl="1"/>
            <a:r>
              <a:rPr lang="en-US" dirty="0">
                <a:solidFill>
                  <a:schemeClr val="bg1">
                    <a:lumMod val="50000"/>
                  </a:schemeClr>
                </a:solidFill>
                <a:latin typeface="Cabin"/>
              </a:rPr>
              <a:t>Robust, secure, and efficient bidirectional message delivery mechanism</a:t>
            </a:r>
          </a:p>
          <a:p>
            <a:pPr lvl="1"/>
            <a:r>
              <a:rPr lang="en-US" dirty="0">
                <a:solidFill>
                  <a:schemeClr val="bg1">
                    <a:lumMod val="50000"/>
                  </a:schemeClr>
                </a:solidFill>
                <a:latin typeface="Cabin"/>
              </a:rPr>
              <a:t>Does not require any middleware – </a:t>
            </a:r>
            <a:r>
              <a:rPr lang="en-US" b="1" dirty="0" err="1">
                <a:solidFill>
                  <a:srgbClr val="E10027"/>
                </a:solidFill>
                <a:latin typeface="Cabin"/>
              </a:rPr>
              <a:t>DirectConnect</a:t>
            </a:r>
            <a:r>
              <a:rPr lang="en-US" dirty="0">
                <a:solidFill>
                  <a:schemeClr val="bg1">
                    <a:lumMod val="50000"/>
                  </a:schemeClr>
                </a:solidFill>
                <a:latin typeface="Cabin"/>
              </a:rPr>
              <a:t> </a:t>
            </a:r>
            <a:br>
              <a:rPr lang="en-US" dirty="0">
                <a:solidFill>
                  <a:schemeClr val="bg1">
                    <a:lumMod val="50000"/>
                  </a:schemeClr>
                </a:solidFill>
                <a:latin typeface="Cabin"/>
              </a:rPr>
            </a:br>
            <a:r>
              <a:rPr lang="en-US" dirty="0">
                <a:solidFill>
                  <a:schemeClr val="bg1">
                    <a:lumMod val="50000"/>
                  </a:schemeClr>
                </a:solidFill>
                <a:latin typeface="Cabin"/>
              </a:rPr>
              <a:t>o </a:t>
            </a:r>
            <a:r>
              <a:rPr lang="en-US" b="1" dirty="0">
                <a:solidFill>
                  <a:srgbClr val="E10027"/>
                </a:solidFill>
                <a:latin typeface="Cabin"/>
              </a:rPr>
              <a:t>MV-90™</a:t>
            </a:r>
            <a:r>
              <a:rPr lang="en-US" dirty="0">
                <a:solidFill>
                  <a:schemeClr val="bg1">
                    <a:lumMod val="50000"/>
                  </a:schemeClr>
                </a:solidFill>
                <a:latin typeface="Cabin"/>
              </a:rPr>
              <a:t> (or other host). Communicates directly between meter and head end.</a:t>
            </a:r>
          </a:p>
          <a:p>
            <a:pPr lvl="1"/>
            <a:r>
              <a:rPr lang="en-US" dirty="0">
                <a:solidFill>
                  <a:schemeClr val="bg1">
                    <a:lumMod val="50000"/>
                  </a:schemeClr>
                </a:solidFill>
                <a:latin typeface="Cabin"/>
              </a:rPr>
              <a:t>Stand alone solution</a:t>
            </a:r>
          </a:p>
          <a:p>
            <a:pPr lvl="1"/>
            <a:r>
              <a:rPr lang="en-US" dirty="0">
                <a:solidFill>
                  <a:schemeClr val="bg1">
                    <a:lumMod val="50000"/>
                  </a:schemeClr>
                </a:solidFill>
                <a:latin typeface="Cabin"/>
              </a:rPr>
              <a:t>Uses an </a:t>
            </a:r>
            <a:r>
              <a:rPr lang="en-US" dirty="0" err="1">
                <a:solidFill>
                  <a:schemeClr val="bg1">
                    <a:lumMod val="50000"/>
                  </a:schemeClr>
                </a:solidFill>
                <a:latin typeface="Cabin"/>
              </a:rPr>
              <a:t>Aclara</a:t>
            </a:r>
            <a:r>
              <a:rPr lang="en-US" dirty="0">
                <a:solidFill>
                  <a:schemeClr val="bg1">
                    <a:lumMod val="50000"/>
                  </a:schemeClr>
                </a:solidFill>
                <a:latin typeface="Cabin"/>
              </a:rPr>
              <a:t> Kv2C meter with a new </a:t>
            </a:r>
            <a:r>
              <a:rPr lang="en-US" dirty="0" err="1">
                <a:solidFill>
                  <a:schemeClr val="bg1">
                    <a:lumMod val="50000"/>
                  </a:schemeClr>
                </a:solidFill>
                <a:latin typeface="Cabin"/>
              </a:rPr>
              <a:t>NightHawk</a:t>
            </a:r>
            <a:r>
              <a:rPr lang="en-US" dirty="0">
                <a:solidFill>
                  <a:schemeClr val="bg1">
                    <a:lumMod val="50000"/>
                  </a:schemeClr>
                </a:solidFill>
                <a:latin typeface="Cabin"/>
              </a:rPr>
              <a:t> communications module developed specifically for this application.</a:t>
            </a:r>
          </a:p>
          <a:p>
            <a:pPr lvl="1"/>
            <a:r>
              <a:rPr lang="en-US" dirty="0">
                <a:solidFill>
                  <a:schemeClr val="bg1">
                    <a:lumMod val="50000"/>
                  </a:schemeClr>
                </a:solidFill>
                <a:latin typeface="Cabin"/>
              </a:rPr>
              <a:t>Presently works with both ATT and Verizon networks.</a:t>
            </a:r>
          </a:p>
          <a:p>
            <a:pPr lvl="1"/>
            <a:r>
              <a:rPr lang="en-US" dirty="0">
                <a:solidFill>
                  <a:schemeClr val="bg1">
                    <a:lumMod val="50000"/>
                  </a:schemeClr>
                </a:solidFill>
                <a:latin typeface="Cabin"/>
              </a:rPr>
              <a:t>This solution will help to fill holes as land lines fail over time.</a:t>
            </a:r>
            <a:br>
              <a:rPr lang="en-US" dirty="0">
                <a:solidFill>
                  <a:schemeClr val="bg1">
                    <a:lumMod val="50000"/>
                  </a:schemeClr>
                </a:solidFill>
                <a:latin typeface="Cabin"/>
              </a:rPr>
            </a:br>
            <a:endParaRPr lang="en-US" dirty="0">
              <a:solidFill>
                <a:schemeClr val="bg1">
                  <a:lumMod val="50000"/>
                </a:schemeClr>
              </a:solidFill>
            </a:endParaRPr>
          </a:p>
          <a:p>
            <a:pPr lvl="2"/>
            <a:endParaRPr lang="en-US" dirty="0">
              <a:solidFill>
                <a:schemeClr val="bg1">
                  <a:lumMod val="50000"/>
                </a:schemeClr>
              </a:solidFill>
            </a:endParaRPr>
          </a:p>
          <a:p>
            <a:pPr lvl="1"/>
            <a:endParaRPr lang="en-US" dirty="0"/>
          </a:p>
          <a:p>
            <a:endParaRPr lang="en-US" dirty="0"/>
          </a:p>
        </p:txBody>
      </p:sp>
      <p:pic>
        <p:nvPicPr>
          <p:cNvPr id="5" name="Picture 6" descr="Diagram&#10;&#10;Description automatically generated">
            <a:extLst>
              <a:ext uri="{FF2B5EF4-FFF2-40B4-BE49-F238E27FC236}">
                <a16:creationId xmlns:a16="http://schemas.microsoft.com/office/drawing/2014/main" id="{534B5E47-6A2F-6240-E582-E058FE9E1028}"/>
              </a:ext>
            </a:extLst>
          </p:cNvPr>
          <p:cNvPicPr>
            <a:picLocks noChangeAspect="1"/>
          </p:cNvPicPr>
          <p:nvPr/>
        </p:nvPicPr>
        <p:blipFill>
          <a:blip r:embed="rId3"/>
          <a:stretch>
            <a:fillRect/>
          </a:stretch>
        </p:blipFill>
        <p:spPr>
          <a:xfrm>
            <a:off x="5648527" y="5654073"/>
            <a:ext cx="1332690" cy="1062193"/>
          </a:xfrm>
          <a:prstGeom prst="rect">
            <a:avLst/>
          </a:prstGeom>
        </p:spPr>
      </p:pic>
    </p:spTree>
    <p:extLst>
      <p:ext uri="{BB962C8B-B14F-4D97-AF65-F5344CB8AC3E}">
        <p14:creationId xmlns:p14="http://schemas.microsoft.com/office/powerpoint/2010/main" val="118204732"/>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146E0B-48F9-45FC-A2E0-B6D19E99410E}"/>
</file>

<file path=customXml/itemProps2.xml><?xml version="1.0" encoding="utf-8"?>
<ds:datastoreItem xmlns:ds="http://schemas.openxmlformats.org/officeDocument/2006/customXml" ds:itemID="{253BC4EA-6E76-4CD4-9A12-464D145C6FB3}">
  <ds:schemaRefs>
    <ds:schemaRef ds:uri="http://www.w3.org/XML/1998/namespace"/>
    <ds:schemaRef ds:uri="http://schemas.microsoft.com/office/2006/documentManagement/types"/>
    <ds:schemaRef ds:uri="http://purl.org/dc/terms/"/>
    <ds:schemaRef ds:uri="70bbfd98-ae7f-492a-837e-a90591c10a09"/>
    <ds:schemaRef ds:uri="http://schemas.openxmlformats.org/package/2006/metadata/core-properties"/>
    <ds:schemaRef ds:uri="http://purl.org/dc/elements/1.1/"/>
    <ds:schemaRef ds:uri="c5cc36f3-7ad4-42d0-bfba-269845a913c6"/>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59FE48D-3D58-4E27-871B-C39D64E6D5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325</TotalTime>
  <Words>918</Words>
  <Application>Microsoft Office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Cabin</vt:lpstr>
      <vt:lpstr>Cabin SemiBold</vt:lpstr>
      <vt:lpstr>Calibri</vt:lpstr>
      <vt:lpstr>sf-pro</vt:lpstr>
      <vt:lpstr>TESCO Template</vt:lpstr>
      <vt:lpstr>Tesco Meeting Supply &amp; Demand </vt:lpstr>
      <vt:lpstr>Tesco has made significant Vertical Integration Strategies to help with manufacturing lead times</vt:lpstr>
      <vt:lpstr>TESCO’s Vertical Integration</vt:lpstr>
      <vt:lpstr>TESCO’s Vertical Integration</vt:lpstr>
      <vt:lpstr>Tesco Leads in Delivery Times </vt:lpstr>
      <vt:lpstr>TESCO’s Expansion</vt:lpstr>
      <vt:lpstr> New Product Development</vt:lpstr>
      <vt:lpstr>Signal Strength Analyzer CAT 1160</vt:lpstr>
      <vt:lpstr>DirectConnect:  Your Solution to MV90™ Voids </vt:lpstr>
      <vt:lpstr>DirectConnect:  Your Solution to MV90™ Voids </vt:lpstr>
      <vt:lpstr>Our Mission: To be the Primary outside Metering Resource for all of our electric utility customers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Garcia</dc:creator>
  <cp:lastModifiedBy>Ingrid Swan</cp:lastModifiedBy>
  <cp:revision>8</cp:revision>
  <cp:lastPrinted>2023-04-14T18:57:05Z</cp:lastPrinted>
  <dcterms:created xsi:type="dcterms:W3CDTF">2022-01-27T19:56:34Z</dcterms:created>
  <dcterms:modified xsi:type="dcterms:W3CDTF">2023-04-27T17:45:40Z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ies>
</file>