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Slide</a:t>
            </a:r>
            <a:r>
              <a:rPr dirty="0" spc="-40"/>
              <a:t> </a:t>
            </a: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Slide</a:t>
            </a:r>
            <a:r>
              <a:rPr dirty="0" spc="-40"/>
              <a:t> </a:t>
            </a: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Slide</a:t>
            </a:r>
            <a:r>
              <a:rPr dirty="0" spc="-40"/>
              <a:t> </a:t>
            </a: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Slide</a:t>
            </a:r>
            <a:r>
              <a:rPr dirty="0" spc="-40"/>
              <a:t> </a:t>
            </a: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Slide</a:t>
            </a:r>
            <a:r>
              <a:rPr dirty="0" spc="-40"/>
              <a:t> </a:t>
            </a: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772400" y="6022975"/>
            <a:ext cx="1066799" cy="5302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35781" y="1819465"/>
            <a:ext cx="2472436" cy="559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39" y="1624076"/>
            <a:ext cx="8072120" cy="4543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964940" y="6331901"/>
            <a:ext cx="707389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Slide</a:t>
            </a:r>
            <a:r>
              <a:rPr dirty="0" spc="-40"/>
              <a:t> </a:t>
            </a:r>
            <a:fld id="{81D60167-4931-47E6-BA6A-407CBD079E47}" type="slidenum">
              <a:rPr dirty="0" spc="-5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Relationship Id="rId3" Type="http://schemas.openxmlformats.org/officeDocument/2006/relationships/image" Target="../media/image12.jp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sco-advent.com/" TargetMode="External"/><Relationship Id="rId3" Type="http://schemas.openxmlformats.org/officeDocument/2006/relationships/image" Target="../media/image16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48640" y="6301739"/>
            <a:ext cx="4235450" cy="242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75"/>
              </a:lnSpc>
              <a:tabLst>
                <a:tab pos="3428365" algn="l"/>
                <a:tab pos="4135754" algn="l"/>
              </a:tabLst>
            </a:pPr>
            <a:r>
              <a:rPr dirty="0" baseline="1984" sz="2100" spc="-15">
                <a:latin typeface="Arial"/>
                <a:cs typeface="Arial"/>
              </a:rPr>
              <a:t>10/02/2012</a:t>
            </a:r>
            <a:r>
              <a:rPr dirty="0" baseline="1984" sz="2100">
                <a:latin typeface="Arial"/>
                <a:cs typeface="Arial"/>
              </a:rPr>
              <a:t>	</a:t>
            </a:r>
            <a:r>
              <a:rPr dirty="0" baseline="-11904" sz="2100" spc="-22">
                <a:latin typeface="Arial"/>
                <a:cs typeface="Arial"/>
              </a:rPr>
              <a:t>Slid</a:t>
            </a:r>
            <a:r>
              <a:rPr dirty="0" baseline="-11904" sz="2100" spc="-1604">
                <a:latin typeface="Arial"/>
                <a:cs typeface="Arial"/>
              </a:rPr>
              <a:t>e</a:t>
            </a:r>
            <a:r>
              <a:rPr dirty="0" sz="1400" spc="-15">
                <a:latin typeface="Arial"/>
                <a:cs typeface="Arial"/>
              </a:rPr>
              <a:t>Slid</a:t>
            </a:r>
            <a:r>
              <a:rPr dirty="0" sz="1400" spc="-1689">
                <a:latin typeface="Arial"/>
                <a:cs typeface="Arial"/>
              </a:rPr>
              <a:t>e</a:t>
            </a:r>
            <a:r>
              <a:rPr dirty="0" baseline="-11904" sz="2100" spc="-15">
                <a:latin typeface="Arial"/>
                <a:cs typeface="Arial"/>
              </a:rPr>
              <a:t>1</a:t>
            </a:r>
            <a:r>
              <a:rPr dirty="0" baseline="-11904" sz="2100">
                <a:latin typeface="Arial"/>
                <a:cs typeface="Arial"/>
              </a:rPr>
              <a:t>	</a:t>
            </a:r>
            <a:r>
              <a:rPr dirty="0" sz="1400" spc="-5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6857998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l" t="t" r="r" b="b"/>
              <a:pathLst>
                <a:path w="9144000" h="6858000">
                  <a:moveTo>
                    <a:pt x="9144000" y="3657600"/>
                  </a:moveTo>
                  <a:lnTo>
                    <a:pt x="0" y="3657600"/>
                  </a:lnTo>
                  <a:lnTo>
                    <a:pt x="0" y="6858000"/>
                  </a:lnTo>
                  <a:lnTo>
                    <a:pt x="9144000" y="6858000"/>
                  </a:lnTo>
                  <a:lnTo>
                    <a:pt x="9144000" y="3657600"/>
                  </a:lnTo>
                  <a:close/>
                </a:path>
                <a:path w="9144000" h="6858000">
                  <a:moveTo>
                    <a:pt x="9144000" y="0"/>
                  </a:moveTo>
                  <a:lnTo>
                    <a:pt x="0" y="0"/>
                  </a:lnTo>
                  <a:lnTo>
                    <a:pt x="0" y="1371600"/>
                  </a:lnTo>
                  <a:lnTo>
                    <a:pt x="9144000" y="13716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3399">
                <a:alpha val="7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0" y="1371600"/>
              <a:ext cx="9144000" cy="2286000"/>
            </a:xfrm>
            <a:custGeom>
              <a:avLst/>
              <a:gdLst/>
              <a:ahLst/>
              <a:cxnLst/>
              <a:rect l="l" t="t" r="r" b="b"/>
              <a:pathLst>
                <a:path w="9144000" h="2286000">
                  <a:moveTo>
                    <a:pt x="9144000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9144000" y="22860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759902" y="1803590"/>
            <a:ext cx="3317875" cy="148907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12700" marR="5080" indent="1270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solidFill>
                  <a:srgbClr val="2E539D"/>
                </a:solidFill>
              </a:rPr>
              <a:t>Asset</a:t>
            </a:r>
            <a:r>
              <a:rPr dirty="0" sz="3200" spc="-105">
                <a:solidFill>
                  <a:srgbClr val="2E539D"/>
                </a:solidFill>
              </a:rPr>
              <a:t> </a:t>
            </a:r>
            <a:r>
              <a:rPr dirty="0" sz="3200" spc="-10">
                <a:solidFill>
                  <a:srgbClr val="2E539D"/>
                </a:solidFill>
              </a:rPr>
              <a:t>Tracking </a:t>
            </a:r>
            <a:r>
              <a:rPr dirty="0" sz="3200">
                <a:solidFill>
                  <a:srgbClr val="2E539D"/>
                </a:solidFill>
              </a:rPr>
              <a:t>Systems</a:t>
            </a:r>
            <a:r>
              <a:rPr dirty="0" sz="3200" spc="-50">
                <a:solidFill>
                  <a:srgbClr val="2E539D"/>
                </a:solidFill>
              </a:rPr>
              <a:t> </a:t>
            </a:r>
            <a:r>
              <a:rPr dirty="0" sz="3200">
                <a:solidFill>
                  <a:srgbClr val="2E539D"/>
                </a:solidFill>
              </a:rPr>
              <a:t>for</a:t>
            </a:r>
            <a:r>
              <a:rPr dirty="0" sz="3200" spc="-45">
                <a:solidFill>
                  <a:srgbClr val="2E539D"/>
                </a:solidFill>
              </a:rPr>
              <a:t> </a:t>
            </a:r>
            <a:r>
              <a:rPr dirty="0" sz="3200" spc="-10">
                <a:solidFill>
                  <a:srgbClr val="2E539D"/>
                </a:solidFill>
              </a:rPr>
              <a:t>Meter Services</a:t>
            </a:r>
            <a:endParaRPr sz="3200"/>
          </a:p>
        </p:txBody>
      </p:sp>
      <p:sp>
        <p:nvSpPr>
          <p:cNvPr id="8" name="object 8" descr=""/>
          <p:cNvSpPr txBox="1"/>
          <p:nvPr/>
        </p:nvSpPr>
        <p:spPr>
          <a:xfrm>
            <a:off x="4294123" y="4826000"/>
            <a:ext cx="4542790" cy="637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Prepared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dirty="0" sz="2400" spc="-1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80">
                <a:solidFill>
                  <a:srgbClr val="FFFFFF"/>
                </a:solidFill>
                <a:latin typeface="Arial"/>
                <a:cs typeface="Arial"/>
              </a:rPr>
              <a:t>Tom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Lawton,TESCO</a:t>
            </a:r>
            <a:endParaRPr sz="2400">
              <a:latin typeface="Arial"/>
              <a:cs typeface="Arial"/>
            </a:endParaRPr>
          </a:p>
          <a:p>
            <a:pPr marL="1618615">
              <a:lnSpc>
                <a:spcPct val="100000"/>
              </a:lnSpc>
              <a:spcBef>
                <a:spcPts val="20"/>
              </a:spcBef>
            </a:pP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6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Eastern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Specialty</a:t>
            </a:r>
            <a:r>
              <a:rPr dirty="0" sz="1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Company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105660" y="6218935"/>
            <a:ext cx="67278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1600" spc="-3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600" spc="-3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Spring</a:t>
            </a:r>
            <a:r>
              <a:rPr dirty="0" sz="1600" spc="-4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EEI</a:t>
            </a:r>
            <a:r>
              <a:rPr dirty="0" sz="1600" spc="-4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 i="1">
                <a:solidFill>
                  <a:srgbClr val="FFFFFF"/>
                </a:solidFill>
                <a:latin typeface="Arial"/>
                <a:cs typeface="Arial"/>
              </a:rPr>
              <a:t>Transmission,</a:t>
            </a:r>
            <a:r>
              <a:rPr dirty="0" sz="1600" spc="-3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Distribution</a:t>
            </a:r>
            <a:r>
              <a:rPr dirty="0" sz="1600" spc="-5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dirty="0" sz="1600" spc="-4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Metering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Conference</a:t>
            </a:r>
            <a:r>
              <a:rPr dirty="0" sz="1600" spc="-3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20" i="1">
                <a:solidFill>
                  <a:srgbClr val="FFFFFF"/>
                </a:solidFill>
                <a:latin typeface="Arial"/>
                <a:cs typeface="Arial"/>
              </a:rPr>
              <a:t>2016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228600" y="1981200"/>
            <a:ext cx="8915400" cy="1060450"/>
            <a:chOff x="228600" y="1981200"/>
            <a:chExt cx="8915400" cy="1060450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8600" y="1981200"/>
              <a:ext cx="2133599" cy="106044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24600" y="2078037"/>
              <a:ext cx="2819386" cy="86677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5940" y="1625599"/>
            <a:ext cx="7985759" cy="41821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3091815" algn="l"/>
                <a:tab pos="4910455" algn="l"/>
              </a:tabLst>
            </a:pPr>
            <a:r>
              <a:rPr dirty="0" sz="2200">
                <a:latin typeface="Arial"/>
                <a:cs typeface="Arial"/>
              </a:rPr>
              <a:t>We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are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approaching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40%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AMI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deployment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in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North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America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 spc="-25">
                <a:latin typeface="Arial"/>
                <a:cs typeface="Arial"/>
              </a:rPr>
              <a:t>and </a:t>
            </a:r>
            <a:r>
              <a:rPr dirty="0" sz="2200">
                <a:latin typeface="Arial"/>
                <a:cs typeface="Arial"/>
              </a:rPr>
              <a:t>the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Northeastern</a:t>
            </a:r>
            <a:r>
              <a:rPr dirty="0" sz="2200" spc="-1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portion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of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the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US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is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now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poised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to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jump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in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 spc="-20">
                <a:latin typeface="Arial"/>
                <a:cs typeface="Arial"/>
              </a:rPr>
              <a:t>with </a:t>
            </a:r>
            <a:r>
              <a:rPr dirty="0" sz="2200">
                <a:latin typeface="Arial"/>
                <a:cs typeface="Arial"/>
              </a:rPr>
              <a:t>both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feet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as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one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of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Con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Ed’s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operating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companies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in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NY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State </a:t>
            </a:r>
            <a:r>
              <a:rPr dirty="0" sz="2200">
                <a:latin typeface="Arial"/>
                <a:cs typeface="Arial"/>
              </a:rPr>
              <a:t>has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received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approval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to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move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ahead.</a:t>
            </a:r>
            <a:r>
              <a:rPr dirty="0" sz="2200">
                <a:latin typeface="Arial"/>
                <a:cs typeface="Arial"/>
              </a:rPr>
              <a:t>	Surrounding</a:t>
            </a:r>
            <a:r>
              <a:rPr dirty="0" sz="2200" spc="-8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utilities</a:t>
            </a:r>
            <a:r>
              <a:rPr dirty="0" sz="2200" spc="-100">
                <a:latin typeface="Arial"/>
                <a:cs typeface="Arial"/>
              </a:rPr>
              <a:t> </a:t>
            </a:r>
            <a:r>
              <a:rPr dirty="0" sz="2200" spc="-25">
                <a:latin typeface="Arial"/>
                <a:cs typeface="Arial"/>
              </a:rPr>
              <a:t>are </a:t>
            </a:r>
            <a:r>
              <a:rPr dirty="0" sz="2200">
                <a:latin typeface="Arial"/>
                <a:cs typeface="Arial"/>
              </a:rPr>
              <a:t>preparing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their</a:t>
            </a:r>
            <a:r>
              <a:rPr dirty="0" sz="2200" spc="-6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plans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and</a:t>
            </a:r>
            <a:r>
              <a:rPr dirty="0" sz="2200" spc="-6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surrounding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states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are</a:t>
            </a:r>
            <a:r>
              <a:rPr dirty="0" sz="2200" spc="-6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watching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 spc="-25">
                <a:latin typeface="Arial"/>
                <a:cs typeface="Arial"/>
              </a:rPr>
              <a:t>and </a:t>
            </a:r>
            <a:r>
              <a:rPr dirty="0" sz="2200">
                <a:latin typeface="Arial"/>
                <a:cs typeface="Arial"/>
              </a:rPr>
              <a:t>starting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to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move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ahead.</a:t>
            </a:r>
            <a:r>
              <a:rPr dirty="0" sz="2200">
                <a:latin typeface="Arial"/>
                <a:cs typeface="Arial"/>
              </a:rPr>
              <a:t>	This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region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alone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will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move</a:t>
            </a:r>
            <a:r>
              <a:rPr dirty="0" sz="2200" spc="-2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us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closer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-25">
                <a:latin typeface="Arial"/>
                <a:cs typeface="Arial"/>
              </a:rPr>
              <a:t>to </a:t>
            </a:r>
            <a:r>
              <a:rPr dirty="0" sz="2200">
                <a:latin typeface="Arial"/>
                <a:cs typeface="Arial"/>
              </a:rPr>
              <a:t>60%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deployment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in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North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America,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by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which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time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some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of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 spc="-25">
                <a:latin typeface="Arial"/>
                <a:cs typeface="Arial"/>
              </a:rPr>
              <a:t>the </a:t>
            </a:r>
            <a:r>
              <a:rPr dirty="0" sz="2200">
                <a:latin typeface="Arial"/>
                <a:cs typeface="Arial"/>
              </a:rPr>
              <a:t>early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adopters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may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be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looking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at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the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next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generation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-25">
                <a:latin typeface="Arial"/>
                <a:cs typeface="Arial"/>
              </a:rPr>
              <a:t>of </a:t>
            </a:r>
            <a:r>
              <a:rPr dirty="0" sz="2200">
                <a:latin typeface="Arial"/>
                <a:cs typeface="Arial"/>
              </a:rPr>
              <a:t>technology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and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trying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to</a:t>
            </a:r>
            <a:r>
              <a:rPr dirty="0" sz="2200" spc="-6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determine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whether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they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can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upgrade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 spc="-25">
                <a:latin typeface="Arial"/>
                <a:cs typeface="Arial"/>
              </a:rPr>
              <a:t>or </a:t>
            </a:r>
            <a:r>
              <a:rPr dirty="0" sz="2200">
                <a:latin typeface="Arial"/>
                <a:cs typeface="Arial"/>
              </a:rPr>
              <a:t>will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they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have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to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change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their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metering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technology.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65"/>
              </a:spcBef>
            </a:pPr>
            <a:endParaRPr sz="2200">
              <a:latin typeface="Arial"/>
              <a:cs typeface="Arial"/>
            </a:endParaRPr>
          </a:p>
          <a:p>
            <a:pPr marL="419100">
              <a:lnSpc>
                <a:spcPct val="100000"/>
              </a:lnSpc>
            </a:pPr>
            <a:r>
              <a:rPr dirty="0" sz="2200">
                <a:latin typeface="Arial"/>
                <a:cs typeface="Arial"/>
              </a:rPr>
              <a:t>And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at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the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heart</a:t>
            </a:r>
            <a:r>
              <a:rPr dirty="0" sz="2200" spc="-2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of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this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will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be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how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we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manage</a:t>
            </a:r>
            <a:r>
              <a:rPr dirty="0" sz="2200" spc="-1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our</a:t>
            </a:r>
            <a:r>
              <a:rPr dirty="0" sz="2200" spc="-2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assets.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Slide</a:t>
            </a:r>
            <a:r>
              <a:rPr dirty="0" spc="-40"/>
              <a:t> </a:t>
            </a:r>
            <a:fld id="{81D60167-4931-47E6-BA6A-407CBD079E47}" type="slidenum">
              <a:rPr dirty="0" spc="-25"/>
              <a:t>15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/>
          <a:solidFill>
            <a:srgbClr val="FF0000"/>
          </a:solidFill>
        </p:spPr>
        <p:txBody>
          <a:bodyPr wrap="square" lIns="0" tIns="103505" rIns="0" bIns="0" rtlCol="0" vert="horz">
            <a:spAutoFit/>
          </a:bodyPr>
          <a:lstStyle/>
          <a:p>
            <a:pPr marL="1801495" marR="897890" indent="-897890">
              <a:lnSpc>
                <a:spcPct val="100000"/>
              </a:lnSpc>
              <a:spcBef>
                <a:spcPts val="815"/>
              </a:spcBef>
            </a:pPr>
            <a:r>
              <a:rPr dirty="0" sz="3000">
                <a:solidFill>
                  <a:srgbClr val="FFFFFF"/>
                </a:solidFill>
              </a:rPr>
              <a:t>So</a:t>
            </a:r>
            <a:r>
              <a:rPr dirty="0" sz="3000" spc="-15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Where</a:t>
            </a:r>
            <a:r>
              <a:rPr dirty="0" sz="3000" spc="-15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Does</a:t>
            </a:r>
            <a:r>
              <a:rPr dirty="0" sz="3000" spc="-75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This</a:t>
            </a:r>
            <a:r>
              <a:rPr dirty="0" sz="3000" spc="-25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Leave</a:t>
            </a:r>
            <a:r>
              <a:rPr dirty="0" sz="3000" spc="-25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Us</a:t>
            </a:r>
            <a:r>
              <a:rPr dirty="0" sz="3000" spc="-170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As</a:t>
            </a:r>
            <a:r>
              <a:rPr dirty="0" sz="3000" spc="-15">
                <a:solidFill>
                  <a:srgbClr val="FFFFFF"/>
                </a:solidFill>
              </a:rPr>
              <a:t> </a:t>
            </a:r>
            <a:r>
              <a:rPr dirty="0" sz="3000" spc="-25">
                <a:solidFill>
                  <a:srgbClr val="FFFFFF"/>
                </a:solidFill>
              </a:rPr>
              <a:t>We </a:t>
            </a:r>
            <a:r>
              <a:rPr dirty="0" sz="3000">
                <a:solidFill>
                  <a:srgbClr val="FFFFFF"/>
                </a:solidFill>
              </a:rPr>
              <a:t>Continue</a:t>
            </a:r>
            <a:r>
              <a:rPr dirty="0" sz="3000" spc="-110">
                <a:solidFill>
                  <a:srgbClr val="FFFFFF"/>
                </a:solidFill>
              </a:rPr>
              <a:t> </a:t>
            </a:r>
            <a:r>
              <a:rPr dirty="0" sz="3000" spc="-145">
                <a:solidFill>
                  <a:srgbClr val="FFFFFF"/>
                </a:solidFill>
              </a:rPr>
              <a:t>To</a:t>
            </a:r>
            <a:r>
              <a:rPr dirty="0" sz="3000" spc="-10">
                <a:solidFill>
                  <a:srgbClr val="FFFFFF"/>
                </a:solidFill>
              </a:rPr>
              <a:t> Embrace</a:t>
            </a:r>
            <a:r>
              <a:rPr dirty="0" sz="3000" spc="-190">
                <a:solidFill>
                  <a:srgbClr val="FFFFFF"/>
                </a:solidFill>
              </a:rPr>
              <a:t> </a:t>
            </a:r>
            <a:r>
              <a:rPr dirty="0" sz="3000" spc="-20">
                <a:solidFill>
                  <a:srgbClr val="FFFFFF"/>
                </a:solidFill>
              </a:rPr>
              <a:t>AMI?</a:t>
            </a:r>
            <a:endParaRPr sz="3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5940" y="1625599"/>
            <a:ext cx="8063230" cy="39141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58293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200">
                <a:latin typeface="Arial"/>
                <a:cs typeface="Arial"/>
              </a:rPr>
              <a:t>As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mentioned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earlier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many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Utilities</a:t>
            </a:r>
            <a:r>
              <a:rPr dirty="0" sz="2200" spc="-6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are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adopting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SAP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 spc="-25">
                <a:latin typeface="Arial"/>
                <a:cs typeface="Arial"/>
              </a:rPr>
              <a:t>and </a:t>
            </a:r>
            <a:r>
              <a:rPr dirty="0" sz="2200">
                <a:latin typeface="Arial"/>
                <a:cs typeface="Arial"/>
              </a:rPr>
              <a:t>other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enterprise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wide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solutions</a:t>
            </a:r>
            <a:endParaRPr sz="2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30"/>
              </a:spcBef>
              <a:buChar char="•"/>
              <a:tabLst>
                <a:tab pos="355600" algn="l"/>
              </a:tabLst>
            </a:pPr>
            <a:r>
              <a:rPr dirty="0" sz="2200">
                <a:latin typeface="Arial"/>
                <a:cs typeface="Arial"/>
              </a:rPr>
              <a:t>Typically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they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are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implementing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either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just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before,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at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the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 spc="-20">
                <a:latin typeface="Arial"/>
                <a:cs typeface="Arial"/>
              </a:rPr>
              <a:t>same </a:t>
            </a:r>
            <a:r>
              <a:rPr dirty="0" sz="2200">
                <a:latin typeface="Arial"/>
                <a:cs typeface="Arial"/>
              </a:rPr>
              <a:t>time,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or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just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after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these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installations,</a:t>
            </a:r>
            <a:r>
              <a:rPr dirty="0" sz="2200" spc="-7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meter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specific</a:t>
            </a:r>
            <a:r>
              <a:rPr dirty="0" sz="2200" spc="-6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solutions </a:t>
            </a:r>
            <a:r>
              <a:rPr dirty="0" sz="2200">
                <a:latin typeface="Arial"/>
                <a:cs typeface="Arial"/>
              </a:rPr>
              <a:t>that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will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handle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this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next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generation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of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requirements</a:t>
            </a:r>
            <a:endParaRPr sz="2200">
              <a:latin typeface="Arial"/>
              <a:cs typeface="Arial"/>
            </a:endParaRPr>
          </a:p>
          <a:p>
            <a:pPr lvl="1" marL="756285" marR="615315" indent="-287020">
              <a:lnSpc>
                <a:spcPct val="100000"/>
              </a:lnSpc>
              <a:spcBef>
                <a:spcPts val="525"/>
              </a:spcBef>
              <a:buChar char="–"/>
              <a:tabLst>
                <a:tab pos="756285" algn="l"/>
              </a:tabLst>
            </a:pPr>
            <a:r>
              <a:rPr dirty="0" sz="2200">
                <a:latin typeface="Arial"/>
                <a:cs typeface="Arial"/>
              </a:rPr>
              <a:t>On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occasion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they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are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trying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to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use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the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enterprise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level </a:t>
            </a:r>
            <a:r>
              <a:rPr dirty="0" sz="2200">
                <a:latin typeface="Arial"/>
                <a:cs typeface="Arial"/>
              </a:rPr>
              <a:t>solution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to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handle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all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of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their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needs</a:t>
            </a:r>
            <a:endParaRPr sz="2200">
              <a:latin typeface="Arial"/>
              <a:cs typeface="Arial"/>
            </a:endParaRPr>
          </a:p>
          <a:p>
            <a:pPr lvl="1" marL="756285" marR="99060" indent="-287020">
              <a:lnSpc>
                <a:spcPct val="100000"/>
              </a:lnSpc>
              <a:spcBef>
                <a:spcPts val="530"/>
              </a:spcBef>
              <a:buChar char="–"/>
              <a:tabLst>
                <a:tab pos="756285" algn="l"/>
              </a:tabLst>
            </a:pPr>
            <a:r>
              <a:rPr dirty="0" sz="2200">
                <a:latin typeface="Arial"/>
                <a:cs typeface="Arial"/>
              </a:rPr>
              <a:t>The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enterprise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solutions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never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have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the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ability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to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handle </a:t>
            </a:r>
            <a:r>
              <a:rPr dirty="0" sz="2200">
                <a:latin typeface="Arial"/>
                <a:cs typeface="Arial"/>
              </a:rPr>
              <a:t>everything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</a:t>
            </a:r>
            <a:r>
              <a:rPr dirty="0" sz="2200" spc="-7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Meter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Services</a:t>
            </a:r>
            <a:r>
              <a:rPr dirty="0" sz="2200" spc="-6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Department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requires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so</a:t>
            </a:r>
            <a:r>
              <a:rPr dirty="0" sz="2200" spc="-70">
                <a:latin typeface="Arial"/>
                <a:cs typeface="Arial"/>
              </a:rPr>
              <a:t> </a:t>
            </a:r>
            <a:r>
              <a:rPr dirty="0" sz="2200" spc="-20">
                <a:latin typeface="Arial"/>
                <a:cs typeface="Arial"/>
              </a:rPr>
              <a:t>they </a:t>
            </a:r>
            <a:r>
              <a:rPr dirty="0" sz="2200">
                <a:latin typeface="Arial"/>
                <a:cs typeface="Arial"/>
              </a:rPr>
              <a:t>either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continue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to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attempt</a:t>
            </a:r>
            <a:r>
              <a:rPr dirty="0" sz="2200" spc="-2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to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use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off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line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spreadsheets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 spc="-25">
                <a:latin typeface="Arial"/>
                <a:cs typeface="Arial"/>
              </a:rPr>
              <a:t>and </a:t>
            </a:r>
            <a:r>
              <a:rPr dirty="0" sz="2200">
                <a:latin typeface="Arial"/>
                <a:cs typeface="Arial"/>
              </a:rPr>
              <a:t>databases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or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they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implement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bolt-</a:t>
            </a:r>
            <a:r>
              <a:rPr dirty="0" sz="2200">
                <a:latin typeface="Arial"/>
                <a:cs typeface="Arial"/>
              </a:rPr>
              <a:t>on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solutions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Slide</a:t>
            </a:r>
            <a:r>
              <a:rPr dirty="0" spc="-40"/>
              <a:t> </a:t>
            </a:r>
            <a:fld id="{81D60167-4931-47E6-BA6A-407CBD079E47}" type="slidenum">
              <a:rPr dirty="0" spc="-25"/>
              <a:t>15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/>
          <a:solidFill>
            <a:srgbClr val="FF0000"/>
          </a:solidFill>
        </p:spPr>
        <p:txBody>
          <a:bodyPr wrap="square" lIns="0" tIns="33210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615"/>
              </a:spcBef>
            </a:pPr>
            <a:r>
              <a:rPr dirty="0" sz="3000">
                <a:solidFill>
                  <a:srgbClr val="FFFFFF"/>
                </a:solidFill>
              </a:rPr>
              <a:t>Enterprise</a:t>
            </a:r>
            <a:r>
              <a:rPr dirty="0" sz="3000" spc="-40">
                <a:solidFill>
                  <a:srgbClr val="FFFFFF"/>
                </a:solidFill>
              </a:rPr>
              <a:t> </a:t>
            </a:r>
            <a:r>
              <a:rPr dirty="0" sz="3000" spc="-10">
                <a:solidFill>
                  <a:srgbClr val="FFFFFF"/>
                </a:solidFill>
              </a:rPr>
              <a:t>Solutions</a:t>
            </a:r>
            <a:endParaRPr sz="3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55600" marR="5334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dirty="0"/>
              <a:t>The</a:t>
            </a:r>
            <a:r>
              <a:rPr dirty="0" spc="-45"/>
              <a:t> </a:t>
            </a:r>
            <a:r>
              <a:rPr dirty="0"/>
              <a:t>enterprise</a:t>
            </a:r>
            <a:r>
              <a:rPr dirty="0" spc="-40"/>
              <a:t> </a:t>
            </a:r>
            <a:r>
              <a:rPr dirty="0"/>
              <a:t>solution</a:t>
            </a:r>
            <a:r>
              <a:rPr dirty="0" spc="-30"/>
              <a:t> </a:t>
            </a:r>
            <a:r>
              <a:rPr dirty="0"/>
              <a:t>providers</a:t>
            </a:r>
            <a:r>
              <a:rPr dirty="0" spc="-55"/>
              <a:t> </a:t>
            </a:r>
            <a:r>
              <a:rPr dirty="0"/>
              <a:t>have</a:t>
            </a:r>
            <a:r>
              <a:rPr dirty="0" spc="-40"/>
              <a:t> </a:t>
            </a:r>
            <a:r>
              <a:rPr dirty="0" spc="-20"/>
              <a:t>long </a:t>
            </a:r>
            <a:r>
              <a:rPr dirty="0"/>
              <a:t>recognized</a:t>
            </a:r>
            <a:r>
              <a:rPr dirty="0" spc="-75"/>
              <a:t> </a:t>
            </a:r>
            <a:r>
              <a:rPr dirty="0"/>
              <a:t>this</a:t>
            </a:r>
            <a:r>
              <a:rPr dirty="0" spc="-55"/>
              <a:t> </a:t>
            </a:r>
            <a:r>
              <a:rPr dirty="0"/>
              <a:t>and</a:t>
            </a:r>
            <a:r>
              <a:rPr dirty="0" spc="-50"/>
              <a:t> </a:t>
            </a:r>
            <a:r>
              <a:rPr dirty="0"/>
              <a:t>have</a:t>
            </a:r>
            <a:r>
              <a:rPr dirty="0" spc="-60"/>
              <a:t> </a:t>
            </a:r>
            <a:r>
              <a:rPr dirty="0"/>
              <a:t>done</a:t>
            </a:r>
            <a:r>
              <a:rPr dirty="0" spc="-50"/>
              <a:t> </a:t>
            </a:r>
            <a:r>
              <a:rPr dirty="0"/>
              <a:t>an</a:t>
            </a:r>
            <a:r>
              <a:rPr dirty="0" spc="-50"/>
              <a:t> </a:t>
            </a:r>
            <a:r>
              <a:rPr dirty="0"/>
              <a:t>excellent</a:t>
            </a:r>
            <a:r>
              <a:rPr dirty="0" spc="-80"/>
              <a:t> </a:t>
            </a:r>
            <a:r>
              <a:rPr dirty="0"/>
              <a:t>job</a:t>
            </a:r>
            <a:r>
              <a:rPr dirty="0" spc="-50"/>
              <a:t> </a:t>
            </a:r>
            <a:r>
              <a:rPr dirty="0" spc="-25"/>
              <a:t>of </a:t>
            </a:r>
            <a:r>
              <a:rPr dirty="0"/>
              <a:t>providing</a:t>
            </a:r>
            <a:r>
              <a:rPr dirty="0" spc="-55"/>
              <a:t> </a:t>
            </a:r>
            <a:r>
              <a:rPr dirty="0"/>
              <a:t>the</a:t>
            </a:r>
            <a:r>
              <a:rPr dirty="0" spc="-45"/>
              <a:t> </a:t>
            </a:r>
            <a:r>
              <a:rPr dirty="0"/>
              <a:t>documentation</a:t>
            </a:r>
            <a:r>
              <a:rPr dirty="0" spc="-50"/>
              <a:t> </a:t>
            </a:r>
            <a:r>
              <a:rPr dirty="0"/>
              <a:t>and</a:t>
            </a:r>
            <a:r>
              <a:rPr dirty="0" spc="-50"/>
              <a:t> </a:t>
            </a:r>
            <a:r>
              <a:rPr dirty="0"/>
              <a:t>ability</a:t>
            </a:r>
            <a:r>
              <a:rPr dirty="0" spc="-45"/>
              <a:t> </a:t>
            </a:r>
            <a:r>
              <a:rPr dirty="0"/>
              <a:t>to</a:t>
            </a:r>
            <a:r>
              <a:rPr dirty="0" spc="-35"/>
              <a:t> </a:t>
            </a:r>
            <a:r>
              <a:rPr dirty="0" spc="-10"/>
              <a:t>bolt-</a:t>
            </a:r>
            <a:r>
              <a:rPr dirty="0" spc="-25"/>
              <a:t>on </a:t>
            </a:r>
            <a:r>
              <a:rPr dirty="0"/>
              <a:t>and</a:t>
            </a:r>
            <a:r>
              <a:rPr dirty="0" spc="-50"/>
              <a:t> </a:t>
            </a:r>
            <a:r>
              <a:rPr dirty="0"/>
              <a:t>provide</a:t>
            </a:r>
            <a:r>
              <a:rPr dirty="0" spc="-60"/>
              <a:t> </a:t>
            </a:r>
            <a:r>
              <a:rPr dirty="0"/>
              <a:t>the</a:t>
            </a:r>
            <a:r>
              <a:rPr dirty="0" spc="-50"/>
              <a:t> </a:t>
            </a:r>
            <a:r>
              <a:rPr dirty="0"/>
              <a:t>utility</a:t>
            </a:r>
            <a:r>
              <a:rPr dirty="0" spc="-50"/>
              <a:t> </a:t>
            </a:r>
            <a:r>
              <a:rPr dirty="0"/>
              <a:t>with</a:t>
            </a:r>
            <a:r>
              <a:rPr dirty="0" spc="-45"/>
              <a:t> </a:t>
            </a:r>
            <a:r>
              <a:rPr dirty="0"/>
              <a:t>the</a:t>
            </a:r>
            <a:r>
              <a:rPr dirty="0" spc="-40"/>
              <a:t> </a:t>
            </a:r>
            <a:r>
              <a:rPr dirty="0"/>
              <a:t>extended</a:t>
            </a:r>
            <a:r>
              <a:rPr dirty="0" spc="-60"/>
              <a:t> </a:t>
            </a:r>
            <a:r>
              <a:rPr dirty="0" spc="-10"/>
              <a:t>functionality </a:t>
            </a:r>
            <a:r>
              <a:rPr dirty="0"/>
              <a:t>that</a:t>
            </a:r>
            <a:r>
              <a:rPr dirty="0" spc="-30"/>
              <a:t> </a:t>
            </a:r>
            <a:r>
              <a:rPr dirty="0"/>
              <a:t>they</a:t>
            </a:r>
            <a:r>
              <a:rPr dirty="0" spc="-35"/>
              <a:t> </a:t>
            </a:r>
            <a:r>
              <a:rPr dirty="0"/>
              <a:t>require</a:t>
            </a:r>
            <a:r>
              <a:rPr dirty="0" spc="-45"/>
              <a:t> </a:t>
            </a:r>
            <a:r>
              <a:rPr dirty="0"/>
              <a:t>for</a:t>
            </a:r>
            <a:r>
              <a:rPr dirty="0" spc="-30"/>
              <a:t> </a:t>
            </a:r>
            <a:r>
              <a:rPr dirty="0"/>
              <a:t>today’s</a:t>
            </a:r>
            <a:r>
              <a:rPr dirty="0" spc="-40"/>
              <a:t> </a:t>
            </a:r>
            <a:r>
              <a:rPr dirty="0"/>
              <a:t>meter</a:t>
            </a:r>
            <a:r>
              <a:rPr dirty="0" spc="-55"/>
              <a:t> </a:t>
            </a:r>
            <a:r>
              <a:rPr dirty="0" spc="-10"/>
              <a:t>services operations.</a:t>
            </a:r>
          </a:p>
          <a:p>
            <a:pPr marL="355600" marR="315595" indent="-342900">
              <a:lnSpc>
                <a:spcPct val="100000"/>
              </a:lnSpc>
              <a:spcBef>
                <a:spcPts val="620"/>
              </a:spcBef>
              <a:buChar char="•"/>
              <a:tabLst>
                <a:tab pos="355600" algn="l"/>
              </a:tabLst>
            </a:pPr>
            <a:r>
              <a:rPr dirty="0"/>
              <a:t>The</a:t>
            </a:r>
            <a:r>
              <a:rPr dirty="0" spc="-35"/>
              <a:t> </a:t>
            </a:r>
            <a:r>
              <a:rPr dirty="0"/>
              <a:t>enterprise</a:t>
            </a:r>
            <a:r>
              <a:rPr dirty="0" spc="-35"/>
              <a:t> </a:t>
            </a:r>
            <a:r>
              <a:rPr dirty="0"/>
              <a:t>solution</a:t>
            </a:r>
            <a:r>
              <a:rPr dirty="0" spc="-25"/>
              <a:t> </a:t>
            </a:r>
            <a:r>
              <a:rPr dirty="0"/>
              <a:t>provider</a:t>
            </a:r>
            <a:r>
              <a:rPr dirty="0" spc="-55"/>
              <a:t> </a:t>
            </a:r>
            <a:r>
              <a:rPr dirty="0"/>
              <a:t>typically</a:t>
            </a:r>
            <a:r>
              <a:rPr dirty="0" spc="-30"/>
              <a:t> </a:t>
            </a:r>
            <a:r>
              <a:rPr dirty="0" spc="-10"/>
              <a:t>promotes </a:t>
            </a:r>
            <a:r>
              <a:rPr dirty="0"/>
              <a:t>this</a:t>
            </a:r>
            <a:r>
              <a:rPr dirty="0" spc="-30"/>
              <a:t> </a:t>
            </a:r>
            <a:r>
              <a:rPr dirty="0"/>
              <a:t>as</a:t>
            </a:r>
            <a:r>
              <a:rPr dirty="0" spc="-35"/>
              <a:t> </a:t>
            </a:r>
            <a:r>
              <a:rPr dirty="0"/>
              <a:t>a</a:t>
            </a:r>
            <a:r>
              <a:rPr dirty="0" spc="-15"/>
              <a:t> </a:t>
            </a:r>
            <a:r>
              <a:rPr dirty="0"/>
              <a:t>feature</a:t>
            </a:r>
            <a:r>
              <a:rPr dirty="0" spc="-25"/>
              <a:t> </a:t>
            </a:r>
            <a:r>
              <a:rPr dirty="0"/>
              <a:t>of</a:t>
            </a:r>
            <a:r>
              <a:rPr dirty="0" spc="-20"/>
              <a:t> </a:t>
            </a:r>
            <a:r>
              <a:rPr dirty="0"/>
              <a:t>their</a:t>
            </a:r>
            <a:r>
              <a:rPr dirty="0" spc="-35"/>
              <a:t> </a:t>
            </a:r>
            <a:r>
              <a:rPr dirty="0" spc="-10"/>
              <a:t>solution</a:t>
            </a:r>
          </a:p>
          <a:p>
            <a:pPr marL="355600" marR="5080" indent="-342900">
              <a:lnSpc>
                <a:spcPct val="100000"/>
              </a:lnSpc>
              <a:spcBef>
                <a:spcPts val="625"/>
              </a:spcBef>
              <a:buChar char="•"/>
              <a:tabLst>
                <a:tab pos="355600" algn="l"/>
              </a:tabLst>
            </a:pPr>
            <a:r>
              <a:rPr dirty="0"/>
              <a:t>Utilities</a:t>
            </a:r>
            <a:r>
              <a:rPr dirty="0" spc="-40"/>
              <a:t> </a:t>
            </a:r>
            <a:r>
              <a:rPr dirty="0"/>
              <a:t>can</a:t>
            </a:r>
            <a:r>
              <a:rPr dirty="0" spc="-25"/>
              <a:t> </a:t>
            </a:r>
            <a:r>
              <a:rPr dirty="0"/>
              <a:t>either</a:t>
            </a:r>
            <a:r>
              <a:rPr dirty="0" spc="-35"/>
              <a:t> </a:t>
            </a:r>
            <a:r>
              <a:rPr dirty="0"/>
              <a:t>provide</a:t>
            </a:r>
            <a:r>
              <a:rPr dirty="0" spc="-35"/>
              <a:t> </a:t>
            </a:r>
            <a:r>
              <a:rPr dirty="0"/>
              <a:t>a</a:t>
            </a:r>
            <a:r>
              <a:rPr dirty="0" spc="-30"/>
              <a:t> </a:t>
            </a:r>
            <a:r>
              <a:rPr dirty="0"/>
              <a:t>third</a:t>
            </a:r>
            <a:r>
              <a:rPr dirty="0" spc="-25"/>
              <a:t> </a:t>
            </a:r>
            <a:r>
              <a:rPr dirty="0"/>
              <a:t>party</a:t>
            </a:r>
            <a:r>
              <a:rPr dirty="0" spc="-25"/>
              <a:t> </a:t>
            </a:r>
            <a:r>
              <a:rPr dirty="0"/>
              <a:t>solution</a:t>
            </a:r>
            <a:r>
              <a:rPr dirty="0" spc="-40"/>
              <a:t> </a:t>
            </a:r>
            <a:r>
              <a:rPr dirty="0"/>
              <a:t>or</a:t>
            </a:r>
            <a:r>
              <a:rPr dirty="0" spc="-35"/>
              <a:t> </a:t>
            </a:r>
            <a:r>
              <a:rPr dirty="0" spc="-25"/>
              <a:t>an </a:t>
            </a:r>
            <a:r>
              <a:rPr dirty="0"/>
              <a:t>internally</a:t>
            </a:r>
            <a:r>
              <a:rPr dirty="0" spc="-65"/>
              <a:t> </a:t>
            </a:r>
            <a:r>
              <a:rPr dirty="0"/>
              <a:t>prepared</a:t>
            </a:r>
            <a:r>
              <a:rPr dirty="0" spc="-60"/>
              <a:t> </a:t>
            </a:r>
            <a:r>
              <a:rPr dirty="0"/>
              <a:t>solution</a:t>
            </a:r>
            <a:r>
              <a:rPr dirty="0" spc="-55"/>
              <a:t> </a:t>
            </a:r>
            <a:r>
              <a:rPr dirty="0"/>
              <a:t>to</a:t>
            </a:r>
            <a:r>
              <a:rPr dirty="0" spc="-50"/>
              <a:t> </a:t>
            </a:r>
            <a:r>
              <a:rPr dirty="0"/>
              <a:t>meet</a:t>
            </a:r>
            <a:r>
              <a:rPr dirty="0" spc="-65"/>
              <a:t> </a:t>
            </a:r>
            <a:r>
              <a:rPr dirty="0"/>
              <a:t>their</a:t>
            </a:r>
            <a:r>
              <a:rPr dirty="0" spc="-60"/>
              <a:t> </a:t>
            </a:r>
            <a:r>
              <a:rPr dirty="0"/>
              <a:t>needs</a:t>
            </a:r>
            <a:r>
              <a:rPr dirty="0" spc="-60"/>
              <a:t> </a:t>
            </a:r>
            <a:r>
              <a:rPr dirty="0" spc="-25"/>
              <a:t>now </a:t>
            </a:r>
            <a:r>
              <a:rPr dirty="0"/>
              <a:t>and</a:t>
            </a:r>
            <a:r>
              <a:rPr dirty="0" spc="-35"/>
              <a:t> </a:t>
            </a:r>
            <a:r>
              <a:rPr dirty="0"/>
              <a:t>in</a:t>
            </a:r>
            <a:r>
              <a:rPr dirty="0" spc="-35"/>
              <a:t> </a:t>
            </a:r>
            <a:r>
              <a:rPr dirty="0"/>
              <a:t>the</a:t>
            </a:r>
            <a:r>
              <a:rPr dirty="0" spc="-25"/>
              <a:t> </a:t>
            </a:r>
            <a:r>
              <a:rPr dirty="0" spc="-10"/>
              <a:t>future.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Slide</a:t>
            </a:r>
            <a:r>
              <a:rPr dirty="0" spc="-40"/>
              <a:t> </a:t>
            </a:r>
            <a:fld id="{81D60167-4931-47E6-BA6A-407CBD079E47}" type="slidenum">
              <a:rPr dirty="0" spc="-25"/>
              <a:t>15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/>
          <a:solidFill>
            <a:srgbClr val="FF0000"/>
          </a:solidFill>
        </p:spPr>
        <p:txBody>
          <a:bodyPr wrap="square" lIns="0" tIns="103505" rIns="0" bIns="0" rtlCol="0" vert="horz">
            <a:spAutoFit/>
          </a:bodyPr>
          <a:lstStyle/>
          <a:p>
            <a:pPr marL="1801495" marR="1212850" indent="-582295">
              <a:lnSpc>
                <a:spcPct val="100000"/>
              </a:lnSpc>
              <a:spcBef>
                <a:spcPts val="815"/>
              </a:spcBef>
            </a:pPr>
            <a:r>
              <a:rPr dirty="0" sz="3000">
                <a:solidFill>
                  <a:srgbClr val="FFFFFF"/>
                </a:solidFill>
              </a:rPr>
              <a:t>What</a:t>
            </a:r>
            <a:r>
              <a:rPr dirty="0" sz="3000" spc="-20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Is</a:t>
            </a:r>
            <a:r>
              <a:rPr dirty="0" sz="3000" spc="-60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The</a:t>
            </a:r>
            <a:r>
              <a:rPr dirty="0" sz="3000" spc="-25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Industry Using</a:t>
            </a:r>
            <a:r>
              <a:rPr dirty="0" sz="3000" spc="-210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As</a:t>
            </a:r>
            <a:r>
              <a:rPr dirty="0" sz="3000" spc="-10">
                <a:solidFill>
                  <a:srgbClr val="FFFFFF"/>
                </a:solidFill>
              </a:rPr>
              <a:t> </a:t>
            </a:r>
            <a:r>
              <a:rPr dirty="0" sz="3000" spc="-25">
                <a:solidFill>
                  <a:srgbClr val="FFFFFF"/>
                </a:solidFill>
              </a:rPr>
              <a:t>We </a:t>
            </a:r>
            <a:r>
              <a:rPr dirty="0" sz="3000">
                <a:solidFill>
                  <a:srgbClr val="FFFFFF"/>
                </a:solidFill>
              </a:rPr>
              <a:t>Continue</a:t>
            </a:r>
            <a:r>
              <a:rPr dirty="0" sz="3000" spc="-110">
                <a:solidFill>
                  <a:srgbClr val="FFFFFF"/>
                </a:solidFill>
              </a:rPr>
              <a:t> </a:t>
            </a:r>
            <a:r>
              <a:rPr dirty="0" sz="3000" spc="-145">
                <a:solidFill>
                  <a:srgbClr val="FFFFFF"/>
                </a:solidFill>
              </a:rPr>
              <a:t>To</a:t>
            </a:r>
            <a:r>
              <a:rPr dirty="0" sz="3000" spc="-10">
                <a:solidFill>
                  <a:srgbClr val="FFFFFF"/>
                </a:solidFill>
              </a:rPr>
              <a:t> Embrace</a:t>
            </a:r>
            <a:r>
              <a:rPr dirty="0" sz="3000" spc="-190">
                <a:solidFill>
                  <a:srgbClr val="FFFFFF"/>
                </a:solidFill>
              </a:rPr>
              <a:t> </a:t>
            </a:r>
            <a:r>
              <a:rPr dirty="0" sz="3000" spc="-20">
                <a:solidFill>
                  <a:srgbClr val="FFFFFF"/>
                </a:solidFill>
              </a:rPr>
              <a:t>AMI?</a:t>
            </a:r>
            <a:endParaRPr sz="3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9007" y="2028041"/>
            <a:ext cx="8060690" cy="6953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52500" marR="5080" indent="-940435">
              <a:lnSpc>
                <a:spcPct val="100000"/>
              </a:lnSpc>
              <a:spcBef>
                <a:spcPts val="95"/>
              </a:spcBef>
            </a:pPr>
            <a:r>
              <a:rPr dirty="0" sz="2200">
                <a:latin typeface="Arial"/>
                <a:cs typeface="Arial"/>
              </a:rPr>
              <a:t>This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will</a:t>
            </a:r>
            <a:r>
              <a:rPr dirty="0" sz="2200" spc="-6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hopefully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mean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that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the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Enterprise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Solution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provided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-20">
                <a:latin typeface="Arial"/>
                <a:cs typeface="Arial"/>
              </a:rPr>
              <a:t>will </a:t>
            </a:r>
            <a:r>
              <a:rPr dirty="0" sz="2200">
                <a:latin typeface="Arial"/>
                <a:cs typeface="Arial"/>
              </a:rPr>
              <a:t>be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able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to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serve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the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Utility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for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the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indefinite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future.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solidFill>
            <a:srgbClr val="FF0000"/>
          </a:solidFill>
        </p:spPr>
        <p:txBody>
          <a:bodyPr wrap="square" lIns="0" tIns="10350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15"/>
              </a:spcBef>
            </a:pP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Bolt-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z="30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Capability</a:t>
            </a:r>
            <a:r>
              <a:rPr dirty="0" sz="30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5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3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30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Insurance</a:t>
            </a:r>
            <a:r>
              <a:rPr dirty="0" sz="30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r>
              <a:rPr dirty="0" sz="30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30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30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Future</a:t>
            </a:r>
            <a:endParaRPr sz="30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8800" y="4362450"/>
            <a:ext cx="3133725" cy="60007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86400" y="3505200"/>
            <a:ext cx="1828800" cy="2162175"/>
          </a:xfrm>
          <a:prstGeom prst="rect">
            <a:avLst/>
          </a:prstGeom>
        </p:spPr>
      </p:pic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Slide</a:t>
            </a:r>
            <a:r>
              <a:rPr dirty="0" spc="-40"/>
              <a:t> </a:t>
            </a:r>
            <a:fld id="{81D60167-4931-47E6-BA6A-407CBD079E47}" type="slidenum">
              <a:rPr dirty="0" spc="-25"/>
              <a:t>15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5940" y="1627123"/>
            <a:ext cx="7959725" cy="172656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29209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  <a:tab pos="5447030" algn="l"/>
              </a:tabLst>
            </a:pPr>
            <a:r>
              <a:rPr dirty="0" sz="1800">
                <a:latin typeface="Arial"/>
                <a:cs typeface="Arial"/>
              </a:rPr>
              <a:t>Start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by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examining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our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process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go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from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there.</a:t>
            </a:r>
            <a:r>
              <a:rPr dirty="0" sz="1800">
                <a:latin typeface="Arial"/>
                <a:cs typeface="Arial"/>
              </a:rPr>
              <a:t>	Throw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out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what we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 spc="-20">
                <a:latin typeface="Arial"/>
                <a:cs typeface="Arial"/>
              </a:rPr>
              <a:t>used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do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used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know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start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thinking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about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interoperability of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different systems.</a:t>
            </a:r>
            <a:endParaRPr sz="18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430"/>
              </a:spcBef>
              <a:buChar char="•"/>
              <a:tabLst>
                <a:tab pos="241300" algn="l"/>
              </a:tabLst>
            </a:pP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meter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manufacturers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should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be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able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automatically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interface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20">
                <a:latin typeface="Arial"/>
                <a:cs typeface="Arial"/>
              </a:rPr>
              <a:t>send </a:t>
            </a:r>
            <a:r>
              <a:rPr dirty="0" sz="1800">
                <a:latin typeface="Arial"/>
                <a:cs typeface="Arial"/>
              </a:rPr>
              <a:t>their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accuracy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data,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firmware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levels,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alarm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settings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other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pertinent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20">
                <a:latin typeface="Arial"/>
                <a:cs typeface="Arial"/>
              </a:rPr>
              <a:t>data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10">
                <a:latin typeface="Arial"/>
                <a:cs typeface="Arial"/>
              </a:rPr>
              <a:t> utility.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/>
          <a:solidFill>
            <a:srgbClr val="FF0000"/>
          </a:solidFill>
        </p:spPr>
        <p:txBody>
          <a:bodyPr wrap="square" lIns="0" tIns="103505" rIns="0" bIns="0" rtlCol="0" vert="horz">
            <a:spAutoFit/>
          </a:bodyPr>
          <a:lstStyle/>
          <a:p>
            <a:pPr marL="1033780" marR="589915" indent="-437515">
              <a:lnSpc>
                <a:spcPct val="100000"/>
              </a:lnSpc>
              <a:spcBef>
                <a:spcPts val="815"/>
              </a:spcBef>
            </a:pPr>
            <a:r>
              <a:rPr dirty="0" sz="3000">
                <a:solidFill>
                  <a:srgbClr val="FFFFFF"/>
                </a:solidFill>
              </a:rPr>
              <a:t>What</a:t>
            </a:r>
            <a:r>
              <a:rPr dirty="0" sz="3000" spc="-20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Do</a:t>
            </a:r>
            <a:r>
              <a:rPr dirty="0" sz="3000" spc="-30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We</a:t>
            </a:r>
            <a:r>
              <a:rPr dirty="0" sz="3000" spc="-30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Need</a:t>
            </a:r>
            <a:r>
              <a:rPr dirty="0" sz="3000" spc="-40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to</a:t>
            </a:r>
            <a:r>
              <a:rPr dirty="0" sz="3000" spc="-15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Make</a:t>
            </a:r>
            <a:r>
              <a:rPr dirty="0" sz="3000" spc="-90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This</a:t>
            </a:r>
            <a:r>
              <a:rPr dirty="0" sz="3000" spc="-30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a</a:t>
            </a:r>
            <a:r>
              <a:rPr dirty="0" sz="3000" spc="-30">
                <a:solidFill>
                  <a:srgbClr val="FFFFFF"/>
                </a:solidFill>
              </a:rPr>
              <a:t> </a:t>
            </a:r>
            <a:r>
              <a:rPr dirty="0" sz="3000" spc="-10">
                <a:solidFill>
                  <a:srgbClr val="FFFFFF"/>
                </a:solidFill>
              </a:rPr>
              <a:t>Reality </a:t>
            </a:r>
            <a:r>
              <a:rPr dirty="0" sz="3000">
                <a:solidFill>
                  <a:srgbClr val="FFFFFF"/>
                </a:solidFill>
              </a:rPr>
              <a:t>From</a:t>
            </a:r>
            <a:r>
              <a:rPr dirty="0" sz="3000" spc="-20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a</a:t>
            </a:r>
            <a:r>
              <a:rPr dirty="0" sz="3000" spc="-30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Meter</a:t>
            </a:r>
            <a:r>
              <a:rPr dirty="0" sz="3000" spc="-5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Services</a:t>
            </a:r>
            <a:r>
              <a:rPr dirty="0" sz="3000" spc="-40">
                <a:solidFill>
                  <a:srgbClr val="FFFFFF"/>
                </a:solidFill>
              </a:rPr>
              <a:t> </a:t>
            </a:r>
            <a:r>
              <a:rPr dirty="0" sz="3000" spc="-10">
                <a:solidFill>
                  <a:srgbClr val="FFFFFF"/>
                </a:solidFill>
              </a:rPr>
              <a:t>Perspective?</a:t>
            </a:r>
            <a:endParaRPr sz="30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71800" y="3276600"/>
            <a:ext cx="2971799" cy="1676399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650240" y="4979923"/>
            <a:ext cx="7972425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utility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should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able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automatically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send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operational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data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meter </a:t>
            </a:r>
            <a:r>
              <a:rPr dirty="0" sz="1800">
                <a:latin typeface="Arial"/>
                <a:cs typeface="Arial"/>
              </a:rPr>
              <a:t>manufacturer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or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other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manufacturer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regarding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equipment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shortcomings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or </a:t>
            </a:r>
            <a:r>
              <a:rPr dirty="0" sz="1800" spc="-10">
                <a:latin typeface="Arial"/>
                <a:cs typeface="Arial"/>
              </a:rPr>
              <a:t>failures.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Slide</a:t>
            </a:r>
            <a:r>
              <a:rPr dirty="0" spc="-40"/>
              <a:t> </a:t>
            </a:r>
            <a:fld id="{81D60167-4931-47E6-BA6A-407CBD079E47}" type="slidenum">
              <a:rPr dirty="0" spc="-25"/>
              <a:t>15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5940" y="1561592"/>
            <a:ext cx="3671570" cy="4890135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</a:tabLst>
            </a:pPr>
            <a:r>
              <a:rPr dirty="0" sz="2100">
                <a:latin typeface="Arial"/>
                <a:cs typeface="Arial"/>
              </a:rPr>
              <a:t>New</a:t>
            </a:r>
            <a:r>
              <a:rPr dirty="0" sz="2100" spc="-2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Meter</a:t>
            </a:r>
            <a:r>
              <a:rPr dirty="0" sz="2100" spc="-20">
                <a:latin typeface="Arial"/>
                <a:cs typeface="Arial"/>
              </a:rPr>
              <a:t> </a:t>
            </a:r>
            <a:r>
              <a:rPr dirty="0" sz="2100" spc="-10">
                <a:latin typeface="Arial"/>
                <a:cs typeface="Arial"/>
              </a:rPr>
              <a:t>Purchase</a:t>
            </a:r>
            <a:endParaRPr sz="21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505"/>
              </a:spcBef>
              <a:buChar char="–"/>
              <a:tabLst>
                <a:tab pos="756285" algn="l"/>
              </a:tabLst>
            </a:pPr>
            <a:r>
              <a:rPr dirty="0" sz="2100">
                <a:latin typeface="Arial"/>
                <a:cs typeface="Arial"/>
              </a:rPr>
              <a:t>Purchase</a:t>
            </a:r>
            <a:r>
              <a:rPr dirty="0" sz="2100" spc="-45">
                <a:latin typeface="Arial"/>
                <a:cs typeface="Arial"/>
              </a:rPr>
              <a:t> </a:t>
            </a:r>
            <a:r>
              <a:rPr dirty="0" sz="2100" spc="-10">
                <a:latin typeface="Arial"/>
                <a:cs typeface="Arial"/>
              </a:rPr>
              <a:t>Order</a:t>
            </a:r>
            <a:endParaRPr sz="21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505"/>
              </a:spcBef>
              <a:buChar char="–"/>
              <a:tabLst>
                <a:tab pos="756285" algn="l"/>
              </a:tabLst>
            </a:pPr>
            <a:r>
              <a:rPr dirty="0" sz="2100">
                <a:latin typeface="Arial"/>
                <a:cs typeface="Arial"/>
              </a:rPr>
              <a:t>Vendor</a:t>
            </a:r>
            <a:r>
              <a:rPr dirty="0" sz="2100" spc="-45">
                <a:latin typeface="Arial"/>
                <a:cs typeface="Arial"/>
              </a:rPr>
              <a:t> </a:t>
            </a:r>
            <a:r>
              <a:rPr dirty="0" sz="2100" spc="-20">
                <a:latin typeface="Arial"/>
                <a:cs typeface="Arial"/>
              </a:rPr>
              <a:t>File</a:t>
            </a:r>
            <a:endParaRPr sz="21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505"/>
              </a:spcBef>
              <a:buChar char="–"/>
              <a:tabLst>
                <a:tab pos="756285" algn="l"/>
              </a:tabLst>
            </a:pPr>
            <a:r>
              <a:rPr dirty="0" sz="2100">
                <a:latin typeface="Arial"/>
                <a:cs typeface="Arial"/>
              </a:rPr>
              <a:t>Meter</a:t>
            </a:r>
            <a:r>
              <a:rPr dirty="0" sz="2100" spc="-30">
                <a:latin typeface="Arial"/>
                <a:cs typeface="Arial"/>
              </a:rPr>
              <a:t> </a:t>
            </a:r>
            <a:r>
              <a:rPr dirty="0" sz="2100" spc="-10">
                <a:latin typeface="Arial"/>
                <a:cs typeface="Arial"/>
              </a:rPr>
              <a:t>Receiving</a:t>
            </a:r>
            <a:endParaRPr sz="21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505"/>
              </a:spcBef>
              <a:buChar char="–"/>
              <a:tabLst>
                <a:tab pos="756285" algn="l"/>
              </a:tabLst>
            </a:pPr>
            <a:r>
              <a:rPr dirty="0" sz="2100">
                <a:latin typeface="Arial"/>
                <a:cs typeface="Arial"/>
              </a:rPr>
              <a:t>Acceptance</a:t>
            </a:r>
            <a:r>
              <a:rPr dirty="0" sz="2100" spc="-45">
                <a:latin typeface="Arial"/>
                <a:cs typeface="Arial"/>
              </a:rPr>
              <a:t> </a:t>
            </a:r>
            <a:r>
              <a:rPr dirty="0" sz="2100" spc="-10">
                <a:latin typeface="Arial"/>
                <a:cs typeface="Arial"/>
              </a:rPr>
              <a:t>Testing</a:t>
            </a:r>
            <a:endParaRPr sz="2100">
              <a:latin typeface="Arial"/>
              <a:cs typeface="Arial"/>
            </a:endParaRPr>
          </a:p>
          <a:p>
            <a:pPr lvl="1" marL="756285" marR="492759" indent="-287020">
              <a:lnSpc>
                <a:spcPct val="100000"/>
              </a:lnSpc>
              <a:spcBef>
                <a:spcPts val="500"/>
              </a:spcBef>
              <a:buChar char="–"/>
              <a:tabLst>
                <a:tab pos="756285" algn="l"/>
              </a:tabLst>
            </a:pPr>
            <a:r>
              <a:rPr dirty="0" sz="2100">
                <a:latin typeface="Arial"/>
                <a:cs typeface="Arial"/>
              </a:rPr>
              <a:t>Device</a:t>
            </a:r>
            <a:r>
              <a:rPr dirty="0" sz="2100" spc="-4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Creation</a:t>
            </a:r>
            <a:r>
              <a:rPr dirty="0" sz="2100" spc="-20">
                <a:latin typeface="Arial"/>
                <a:cs typeface="Arial"/>
              </a:rPr>
              <a:t> </a:t>
            </a:r>
            <a:r>
              <a:rPr dirty="0" sz="2100" spc="-25">
                <a:latin typeface="Arial"/>
                <a:cs typeface="Arial"/>
              </a:rPr>
              <a:t>in </a:t>
            </a:r>
            <a:r>
              <a:rPr dirty="0" sz="2100">
                <a:latin typeface="Arial"/>
                <a:cs typeface="Arial"/>
              </a:rPr>
              <a:t>Customer</a:t>
            </a:r>
            <a:r>
              <a:rPr dirty="0" sz="2100" spc="-3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System</a:t>
            </a:r>
            <a:r>
              <a:rPr dirty="0" sz="2100" spc="-15">
                <a:latin typeface="Arial"/>
                <a:cs typeface="Arial"/>
              </a:rPr>
              <a:t> </a:t>
            </a:r>
            <a:r>
              <a:rPr dirty="0" sz="2100" spc="-25">
                <a:latin typeface="Arial"/>
                <a:cs typeface="Arial"/>
              </a:rPr>
              <a:t>of </a:t>
            </a:r>
            <a:r>
              <a:rPr dirty="0" sz="2100" spc="-10">
                <a:latin typeface="Arial"/>
                <a:cs typeface="Arial"/>
              </a:rPr>
              <a:t>Record</a:t>
            </a:r>
            <a:endParaRPr sz="21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505"/>
              </a:spcBef>
              <a:buChar char="–"/>
              <a:tabLst>
                <a:tab pos="756285" algn="l"/>
              </a:tabLst>
            </a:pPr>
            <a:r>
              <a:rPr dirty="0" sz="2100">
                <a:latin typeface="Arial"/>
                <a:cs typeface="Arial"/>
              </a:rPr>
              <a:t>Device</a:t>
            </a:r>
            <a:r>
              <a:rPr dirty="0" sz="2100" spc="-30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Release</a:t>
            </a:r>
            <a:r>
              <a:rPr dirty="0" sz="2100" spc="-2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to</a:t>
            </a:r>
            <a:r>
              <a:rPr dirty="0" sz="2100" spc="-15">
                <a:latin typeface="Arial"/>
                <a:cs typeface="Arial"/>
              </a:rPr>
              <a:t> </a:t>
            </a:r>
            <a:r>
              <a:rPr dirty="0" sz="2100" spc="-20">
                <a:latin typeface="Arial"/>
                <a:cs typeface="Arial"/>
              </a:rPr>
              <a:t>Stock</a:t>
            </a:r>
            <a:endParaRPr sz="21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05"/>
              </a:spcBef>
              <a:buChar char="•"/>
              <a:tabLst>
                <a:tab pos="354965" algn="l"/>
              </a:tabLst>
            </a:pPr>
            <a:r>
              <a:rPr dirty="0" sz="2100">
                <a:latin typeface="Arial"/>
                <a:cs typeface="Arial"/>
              </a:rPr>
              <a:t>Used</a:t>
            </a:r>
            <a:r>
              <a:rPr dirty="0" sz="2100" spc="-35">
                <a:latin typeface="Arial"/>
                <a:cs typeface="Arial"/>
              </a:rPr>
              <a:t> </a:t>
            </a:r>
            <a:r>
              <a:rPr dirty="0" sz="2100">
                <a:latin typeface="Arial"/>
                <a:cs typeface="Arial"/>
              </a:rPr>
              <a:t>Meter</a:t>
            </a:r>
            <a:r>
              <a:rPr dirty="0" sz="2100" spc="-15">
                <a:latin typeface="Arial"/>
                <a:cs typeface="Arial"/>
              </a:rPr>
              <a:t> </a:t>
            </a:r>
            <a:r>
              <a:rPr dirty="0" sz="2100" spc="-10">
                <a:latin typeface="Arial"/>
                <a:cs typeface="Arial"/>
              </a:rPr>
              <a:t>Processing</a:t>
            </a:r>
            <a:endParaRPr sz="21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505"/>
              </a:spcBef>
              <a:buChar char="–"/>
              <a:tabLst>
                <a:tab pos="756285" algn="l"/>
              </a:tabLst>
            </a:pPr>
            <a:r>
              <a:rPr dirty="0" sz="2100">
                <a:latin typeface="Arial"/>
                <a:cs typeface="Arial"/>
              </a:rPr>
              <a:t>Meter</a:t>
            </a:r>
            <a:r>
              <a:rPr dirty="0" sz="2100" spc="15">
                <a:latin typeface="Arial"/>
                <a:cs typeface="Arial"/>
              </a:rPr>
              <a:t> </a:t>
            </a:r>
            <a:r>
              <a:rPr dirty="0" sz="2100" spc="-10">
                <a:latin typeface="Arial"/>
                <a:cs typeface="Arial"/>
              </a:rPr>
              <a:t>Check-</a:t>
            </a:r>
            <a:r>
              <a:rPr dirty="0" sz="2100" spc="-25">
                <a:latin typeface="Arial"/>
                <a:cs typeface="Arial"/>
              </a:rPr>
              <a:t>in</a:t>
            </a:r>
            <a:endParaRPr sz="21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505"/>
              </a:spcBef>
              <a:buChar char="–"/>
              <a:tabLst>
                <a:tab pos="756285" algn="l"/>
              </a:tabLst>
            </a:pPr>
            <a:r>
              <a:rPr dirty="0" sz="2100">
                <a:latin typeface="Arial"/>
                <a:cs typeface="Arial"/>
              </a:rPr>
              <a:t>Meter</a:t>
            </a:r>
            <a:r>
              <a:rPr dirty="0" sz="2100" spc="-30">
                <a:latin typeface="Arial"/>
                <a:cs typeface="Arial"/>
              </a:rPr>
              <a:t> </a:t>
            </a:r>
            <a:r>
              <a:rPr dirty="0" sz="2100" spc="-10">
                <a:latin typeface="Arial"/>
                <a:cs typeface="Arial"/>
              </a:rPr>
              <a:t>Testing</a:t>
            </a:r>
            <a:endParaRPr sz="21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500"/>
              </a:spcBef>
              <a:buChar char="–"/>
              <a:tabLst>
                <a:tab pos="756285" algn="l"/>
              </a:tabLst>
            </a:pPr>
            <a:r>
              <a:rPr dirty="0" sz="2100">
                <a:latin typeface="Arial"/>
                <a:cs typeface="Arial"/>
              </a:rPr>
              <a:t>Device</a:t>
            </a:r>
            <a:r>
              <a:rPr dirty="0" sz="2100" spc="-30">
                <a:latin typeface="Arial"/>
                <a:cs typeface="Arial"/>
              </a:rPr>
              <a:t> </a:t>
            </a:r>
            <a:r>
              <a:rPr dirty="0" sz="2100" spc="-10">
                <a:latin typeface="Arial"/>
                <a:cs typeface="Arial"/>
              </a:rPr>
              <a:t>Restocking</a:t>
            </a:r>
            <a:endParaRPr sz="2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/>
          <a:solidFill>
            <a:srgbClr val="FF0000"/>
          </a:solidFill>
        </p:spPr>
        <p:txBody>
          <a:bodyPr wrap="square" lIns="0" tIns="33210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615"/>
              </a:spcBef>
            </a:pPr>
            <a:r>
              <a:rPr dirty="0" sz="3000">
                <a:solidFill>
                  <a:srgbClr val="FFFFFF"/>
                </a:solidFill>
              </a:rPr>
              <a:t>Typical</a:t>
            </a:r>
            <a:r>
              <a:rPr dirty="0" sz="3000" spc="-55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Meter</a:t>
            </a:r>
            <a:r>
              <a:rPr dirty="0" sz="3000" spc="-20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Life</a:t>
            </a:r>
            <a:r>
              <a:rPr dirty="0" sz="3000" spc="-40">
                <a:solidFill>
                  <a:srgbClr val="FFFFFF"/>
                </a:solidFill>
              </a:rPr>
              <a:t> </a:t>
            </a:r>
            <a:r>
              <a:rPr dirty="0" sz="3000" spc="-10">
                <a:solidFill>
                  <a:srgbClr val="FFFFFF"/>
                </a:solidFill>
              </a:rPr>
              <a:t>Cycle</a:t>
            </a:r>
            <a:endParaRPr sz="30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00598" y="2057400"/>
            <a:ext cx="3809989" cy="3048000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Slide</a:t>
            </a:r>
            <a:r>
              <a:rPr dirty="0" spc="-40"/>
              <a:t> </a:t>
            </a:r>
            <a:fld id="{81D60167-4931-47E6-BA6A-407CBD079E47}" type="slidenum">
              <a:rPr dirty="0" spc="-25"/>
              <a:t>15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964940" y="6315011"/>
            <a:ext cx="6692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"/>
                <a:cs typeface="Arial"/>
              </a:rPr>
              <a:t>Slide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83540" y="1579270"/>
            <a:ext cx="4721860" cy="465836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484"/>
              </a:spcBef>
              <a:buChar char="•"/>
              <a:tabLst>
                <a:tab pos="354965" algn="l"/>
              </a:tabLst>
            </a:pPr>
            <a:r>
              <a:rPr dirty="0" sz="1600">
                <a:latin typeface="Arial"/>
                <a:cs typeface="Arial"/>
              </a:rPr>
              <a:t>Asset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Tracking</a:t>
            </a:r>
            <a:endParaRPr sz="1600">
              <a:latin typeface="Arial"/>
              <a:cs typeface="Arial"/>
            </a:endParaRPr>
          </a:p>
          <a:p>
            <a:pPr lvl="1" marL="756285" marR="5080" indent="-287020">
              <a:lnSpc>
                <a:spcPct val="100000"/>
              </a:lnSpc>
              <a:spcBef>
                <a:spcPts val="380"/>
              </a:spcBef>
              <a:buChar char="–"/>
              <a:tabLst>
                <a:tab pos="756285" algn="l"/>
              </a:tabLst>
            </a:pPr>
            <a:r>
              <a:rPr dirty="0" sz="1600">
                <a:latin typeface="Arial"/>
                <a:cs typeface="Arial"/>
              </a:rPr>
              <a:t>Track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Inventory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within</a:t>
            </a:r>
            <a:r>
              <a:rPr dirty="0" sz="1600" spc="-5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shops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/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warehouses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 spc="-50">
                <a:latin typeface="Arial"/>
                <a:cs typeface="Arial"/>
              </a:rPr>
              <a:t>/ </a:t>
            </a:r>
            <a:r>
              <a:rPr dirty="0" sz="1600">
                <a:latin typeface="Arial"/>
                <a:cs typeface="Arial"/>
              </a:rPr>
              <a:t>storerooms,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down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to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the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container</a:t>
            </a:r>
            <a:r>
              <a:rPr dirty="0" sz="1600" spc="-5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and/or shelf</a:t>
            </a:r>
            <a:endParaRPr sz="16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385"/>
              </a:spcBef>
              <a:buChar char="–"/>
              <a:tabLst>
                <a:tab pos="756285" algn="l"/>
              </a:tabLst>
            </a:pPr>
            <a:r>
              <a:rPr dirty="0" sz="1600">
                <a:latin typeface="Arial"/>
                <a:cs typeface="Arial"/>
              </a:rPr>
              <a:t>Track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Inventory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to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the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person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or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truck</a:t>
            </a:r>
            <a:endParaRPr sz="1600">
              <a:latin typeface="Arial"/>
              <a:cs typeface="Arial"/>
            </a:endParaRPr>
          </a:p>
          <a:p>
            <a:pPr lvl="2" marL="1155700" marR="358775" indent="-228600">
              <a:lnSpc>
                <a:spcPct val="100000"/>
              </a:lnSpc>
              <a:spcBef>
                <a:spcPts val="385"/>
              </a:spcBef>
              <a:buChar char="•"/>
              <a:tabLst>
                <a:tab pos="1155700" algn="l"/>
              </a:tabLst>
            </a:pPr>
            <a:r>
              <a:rPr dirty="0" sz="1600">
                <a:latin typeface="Arial"/>
                <a:cs typeface="Arial"/>
              </a:rPr>
              <a:t>Meters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are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assigned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to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the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person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 spc="-50">
                <a:latin typeface="Arial"/>
                <a:cs typeface="Arial"/>
              </a:rPr>
              <a:t>/ </a:t>
            </a:r>
            <a:r>
              <a:rPr dirty="0" sz="1600" spc="-10">
                <a:latin typeface="Arial"/>
                <a:cs typeface="Arial"/>
              </a:rPr>
              <a:t>truck</a:t>
            </a:r>
            <a:endParaRPr sz="1600">
              <a:latin typeface="Arial"/>
              <a:cs typeface="Arial"/>
            </a:endParaRPr>
          </a:p>
          <a:p>
            <a:pPr lvl="2" marL="1155700" marR="266700" indent="-228600">
              <a:lnSpc>
                <a:spcPct val="100000"/>
              </a:lnSpc>
              <a:spcBef>
                <a:spcPts val="385"/>
              </a:spcBef>
              <a:buChar char="•"/>
              <a:tabLst>
                <a:tab pos="1155700" algn="l"/>
              </a:tabLst>
            </a:pPr>
            <a:r>
              <a:rPr dirty="0" sz="1600">
                <a:latin typeface="Arial"/>
                <a:cs typeface="Arial"/>
              </a:rPr>
              <a:t>As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meters</a:t>
            </a:r>
            <a:r>
              <a:rPr dirty="0" sz="1600" spc="-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are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set,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they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are</a:t>
            </a:r>
            <a:r>
              <a:rPr dirty="0" sz="1600" spc="-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removed </a:t>
            </a:r>
            <a:r>
              <a:rPr dirty="0" sz="1600">
                <a:latin typeface="Arial"/>
                <a:cs typeface="Arial"/>
              </a:rPr>
              <a:t>from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inventory</a:t>
            </a:r>
            <a:endParaRPr sz="1600">
              <a:latin typeface="Arial"/>
              <a:cs typeface="Arial"/>
            </a:endParaRPr>
          </a:p>
          <a:p>
            <a:pPr lvl="2" marL="1155700" marR="87630" indent="-228600">
              <a:lnSpc>
                <a:spcPct val="100000"/>
              </a:lnSpc>
              <a:spcBef>
                <a:spcPts val="384"/>
              </a:spcBef>
              <a:buChar char="•"/>
              <a:tabLst>
                <a:tab pos="1155700" algn="l"/>
              </a:tabLst>
            </a:pPr>
            <a:r>
              <a:rPr dirty="0" sz="1600">
                <a:latin typeface="Arial"/>
                <a:cs typeface="Arial"/>
              </a:rPr>
              <a:t>Used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meters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are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tracked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from</a:t>
            </a:r>
            <a:r>
              <a:rPr dirty="0" sz="1600" spc="-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removal </a:t>
            </a:r>
            <a:r>
              <a:rPr dirty="0" sz="1600">
                <a:latin typeface="Arial"/>
                <a:cs typeface="Arial"/>
              </a:rPr>
              <a:t>to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meter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shop</a:t>
            </a:r>
            <a:endParaRPr sz="1600">
              <a:latin typeface="Arial"/>
              <a:cs typeface="Arial"/>
            </a:endParaRPr>
          </a:p>
          <a:p>
            <a:pPr lvl="2" marL="1155700" marR="544195" indent="-228600">
              <a:lnSpc>
                <a:spcPct val="100000"/>
              </a:lnSpc>
              <a:spcBef>
                <a:spcPts val="380"/>
              </a:spcBef>
              <a:buChar char="•"/>
              <a:tabLst>
                <a:tab pos="1155700" algn="l"/>
              </a:tabLst>
            </a:pPr>
            <a:r>
              <a:rPr dirty="0" sz="1600">
                <a:latin typeface="Arial"/>
                <a:cs typeface="Arial"/>
              </a:rPr>
              <a:t>Physical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inventory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counts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may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be </a:t>
            </a:r>
            <a:r>
              <a:rPr dirty="0" sz="1600">
                <a:latin typeface="Arial"/>
                <a:cs typeface="Arial"/>
              </a:rPr>
              <a:t>performed</a:t>
            </a:r>
            <a:r>
              <a:rPr dirty="0" sz="1600" spc="-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at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any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time</a:t>
            </a:r>
            <a:endParaRPr sz="16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385"/>
              </a:spcBef>
              <a:buChar char="•"/>
              <a:tabLst>
                <a:tab pos="354965" algn="l"/>
              </a:tabLst>
            </a:pPr>
            <a:r>
              <a:rPr dirty="0" sz="1600">
                <a:latin typeface="Arial"/>
                <a:cs typeface="Arial"/>
              </a:rPr>
              <a:t>Quality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management</a:t>
            </a:r>
            <a:endParaRPr sz="16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385"/>
              </a:spcBef>
              <a:buChar char="–"/>
              <a:tabLst>
                <a:tab pos="756285" algn="l"/>
              </a:tabLst>
            </a:pPr>
            <a:r>
              <a:rPr dirty="0" sz="1600">
                <a:latin typeface="Arial"/>
                <a:cs typeface="Arial"/>
              </a:rPr>
              <a:t>Detailed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analysis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of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meter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performance</a:t>
            </a:r>
            <a:endParaRPr sz="1600">
              <a:latin typeface="Arial"/>
              <a:cs typeface="Arial"/>
            </a:endParaRPr>
          </a:p>
          <a:p>
            <a:pPr lvl="1" marL="756285" marR="73660" indent="-287020">
              <a:lnSpc>
                <a:spcPct val="100000"/>
              </a:lnSpc>
              <a:spcBef>
                <a:spcPts val="385"/>
              </a:spcBef>
              <a:buChar char="–"/>
              <a:tabLst>
                <a:tab pos="756285" algn="l"/>
              </a:tabLst>
            </a:pPr>
            <a:r>
              <a:rPr dirty="0" sz="1600" spc="-20">
                <a:latin typeface="Arial"/>
                <a:cs typeface="Arial"/>
              </a:rPr>
              <a:t>In-</a:t>
            </a:r>
            <a:r>
              <a:rPr dirty="0" sz="1600">
                <a:latin typeface="Arial"/>
                <a:cs typeface="Arial"/>
              </a:rPr>
              <a:t>service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random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sample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and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periodic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test </a:t>
            </a:r>
            <a:r>
              <a:rPr dirty="0" sz="1600" spc="-10">
                <a:latin typeface="Arial"/>
                <a:cs typeface="Arial"/>
              </a:rPr>
              <a:t>plans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40739" y="6261608"/>
            <a:ext cx="191388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9085" algn="l"/>
              </a:tabLst>
            </a:pPr>
            <a:r>
              <a:rPr dirty="0" sz="1600" spc="-50">
                <a:latin typeface="Arial"/>
                <a:cs typeface="Arial"/>
              </a:rPr>
              <a:t>–</a:t>
            </a:r>
            <a:r>
              <a:rPr dirty="0" sz="1600">
                <a:latin typeface="Arial"/>
                <a:cs typeface="Arial"/>
              </a:rPr>
              <a:t>	Full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RMA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tracking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/>
          <a:solidFill>
            <a:srgbClr val="FF0000"/>
          </a:solidFill>
        </p:spPr>
        <p:txBody>
          <a:bodyPr wrap="square" lIns="0" tIns="33210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615"/>
              </a:spcBef>
            </a:pPr>
            <a:r>
              <a:rPr dirty="0" sz="3000">
                <a:solidFill>
                  <a:srgbClr val="FFFFFF"/>
                </a:solidFill>
              </a:rPr>
              <a:t>Typical</a:t>
            </a:r>
            <a:r>
              <a:rPr dirty="0" sz="3000" spc="-50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Meter</a:t>
            </a:r>
            <a:r>
              <a:rPr dirty="0" sz="3000" spc="-10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Life</a:t>
            </a:r>
            <a:r>
              <a:rPr dirty="0" sz="3000" spc="-30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Cycle</a:t>
            </a:r>
            <a:r>
              <a:rPr dirty="0" sz="3000" spc="-55">
                <a:solidFill>
                  <a:srgbClr val="FFFFFF"/>
                </a:solidFill>
              </a:rPr>
              <a:t> </a:t>
            </a:r>
            <a:r>
              <a:rPr dirty="0" sz="3000" spc="-10">
                <a:solidFill>
                  <a:srgbClr val="FFFFFF"/>
                </a:solidFill>
              </a:rPr>
              <a:t>(Continued)</a:t>
            </a:r>
            <a:endParaRPr sz="3000"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05400" y="2667000"/>
            <a:ext cx="3733799" cy="230028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/>
          <a:solidFill>
            <a:srgbClr val="FF0000"/>
          </a:solidFill>
        </p:spPr>
        <p:txBody>
          <a:bodyPr wrap="square" lIns="0" tIns="33210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615"/>
              </a:spcBef>
            </a:pPr>
            <a:r>
              <a:rPr dirty="0" sz="3000" spc="-10">
                <a:solidFill>
                  <a:srgbClr val="FFFFFF"/>
                </a:solidFill>
              </a:rPr>
              <a:t>Summary</a:t>
            </a:r>
            <a:endParaRPr sz="3000"/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Slide</a:t>
            </a:r>
            <a:r>
              <a:rPr dirty="0" spc="-40"/>
              <a:t> </a:t>
            </a:r>
            <a:fld id="{81D60167-4931-47E6-BA6A-407CBD079E47}" type="slidenum">
              <a:rPr dirty="0" spc="-25"/>
              <a:t>17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459740" y="1572259"/>
            <a:ext cx="8136890" cy="3909695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355600" marR="43815" indent="-342900">
              <a:lnSpc>
                <a:spcPct val="80000"/>
              </a:lnSpc>
              <a:spcBef>
                <a:spcPts val="530"/>
              </a:spcBef>
              <a:buChar char="•"/>
              <a:tabLst>
                <a:tab pos="355600" algn="l"/>
              </a:tabLst>
            </a:pPr>
            <a:r>
              <a:rPr dirty="0" sz="1800">
                <a:latin typeface="Arial"/>
                <a:cs typeface="Arial"/>
              </a:rPr>
              <a:t>Use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Enterprise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Solutions to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manage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Utility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provide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backbone </a:t>
            </a:r>
            <a:r>
              <a:rPr dirty="0" sz="1800">
                <a:latin typeface="Arial"/>
                <a:cs typeface="Arial"/>
              </a:rPr>
              <a:t>for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all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operational </a:t>
            </a:r>
            <a:r>
              <a:rPr dirty="0" sz="1800" spc="-10">
                <a:latin typeface="Arial"/>
                <a:cs typeface="Arial"/>
              </a:rPr>
              <a:t>groups</a:t>
            </a:r>
            <a:endParaRPr sz="1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dirty="0" sz="1800">
                <a:latin typeface="Arial"/>
                <a:cs typeface="Arial"/>
              </a:rPr>
              <a:t>Use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bolt-</a:t>
            </a:r>
            <a:r>
              <a:rPr dirty="0" sz="1800">
                <a:latin typeface="Arial"/>
                <a:cs typeface="Arial"/>
              </a:rPr>
              <a:t>ons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handle new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AMI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related</a:t>
            </a:r>
            <a:r>
              <a:rPr dirty="0" sz="1800" spc="-10">
                <a:latin typeface="Arial"/>
                <a:cs typeface="Arial"/>
              </a:rPr>
              <a:t> requirements</a:t>
            </a:r>
            <a:endParaRPr sz="1800">
              <a:latin typeface="Arial"/>
              <a:cs typeface="Arial"/>
            </a:endParaRPr>
          </a:p>
          <a:p>
            <a:pPr marL="355600" marR="178435" indent="-342900">
              <a:lnSpc>
                <a:spcPct val="80000"/>
              </a:lnSpc>
              <a:spcBef>
                <a:spcPts val="434"/>
              </a:spcBef>
              <a:buChar char="•"/>
              <a:tabLst>
                <a:tab pos="355600" algn="l"/>
              </a:tabLst>
            </a:pPr>
            <a:r>
              <a:rPr dirty="0" sz="1800">
                <a:latin typeface="Arial"/>
                <a:cs typeface="Arial"/>
              </a:rPr>
              <a:t>Continue to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look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at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bolt-</a:t>
            </a:r>
            <a:r>
              <a:rPr dirty="0" sz="1800">
                <a:latin typeface="Arial"/>
                <a:cs typeface="Arial"/>
              </a:rPr>
              <a:t>on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solutions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as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new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AMI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10">
                <a:latin typeface="Arial"/>
                <a:cs typeface="Arial"/>
              </a:rPr>
              <a:t> post-</a:t>
            </a:r>
            <a:r>
              <a:rPr dirty="0" sz="1800">
                <a:latin typeface="Arial"/>
                <a:cs typeface="Arial"/>
              </a:rPr>
              <a:t>AMI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features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are </a:t>
            </a:r>
            <a:r>
              <a:rPr dirty="0" sz="1800">
                <a:latin typeface="Arial"/>
                <a:cs typeface="Arial"/>
              </a:rPr>
              <a:t>introduced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handle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new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requirements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that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result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from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them.</a:t>
            </a:r>
            <a:endParaRPr sz="1800">
              <a:latin typeface="Arial"/>
              <a:cs typeface="Arial"/>
            </a:endParaRPr>
          </a:p>
          <a:p>
            <a:pPr marL="355600" marR="523240" indent="-342900">
              <a:lnSpc>
                <a:spcPct val="80000"/>
              </a:lnSpc>
              <a:spcBef>
                <a:spcPts val="430"/>
              </a:spcBef>
              <a:buChar char="•"/>
              <a:tabLst>
                <a:tab pos="355600" algn="l"/>
                <a:tab pos="4291330" algn="l"/>
              </a:tabLst>
            </a:pPr>
            <a:r>
              <a:rPr dirty="0" sz="1800">
                <a:latin typeface="Arial"/>
                <a:cs typeface="Arial"/>
              </a:rPr>
              <a:t>Look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at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your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Enterprise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solution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as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back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bone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of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complete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and </a:t>
            </a:r>
            <a:r>
              <a:rPr dirty="0" sz="1800">
                <a:latin typeface="Arial"/>
                <a:cs typeface="Arial"/>
              </a:rPr>
              <a:t>seamless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solution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for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entire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utility.</a:t>
            </a:r>
            <a:r>
              <a:rPr dirty="0" sz="1800">
                <a:latin typeface="Arial"/>
                <a:cs typeface="Arial"/>
              </a:rPr>
              <a:t>	Your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bolt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on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becomes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part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of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the </a:t>
            </a:r>
            <a:r>
              <a:rPr dirty="0" sz="1800" spc="-10">
                <a:latin typeface="Arial"/>
                <a:cs typeface="Arial"/>
              </a:rPr>
              <a:t>whole.</a:t>
            </a:r>
            <a:endParaRPr sz="1800">
              <a:latin typeface="Arial"/>
              <a:cs typeface="Arial"/>
            </a:endParaRPr>
          </a:p>
          <a:p>
            <a:pPr marL="355600" marR="246379" indent="-342900">
              <a:lnSpc>
                <a:spcPct val="80000"/>
              </a:lnSpc>
              <a:spcBef>
                <a:spcPts val="430"/>
              </a:spcBef>
              <a:buChar char="•"/>
              <a:tabLst>
                <a:tab pos="355600" algn="l"/>
              </a:tabLst>
            </a:pPr>
            <a:r>
              <a:rPr dirty="0" sz="1800">
                <a:latin typeface="Arial"/>
                <a:cs typeface="Arial"/>
              </a:rPr>
              <a:t>Work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with vendors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provide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better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interfaces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that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are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more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similar</a:t>
            </a:r>
            <a:r>
              <a:rPr dirty="0" sz="1800" spc="-20">
                <a:latin typeface="Arial"/>
                <a:cs typeface="Arial"/>
              </a:rPr>
              <a:t> than </a:t>
            </a:r>
            <a:r>
              <a:rPr dirty="0" sz="1800">
                <a:latin typeface="Arial"/>
                <a:cs typeface="Arial"/>
              </a:rPr>
              <a:t>different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from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other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ones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you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are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already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using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in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your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Corporate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systems.</a:t>
            </a:r>
            <a:endParaRPr sz="1800">
              <a:latin typeface="Arial"/>
              <a:cs typeface="Arial"/>
            </a:endParaRPr>
          </a:p>
          <a:p>
            <a:pPr marL="355600" marR="5080" indent="-342900">
              <a:lnSpc>
                <a:spcPct val="80000"/>
              </a:lnSpc>
              <a:spcBef>
                <a:spcPts val="434"/>
              </a:spcBef>
              <a:buChar char="•"/>
              <a:tabLst>
                <a:tab pos="355600" algn="l"/>
              </a:tabLst>
            </a:pPr>
            <a:r>
              <a:rPr dirty="0" sz="1800">
                <a:latin typeface="Arial"/>
                <a:cs typeface="Arial"/>
              </a:rPr>
              <a:t>Make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sure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that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all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of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systems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work</a:t>
            </a:r>
            <a:r>
              <a:rPr dirty="0" sz="1800" spc="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together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transfer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data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seamlessly </a:t>
            </a:r>
            <a:r>
              <a:rPr dirty="0" sz="1800">
                <a:latin typeface="Arial"/>
                <a:cs typeface="Arial"/>
              </a:rPr>
              <a:t>–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even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Enterprise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Solution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providers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have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hard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time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with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that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at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times.</a:t>
            </a:r>
            <a:endParaRPr sz="1800">
              <a:latin typeface="Arial"/>
              <a:cs typeface="Arial"/>
            </a:endParaRPr>
          </a:p>
          <a:p>
            <a:pPr marL="355600" marR="868680" indent="-342900">
              <a:lnSpc>
                <a:spcPct val="80000"/>
              </a:lnSpc>
              <a:spcBef>
                <a:spcPts val="430"/>
              </a:spcBef>
              <a:buChar char="•"/>
              <a:tabLst>
                <a:tab pos="355600" algn="l"/>
              </a:tabLst>
            </a:pPr>
            <a:r>
              <a:rPr dirty="0" sz="1800">
                <a:latin typeface="Arial"/>
                <a:cs typeface="Arial"/>
              </a:rPr>
              <a:t>Make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sure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that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all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of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your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hardware</a:t>
            </a:r>
            <a:r>
              <a:rPr dirty="0" sz="1800" spc="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can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interface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into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these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systems seamlessly</a:t>
            </a:r>
            <a:endParaRPr sz="1800">
              <a:latin typeface="Arial"/>
              <a:cs typeface="Arial"/>
            </a:endParaRPr>
          </a:p>
          <a:p>
            <a:pPr lvl="1" marL="756285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756285" algn="l"/>
              </a:tabLst>
            </a:pPr>
            <a:r>
              <a:rPr dirty="0" sz="1400">
                <a:latin typeface="Arial"/>
                <a:cs typeface="Arial"/>
              </a:rPr>
              <a:t>This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is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one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area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that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no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Enterprise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provider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is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good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at</a:t>
            </a:r>
            <a:endParaRPr sz="1400">
              <a:latin typeface="Arial"/>
              <a:cs typeface="Arial"/>
            </a:endParaRPr>
          </a:p>
          <a:p>
            <a:pPr lvl="1" marL="756285" indent="-342900">
              <a:lnSpc>
                <a:spcPct val="100000"/>
              </a:lnSpc>
              <a:buChar char="•"/>
              <a:tabLst>
                <a:tab pos="756285" algn="l"/>
              </a:tabLst>
            </a:pPr>
            <a:r>
              <a:rPr dirty="0" sz="1400">
                <a:latin typeface="Arial"/>
                <a:cs typeface="Arial"/>
              </a:rPr>
              <a:t>This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is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where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your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bolt-</a:t>
            </a:r>
            <a:r>
              <a:rPr dirty="0" sz="1400">
                <a:latin typeface="Arial"/>
                <a:cs typeface="Arial"/>
              </a:rPr>
              <a:t>ons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will excel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will allow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your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Enterprise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solution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last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indefinitely.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457200" y="274637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8229600" y="0"/>
                </a:moveTo>
                <a:lnTo>
                  <a:pt x="0" y="0"/>
                </a:lnTo>
                <a:lnTo>
                  <a:pt x="0" y="1143000"/>
                </a:lnTo>
                <a:lnTo>
                  <a:pt x="8229600" y="11430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2024888" y="641413"/>
            <a:ext cx="442849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Questions</a:t>
            </a:r>
            <a:r>
              <a:rPr dirty="0" sz="30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30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Discussion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Tom</a:t>
            </a:r>
            <a:r>
              <a:rPr dirty="0" spc="-15"/>
              <a:t> </a:t>
            </a:r>
            <a:r>
              <a:rPr dirty="0" spc="-10"/>
              <a:t>Lawton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722502" y="2447057"/>
            <a:ext cx="7696200" cy="3254375"/>
          </a:xfrm>
          <a:prstGeom prst="rect">
            <a:avLst/>
          </a:prstGeom>
        </p:spPr>
        <p:txBody>
          <a:bodyPr wrap="square" lIns="0" tIns="139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dirty="0" sz="3200">
                <a:latin typeface="Arial"/>
                <a:cs typeface="Arial"/>
              </a:rPr>
              <a:t>TESCO</a:t>
            </a:r>
            <a:r>
              <a:rPr dirty="0" sz="3200" spc="-4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–</a:t>
            </a:r>
            <a:r>
              <a:rPr dirty="0" sz="3200" spc="-4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The</a:t>
            </a:r>
            <a:r>
              <a:rPr dirty="0" sz="3200" spc="-4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Eastern</a:t>
            </a:r>
            <a:r>
              <a:rPr dirty="0" sz="3200" spc="-5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Specialty</a:t>
            </a:r>
            <a:r>
              <a:rPr dirty="0" sz="3200" spc="-40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Company</a:t>
            </a:r>
            <a:endParaRPr sz="32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  <a:spcBef>
                <a:spcPts val="869"/>
              </a:spcBef>
            </a:pPr>
            <a:r>
              <a:rPr dirty="0" sz="2800">
                <a:latin typeface="Arial"/>
                <a:cs typeface="Arial"/>
              </a:rPr>
              <a:t>Bristol,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 spc="-25">
                <a:latin typeface="Arial"/>
                <a:cs typeface="Arial"/>
              </a:rPr>
              <a:t>PA</a:t>
            </a:r>
            <a:endParaRPr sz="28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  <a:spcBef>
                <a:spcPts val="670"/>
              </a:spcBef>
            </a:pPr>
            <a:r>
              <a:rPr dirty="0" sz="2800" spc="-10">
                <a:latin typeface="Arial"/>
                <a:cs typeface="Arial"/>
              </a:rPr>
              <a:t>1-800-762-</a:t>
            </a:r>
            <a:r>
              <a:rPr dirty="0" sz="2800" spc="-20">
                <a:latin typeface="Arial"/>
                <a:cs typeface="Arial"/>
              </a:rPr>
              <a:t>8211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19"/>
              </a:spcBef>
            </a:pPr>
            <a:endParaRPr sz="2800">
              <a:latin typeface="Arial"/>
              <a:cs typeface="Arial"/>
            </a:endParaRPr>
          </a:p>
          <a:p>
            <a:pPr algn="ctr" marL="745490" marR="391795" indent="-3175">
              <a:lnSpc>
                <a:spcPct val="100000"/>
              </a:lnSpc>
            </a:pPr>
            <a:r>
              <a:rPr dirty="0" sz="2300">
                <a:latin typeface="Arial"/>
                <a:cs typeface="Arial"/>
              </a:rPr>
              <a:t>This</a:t>
            </a:r>
            <a:r>
              <a:rPr dirty="0" sz="2300" spc="-3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presentation</a:t>
            </a:r>
            <a:r>
              <a:rPr dirty="0" sz="2300" spc="-5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can</a:t>
            </a:r>
            <a:r>
              <a:rPr dirty="0" sz="2300" spc="-3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also</a:t>
            </a:r>
            <a:r>
              <a:rPr dirty="0" sz="2300" spc="-3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be</a:t>
            </a:r>
            <a:r>
              <a:rPr dirty="0" sz="2300" spc="-2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found</a:t>
            </a:r>
            <a:r>
              <a:rPr dirty="0" sz="2300" spc="-5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under</a:t>
            </a:r>
            <a:r>
              <a:rPr dirty="0" sz="2300" spc="-50">
                <a:latin typeface="Arial"/>
                <a:cs typeface="Arial"/>
              </a:rPr>
              <a:t> </a:t>
            </a:r>
            <a:r>
              <a:rPr dirty="0" sz="2300" spc="-10">
                <a:latin typeface="Arial"/>
                <a:cs typeface="Arial"/>
              </a:rPr>
              <a:t>Meter </a:t>
            </a:r>
            <a:r>
              <a:rPr dirty="0" sz="2300">
                <a:latin typeface="Arial"/>
                <a:cs typeface="Arial"/>
              </a:rPr>
              <a:t>Conferences</a:t>
            </a:r>
            <a:r>
              <a:rPr dirty="0" sz="2300" spc="-4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and</a:t>
            </a:r>
            <a:r>
              <a:rPr dirty="0" sz="2300" spc="-6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Schools</a:t>
            </a:r>
            <a:r>
              <a:rPr dirty="0" sz="2300" spc="-4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on</a:t>
            </a:r>
            <a:r>
              <a:rPr dirty="0" sz="2300" spc="-4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the</a:t>
            </a:r>
            <a:r>
              <a:rPr dirty="0" sz="2300" spc="-3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TESCO</a:t>
            </a:r>
            <a:r>
              <a:rPr dirty="0" sz="2300" spc="-2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web</a:t>
            </a:r>
            <a:r>
              <a:rPr dirty="0" sz="2300" spc="-40">
                <a:latin typeface="Arial"/>
                <a:cs typeface="Arial"/>
              </a:rPr>
              <a:t> </a:t>
            </a:r>
            <a:r>
              <a:rPr dirty="0" sz="2300" spc="-10">
                <a:latin typeface="Arial"/>
                <a:cs typeface="Arial"/>
              </a:rPr>
              <a:t>site: </a:t>
            </a:r>
            <a:r>
              <a:rPr dirty="0" u="sng" sz="230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2"/>
              </a:rPr>
              <a:t>www.tesco-</a:t>
            </a:r>
            <a:r>
              <a:rPr dirty="0" u="sng" sz="2300" spc="-1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2"/>
              </a:rPr>
              <a:t>advent.com</a:t>
            </a:r>
            <a:endParaRPr sz="23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086600" y="152400"/>
            <a:ext cx="1600199" cy="1600199"/>
          </a:xfrm>
          <a:prstGeom prst="rect">
            <a:avLst/>
          </a:prstGeom>
        </p:spPr>
      </p:pic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Slide</a:t>
            </a:r>
            <a:r>
              <a:rPr dirty="0" spc="-40"/>
              <a:t> </a:t>
            </a:r>
            <a:fld id="{81D60167-4931-47E6-BA6A-407CBD079E47}" type="slidenum">
              <a:rPr dirty="0" spc="-25"/>
              <a:t>17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/>
          <a:solidFill>
            <a:srgbClr val="FF0000"/>
          </a:solidFill>
        </p:spPr>
        <p:txBody>
          <a:bodyPr wrap="square" lIns="0" tIns="33210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615"/>
              </a:spcBef>
            </a:pPr>
            <a:r>
              <a:rPr dirty="0" sz="3000" spc="-10">
                <a:solidFill>
                  <a:srgbClr val="FFFFFF"/>
                </a:solidFill>
              </a:rPr>
              <a:t>Introduction</a:t>
            </a:r>
            <a:endParaRPr sz="30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717039"/>
            <a:ext cx="8044815" cy="2159635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12700" marR="248285">
              <a:lnSpc>
                <a:spcPct val="80000"/>
              </a:lnSpc>
              <a:spcBef>
                <a:spcPts val="585"/>
              </a:spcBef>
            </a:pPr>
            <a:r>
              <a:rPr dirty="0" sz="2000">
                <a:latin typeface="Arial"/>
                <a:cs typeface="Arial"/>
              </a:rPr>
              <a:t>This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presentation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is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second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series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three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examining</a:t>
            </a:r>
            <a:r>
              <a:rPr dirty="0" sz="2000" spc="-25">
                <a:latin typeface="Arial"/>
                <a:cs typeface="Arial"/>
              </a:rPr>
              <a:t> how </a:t>
            </a:r>
            <a:r>
              <a:rPr dirty="0" sz="2000">
                <a:latin typeface="Arial"/>
                <a:cs typeface="Arial"/>
              </a:rPr>
              <a:t>data,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collection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this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data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use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this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data</a:t>
            </a:r>
            <a:r>
              <a:rPr dirty="0" sz="2000" spc="-20">
                <a:latin typeface="Arial"/>
                <a:cs typeface="Arial"/>
              </a:rPr>
              <a:t> have </a:t>
            </a:r>
            <a:r>
              <a:rPr dirty="0" sz="2000">
                <a:latin typeface="Arial"/>
                <a:cs typeface="Arial"/>
              </a:rPr>
              <a:t>dramatically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changed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continuing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change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our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industry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50">
                <a:latin typeface="Arial"/>
                <a:cs typeface="Arial"/>
              </a:rPr>
              <a:t>a </a:t>
            </a:r>
            <a:r>
              <a:rPr dirty="0" sz="2000">
                <a:latin typeface="Arial"/>
                <a:cs typeface="Arial"/>
              </a:rPr>
              <a:t>result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20">
                <a:latin typeface="Arial"/>
                <a:cs typeface="Arial"/>
              </a:rPr>
              <a:t>AMI.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75"/>
              </a:spcBef>
            </a:pP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80000"/>
              </a:lnSpc>
            </a:pPr>
            <a:r>
              <a:rPr dirty="0" sz="2000">
                <a:latin typeface="Arial"/>
                <a:cs typeface="Arial"/>
              </a:rPr>
              <a:t>This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morning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discuss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how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Asset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Tracking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for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Metering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has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changed </a:t>
            </a:r>
            <a:r>
              <a:rPr dirty="0" sz="2000">
                <a:latin typeface="Arial"/>
                <a:cs typeface="Arial"/>
              </a:rPr>
              <a:t>dramatically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over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past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dozen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years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what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term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“asset </a:t>
            </a:r>
            <a:r>
              <a:rPr dirty="0" sz="2000">
                <a:latin typeface="Arial"/>
                <a:cs typeface="Arial"/>
              </a:rPr>
              <a:t>tracking”</a:t>
            </a:r>
            <a:r>
              <a:rPr dirty="0" sz="2000" spc="-6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will</a:t>
            </a:r>
            <a:r>
              <a:rPr dirty="0" sz="2000" spc="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mean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for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meter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services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future.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9400" y="4267200"/>
            <a:ext cx="3118785" cy="1429036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Slide</a:t>
            </a:r>
            <a:r>
              <a:rPr dirty="0" spc="-40"/>
              <a:t> </a:t>
            </a:r>
            <a:fld id="{81D60167-4931-47E6-BA6A-407CBD079E47}" type="slidenum">
              <a:rPr dirty="0" spc="-50"/>
              <a:t>2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/>
          <a:solidFill>
            <a:srgbClr val="FF0000"/>
          </a:solidFill>
        </p:spPr>
        <p:txBody>
          <a:bodyPr wrap="square" lIns="0" tIns="103505" rIns="0" bIns="0" rtlCol="0" vert="horz">
            <a:spAutoFit/>
          </a:bodyPr>
          <a:lstStyle/>
          <a:p>
            <a:pPr marL="1417320" marR="288290" indent="-1122045">
              <a:lnSpc>
                <a:spcPct val="100000"/>
              </a:lnSpc>
              <a:spcBef>
                <a:spcPts val="815"/>
              </a:spcBef>
            </a:pPr>
            <a:r>
              <a:rPr dirty="0" sz="3000">
                <a:solidFill>
                  <a:srgbClr val="FFFFFF"/>
                </a:solidFill>
              </a:rPr>
              <a:t>When</a:t>
            </a:r>
            <a:r>
              <a:rPr dirty="0" sz="3000" spc="-35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Taken</a:t>
            </a:r>
            <a:r>
              <a:rPr dirty="0" sz="3000" spc="-35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in</a:t>
            </a:r>
            <a:r>
              <a:rPr dirty="0" sz="3000" spc="-35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Hostile</a:t>
            </a:r>
            <a:r>
              <a:rPr dirty="0" sz="3000" spc="-45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Territory</a:t>
            </a:r>
            <a:r>
              <a:rPr dirty="0" sz="3000" spc="-20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Provide</a:t>
            </a:r>
            <a:r>
              <a:rPr dirty="0" sz="3000" spc="-40">
                <a:solidFill>
                  <a:srgbClr val="FFFFFF"/>
                </a:solidFill>
              </a:rPr>
              <a:t> </a:t>
            </a:r>
            <a:r>
              <a:rPr dirty="0" sz="3000" spc="-20">
                <a:solidFill>
                  <a:srgbClr val="FFFFFF"/>
                </a:solidFill>
              </a:rPr>
              <a:t>Only </a:t>
            </a:r>
            <a:r>
              <a:rPr dirty="0" sz="3000">
                <a:solidFill>
                  <a:srgbClr val="FFFFFF"/>
                </a:solidFill>
              </a:rPr>
              <a:t>Name,</a:t>
            </a:r>
            <a:r>
              <a:rPr dirty="0" sz="3000" spc="-30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Rank</a:t>
            </a:r>
            <a:r>
              <a:rPr dirty="0" sz="3000" spc="-20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and</a:t>
            </a:r>
            <a:r>
              <a:rPr dirty="0" sz="3000" spc="-15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Serial</a:t>
            </a:r>
            <a:r>
              <a:rPr dirty="0" sz="3000" spc="-25">
                <a:solidFill>
                  <a:srgbClr val="FFFFFF"/>
                </a:solidFill>
              </a:rPr>
              <a:t> </a:t>
            </a:r>
            <a:r>
              <a:rPr dirty="0" sz="3000" spc="-10">
                <a:solidFill>
                  <a:srgbClr val="FFFFFF"/>
                </a:solidFill>
              </a:rPr>
              <a:t>Number</a:t>
            </a:r>
            <a:endParaRPr sz="3000"/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Slide</a:t>
            </a:r>
            <a:r>
              <a:rPr dirty="0" spc="-40"/>
              <a:t> </a:t>
            </a:r>
            <a:fld id="{81D60167-4931-47E6-BA6A-407CBD079E47}" type="slidenum">
              <a:rPr dirty="0" spc="-50"/>
              <a:t>2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717039"/>
            <a:ext cx="7977505" cy="3775075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85"/>
              </a:spcBef>
              <a:tabLst>
                <a:tab pos="6087745" algn="l"/>
              </a:tabLst>
            </a:pPr>
            <a:r>
              <a:rPr dirty="0" sz="2000">
                <a:latin typeface="Arial"/>
                <a:cs typeface="Arial"/>
              </a:rPr>
              <a:t>In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past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had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Corporate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asset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management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systems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 spc="-20">
                <a:latin typeface="Arial"/>
                <a:cs typeface="Arial"/>
              </a:rPr>
              <a:t>that </a:t>
            </a:r>
            <a:r>
              <a:rPr dirty="0" sz="2000">
                <a:latin typeface="Arial"/>
                <a:cs typeface="Arial"/>
              </a:rPr>
              <a:t>originated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on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financial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side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business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had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meter </a:t>
            </a:r>
            <a:r>
              <a:rPr dirty="0" sz="2000">
                <a:latin typeface="Arial"/>
                <a:cs typeface="Arial"/>
              </a:rPr>
              <a:t>record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systems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that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handled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all metering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test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results.</a:t>
            </a:r>
            <a:r>
              <a:rPr dirty="0" sz="2000">
                <a:latin typeface="Arial"/>
                <a:cs typeface="Arial"/>
              </a:rPr>
              <a:t>	Between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-25">
                <a:latin typeface="Arial"/>
                <a:cs typeface="Arial"/>
              </a:rPr>
              <a:t>two </a:t>
            </a:r>
            <a:r>
              <a:rPr dirty="0" sz="2000">
                <a:latin typeface="Arial"/>
                <a:cs typeface="Arial"/>
              </a:rPr>
              <a:t>we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would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have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all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our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bases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covered.</a:t>
            </a:r>
            <a:endParaRPr sz="2000">
              <a:latin typeface="Arial"/>
              <a:cs typeface="Arial"/>
            </a:endParaRPr>
          </a:p>
          <a:p>
            <a:pPr marL="12700" marR="89535">
              <a:lnSpc>
                <a:spcPct val="80000"/>
              </a:lnSpc>
              <a:spcBef>
                <a:spcPts val="1075"/>
              </a:spcBef>
              <a:tabLst>
                <a:tab pos="2240915" algn="l"/>
              </a:tabLst>
            </a:pPr>
            <a:r>
              <a:rPr dirty="0" sz="2000">
                <a:latin typeface="Arial"/>
                <a:cs typeface="Arial"/>
              </a:rPr>
              <a:t>Traditionally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Investor</a:t>
            </a:r>
            <a:r>
              <a:rPr dirty="0" sz="2000" spc="-6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Owned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Utilities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have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used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asset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management </a:t>
            </a:r>
            <a:r>
              <a:rPr dirty="0" sz="2000">
                <a:latin typeface="Arial"/>
                <a:cs typeface="Arial"/>
              </a:rPr>
              <a:t>systems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that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were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created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by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in-</a:t>
            </a:r>
            <a:r>
              <a:rPr dirty="0" sz="2000">
                <a:latin typeface="Arial"/>
                <a:cs typeface="Arial"/>
              </a:rPr>
              <a:t>house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personnel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or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purchased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 spc="-25">
                <a:latin typeface="Arial"/>
                <a:cs typeface="Arial"/>
              </a:rPr>
              <a:t>the </a:t>
            </a:r>
            <a:r>
              <a:rPr dirty="0" sz="2000">
                <a:latin typeface="Arial"/>
                <a:cs typeface="Arial"/>
              </a:rPr>
              <a:t>1980’s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early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1990’s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or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were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based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Main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Frame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systems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 spc="-20">
                <a:latin typeface="Arial"/>
                <a:cs typeface="Arial"/>
              </a:rPr>
              <a:t>from </a:t>
            </a:r>
            <a:r>
              <a:rPr dirty="0" sz="2000">
                <a:latin typeface="Arial"/>
                <a:cs typeface="Arial"/>
              </a:rPr>
              <a:t>even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earlier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years.</a:t>
            </a:r>
            <a:r>
              <a:rPr dirty="0" sz="2000">
                <a:latin typeface="Arial"/>
                <a:cs typeface="Arial"/>
              </a:rPr>
              <a:t>	Most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have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either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have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recently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converted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or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are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-25">
                <a:latin typeface="Arial"/>
                <a:cs typeface="Arial"/>
              </a:rPr>
              <a:t>in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process</a:t>
            </a:r>
            <a:r>
              <a:rPr dirty="0" sz="2000" spc="-6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converting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systems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like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SAP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Maximo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other </a:t>
            </a:r>
            <a:r>
              <a:rPr dirty="0" sz="2000">
                <a:latin typeface="Arial"/>
                <a:cs typeface="Arial"/>
              </a:rPr>
              <a:t>enterprise</a:t>
            </a:r>
            <a:r>
              <a:rPr dirty="0" sz="2000" spc="-8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level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solutions.</a:t>
            </a:r>
            <a:endParaRPr sz="2000">
              <a:latin typeface="Arial"/>
              <a:cs typeface="Arial"/>
            </a:endParaRPr>
          </a:p>
          <a:p>
            <a:pPr marL="12700" marR="109855">
              <a:lnSpc>
                <a:spcPct val="80000"/>
              </a:lnSpc>
              <a:spcBef>
                <a:spcPts val="1080"/>
              </a:spcBef>
              <a:tabLst>
                <a:tab pos="5976620" algn="l"/>
              </a:tabLst>
            </a:pPr>
            <a:r>
              <a:rPr dirty="0" sz="2000">
                <a:latin typeface="Arial"/>
                <a:cs typeface="Arial"/>
              </a:rPr>
              <a:t>These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older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systems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newer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generation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enterprise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solutions </a:t>
            </a:r>
            <a:r>
              <a:rPr dirty="0" sz="2000">
                <a:latin typeface="Arial"/>
                <a:cs typeface="Arial"/>
              </a:rPr>
              <a:t>want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track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assets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fairly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conventional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manner.</a:t>
            </a:r>
            <a:r>
              <a:rPr dirty="0" sz="2000">
                <a:latin typeface="Arial"/>
                <a:cs typeface="Arial"/>
              </a:rPr>
              <a:t>	Name,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rank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-25">
                <a:latin typeface="Arial"/>
                <a:cs typeface="Arial"/>
              </a:rPr>
              <a:t>and </a:t>
            </a:r>
            <a:r>
              <a:rPr dirty="0" sz="2000">
                <a:latin typeface="Arial"/>
                <a:cs typeface="Arial"/>
              </a:rPr>
              <a:t>serial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number…..in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this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case,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asset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description,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location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serial number.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/>
          <a:solidFill>
            <a:srgbClr val="FF0000"/>
          </a:solidFill>
        </p:spPr>
        <p:txBody>
          <a:bodyPr wrap="square" lIns="0" tIns="33210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615"/>
              </a:spcBef>
            </a:pPr>
            <a:r>
              <a:rPr dirty="0" sz="3000">
                <a:solidFill>
                  <a:srgbClr val="FFFFFF"/>
                </a:solidFill>
              </a:rPr>
              <a:t>Meter</a:t>
            </a:r>
            <a:r>
              <a:rPr dirty="0" sz="3000" spc="-35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Service</a:t>
            </a:r>
            <a:r>
              <a:rPr dirty="0" sz="3000" spc="-55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Department</a:t>
            </a:r>
            <a:r>
              <a:rPr dirty="0" sz="3000" spc="-45">
                <a:solidFill>
                  <a:srgbClr val="FFFFFF"/>
                </a:solidFill>
              </a:rPr>
              <a:t> </a:t>
            </a:r>
            <a:r>
              <a:rPr dirty="0" sz="3000" spc="-10">
                <a:solidFill>
                  <a:srgbClr val="FFFFFF"/>
                </a:solidFill>
              </a:rPr>
              <a:t>Territory</a:t>
            </a:r>
            <a:endParaRPr sz="30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641449"/>
            <a:ext cx="7648575" cy="255524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2000">
                <a:latin typeface="Arial"/>
                <a:cs typeface="Arial"/>
              </a:rPr>
              <a:t>Meter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Service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Departments</a:t>
            </a:r>
            <a:r>
              <a:rPr dirty="0" sz="2000" spc="-7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have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typically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been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tasked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with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tracking</a:t>
            </a:r>
            <a:endParaRPr sz="2000">
              <a:latin typeface="Arial"/>
              <a:cs typeface="Arial"/>
            </a:endParaRPr>
          </a:p>
          <a:p>
            <a:pPr marL="304800" indent="-292100">
              <a:lnSpc>
                <a:spcPct val="100000"/>
              </a:lnSpc>
              <a:spcBef>
                <a:spcPts val="600"/>
              </a:spcBef>
              <a:buChar char="•"/>
              <a:tabLst>
                <a:tab pos="304800" algn="l"/>
              </a:tabLst>
            </a:pP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meters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on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system</a:t>
            </a:r>
            <a:endParaRPr sz="2000">
              <a:latin typeface="Arial"/>
              <a:cs typeface="Arial"/>
            </a:endParaRPr>
          </a:p>
          <a:p>
            <a:pPr marL="304800" indent="-292100">
              <a:lnSpc>
                <a:spcPct val="100000"/>
              </a:lnSpc>
              <a:spcBef>
                <a:spcPts val="600"/>
              </a:spcBef>
              <a:buChar char="•"/>
              <a:tabLst>
                <a:tab pos="304800" algn="l"/>
              </a:tabLst>
            </a:pPr>
            <a:r>
              <a:rPr dirty="0" sz="2000">
                <a:latin typeface="Arial"/>
                <a:cs typeface="Arial"/>
              </a:rPr>
              <a:t>Instrument</a:t>
            </a:r>
            <a:r>
              <a:rPr dirty="0" sz="2000" spc="-6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transformers</a:t>
            </a:r>
            <a:endParaRPr sz="2000">
              <a:latin typeface="Arial"/>
              <a:cs typeface="Arial"/>
            </a:endParaRPr>
          </a:p>
          <a:p>
            <a:pPr marL="304800" indent="-292100">
              <a:lnSpc>
                <a:spcPct val="100000"/>
              </a:lnSpc>
              <a:spcBef>
                <a:spcPts val="600"/>
              </a:spcBef>
              <a:buChar char="•"/>
              <a:tabLst>
                <a:tab pos="304800" algn="l"/>
              </a:tabLst>
            </a:pPr>
            <a:r>
              <a:rPr dirty="0" sz="2000">
                <a:latin typeface="Arial"/>
                <a:cs typeface="Arial"/>
              </a:rPr>
              <a:t>Rubber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goods</a:t>
            </a:r>
            <a:endParaRPr sz="2000">
              <a:latin typeface="Arial"/>
              <a:cs typeface="Arial"/>
            </a:endParaRPr>
          </a:p>
          <a:p>
            <a:pPr marL="304800" indent="-292100">
              <a:lnSpc>
                <a:spcPct val="100000"/>
              </a:lnSpc>
              <a:spcBef>
                <a:spcPts val="600"/>
              </a:spcBef>
              <a:buChar char="•"/>
              <a:tabLst>
                <a:tab pos="304800" algn="l"/>
              </a:tabLst>
            </a:pPr>
            <a:r>
              <a:rPr dirty="0" sz="2000">
                <a:latin typeface="Arial"/>
                <a:cs typeface="Arial"/>
              </a:rPr>
              <a:t>Additional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Personal</a:t>
            </a:r>
            <a:r>
              <a:rPr dirty="0" sz="2000" spc="-7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Protective</a:t>
            </a:r>
            <a:r>
              <a:rPr dirty="0" sz="2000" spc="-6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Equipment</a:t>
            </a:r>
            <a:r>
              <a:rPr dirty="0" sz="2000" spc="-6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(PPE)</a:t>
            </a:r>
            <a:endParaRPr sz="2000">
              <a:latin typeface="Arial"/>
              <a:cs typeface="Arial"/>
            </a:endParaRPr>
          </a:p>
          <a:p>
            <a:pPr marL="304800" marR="370840" indent="-292735">
              <a:lnSpc>
                <a:spcPct val="80000"/>
              </a:lnSpc>
              <a:spcBef>
                <a:spcPts val="1080"/>
              </a:spcBef>
              <a:buChar char="•"/>
              <a:tabLst>
                <a:tab pos="304800" algn="l"/>
              </a:tabLst>
            </a:pPr>
            <a:r>
              <a:rPr dirty="0" sz="2000">
                <a:latin typeface="Arial"/>
                <a:cs typeface="Arial"/>
              </a:rPr>
              <a:t>Instruments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(a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catch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all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that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mean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anything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from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chainsaws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 spc="-25">
                <a:latin typeface="Arial"/>
                <a:cs typeface="Arial"/>
              </a:rPr>
              <a:t>to </a:t>
            </a:r>
            <a:r>
              <a:rPr dirty="0" sz="2000">
                <a:latin typeface="Arial"/>
                <a:cs typeface="Arial"/>
              </a:rPr>
              <a:t>underground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equipment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depending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on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utility).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22659" y="4419600"/>
            <a:ext cx="1889606" cy="186078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47800" y="4605278"/>
            <a:ext cx="1594338" cy="163064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86200" y="4572000"/>
            <a:ext cx="779462" cy="1676399"/>
          </a:xfrm>
          <a:prstGeom prst="rect">
            <a:avLst/>
          </a:prstGeom>
        </p:spPr>
      </p:pic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Slide</a:t>
            </a:r>
            <a:r>
              <a:rPr dirty="0" spc="-40"/>
              <a:t> </a:t>
            </a:r>
            <a:fld id="{81D60167-4931-47E6-BA6A-407CBD079E47}" type="slidenum">
              <a:rPr dirty="0" spc="-50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/>
          <a:solidFill>
            <a:srgbClr val="FF0000"/>
          </a:solidFill>
        </p:spPr>
        <p:txBody>
          <a:bodyPr wrap="square" lIns="0" tIns="33210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615"/>
              </a:spcBef>
            </a:pPr>
            <a:r>
              <a:rPr dirty="0" sz="3000">
                <a:solidFill>
                  <a:srgbClr val="FFFFFF"/>
                </a:solidFill>
              </a:rPr>
              <a:t>Requirements</a:t>
            </a:r>
            <a:r>
              <a:rPr dirty="0" sz="3000" spc="-45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When</a:t>
            </a:r>
            <a:r>
              <a:rPr dirty="0" sz="3000" spc="-35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in</a:t>
            </a:r>
            <a:r>
              <a:rPr dirty="0" sz="3000" spc="-40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this</a:t>
            </a:r>
            <a:r>
              <a:rPr dirty="0" sz="3000" spc="-20">
                <a:solidFill>
                  <a:srgbClr val="FFFFFF"/>
                </a:solidFill>
              </a:rPr>
              <a:t> </a:t>
            </a:r>
            <a:r>
              <a:rPr dirty="0" sz="3000" spc="-10">
                <a:solidFill>
                  <a:srgbClr val="FFFFFF"/>
                </a:solidFill>
              </a:rPr>
              <a:t>Territory</a:t>
            </a:r>
            <a:endParaRPr sz="3000"/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Slide</a:t>
            </a:r>
            <a:r>
              <a:rPr dirty="0" spc="-40"/>
              <a:t> </a:t>
            </a:r>
            <a:fld id="{81D60167-4931-47E6-BA6A-407CBD079E47}" type="slidenum">
              <a:rPr dirty="0" spc="-50"/>
              <a:t>2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717039"/>
            <a:ext cx="8029575" cy="3612515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12700" marR="264160">
              <a:lnSpc>
                <a:spcPct val="80000"/>
              </a:lnSpc>
              <a:spcBef>
                <a:spcPts val="585"/>
              </a:spcBef>
            </a:pPr>
            <a:r>
              <a:rPr dirty="0" sz="2000">
                <a:latin typeface="Arial"/>
                <a:cs typeface="Arial"/>
              </a:rPr>
              <a:t>Meter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Services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has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never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been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asked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only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handle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name,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rank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25">
                <a:latin typeface="Arial"/>
                <a:cs typeface="Arial"/>
              </a:rPr>
              <a:t>and </a:t>
            </a:r>
            <a:r>
              <a:rPr dirty="0" sz="2000">
                <a:latin typeface="Arial"/>
                <a:cs typeface="Arial"/>
              </a:rPr>
              <a:t>serial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number.</a:t>
            </a:r>
            <a:endParaRPr sz="2000">
              <a:latin typeface="Arial"/>
              <a:cs typeface="Arial"/>
            </a:endParaRPr>
          </a:p>
          <a:p>
            <a:pPr marL="756285" marR="5080" indent="-287020">
              <a:lnSpc>
                <a:spcPct val="80000"/>
              </a:lnSpc>
              <a:spcBef>
                <a:spcPts val="1000"/>
              </a:spcBef>
              <a:buChar char="•"/>
              <a:tabLst>
                <a:tab pos="756285" algn="l"/>
              </a:tabLst>
            </a:pPr>
            <a:r>
              <a:rPr dirty="0" sz="1600">
                <a:latin typeface="Arial"/>
                <a:cs typeface="Arial"/>
              </a:rPr>
              <a:t>For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meters</a:t>
            </a:r>
            <a:r>
              <a:rPr dirty="0" sz="1600" spc="-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we</a:t>
            </a:r>
            <a:r>
              <a:rPr dirty="0" sz="1600" spc="-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also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needed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to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maintain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and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provide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upon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demand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test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results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for </a:t>
            </a:r>
            <a:r>
              <a:rPr dirty="0" sz="1600">
                <a:latin typeface="Arial"/>
                <a:cs typeface="Arial"/>
              </a:rPr>
              <a:t>all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meters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from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when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they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were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purchased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until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the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day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they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were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retired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and </a:t>
            </a:r>
            <a:r>
              <a:rPr dirty="0" sz="1600">
                <a:latin typeface="Arial"/>
                <a:cs typeface="Arial"/>
              </a:rPr>
              <a:t>then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for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some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indeterminate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amount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of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time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after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that.</a:t>
            </a:r>
            <a:r>
              <a:rPr dirty="0" sz="1600" spc="409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We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also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needed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to</a:t>
            </a:r>
            <a:r>
              <a:rPr dirty="0" sz="1600" spc="-20">
                <a:latin typeface="Arial"/>
                <a:cs typeface="Arial"/>
              </a:rPr>
              <a:t> know </a:t>
            </a:r>
            <a:r>
              <a:rPr dirty="0" sz="1600">
                <a:latin typeface="Arial"/>
                <a:cs typeface="Arial"/>
              </a:rPr>
              <a:t>the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manufacturer</a:t>
            </a:r>
            <a:r>
              <a:rPr dirty="0" sz="1600" spc="-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and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the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type of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meter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and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any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other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pertinent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technical </a:t>
            </a:r>
            <a:r>
              <a:rPr dirty="0" sz="1600">
                <a:latin typeface="Arial"/>
                <a:cs typeface="Arial"/>
              </a:rPr>
              <a:t>information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(which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was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minimal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once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upon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time).</a:t>
            </a:r>
            <a:endParaRPr sz="1600">
              <a:latin typeface="Arial"/>
              <a:cs typeface="Arial"/>
            </a:endParaRPr>
          </a:p>
          <a:p>
            <a:pPr marL="756285" marR="144780" indent="-287020">
              <a:lnSpc>
                <a:spcPct val="80000"/>
              </a:lnSpc>
              <a:spcBef>
                <a:spcPts val="985"/>
              </a:spcBef>
              <a:buChar char="•"/>
              <a:tabLst>
                <a:tab pos="756285" algn="l"/>
              </a:tabLst>
            </a:pPr>
            <a:r>
              <a:rPr dirty="0" sz="1600">
                <a:latin typeface="Arial"/>
                <a:cs typeface="Arial"/>
              </a:rPr>
              <a:t>For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Instrument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Transformers we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needed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to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maintain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similar</a:t>
            </a:r>
            <a:r>
              <a:rPr dirty="0" sz="1600" spc="-6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test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information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as </a:t>
            </a:r>
            <a:r>
              <a:rPr dirty="0" sz="1600">
                <a:latin typeface="Arial"/>
                <a:cs typeface="Arial"/>
              </a:rPr>
              <a:t>well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as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manufacturer,</a:t>
            </a:r>
            <a:r>
              <a:rPr dirty="0" sz="1600" spc="-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type and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ratio.</a:t>
            </a:r>
            <a:r>
              <a:rPr dirty="0" sz="1600" spc="40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When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dual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ratio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transformers came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along </a:t>
            </a:r>
            <a:r>
              <a:rPr dirty="0" sz="1600">
                <a:latin typeface="Arial"/>
                <a:cs typeface="Arial"/>
              </a:rPr>
              <a:t>we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needed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system to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report</a:t>
            </a:r>
            <a:r>
              <a:rPr dirty="0" sz="1600" spc="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on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which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ratio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was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being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used.</a:t>
            </a:r>
            <a:endParaRPr sz="1600">
              <a:latin typeface="Arial"/>
              <a:cs typeface="Arial"/>
            </a:endParaRPr>
          </a:p>
          <a:p>
            <a:pPr marL="756285" marR="70485" indent="-287020">
              <a:lnSpc>
                <a:spcPct val="80000"/>
              </a:lnSpc>
              <a:spcBef>
                <a:spcPts val="985"/>
              </a:spcBef>
              <a:buChar char="•"/>
              <a:tabLst>
                <a:tab pos="756285" algn="l"/>
              </a:tabLst>
            </a:pPr>
            <a:r>
              <a:rPr dirty="0" sz="1600">
                <a:latin typeface="Arial"/>
                <a:cs typeface="Arial"/>
              </a:rPr>
              <a:t>For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Rubber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Goods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we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needed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systems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that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tracked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which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rubber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goods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went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to </a:t>
            </a:r>
            <a:r>
              <a:rPr dirty="0" sz="1600">
                <a:latin typeface="Arial"/>
                <a:cs typeface="Arial"/>
              </a:rPr>
              <a:t>which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individual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or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department,</a:t>
            </a:r>
            <a:r>
              <a:rPr dirty="0" sz="1600" spc="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when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they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had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to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go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and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when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they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last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were </a:t>
            </a:r>
            <a:r>
              <a:rPr dirty="0" sz="1600">
                <a:latin typeface="Arial"/>
                <a:cs typeface="Arial"/>
              </a:rPr>
              <a:t>tested.</a:t>
            </a:r>
            <a:r>
              <a:rPr dirty="0" sz="1600" spc="4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For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the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safety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of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our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personnel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we</a:t>
            </a:r>
            <a:r>
              <a:rPr dirty="0" sz="1600" spc="-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had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to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ensure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that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no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one</a:t>
            </a:r>
            <a:r>
              <a:rPr dirty="0" sz="1600" spc="-25">
                <a:latin typeface="Arial"/>
                <a:cs typeface="Arial"/>
              </a:rPr>
              <a:t> had </a:t>
            </a:r>
            <a:r>
              <a:rPr dirty="0" sz="1600">
                <a:latin typeface="Arial"/>
                <a:cs typeface="Arial"/>
              </a:rPr>
              <a:t>outdated</a:t>
            </a:r>
            <a:r>
              <a:rPr dirty="0" sz="1600" spc="-9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rubber.</a:t>
            </a:r>
            <a:endParaRPr sz="16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285" algn="l"/>
              </a:tabLst>
            </a:pPr>
            <a:r>
              <a:rPr dirty="0" sz="1600">
                <a:latin typeface="Arial"/>
                <a:cs typeface="Arial"/>
              </a:rPr>
              <a:t>For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instruments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we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typically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needed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to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track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calibration</a:t>
            </a:r>
            <a:r>
              <a:rPr dirty="0" sz="1600" spc="-6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dates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and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service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dates.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/>
          <a:solidFill>
            <a:srgbClr val="FF0000"/>
          </a:solidFill>
        </p:spPr>
        <p:txBody>
          <a:bodyPr wrap="square" lIns="0" tIns="33210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615"/>
              </a:spcBef>
            </a:pPr>
            <a:r>
              <a:rPr dirty="0" sz="3000">
                <a:solidFill>
                  <a:srgbClr val="FFFFFF"/>
                </a:solidFill>
              </a:rPr>
              <a:t>How</a:t>
            </a:r>
            <a:r>
              <a:rPr dirty="0" sz="3000" spc="-25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We Used</a:t>
            </a:r>
            <a:r>
              <a:rPr dirty="0" sz="3000" spc="-30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to </a:t>
            </a:r>
            <a:r>
              <a:rPr dirty="0" sz="3000" spc="-20">
                <a:solidFill>
                  <a:srgbClr val="FFFFFF"/>
                </a:solidFill>
              </a:rPr>
              <a:t>Cope</a:t>
            </a:r>
            <a:endParaRPr sz="30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710943"/>
            <a:ext cx="5346700" cy="200596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>
                <a:latin typeface="Arial"/>
                <a:cs typeface="Arial"/>
              </a:rPr>
              <a:t>To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do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this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we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had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combination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-25">
                <a:latin typeface="Arial"/>
                <a:cs typeface="Arial"/>
              </a:rPr>
              <a:t>of;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05"/>
              </a:spcBef>
            </a:pPr>
            <a:endParaRPr sz="2200">
              <a:latin typeface="Arial"/>
              <a:cs typeface="Arial"/>
            </a:endParaRPr>
          </a:p>
          <a:p>
            <a:pPr marL="189230" indent="-176530">
              <a:lnSpc>
                <a:spcPct val="100000"/>
              </a:lnSpc>
              <a:spcBef>
                <a:spcPts val="5"/>
              </a:spcBef>
              <a:buChar char="•"/>
              <a:tabLst>
                <a:tab pos="189230" algn="l"/>
              </a:tabLst>
            </a:pPr>
            <a:r>
              <a:rPr dirty="0" sz="2200">
                <a:latin typeface="Arial"/>
                <a:cs typeface="Arial"/>
              </a:rPr>
              <a:t>Targeted</a:t>
            </a:r>
            <a:r>
              <a:rPr dirty="0" sz="2200" spc="-6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software</a:t>
            </a:r>
            <a:r>
              <a:rPr dirty="0" sz="2200" spc="-6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solutions</a:t>
            </a:r>
            <a:r>
              <a:rPr dirty="0" sz="2200" spc="-8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from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vendors</a:t>
            </a:r>
            <a:endParaRPr sz="2200">
              <a:latin typeface="Arial"/>
              <a:cs typeface="Arial"/>
            </a:endParaRPr>
          </a:p>
          <a:p>
            <a:pPr marL="189230" indent="-176530">
              <a:lnSpc>
                <a:spcPct val="100000"/>
              </a:lnSpc>
              <a:spcBef>
                <a:spcPts val="595"/>
              </a:spcBef>
              <a:buChar char="•"/>
              <a:tabLst>
                <a:tab pos="189230" algn="l"/>
              </a:tabLst>
            </a:pPr>
            <a:r>
              <a:rPr dirty="0" sz="2200">
                <a:latin typeface="Arial"/>
                <a:cs typeface="Arial"/>
              </a:rPr>
              <a:t>Excel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spreadsheets</a:t>
            </a:r>
            <a:endParaRPr sz="2200">
              <a:latin typeface="Arial"/>
              <a:cs typeface="Arial"/>
            </a:endParaRPr>
          </a:p>
          <a:p>
            <a:pPr marL="189230" indent="-176530">
              <a:lnSpc>
                <a:spcPct val="100000"/>
              </a:lnSpc>
              <a:spcBef>
                <a:spcPts val="600"/>
              </a:spcBef>
              <a:buChar char="•"/>
              <a:tabLst>
                <a:tab pos="189230" algn="l"/>
              </a:tabLst>
            </a:pPr>
            <a:r>
              <a:rPr dirty="0" sz="2200">
                <a:latin typeface="Arial"/>
                <a:cs typeface="Arial"/>
              </a:rPr>
              <a:t>Home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brewed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Access</a:t>
            </a:r>
            <a:r>
              <a:rPr dirty="0" sz="2200" spc="-8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databases.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36218" y="4590503"/>
            <a:ext cx="375539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>
                <a:latin typeface="Arial"/>
                <a:cs typeface="Arial"/>
              </a:rPr>
              <a:t>And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life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was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reasonably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good!</a:t>
            </a:r>
            <a:endParaRPr sz="22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56617" y="3733812"/>
            <a:ext cx="1635299" cy="164351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48400" y="1752600"/>
            <a:ext cx="1676387" cy="1676400"/>
          </a:xfrm>
          <a:prstGeom prst="rect">
            <a:avLst/>
          </a:prstGeom>
        </p:spPr>
      </p:pic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Slide</a:t>
            </a:r>
            <a:r>
              <a:rPr dirty="0" spc="-40"/>
              <a:t> </a:t>
            </a:r>
            <a:fld id="{81D60167-4931-47E6-BA6A-407CBD079E47}" type="slidenum">
              <a:rPr dirty="0" spc="-50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/>
          <a:solidFill>
            <a:srgbClr val="FF0000"/>
          </a:solidFill>
        </p:spPr>
        <p:txBody>
          <a:bodyPr wrap="square" lIns="0" tIns="33210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615"/>
              </a:spcBef>
            </a:pPr>
            <a:r>
              <a:rPr dirty="0" sz="3000">
                <a:solidFill>
                  <a:srgbClr val="FFFFFF"/>
                </a:solidFill>
              </a:rPr>
              <a:t>Moving</a:t>
            </a:r>
            <a:r>
              <a:rPr dirty="0" sz="3000" spc="-55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Into</a:t>
            </a:r>
            <a:r>
              <a:rPr dirty="0" sz="3000" spc="-25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The</a:t>
            </a:r>
            <a:r>
              <a:rPr dirty="0" sz="3000" spc="-40">
                <a:solidFill>
                  <a:srgbClr val="FFFFFF"/>
                </a:solidFill>
              </a:rPr>
              <a:t> </a:t>
            </a:r>
            <a:r>
              <a:rPr dirty="0" sz="3000" spc="-10">
                <a:solidFill>
                  <a:srgbClr val="FFFFFF"/>
                </a:solidFill>
              </a:rPr>
              <a:t>Future</a:t>
            </a:r>
            <a:endParaRPr sz="30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717039"/>
            <a:ext cx="8021320" cy="2068195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12700" marR="155575">
              <a:lnSpc>
                <a:spcPct val="80000"/>
              </a:lnSpc>
              <a:spcBef>
                <a:spcPts val="585"/>
              </a:spcBef>
              <a:tabLst>
                <a:tab pos="3204210" algn="l"/>
                <a:tab pos="5808980" algn="l"/>
              </a:tabLst>
            </a:pPr>
            <a:r>
              <a:rPr dirty="0" sz="2000">
                <a:latin typeface="Arial"/>
                <a:cs typeface="Arial"/>
              </a:rPr>
              <a:t>This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is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not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situation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find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ourselves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today.</a:t>
            </a:r>
            <a:r>
              <a:rPr dirty="0" sz="2000">
                <a:latin typeface="Arial"/>
                <a:cs typeface="Arial"/>
              </a:rPr>
              <a:t>	We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still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have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all</a:t>
            </a:r>
            <a:r>
              <a:rPr dirty="0" sz="2000" spc="-25">
                <a:latin typeface="Arial"/>
                <a:cs typeface="Arial"/>
              </a:rPr>
              <a:t> of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original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responsibilities.</a:t>
            </a:r>
            <a:r>
              <a:rPr dirty="0" sz="2000">
                <a:latin typeface="Arial"/>
                <a:cs typeface="Arial"/>
              </a:rPr>
              <a:t>	And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have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more.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75"/>
              </a:spcBef>
            </a:pP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80000"/>
              </a:lnSpc>
              <a:spcBef>
                <a:spcPts val="5"/>
              </a:spcBef>
              <a:tabLst>
                <a:tab pos="4497070" algn="l"/>
              </a:tabLst>
            </a:pPr>
            <a:r>
              <a:rPr dirty="0" sz="2000">
                <a:latin typeface="Arial"/>
                <a:cs typeface="Arial"/>
              </a:rPr>
              <a:t>As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know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from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our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ANSI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meetings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very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definition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meter </a:t>
            </a:r>
            <a:r>
              <a:rPr dirty="0" sz="2000">
                <a:latin typeface="Arial"/>
                <a:cs typeface="Arial"/>
              </a:rPr>
              <a:t>came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into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question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recent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meetings.</a:t>
            </a:r>
            <a:r>
              <a:rPr dirty="0" sz="2000">
                <a:latin typeface="Arial"/>
                <a:cs typeface="Arial"/>
              </a:rPr>
              <a:t>	Is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meter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everything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under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-25">
                <a:latin typeface="Arial"/>
                <a:cs typeface="Arial"/>
              </a:rPr>
              <a:t>the </a:t>
            </a:r>
            <a:r>
              <a:rPr dirty="0" sz="2000">
                <a:latin typeface="Arial"/>
                <a:cs typeface="Arial"/>
              </a:rPr>
              <a:t>cover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or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is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meter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only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energy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measurement</a:t>
            </a:r>
            <a:r>
              <a:rPr dirty="0" sz="2000" spc="-7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portion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25">
                <a:latin typeface="Arial"/>
                <a:cs typeface="Arial"/>
              </a:rPr>
              <a:t>the </a:t>
            </a:r>
            <a:r>
              <a:rPr dirty="0" sz="2000" spc="-10">
                <a:latin typeface="Arial"/>
                <a:cs typeface="Arial"/>
              </a:rPr>
              <a:t>device?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43200" y="3962400"/>
            <a:ext cx="2971799" cy="2055812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Slide</a:t>
            </a:r>
            <a:r>
              <a:rPr dirty="0" spc="-40"/>
              <a:t> </a:t>
            </a:r>
            <a:fld id="{81D60167-4931-47E6-BA6A-407CBD079E47}" type="slidenum">
              <a:rPr dirty="0" spc="-50"/>
              <a:t>2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/>
          <a:solidFill>
            <a:srgbClr val="FF0000"/>
          </a:solidFill>
        </p:spPr>
        <p:txBody>
          <a:bodyPr wrap="square" lIns="0" tIns="33210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615"/>
              </a:spcBef>
            </a:pPr>
            <a:r>
              <a:rPr dirty="0" sz="3000">
                <a:solidFill>
                  <a:srgbClr val="FFFFFF"/>
                </a:solidFill>
              </a:rPr>
              <a:t>AMI</a:t>
            </a:r>
            <a:r>
              <a:rPr dirty="0" sz="3000" spc="-30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and</a:t>
            </a:r>
            <a:r>
              <a:rPr dirty="0" sz="3000" spc="-55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Increased</a:t>
            </a:r>
            <a:r>
              <a:rPr dirty="0" sz="3000" spc="-40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System</a:t>
            </a:r>
            <a:r>
              <a:rPr dirty="0" sz="3000" spc="-40">
                <a:solidFill>
                  <a:srgbClr val="FFFFFF"/>
                </a:solidFill>
              </a:rPr>
              <a:t> </a:t>
            </a:r>
            <a:r>
              <a:rPr dirty="0" sz="3000" spc="-10">
                <a:solidFill>
                  <a:srgbClr val="FFFFFF"/>
                </a:solidFill>
              </a:rPr>
              <a:t>Features</a:t>
            </a:r>
            <a:endParaRPr sz="3000"/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Slide</a:t>
            </a:r>
            <a:r>
              <a:rPr dirty="0" spc="-40"/>
              <a:t> </a:t>
            </a:r>
            <a:fld id="{81D60167-4931-47E6-BA6A-407CBD079E47}" type="slidenum">
              <a:rPr dirty="0" spc="-50"/>
              <a:t>2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717039"/>
            <a:ext cx="8003540" cy="4506595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12700" marR="203835">
              <a:lnSpc>
                <a:spcPct val="80000"/>
              </a:lnSpc>
              <a:spcBef>
                <a:spcPts val="585"/>
              </a:spcBef>
              <a:tabLst>
                <a:tab pos="3227070" algn="l"/>
              </a:tabLst>
            </a:pPr>
            <a:r>
              <a:rPr dirty="0" sz="2000">
                <a:latin typeface="Arial"/>
                <a:cs typeface="Arial"/>
              </a:rPr>
              <a:t>As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industry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have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stayed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with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obvious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–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meter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-25">
                <a:latin typeface="Arial"/>
                <a:cs typeface="Arial"/>
              </a:rPr>
              <a:t>is </a:t>
            </a:r>
            <a:r>
              <a:rPr dirty="0" sz="2000">
                <a:latin typeface="Arial"/>
                <a:cs typeface="Arial"/>
              </a:rPr>
              <a:t>everything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under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cover.</a:t>
            </a:r>
            <a:r>
              <a:rPr dirty="0" sz="2000">
                <a:latin typeface="Arial"/>
                <a:cs typeface="Arial"/>
              </a:rPr>
              <a:t>	This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now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includes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several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disparate </a:t>
            </a:r>
            <a:r>
              <a:rPr dirty="0" sz="2000">
                <a:latin typeface="Arial"/>
                <a:cs typeface="Arial"/>
              </a:rPr>
              <a:t>components</a:t>
            </a:r>
            <a:r>
              <a:rPr dirty="0" sz="2000" spc="-7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potentially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from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multiple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manufacturers</a:t>
            </a:r>
            <a:r>
              <a:rPr dirty="0" sz="2000" spc="-7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all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serialized </a:t>
            </a:r>
            <a:r>
              <a:rPr dirty="0" sz="2000">
                <a:latin typeface="Arial"/>
                <a:cs typeface="Arial"/>
              </a:rPr>
              <a:t>by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their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various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manufacturers;</a:t>
            </a:r>
            <a:endParaRPr sz="20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15"/>
              </a:spcBef>
              <a:buChar char="–"/>
              <a:tabLst>
                <a:tab pos="756285" algn="l"/>
              </a:tabLst>
            </a:pPr>
            <a:r>
              <a:rPr dirty="0" sz="1600">
                <a:latin typeface="Arial"/>
                <a:cs typeface="Arial"/>
              </a:rPr>
              <a:t>The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energy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measurement</a:t>
            </a:r>
            <a:r>
              <a:rPr dirty="0" sz="1600" spc="-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and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display</a:t>
            </a:r>
            <a:r>
              <a:rPr dirty="0" sz="1600" spc="-6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component</a:t>
            </a:r>
            <a:endParaRPr sz="16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buChar char="–"/>
              <a:tabLst>
                <a:tab pos="756285" algn="l"/>
              </a:tabLst>
            </a:pPr>
            <a:r>
              <a:rPr dirty="0" sz="1600">
                <a:latin typeface="Arial"/>
                <a:cs typeface="Arial"/>
              </a:rPr>
              <a:t>The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communication</a:t>
            </a:r>
            <a:r>
              <a:rPr dirty="0" sz="1600" spc="-6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device</a:t>
            </a:r>
            <a:endParaRPr sz="16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buChar char="–"/>
              <a:tabLst>
                <a:tab pos="756285" algn="l"/>
              </a:tabLst>
            </a:pPr>
            <a:r>
              <a:rPr dirty="0" sz="1600">
                <a:latin typeface="Arial"/>
                <a:cs typeface="Arial"/>
              </a:rPr>
              <a:t>The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disconnect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device</a:t>
            </a:r>
            <a:endParaRPr sz="1600">
              <a:latin typeface="Arial"/>
              <a:cs typeface="Arial"/>
            </a:endParaRPr>
          </a:p>
          <a:p>
            <a:pPr marL="355600" marR="134620" indent="-342900">
              <a:lnSpc>
                <a:spcPct val="80000"/>
              </a:lnSpc>
              <a:spcBef>
                <a:spcPts val="1065"/>
              </a:spcBef>
              <a:buChar char="•"/>
              <a:tabLst>
                <a:tab pos="355600" algn="l"/>
              </a:tabLst>
            </a:pPr>
            <a:r>
              <a:rPr dirty="0" sz="2000">
                <a:latin typeface="Arial"/>
                <a:cs typeface="Arial"/>
              </a:rPr>
              <a:t>Additionally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both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energy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measurement</a:t>
            </a:r>
            <a:r>
              <a:rPr dirty="0" sz="2000" spc="-6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component</a:t>
            </a:r>
            <a:r>
              <a:rPr dirty="0" sz="2000" spc="-7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25">
                <a:latin typeface="Arial"/>
                <a:cs typeface="Arial"/>
              </a:rPr>
              <a:t>the </a:t>
            </a:r>
            <a:r>
              <a:rPr dirty="0" sz="2000">
                <a:latin typeface="Arial"/>
                <a:cs typeface="Arial"/>
              </a:rPr>
              <a:t>communication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device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have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firmware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versions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that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may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need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25">
                <a:latin typeface="Arial"/>
                <a:cs typeface="Arial"/>
              </a:rPr>
              <a:t>be </a:t>
            </a:r>
            <a:r>
              <a:rPr dirty="0" sz="2000" spc="-10">
                <a:latin typeface="Arial"/>
                <a:cs typeface="Arial"/>
              </a:rPr>
              <a:t>tracked.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ct val="80000"/>
              </a:lnSpc>
              <a:spcBef>
                <a:spcPts val="1080"/>
              </a:spcBef>
              <a:buChar char="•"/>
              <a:tabLst>
                <a:tab pos="355600" algn="l"/>
              </a:tabLst>
            </a:pPr>
            <a:r>
              <a:rPr dirty="0" sz="2000">
                <a:latin typeface="Arial"/>
                <a:cs typeface="Arial"/>
              </a:rPr>
              <a:t>As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Utilities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have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prepared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for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AMI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deployments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they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have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quickly </a:t>
            </a:r>
            <a:r>
              <a:rPr dirty="0" sz="2000">
                <a:latin typeface="Arial"/>
                <a:cs typeface="Arial"/>
              </a:rPr>
              <a:t>realized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that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traditional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asset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management</a:t>
            </a:r>
            <a:r>
              <a:rPr dirty="0" sz="2000" spc="-7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systems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which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25">
                <a:latin typeface="Arial"/>
                <a:cs typeface="Arial"/>
              </a:rPr>
              <a:t>had </a:t>
            </a:r>
            <a:r>
              <a:rPr dirty="0" sz="2000">
                <a:latin typeface="Arial"/>
                <a:cs typeface="Arial"/>
              </a:rPr>
              <a:t>originated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on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financial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side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business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meter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record </a:t>
            </a:r>
            <a:r>
              <a:rPr dirty="0" sz="2000">
                <a:latin typeface="Arial"/>
                <a:cs typeface="Arial"/>
              </a:rPr>
              <a:t>systems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that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handled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all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metering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test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results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myriad</a:t>
            </a:r>
            <a:r>
              <a:rPr dirty="0" sz="2000" spc="-25">
                <a:latin typeface="Arial"/>
                <a:cs typeface="Arial"/>
              </a:rPr>
              <a:t> of </a:t>
            </a:r>
            <a:r>
              <a:rPr dirty="0" sz="2000">
                <a:latin typeface="Arial"/>
                <a:cs typeface="Arial"/>
              </a:rPr>
              <a:t>spreadsheets</a:t>
            </a:r>
            <a:r>
              <a:rPr dirty="0" sz="2000" spc="-6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off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line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data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bases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were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going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woefully </a:t>
            </a:r>
            <a:r>
              <a:rPr dirty="0" sz="2000">
                <a:latin typeface="Arial"/>
                <a:cs typeface="Arial"/>
              </a:rPr>
              <a:t>inadequate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handle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data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required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for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this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next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generation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 spc="-25">
                <a:latin typeface="Arial"/>
                <a:cs typeface="Arial"/>
              </a:rPr>
              <a:t>of </a:t>
            </a:r>
            <a:r>
              <a:rPr dirty="0" sz="2000" spc="-10">
                <a:latin typeface="Arial"/>
                <a:cs typeface="Arial"/>
              </a:rPr>
              <a:t>metering.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/>
          <a:solidFill>
            <a:srgbClr val="FF0000"/>
          </a:solidFill>
        </p:spPr>
        <p:txBody>
          <a:bodyPr wrap="square" lIns="0" tIns="103505" rIns="0" bIns="0" rtlCol="0" vert="horz">
            <a:spAutoFit/>
          </a:bodyPr>
          <a:lstStyle/>
          <a:p>
            <a:pPr marL="2030095" marR="1579245" indent="-443865">
              <a:lnSpc>
                <a:spcPct val="100000"/>
              </a:lnSpc>
              <a:spcBef>
                <a:spcPts val="815"/>
              </a:spcBef>
            </a:pPr>
            <a:r>
              <a:rPr dirty="0" sz="3000">
                <a:solidFill>
                  <a:srgbClr val="FFFFFF"/>
                </a:solidFill>
              </a:rPr>
              <a:t>Where</a:t>
            </a:r>
            <a:r>
              <a:rPr dirty="0" sz="3000" spc="-35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Does</a:t>
            </a:r>
            <a:r>
              <a:rPr dirty="0" sz="3000" spc="-40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Traditional</a:t>
            </a:r>
            <a:r>
              <a:rPr dirty="0" sz="3000" spc="-50">
                <a:solidFill>
                  <a:srgbClr val="FFFFFF"/>
                </a:solidFill>
              </a:rPr>
              <a:t> </a:t>
            </a:r>
            <a:r>
              <a:rPr dirty="0" sz="3000" spc="-10">
                <a:solidFill>
                  <a:srgbClr val="FFFFFF"/>
                </a:solidFill>
              </a:rPr>
              <a:t>Asset </a:t>
            </a:r>
            <a:r>
              <a:rPr dirty="0" sz="3000">
                <a:solidFill>
                  <a:srgbClr val="FFFFFF"/>
                </a:solidFill>
              </a:rPr>
              <a:t>Management</a:t>
            </a:r>
            <a:r>
              <a:rPr dirty="0" sz="3000" spc="-55">
                <a:solidFill>
                  <a:srgbClr val="FFFFFF"/>
                </a:solidFill>
              </a:rPr>
              <a:t> </a:t>
            </a:r>
            <a:r>
              <a:rPr dirty="0" sz="3000">
                <a:solidFill>
                  <a:srgbClr val="FFFFFF"/>
                </a:solidFill>
              </a:rPr>
              <a:t>Fall</a:t>
            </a:r>
            <a:r>
              <a:rPr dirty="0" sz="3000" spc="-40">
                <a:solidFill>
                  <a:srgbClr val="FFFFFF"/>
                </a:solidFill>
              </a:rPr>
              <a:t> </a:t>
            </a:r>
            <a:r>
              <a:rPr dirty="0" sz="3000" spc="-10">
                <a:solidFill>
                  <a:srgbClr val="FFFFFF"/>
                </a:solidFill>
              </a:rPr>
              <a:t>Short?</a:t>
            </a:r>
            <a:endParaRPr sz="3000"/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Slide</a:t>
            </a:r>
            <a:r>
              <a:rPr dirty="0" spc="-40"/>
              <a:t> </a:t>
            </a:r>
            <a:fld id="{81D60167-4931-47E6-BA6A-407CBD079E47}" type="slidenum">
              <a:rPr dirty="0" spc="-25"/>
              <a:t>15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717039"/>
            <a:ext cx="8071484" cy="44126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Arial"/>
                <a:cs typeface="Arial"/>
              </a:rPr>
              <a:t>Traditional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systems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fall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short</a:t>
            </a:r>
            <a:r>
              <a:rPr dirty="0" sz="2000" spc="-6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several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areas;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75"/>
              </a:spcBef>
            </a:pPr>
            <a:endParaRPr sz="2000">
              <a:latin typeface="Arial"/>
              <a:cs typeface="Arial"/>
            </a:endParaRPr>
          </a:p>
          <a:p>
            <a:pPr marL="355600" marR="583565" indent="-342900">
              <a:lnSpc>
                <a:spcPct val="80000"/>
              </a:lnSpc>
              <a:spcBef>
                <a:spcPts val="5"/>
              </a:spcBef>
              <a:buChar char="•"/>
              <a:tabLst>
                <a:tab pos="355600" algn="l"/>
              </a:tabLst>
            </a:pPr>
            <a:r>
              <a:rPr dirty="0" sz="2000">
                <a:latin typeface="Arial"/>
                <a:cs typeface="Arial"/>
              </a:rPr>
              <a:t>Inability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track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multiple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serialized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devices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under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cover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or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 spc="-50">
                <a:latin typeface="Arial"/>
                <a:cs typeface="Arial"/>
              </a:rPr>
              <a:t>a </a:t>
            </a:r>
            <a:r>
              <a:rPr dirty="0" sz="2000">
                <a:latin typeface="Arial"/>
                <a:cs typeface="Arial"/>
              </a:rPr>
              <a:t>single</a:t>
            </a:r>
            <a:r>
              <a:rPr dirty="0" sz="2000" spc="-60">
                <a:latin typeface="Arial"/>
                <a:cs typeface="Arial"/>
              </a:rPr>
              <a:t> </a:t>
            </a:r>
            <a:r>
              <a:rPr dirty="0" sz="2000" spc="-20">
                <a:latin typeface="Arial"/>
                <a:cs typeface="Arial"/>
              </a:rPr>
              <a:t>meter</a:t>
            </a:r>
            <a:endParaRPr sz="2000">
              <a:latin typeface="Arial"/>
              <a:cs typeface="Arial"/>
            </a:endParaRPr>
          </a:p>
          <a:p>
            <a:pPr marL="756285" marR="249554" indent="-287020">
              <a:lnSpc>
                <a:spcPct val="80000"/>
              </a:lnSpc>
              <a:spcBef>
                <a:spcPts val="1000"/>
              </a:spcBef>
              <a:tabLst>
                <a:tab pos="756285" algn="l"/>
              </a:tabLst>
            </a:pPr>
            <a:r>
              <a:rPr dirty="0" sz="1600" spc="-50">
                <a:latin typeface="Arial"/>
                <a:cs typeface="Arial"/>
              </a:rPr>
              <a:t>–</a:t>
            </a:r>
            <a:r>
              <a:rPr dirty="0" sz="1600">
                <a:latin typeface="Arial"/>
                <a:cs typeface="Arial"/>
              </a:rPr>
              <a:t>	Inability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to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swap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these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same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devices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or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to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add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additional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devices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at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some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later </a:t>
            </a:r>
            <a:r>
              <a:rPr dirty="0" sz="1600" spc="-20">
                <a:latin typeface="Arial"/>
                <a:cs typeface="Arial"/>
              </a:rPr>
              <a:t>date</a:t>
            </a:r>
            <a:endParaRPr sz="16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85"/>
              </a:spcBef>
              <a:buChar char="•"/>
              <a:tabLst>
                <a:tab pos="354965" algn="l"/>
              </a:tabLst>
            </a:pPr>
            <a:r>
              <a:rPr dirty="0" sz="2000">
                <a:latin typeface="Arial"/>
                <a:cs typeface="Arial"/>
              </a:rPr>
              <a:t>Inability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track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firmware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versions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</a:tabLst>
            </a:pPr>
            <a:r>
              <a:rPr dirty="0" sz="2000">
                <a:latin typeface="Arial"/>
                <a:cs typeface="Arial"/>
              </a:rPr>
              <a:t>Inability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track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functional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test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results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as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well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as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accuracy</a:t>
            </a:r>
            <a:r>
              <a:rPr dirty="0" sz="2000" spc="-6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results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</a:tabLst>
            </a:pPr>
            <a:r>
              <a:rPr dirty="0" sz="2000">
                <a:latin typeface="Arial"/>
                <a:cs typeface="Arial"/>
              </a:rPr>
              <a:t>Inability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track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site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information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for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transformer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rated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sites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ct val="80000"/>
              </a:lnSpc>
              <a:spcBef>
                <a:spcPts val="1080"/>
              </a:spcBef>
              <a:buChar char="•"/>
              <a:tabLst>
                <a:tab pos="355600" algn="l"/>
              </a:tabLst>
            </a:pPr>
            <a:r>
              <a:rPr dirty="0" sz="2000">
                <a:latin typeface="Arial"/>
                <a:cs typeface="Arial"/>
              </a:rPr>
              <a:t>Inability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seamlessly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handle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Rubber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Goods,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Instrument </a:t>
            </a:r>
            <a:r>
              <a:rPr dirty="0" sz="2000">
                <a:latin typeface="Arial"/>
                <a:cs typeface="Arial"/>
              </a:rPr>
              <a:t>Transformers,</a:t>
            </a:r>
            <a:r>
              <a:rPr dirty="0" sz="2000" spc="-8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collectors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(and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their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serial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numbers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their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firmware </a:t>
            </a:r>
            <a:r>
              <a:rPr dirty="0" sz="2000">
                <a:latin typeface="Arial"/>
                <a:cs typeface="Arial"/>
              </a:rPr>
              <a:t>versions),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other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devices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now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integral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Meter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Services.</a:t>
            </a:r>
            <a:endParaRPr sz="2000">
              <a:latin typeface="Arial"/>
              <a:cs typeface="Arial"/>
            </a:endParaRPr>
          </a:p>
          <a:p>
            <a:pPr marL="355600" marR="282575" indent="-342900">
              <a:lnSpc>
                <a:spcPct val="80000"/>
              </a:lnSpc>
              <a:spcBef>
                <a:spcPts val="1080"/>
              </a:spcBef>
              <a:buChar char="•"/>
              <a:tabLst>
                <a:tab pos="355600" algn="l"/>
              </a:tabLst>
            </a:pPr>
            <a:r>
              <a:rPr dirty="0" sz="2000">
                <a:latin typeface="Arial"/>
                <a:cs typeface="Arial"/>
              </a:rPr>
              <a:t>Inability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continue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grow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with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technology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this</a:t>
            </a:r>
            <a:r>
              <a:rPr dirty="0" sz="2000" spc="-10">
                <a:latin typeface="Arial"/>
                <a:cs typeface="Arial"/>
              </a:rPr>
              <a:t> technology advances.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>Advent Design</Company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jchesterson</dc:creator>
  <dc:title>Slide 1</dc:title>
  <dcterms:created xsi:type="dcterms:W3CDTF">2024-04-18T14:18:03Z</dcterms:created>
  <dcterms:modified xsi:type="dcterms:W3CDTF">2024-04-18T14:18:03Z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2019-04-11T00:00:00Z</vt:filetime>
  </property>
  <property fmtid="{D5CDD505-2E9C-101B-9397-08002B2CF9AE}" pid="3" name="Creator">
    <vt:lpwstr>Acrobat PDFMaker 19 for PowerPoint</vt:lpwstr>
  </property>
  <property fmtid="{D5CDD505-2E9C-101B-9397-08002B2CF9AE}" pid="4" name="LastSaved">
    <vt:filetime>2024-04-18T00:00:00Z</vt:filetime>
  </property>
  <property fmtid="{D5CDD505-2E9C-101B-9397-08002B2CF9AE}" pid="5" name="Producer">
    <vt:lpwstr>Adobe PDF Library 19.10.131</vt:lpwstr>
  </property>
</Properties>
</file>