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embedTrueTypeFonts="1">
  <p:sldMasterIdLst>
    <p:sldMasterId id="2147483648" r:id="rId1"/>
  </p:sldMasterIdLst>
  <p:notesMasterIdLst>
    <p:notesMasterId r:id="rId34"/>
  </p:notesMasterIdLst>
  <p:handoutMasterIdLst>
    <p:handoutMasterId r:id="rId35"/>
  </p:handoutMasterIdLst>
  <p:sldIdLst>
    <p:sldId id="372" r:id="rId2"/>
    <p:sldId id="439" r:id="rId3"/>
    <p:sldId id="465" r:id="rId4"/>
    <p:sldId id="493" r:id="rId5"/>
    <p:sldId id="492" r:id="rId6"/>
    <p:sldId id="494" r:id="rId7"/>
    <p:sldId id="507" r:id="rId8"/>
    <p:sldId id="508" r:id="rId9"/>
    <p:sldId id="509" r:id="rId10"/>
    <p:sldId id="511" r:id="rId11"/>
    <p:sldId id="513" r:id="rId12"/>
    <p:sldId id="502" r:id="rId13"/>
    <p:sldId id="485" r:id="rId14"/>
    <p:sldId id="504" r:id="rId15"/>
    <p:sldId id="503" r:id="rId16"/>
    <p:sldId id="501" r:id="rId17"/>
    <p:sldId id="500" r:id="rId18"/>
    <p:sldId id="498" r:id="rId19"/>
    <p:sldId id="499" r:id="rId20"/>
    <p:sldId id="438" r:id="rId21"/>
    <p:sldId id="516" r:id="rId22"/>
    <p:sldId id="515" r:id="rId23"/>
    <p:sldId id="510" r:id="rId24"/>
    <p:sldId id="467" r:id="rId25"/>
    <p:sldId id="486" r:id="rId26"/>
    <p:sldId id="440" r:id="rId27"/>
    <p:sldId id="437" r:id="rId28"/>
    <p:sldId id="441" r:id="rId29"/>
    <p:sldId id="497" r:id="rId30"/>
    <p:sldId id="495" r:id="rId31"/>
    <p:sldId id="496" r:id="rId32"/>
    <p:sldId id="514" r:id="rId33"/>
  </p:sldIdLst>
  <p:sldSz cx="9144000" cy="6858000" type="screen4x3"/>
  <p:notesSz cx="6950075" cy="9236075"/>
  <p:embeddedFontLst>
    <p:embeddedFont>
      <p:font typeface="Calibri" panose="020F0502020204030204" pitchFamily="34" charset="0"/>
      <p:regular r:id="rId36"/>
      <p:bold r:id="rId37"/>
      <p:italic r:id="rId38"/>
      <p:boldItalic r:id="rId39"/>
    </p:embeddedFont>
  </p:embeddedFontLst>
  <p:defaultTextStyle>
    <a:defPPr>
      <a:defRPr lang="ru-RU"/>
    </a:defPPr>
    <a:lvl1pPr algn="l" rtl="0" fontAlgn="base">
      <a:spcBef>
        <a:spcPct val="30000"/>
      </a:spcBef>
      <a:spcAft>
        <a:spcPct val="0"/>
      </a:spcAft>
      <a:defRPr kern="1200">
        <a:solidFill>
          <a:srgbClr val="000000"/>
        </a:solidFill>
        <a:latin typeface="Arial" panose="020B0604020202020204" pitchFamily="34" charset="0"/>
        <a:ea typeface="+mn-ea"/>
        <a:cs typeface="+mn-cs"/>
      </a:defRPr>
    </a:lvl1pPr>
    <a:lvl2pPr marL="457200" algn="l" rtl="0" fontAlgn="base">
      <a:spcBef>
        <a:spcPct val="30000"/>
      </a:spcBef>
      <a:spcAft>
        <a:spcPct val="0"/>
      </a:spcAft>
      <a:defRPr kern="1200">
        <a:solidFill>
          <a:srgbClr val="000000"/>
        </a:solidFill>
        <a:latin typeface="Arial" panose="020B0604020202020204" pitchFamily="34" charset="0"/>
        <a:ea typeface="+mn-ea"/>
        <a:cs typeface="+mn-cs"/>
      </a:defRPr>
    </a:lvl2pPr>
    <a:lvl3pPr marL="914400" algn="l" rtl="0" fontAlgn="base">
      <a:spcBef>
        <a:spcPct val="30000"/>
      </a:spcBef>
      <a:spcAft>
        <a:spcPct val="0"/>
      </a:spcAft>
      <a:defRPr kern="1200">
        <a:solidFill>
          <a:srgbClr val="000000"/>
        </a:solidFill>
        <a:latin typeface="Arial" panose="020B0604020202020204" pitchFamily="34" charset="0"/>
        <a:ea typeface="+mn-ea"/>
        <a:cs typeface="+mn-cs"/>
      </a:defRPr>
    </a:lvl3pPr>
    <a:lvl4pPr marL="1371600" algn="l" rtl="0" fontAlgn="base">
      <a:spcBef>
        <a:spcPct val="30000"/>
      </a:spcBef>
      <a:spcAft>
        <a:spcPct val="0"/>
      </a:spcAft>
      <a:defRPr kern="1200">
        <a:solidFill>
          <a:srgbClr val="000000"/>
        </a:solidFill>
        <a:latin typeface="Arial" panose="020B0604020202020204" pitchFamily="34" charset="0"/>
        <a:ea typeface="+mn-ea"/>
        <a:cs typeface="+mn-cs"/>
      </a:defRPr>
    </a:lvl4pPr>
    <a:lvl5pPr marL="1828800" algn="l" rtl="0" fontAlgn="base">
      <a:spcBef>
        <a:spcPct val="30000"/>
      </a:spcBef>
      <a:spcAft>
        <a:spcPct val="0"/>
      </a:spcAft>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87" d="100"/>
          <a:sy n="87" d="100"/>
        </p:scale>
        <p:origin x="-3846"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21F3F59-ABF6-5604-9972-98C8E1234B54}"/>
              </a:ext>
            </a:extLst>
          </p:cNvPr>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defRPr sz="1200">
                <a:latin typeface="Times New Roman" pitchFamily="18" charset="0"/>
              </a:defRPr>
            </a:lvl1pPr>
          </a:lstStyle>
          <a:p>
            <a:pPr>
              <a:defRPr/>
            </a:pPr>
            <a:endParaRPr lang="en-US" altLang="en-US"/>
          </a:p>
        </p:txBody>
      </p:sp>
      <p:sp>
        <p:nvSpPr>
          <p:cNvPr id="95235" name="Rectangle 3">
            <a:extLst>
              <a:ext uri="{FF2B5EF4-FFF2-40B4-BE49-F238E27FC236}">
                <a16:creationId xmlns:a16="http://schemas.microsoft.com/office/drawing/2014/main" id="{1BCB5D62-7CB8-2E7B-F30C-B009AAA49EF2}"/>
              </a:ext>
            </a:extLst>
          </p:cNvPr>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a:extLst>
              <a:ext uri="{FF2B5EF4-FFF2-40B4-BE49-F238E27FC236}">
                <a16:creationId xmlns:a16="http://schemas.microsoft.com/office/drawing/2014/main" id="{B932BFB1-E5C8-9786-412F-0A7BF8C97F40}"/>
              </a:ext>
            </a:extLst>
          </p:cNvPr>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defRPr sz="1200">
                <a:latin typeface="Times New Roman" pitchFamily="18" charset="0"/>
              </a:defRPr>
            </a:lvl1pPr>
          </a:lstStyle>
          <a:p>
            <a:pPr>
              <a:defRPr/>
            </a:pPr>
            <a:endParaRPr lang="en-US" altLang="en-US"/>
          </a:p>
        </p:txBody>
      </p:sp>
      <p:sp>
        <p:nvSpPr>
          <p:cNvPr id="95237" name="Rectangle 5">
            <a:extLst>
              <a:ext uri="{FF2B5EF4-FFF2-40B4-BE49-F238E27FC236}">
                <a16:creationId xmlns:a16="http://schemas.microsoft.com/office/drawing/2014/main" id="{1DFAAF65-B6CA-F6D5-5733-B394292D089E}"/>
              </a:ext>
            </a:extLst>
          </p:cNvPr>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anose="02020603050405020304" pitchFamily="18" charset="0"/>
              </a:defRPr>
            </a:lvl1pPr>
          </a:lstStyle>
          <a:p>
            <a:fld id="{706AE38B-FBAD-1649-82AD-A87436E1107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A2756C1-BFF5-3BC4-9E08-983DDAAB14D7}"/>
              </a:ext>
            </a:extLst>
          </p:cNvPr>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1" name="Rectangle 3">
            <a:extLst>
              <a:ext uri="{FF2B5EF4-FFF2-40B4-BE49-F238E27FC236}">
                <a16:creationId xmlns:a16="http://schemas.microsoft.com/office/drawing/2014/main" id="{0735CC94-6D39-8041-84A5-E1BC8FB3073A}"/>
              </a:ext>
            </a:extLst>
          </p:cNvPr>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34820" name="Rectangle 4">
            <a:extLst>
              <a:ext uri="{FF2B5EF4-FFF2-40B4-BE49-F238E27FC236}">
                <a16:creationId xmlns:a16="http://schemas.microsoft.com/office/drawing/2014/main" id="{F9588172-9702-17E8-85E1-33F43D0F2F68}"/>
              </a:ext>
            </a:extLst>
          </p:cNvPr>
          <p:cNvSpPr>
            <a:spLocks noRo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5CC60251-0786-F935-CF48-F410D1A6EE97}"/>
              </a:ext>
            </a:extLst>
          </p:cNvPr>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a:extLst>
              <a:ext uri="{FF2B5EF4-FFF2-40B4-BE49-F238E27FC236}">
                <a16:creationId xmlns:a16="http://schemas.microsoft.com/office/drawing/2014/main" id="{D53C949B-028E-5F0F-ED6B-92269B0C5938}"/>
              </a:ext>
            </a:extLst>
          </p:cNvPr>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5" name="Rectangle 7">
            <a:extLst>
              <a:ext uri="{FF2B5EF4-FFF2-40B4-BE49-F238E27FC236}">
                <a16:creationId xmlns:a16="http://schemas.microsoft.com/office/drawing/2014/main" id="{9AD94876-D13F-ED53-A9F2-C5A11D1BABDE}"/>
              </a:ext>
            </a:extLst>
          </p:cNvPr>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defRPr>
            </a:lvl1pPr>
          </a:lstStyle>
          <a:p>
            <a:fld id="{ACC867EA-C7BE-6D43-B70C-1CB0A7A0EE39}"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ECC7C15-11FD-F99E-C668-FDEDF99D3CF6}"/>
              </a:ext>
            </a:extLst>
          </p:cNvPr>
          <p:cNvSpPr>
            <a:spLocks noGrp="1" noChangeArrowheads="1"/>
          </p:cNvSpPr>
          <p:nvPr>
            <p:ph type="sldNum" sz="quarter" idx="5"/>
          </p:nvPr>
        </p:nvSpPr>
        <p:spPr>
          <a:noFill/>
        </p:spPr>
        <p:txBody>
          <a:bodyPr/>
          <a:lstStyle>
            <a:lvl1pPr defTabSz="925513" eaLnBrk="0" hangingPunct="0">
              <a:defRPr sz="1200">
                <a:solidFill>
                  <a:schemeClr val="tx1"/>
                </a:solidFill>
                <a:latin typeface="Arial" panose="020B0604020202020204" pitchFamily="34" charset="0"/>
              </a:defRPr>
            </a:lvl1pPr>
            <a:lvl2pPr marL="742950" indent="-285750" defTabSz="925513" eaLnBrk="0" hangingPunct="0">
              <a:defRPr sz="1200">
                <a:solidFill>
                  <a:schemeClr val="tx1"/>
                </a:solidFill>
                <a:latin typeface="Arial" panose="020B0604020202020204" pitchFamily="34" charset="0"/>
              </a:defRPr>
            </a:lvl2pPr>
            <a:lvl3pPr marL="1143000" indent="-228600" defTabSz="925513" eaLnBrk="0" hangingPunct="0">
              <a:defRPr sz="1200">
                <a:solidFill>
                  <a:schemeClr val="tx1"/>
                </a:solidFill>
                <a:latin typeface="Arial" panose="020B0604020202020204" pitchFamily="34" charset="0"/>
              </a:defRPr>
            </a:lvl3pPr>
            <a:lvl4pPr marL="1600200" indent="-228600" defTabSz="925513" eaLnBrk="0" hangingPunct="0">
              <a:defRPr sz="1200">
                <a:solidFill>
                  <a:schemeClr val="tx1"/>
                </a:solidFill>
                <a:latin typeface="Arial" panose="020B0604020202020204" pitchFamily="34" charset="0"/>
              </a:defRPr>
            </a:lvl4pPr>
            <a:lvl5pPr marL="2057400" indent="-228600" defTabSz="925513" eaLnBrk="0" hangingPunct="0">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fld id="{04B57EC1-DF4D-D34A-BAF7-29863C9B042C}" type="slidenum">
              <a:rPr lang="ru-RU" altLang="en-US"/>
              <a:pPr eaLnBrk="1" hangingPunct="1"/>
              <a:t>1</a:t>
            </a:fld>
            <a:endParaRPr lang="ru-RU" altLang="en-US"/>
          </a:p>
        </p:txBody>
      </p:sp>
      <p:sp>
        <p:nvSpPr>
          <p:cNvPr id="35843" name="Rectangle 7">
            <a:extLst>
              <a:ext uri="{FF2B5EF4-FFF2-40B4-BE49-F238E27FC236}">
                <a16:creationId xmlns:a16="http://schemas.microsoft.com/office/drawing/2014/main" id="{652E9FB0-3BFF-9DF0-2865-8192DAA253AD}"/>
              </a:ext>
            </a:extLst>
          </p:cNvPr>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anose="020B0604020202020204" pitchFamily="34" charset="0"/>
              </a:defRPr>
            </a:lvl1pPr>
            <a:lvl2pPr marL="750888" indent="-288925" defTabSz="925513" eaLnBrk="0" hangingPunct="0">
              <a:defRPr sz="1200">
                <a:solidFill>
                  <a:schemeClr val="tx1"/>
                </a:solidFill>
                <a:latin typeface="Arial" panose="020B0604020202020204" pitchFamily="34" charset="0"/>
              </a:defRPr>
            </a:lvl2pPr>
            <a:lvl3pPr marL="1155700" indent="-230188" defTabSz="925513" eaLnBrk="0" hangingPunct="0">
              <a:defRPr sz="1200">
                <a:solidFill>
                  <a:schemeClr val="tx1"/>
                </a:solidFill>
                <a:latin typeface="Arial" panose="020B0604020202020204" pitchFamily="34" charset="0"/>
              </a:defRPr>
            </a:lvl3pPr>
            <a:lvl4pPr marL="1619250" indent="-231775" defTabSz="925513" eaLnBrk="0" hangingPunct="0">
              <a:defRPr sz="1200">
                <a:solidFill>
                  <a:schemeClr val="tx1"/>
                </a:solidFill>
                <a:latin typeface="Arial" panose="020B0604020202020204" pitchFamily="34" charset="0"/>
              </a:defRPr>
            </a:lvl4pPr>
            <a:lvl5pPr marL="2081213" indent="-231775" defTabSz="925513" eaLnBrk="0" hangingPunct="0">
              <a:defRPr sz="1200">
                <a:solidFill>
                  <a:schemeClr val="tx1"/>
                </a:solidFill>
                <a:latin typeface="Arial" panose="020B0604020202020204" pitchFamily="34" charset="0"/>
              </a:defRPr>
            </a:lvl5pPr>
            <a:lvl6pPr marL="2538413" indent="-231775" defTabSz="925513" eaLnBrk="0" fontAlgn="base" hangingPunct="0">
              <a:spcBef>
                <a:spcPct val="30000"/>
              </a:spcBef>
              <a:spcAft>
                <a:spcPct val="0"/>
              </a:spcAft>
              <a:defRPr sz="1200">
                <a:solidFill>
                  <a:schemeClr val="tx1"/>
                </a:solidFill>
                <a:latin typeface="Arial" panose="020B0604020202020204" pitchFamily="34" charset="0"/>
              </a:defRPr>
            </a:lvl6pPr>
            <a:lvl7pPr marL="2995613" indent="-231775" defTabSz="925513" eaLnBrk="0" fontAlgn="base" hangingPunct="0">
              <a:spcBef>
                <a:spcPct val="30000"/>
              </a:spcBef>
              <a:spcAft>
                <a:spcPct val="0"/>
              </a:spcAft>
              <a:defRPr sz="1200">
                <a:solidFill>
                  <a:schemeClr val="tx1"/>
                </a:solidFill>
                <a:latin typeface="Arial" panose="020B0604020202020204" pitchFamily="34" charset="0"/>
              </a:defRPr>
            </a:lvl7pPr>
            <a:lvl8pPr marL="3452813" indent="-231775" defTabSz="925513" eaLnBrk="0" fontAlgn="base" hangingPunct="0">
              <a:spcBef>
                <a:spcPct val="30000"/>
              </a:spcBef>
              <a:spcAft>
                <a:spcPct val="0"/>
              </a:spcAft>
              <a:defRPr sz="1200">
                <a:solidFill>
                  <a:schemeClr val="tx1"/>
                </a:solidFill>
                <a:latin typeface="Arial" panose="020B0604020202020204" pitchFamily="34" charset="0"/>
              </a:defRPr>
            </a:lvl8pPr>
            <a:lvl9pPr marL="3910013" indent="-231775" defTabSz="9255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53E3A29-6BCE-A348-84FA-C31DF950BB1B}" type="slidenum">
              <a:rPr lang="en-US" altLang="en-US"/>
              <a:pPr algn="r" eaLnBrk="1" hangingPunct="1">
                <a:spcBef>
                  <a:spcPct val="0"/>
                </a:spcBef>
              </a:pPr>
              <a:t>1</a:t>
            </a:fld>
            <a:endParaRPr lang="en-US" altLang="en-US"/>
          </a:p>
        </p:txBody>
      </p:sp>
      <p:sp>
        <p:nvSpPr>
          <p:cNvPr id="35844" name="Rectangle 2">
            <a:extLst>
              <a:ext uri="{FF2B5EF4-FFF2-40B4-BE49-F238E27FC236}">
                <a16:creationId xmlns:a16="http://schemas.microsoft.com/office/drawing/2014/main" id="{27BF4292-F380-A612-1E26-55CC4500E868}"/>
              </a:ext>
            </a:extLst>
          </p:cNvPr>
          <p:cNvSpPr>
            <a:spLocks noRot="1" noChangeArrowheads="1" noTextEdit="1"/>
          </p:cNvSpPr>
          <p:nvPr>
            <p:ph type="sldImg"/>
          </p:nvPr>
        </p:nvSpPr>
        <p:spPr>
          <a:xfrm>
            <a:off x="1165225" y="692150"/>
            <a:ext cx="4619625" cy="3463925"/>
          </a:xfrm>
          <a:ln/>
        </p:spPr>
      </p:sp>
      <p:sp>
        <p:nvSpPr>
          <p:cNvPr id="35845" name="Rectangle 3">
            <a:extLst>
              <a:ext uri="{FF2B5EF4-FFF2-40B4-BE49-F238E27FC236}">
                <a16:creationId xmlns:a16="http://schemas.microsoft.com/office/drawing/2014/main" id="{BAAA7B23-C2EC-93D5-F924-BA4518CD88A7}"/>
              </a:ext>
            </a:extLst>
          </p:cNvPr>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1576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91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98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1360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577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31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08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0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474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003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a:extLst>
              <a:ext uri="{FF2B5EF4-FFF2-40B4-BE49-F238E27FC236}">
                <a16:creationId xmlns:a16="http://schemas.microsoft.com/office/drawing/2014/main" id="{B7446E58-472C-0360-C15F-B2ACAF79CCA2}"/>
              </a:ext>
            </a:extLst>
          </p:cNvPr>
          <p:cNvSpPr txBox="1">
            <a:spLocks noChangeArrowheads="1"/>
          </p:cNvSpPr>
          <p:nvPr userDrawn="1"/>
        </p:nvSpPr>
        <p:spPr bwMode="auto">
          <a:xfrm>
            <a:off x="4748213" y="6505575"/>
            <a:ext cx="457200" cy="2762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0"/>
              </a:spcBef>
            </a:pPr>
            <a:fld id="{C0860A27-8983-2449-AC82-B9E82A495A67}" type="slidenum">
              <a:rPr lang="ru-RU" altLang="en-US" sz="1200">
                <a:solidFill>
                  <a:schemeClr val="tx1"/>
                </a:solidFill>
              </a:rPr>
              <a:pPr eaLnBrk="1" hangingPunct="1">
                <a:spcBef>
                  <a:spcPct val="0"/>
                </a:spcBef>
              </a:pPr>
              <a:t>‹#›</a:t>
            </a:fld>
            <a:endParaRPr lang="ru-RU" altLang="en-US" sz="1200">
              <a:solidFill>
                <a:schemeClr val="tx1"/>
              </a:solidFill>
            </a:endParaRPr>
          </a:p>
        </p:txBody>
      </p:sp>
      <p:sp>
        <p:nvSpPr>
          <p:cNvPr id="1027" name="Line 9">
            <a:extLst>
              <a:ext uri="{FF2B5EF4-FFF2-40B4-BE49-F238E27FC236}">
                <a16:creationId xmlns:a16="http://schemas.microsoft.com/office/drawing/2014/main" id="{A7429A05-45F4-FD38-3BFE-1944D67C9118}"/>
              </a:ext>
            </a:extLst>
          </p:cNvPr>
          <p:cNvSpPr>
            <a:spLocks noChangeShapeType="1"/>
          </p:cNvSpPr>
          <p:nvPr userDrawn="1"/>
        </p:nvSpPr>
        <p:spPr bwMode="auto">
          <a:xfrm flipV="1">
            <a:off x="304800" y="1066800"/>
            <a:ext cx="8369300" cy="127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8" name="Text Box 13">
            <a:extLst>
              <a:ext uri="{FF2B5EF4-FFF2-40B4-BE49-F238E27FC236}">
                <a16:creationId xmlns:a16="http://schemas.microsoft.com/office/drawing/2014/main" id="{4CC6723B-CB9C-66BD-DA65-2F0D56D1725B}"/>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a:solidFill>
                <a:schemeClr val="tx1"/>
              </a:solidFill>
              <a:latin typeface="AvantGarde"/>
            </a:endParaRPr>
          </a:p>
        </p:txBody>
      </p:sp>
      <p:pic>
        <p:nvPicPr>
          <p:cNvPr id="1029" name="Picture 1">
            <a:extLst>
              <a:ext uri="{FF2B5EF4-FFF2-40B4-BE49-F238E27FC236}">
                <a16:creationId xmlns:a16="http://schemas.microsoft.com/office/drawing/2014/main" id="{A0B2D63E-5C29-A0F7-4AFB-5521743910B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2100" y="71438"/>
            <a:ext cx="15795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a:extLst>
              <a:ext uri="{FF2B5EF4-FFF2-40B4-BE49-F238E27FC236}">
                <a16:creationId xmlns:a16="http://schemas.microsoft.com/office/drawing/2014/main" id="{05754CA8-38B3-733F-725E-3A02EA41F506}"/>
              </a:ext>
            </a:extLst>
          </p:cNvPr>
          <p:cNvSpPr txBox="1">
            <a:spLocks noChangeArrowheads="1"/>
          </p:cNvSpPr>
          <p:nvPr userDrawn="1"/>
        </p:nvSpPr>
        <p:spPr bwMode="auto">
          <a:xfrm>
            <a:off x="304800" y="6351588"/>
            <a:ext cx="2667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defRPr/>
            </a:pPr>
            <a:r>
              <a:rPr lang="en-US" altLang="en-US" sz="1400" b="1" dirty="0">
                <a:solidFill>
                  <a:srgbClr val="FF0000"/>
                </a:solidFill>
                <a:latin typeface="Calibri" pitchFamily="34" charset="0"/>
              </a:rPr>
              <a:t>www.tescometering.com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anose="02020603050405020304"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jpeg"/><Relationship Id="rId7" Type="http://schemas.openxmlformats.org/officeDocument/2006/relationships/hyperlink" Target="mailto:Tom.Lawton@tescometering.com"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a:extLst>
              <a:ext uri="{FF2B5EF4-FFF2-40B4-BE49-F238E27FC236}">
                <a16:creationId xmlns:a16="http://schemas.microsoft.com/office/drawing/2014/main" id="{467A8008-E644-9A07-8178-280FEBA4B913}"/>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0"/>
              </a:spcBef>
            </a:pPr>
            <a:r>
              <a:rPr lang="en-US" altLang="en-US" sz="1400">
                <a:solidFill>
                  <a:schemeClr val="tx1"/>
                </a:solidFill>
              </a:rPr>
              <a:t>10/02/2012</a:t>
            </a:r>
          </a:p>
        </p:txBody>
      </p:sp>
      <p:sp>
        <p:nvSpPr>
          <p:cNvPr id="2051" name="Slide Number Placeholder 4">
            <a:extLst>
              <a:ext uri="{FF2B5EF4-FFF2-40B4-BE49-F238E27FC236}">
                <a16:creationId xmlns:a16="http://schemas.microsoft.com/office/drawing/2014/main" id="{BB949590-A072-5FE6-EB3B-DAADF4DCD378}"/>
              </a:ext>
            </a:extLst>
          </p:cNvPr>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spcBef>
                <a:spcPct val="0"/>
              </a:spcBef>
            </a:pPr>
            <a:r>
              <a:rPr lang="en-US" altLang="en-US" sz="1400">
                <a:solidFill>
                  <a:schemeClr val="tx1"/>
                </a:solidFill>
              </a:rPr>
              <a:t>Slide </a:t>
            </a:r>
            <a:fld id="{433A06A0-598E-4240-88D3-D73B1CF58AD4}" type="slidenum">
              <a:rPr lang="en-US" altLang="en-US" sz="1400">
                <a:solidFill>
                  <a:schemeClr val="tx1"/>
                </a:solidFill>
              </a:rPr>
              <a:pPr algn="r" eaLnBrk="1" hangingPunct="1">
                <a:spcBef>
                  <a:spcPct val="0"/>
                </a:spcBef>
              </a:pPr>
              <a:t>1</a:t>
            </a:fld>
            <a:endParaRPr lang="en-US" altLang="en-US" sz="1400">
              <a:solidFill>
                <a:schemeClr val="tx1"/>
              </a:solidFill>
            </a:endParaRPr>
          </a:p>
        </p:txBody>
      </p:sp>
      <p:pic>
        <p:nvPicPr>
          <p:cNvPr id="2052" name="Picture 11" descr="tesco-ami-meter-farm">
            <a:extLst>
              <a:ext uri="{FF2B5EF4-FFF2-40B4-BE49-F238E27FC236}">
                <a16:creationId xmlns:a16="http://schemas.microsoft.com/office/drawing/2014/main" id="{6DC1B1F6-E03A-1528-7059-F5A5DD465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a:extLst>
              <a:ext uri="{FF2B5EF4-FFF2-40B4-BE49-F238E27FC236}">
                <a16:creationId xmlns:a16="http://schemas.microsoft.com/office/drawing/2014/main" id="{C79CD4E1-77D9-FE1D-E3F1-30834E5308F9}"/>
              </a:ext>
            </a:extLst>
          </p:cNvPr>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0"/>
              </a:spcBef>
            </a:pPr>
            <a:endParaRPr lang="en-US" altLang="en-US">
              <a:solidFill>
                <a:schemeClr val="tx1"/>
              </a:solidFill>
            </a:endParaRPr>
          </a:p>
        </p:txBody>
      </p:sp>
      <p:sp>
        <p:nvSpPr>
          <p:cNvPr id="2054" name="Rectangle 5">
            <a:extLst>
              <a:ext uri="{FF2B5EF4-FFF2-40B4-BE49-F238E27FC236}">
                <a16:creationId xmlns:a16="http://schemas.microsoft.com/office/drawing/2014/main" id="{9A8567D4-E811-E300-BAD9-8C43DD287152}"/>
              </a:ext>
            </a:extLst>
          </p:cNvPr>
          <p:cNvSpPr>
            <a:spLocks noChangeArrowheads="1"/>
          </p:cNvSpPr>
          <p:nvPr/>
        </p:nvSpPr>
        <p:spPr bwMode="auto">
          <a:xfrm>
            <a:off x="0" y="1143000"/>
            <a:ext cx="91440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0"/>
              </a:spcBef>
            </a:pPr>
            <a:endParaRPr lang="en-US" altLang="en-US">
              <a:solidFill>
                <a:schemeClr val="tx1"/>
              </a:solidFill>
            </a:endParaRPr>
          </a:p>
        </p:txBody>
      </p:sp>
      <p:sp>
        <p:nvSpPr>
          <p:cNvPr id="2055" name="Text Box 4">
            <a:extLst>
              <a:ext uri="{FF2B5EF4-FFF2-40B4-BE49-F238E27FC236}">
                <a16:creationId xmlns:a16="http://schemas.microsoft.com/office/drawing/2014/main" id="{5B843B70-DCBD-EA84-A974-B8A044984646}"/>
              </a:ext>
            </a:extLst>
          </p:cNvPr>
          <p:cNvSpPr txBox="1">
            <a:spLocks noChangeArrowheads="1"/>
          </p:cNvSpPr>
          <p:nvPr/>
        </p:nvSpPr>
        <p:spPr bwMode="auto">
          <a:xfrm>
            <a:off x="0" y="273526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4000" b="1">
                <a:solidFill>
                  <a:schemeClr val="tx1"/>
                </a:solidFill>
                <a:latin typeface="Calibri" panose="020F0502020204030204" pitchFamily="34" charset="0"/>
              </a:rPr>
              <a:t>NEW Meter &amp; Transformer                           Equipment for the Shop and Field</a:t>
            </a:r>
          </a:p>
        </p:txBody>
      </p:sp>
      <p:sp>
        <p:nvSpPr>
          <p:cNvPr id="2056" name="Text Box 10">
            <a:extLst>
              <a:ext uri="{FF2B5EF4-FFF2-40B4-BE49-F238E27FC236}">
                <a16:creationId xmlns:a16="http://schemas.microsoft.com/office/drawing/2014/main" id="{105300CC-692B-3C1C-1270-28E587EDDDF3}"/>
              </a:ext>
            </a:extLst>
          </p:cNvPr>
          <p:cNvSpPr txBox="1">
            <a:spLocks noChangeArrowheads="1"/>
          </p:cNvSpPr>
          <p:nvPr/>
        </p:nvSpPr>
        <p:spPr bwMode="auto">
          <a:xfrm>
            <a:off x="609600" y="5251450"/>
            <a:ext cx="838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spcBef>
                <a:spcPct val="0"/>
              </a:spcBef>
            </a:pPr>
            <a:r>
              <a:rPr lang="en-US" altLang="en-US" sz="2400">
                <a:solidFill>
                  <a:schemeClr val="bg1"/>
                </a:solidFill>
              </a:rPr>
              <a:t>Prepared by Tom Lawton</a:t>
            </a:r>
          </a:p>
          <a:p>
            <a:pPr algn="r" eaLnBrk="1" hangingPunct="1">
              <a:spcBef>
                <a:spcPct val="0"/>
              </a:spcBef>
            </a:pPr>
            <a:r>
              <a:rPr lang="en-US" altLang="en-US" sz="1600">
                <a:solidFill>
                  <a:schemeClr val="bg1"/>
                </a:solidFill>
              </a:rPr>
              <a:t>For EEI Transmission, Distribution, Metering and Mutual Assistance Conference</a:t>
            </a:r>
          </a:p>
          <a:p>
            <a:pPr algn="r" eaLnBrk="1" hangingPunct="1">
              <a:spcBef>
                <a:spcPct val="0"/>
              </a:spcBef>
            </a:pPr>
            <a:r>
              <a:rPr lang="en-US" altLang="en-US" sz="1600">
                <a:solidFill>
                  <a:schemeClr val="bg1"/>
                </a:solidFill>
              </a:rPr>
              <a:t>Manufacturers Technology Forum</a:t>
            </a:r>
          </a:p>
          <a:p>
            <a:pPr algn="r" eaLnBrk="1" hangingPunct="1">
              <a:spcBef>
                <a:spcPct val="0"/>
              </a:spcBef>
            </a:pPr>
            <a:r>
              <a:rPr lang="en-US" altLang="en-US" sz="1600" i="1">
                <a:solidFill>
                  <a:schemeClr val="bg1"/>
                </a:solidFill>
              </a:rPr>
              <a:t>Monday, October 1, 2018</a:t>
            </a:r>
          </a:p>
          <a:p>
            <a:pPr algn="r" eaLnBrk="1" hangingPunct="1">
              <a:spcBef>
                <a:spcPct val="0"/>
              </a:spcBef>
            </a:pPr>
            <a:r>
              <a:rPr lang="en-US" altLang="en-US" sz="1600" i="1">
                <a:solidFill>
                  <a:schemeClr val="bg1"/>
                </a:solidFill>
              </a:rPr>
              <a:t>3:45 p.m. to 4:00 p.m.</a:t>
            </a:r>
          </a:p>
        </p:txBody>
      </p:sp>
      <p:pic>
        <p:nvPicPr>
          <p:cNvPr id="2057" name="Picture 1">
            <a:extLst>
              <a:ext uri="{FF2B5EF4-FFF2-40B4-BE49-F238E27FC236}">
                <a16:creationId xmlns:a16="http://schemas.microsoft.com/office/drawing/2014/main" id="{6B1DAE1C-088E-DC67-A0BE-6F6DD71617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323975"/>
            <a:ext cx="2362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Knopp logo">
            <a:extLst>
              <a:ext uri="{FF2B5EF4-FFF2-40B4-BE49-F238E27FC236}">
                <a16:creationId xmlns:a16="http://schemas.microsoft.com/office/drawing/2014/main" id="{2658FC54-844E-4BB0-BEA4-9C1990C8E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338263"/>
            <a:ext cx="22113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9D21069-D48A-C3EF-DB0D-654D2EBD73A0}"/>
              </a:ext>
            </a:extLst>
          </p:cNvPr>
          <p:cNvSpPr>
            <a:spLocks noGrp="1"/>
          </p:cNvSpPr>
          <p:nvPr>
            <p:ph type="title"/>
          </p:nvPr>
        </p:nvSpPr>
        <p:spPr bwMode="auto">
          <a:xfrm>
            <a:off x="1828800" y="762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latin typeface="Arial" panose="020B0604020202020204" pitchFamily="34" charset="0"/>
                <a:cs typeface="Arial" panose="020B0604020202020204" pitchFamily="34" charset="0"/>
              </a:rPr>
              <a:t>Multi-Position Meter Test Boards and MQB-MTS Hybrid Boards</a:t>
            </a:r>
          </a:p>
        </p:txBody>
      </p:sp>
      <p:sp>
        <p:nvSpPr>
          <p:cNvPr id="11267" name="Content Placeholder 2">
            <a:extLst>
              <a:ext uri="{FF2B5EF4-FFF2-40B4-BE49-F238E27FC236}">
                <a16:creationId xmlns:a16="http://schemas.microsoft.com/office/drawing/2014/main" id="{94328F52-7C80-29C8-A0F4-B04794D9F701}"/>
              </a:ext>
            </a:extLst>
          </p:cNvPr>
          <p:cNvSpPr>
            <a:spLocks noGrp="1"/>
          </p:cNvSpPr>
          <p:nvPr>
            <p:ph idx="1"/>
          </p:nvPr>
        </p:nvSpPr>
        <p:spPr bwMode="auto">
          <a:xfrm>
            <a:off x="304800" y="1230313"/>
            <a:ext cx="5181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endParaRPr lang="en-US" altLang="en-US" sz="800">
              <a:solidFill>
                <a:schemeClr val="tx1"/>
              </a:solidFill>
              <a:latin typeface="Calibri" panose="020F0502020204030204" pitchFamily="34" charset="0"/>
            </a:endParaRPr>
          </a:p>
          <a:p>
            <a:pPr marL="0" indent="0">
              <a:buFont typeface="Times New Roman" panose="02020603050405020304" pitchFamily="18" charset="0"/>
              <a:buNone/>
            </a:pPr>
            <a:r>
              <a:rPr lang="en-US" altLang="en-US" sz="1800" b="1">
                <a:latin typeface="Calibri" panose="020F0502020204030204" pitchFamily="34" charset="0"/>
              </a:rPr>
              <a:t>Three Phase Meter Test Board</a:t>
            </a:r>
          </a:p>
          <a:p>
            <a:pPr marL="0" indent="0">
              <a:buFont typeface="Times New Roman" panose="02020603050405020304" pitchFamily="18" charset="0"/>
              <a:buNone/>
            </a:pPr>
            <a:r>
              <a:rPr lang="en-US" altLang="en-US" sz="1400" b="1" i="1">
                <a:solidFill>
                  <a:srgbClr val="FF0000"/>
                </a:solidFill>
                <a:latin typeface="Calibri" panose="020F0502020204030204" pitchFamily="34" charset="0"/>
              </a:rPr>
              <a:t>Of course we can take this three phase test board and can make a multi-position of up to three sockets per cabinet which allows us to stock these modules and provide these test boards in just a few weeks once again allowing us to meet difficult end of year budget cycles.</a:t>
            </a:r>
          </a:p>
          <a:p>
            <a:pPr marL="0" indent="0">
              <a:buFont typeface="Times New Roman" panose="02020603050405020304" pitchFamily="18" charset="0"/>
              <a:buNone/>
            </a:pPr>
            <a:endParaRPr lang="en-US" altLang="en-US" sz="1400">
              <a:solidFill>
                <a:schemeClr val="tx1"/>
              </a:solidFill>
              <a:latin typeface="Calibri" panose="020F0502020204030204" pitchFamily="34" charset="0"/>
            </a:endParaRPr>
          </a:p>
          <a:p>
            <a:pPr marL="0" indent="0">
              <a:buFont typeface="Times New Roman" panose="02020603050405020304" pitchFamily="18" charset="0"/>
              <a:buNone/>
            </a:pPr>
            <a:r>
              <a:rPr lang="en-US" altLang="en-US" sz="1400">
                <a:solidFill>
                  <a:schemeClr val="tx1"/>
                </a:solidFill>
                <a:latin typeface="Calibri" panose="020F0502020204030204" pitchFamily="34" charset="0"/>
              </a:rPr>
              <a:t>But we can also mix and match our MTB’s (Meter Test Boards) with our MQB’s to better match testing time and better meet your budgeting requirements.  </a:t>
            </a:r>
          </a:p>
          <a:p>
            <a:pPr marL="0" indent="0">
              <a:buFont typeface="Times New Roman" panose="02020603050405020304" pitchFamily="18" charset="0"/>
              <a:buNone/>
            </a:pPr>
            <a:endParaRPr lang="en-US" altLang="en-US" sz="1400">
              <a:solidFill>
                <a:schemeClr val="tx1"/>
              </a:solidFill>
              <a:latin typeface="Calibri" panose="020F0502020204030204" pitchFamily="34" charset="0"/>
            </a:endParaRPr>
          </a:p>
          <a:p>
            <a:pPr marL="0" indent="0">
              <a:buFont typeface="Times New Roman" panose="02020603050405020304" pitchFamily="18" charset="0"/>
              <a:buNone/>
            </a:pPr>
            <a:r>
              <a:rPr lang="en-US" altLang="en-US" sz="2000" b="1">
                <a:solidFill>
                  <a:schemeClr val="tx1"/>
                </a:solidFill>
                <a:latin typeface="Calibri" panose="020F0502020204030204" pitchFamily="34" charset="0"/>
              </a:rPr>
              <a:t>We can provide better cost per test socket and provide more of the lower cost sockets for tests that take longer to run and provide only one or two of the Three Phase Accuracy test sockets (standard 0.04% accuracy) allowing a far greater bang for your buck.</a:t>
            </a:r>
            <a:endParaRPr lang="en-US" altLang="en-US" sz="1400">
              <a:solidFill>
                <a:schemeClr val="tx1"/>
              </a:solidFill>
              <a:latin typeface="Calibri" panose="020F0502020204030204" pitchFamily="34" charset="0"/>
            </a:endParaRPr>
          </a:p>
        </p:txBody>
      </p:sp>
      <p:pic>
        <p:nvPicPr>
          <p:cNvPr id="11268" name="Picture 5">
            <a:extLst>
              <a:ext uri="{FF2B5EF4-FFF2-40B4-BE49-F238E27FC236}">
                <a16:creationId xmlns:a16="http://schemas.microsoft.com/office/drawing/2014/main" id="{44F004A6-8CCB-B16B-6A54-51095B63B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descr="P:\Tesco\Marketing DO NOT MOVE THIS FOLDER\Product images\Hybrid MTS-MQB\Hybrid MTS-MQB (cropped).jpg">
            <a:extLst>
              <a:ext uri="{FF2B5EF4-FFF2-40B4-BE49-F238E27FC236}">
                <a16:creationId xmlns:a16="http://schemas.microsoft.com/office/drawing/2014/main" id="{D9EB87F7-2E0F-E6A7-57F8-60A73C556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1371600"/>
            <a:ext cx="2673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D4BCD97-0C4D-CC6B-1043-3B03C3523B1A}"/>
              </a:ext>
            </a:extLst>
          </p:cNvPr>
          <p:cNvSpPr>
            <a:spLocks noGrp="1"/>
          </p:cNvSpPr>
          <p:nvPr>
            <p:ph type="title"/>
          </p:nvPr>
        </p:nvSpPr>
        <p:spPr bwMode="auto">
          <a:xfrm>
            <a:off x="1828800" y="3810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b="1">
                <a:latin typeface="Arial" panose="020B0604020202020204" pitchFamily="34" charset="0"/>
                <a:cs typeface="Arial" panose="020B0604020202020204" pitchFamily="34" charset="0"/>
              </a:rPr>
              <a:t>ISO 17025 Lab</a:t>
            </a:r>
          </a:p>
        </p:txBody>
      </p:sp>
      <p:sp>
        <p:nvSpPr>
          <p:cNvPr id="12291" name="Content Placeholder 2">
            <a:extLst>
              <a:ext uri="{FF2B5EF4-FFF2-40B4-BE49-F238E27FC236}">
                <a16:creationId xmlns:a16="http://schemas.microsoft.com/office/drawing/2014/main" id="{1628951A-C177-1994-ED70-9008F002606D}"/>
              </a:ext>
            </a:extLst>
          </p:cNvPr>
          <p:cNvSpPr>
            <a:spLocks noGrp="1"/>
          </p:cNvSpPr>
          <p:nvPr>
            <p:ph idx="1"/>
          </p:nvPr>
        </p:nvSpPr>
        <p:spPr bwMode="auto">
          <a:xfrm>
            <a:off x="3505200" y="1274763"/>
            <a:ext cx="5181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endParaRPr lang="en-US" altLang="en-US" sz="800">
              <a:solidFill>
                <a:schemeClr val="tx1"/>
              </a:solidFill>
              <a:latin typeface="Calibri" panose="020F0502020204030204" pitchFamily="34" charset="0"/>
            </a:endParaRPr>
          </a:p>
          <a:p>
            <a:pPr marL="0" indent="0">
              <a:buFont typeface="Times New Roman" panose="02020603050405020304" pitchFamily="18" charset="0"/>
              <a:buNone/>
            </a:pPr>
            <a:r>
              <a:rPr lang="en-US" altLang="en-US" sz="1600">
                <a:solidFill>
                  <a:schemeClr val="tx1"/>
                </a:solidFill>
                <a:latin typeface="Calibri" panose="020F0502020204030204" pitchFamily="34" charset="0"/>
              </a:rPr>
              <a:t>TESCO has been working throughout 2018 on our ISO 17025 Accreditation for our Calibration Lab in Bristol.  We believe that this accreditation will provide additional confidence and rigor to our standards calibration and measurement capabilities for ourselves in our continual development environment as well as for our customers who rely on us to calibrate TESCO and other energy measurement equipment.</a:t>
            </a:r>
          </a:p>
          <a:p>
            <a:pPr marL="0" indent="0">
              <a:buFont typeface="Times New Roman" panose="02020603050405020304" pitchFamily="18" charset="0"/>
              <a:buNone/>
            </a:pPr>
            <a:endParaRPr lang="en-US" altLang="en-US" sz="1600">
              <a:solidFill>
                <a:schemeClr val="tx1"/>
              </a:solidFill>
              <a:latin typeface="Calibri" panose="020F0502020204030204" pitchFamily="34" charset="0"/>
            </a:endParaRPr>
          </a:p>
          <a:p>
            <a:pPr marL="0" indent="0">
              <a:buFont typeface="Times New Roman" panose="02020603050405020304" pitchFamily="18" charset="0"/>
              <a:buNone/>
            </a:pPr>
            <a:r>
              <a:rPr lang="en-US" altLang="en-US" sz="1600">
                <a:solidFill>
                  <a:schemeClr val="tx1"/>
                </a:solidFill>
                <a:latin typeface="Calibri" panose="020F0502020204030204" pitchFamily="34" charset="0"/>
              </a:rPr>
              <a:t>We are also working hard to obtain the same accreditation for our west coast lab at our Knopp facility where we both manufacture and provide calibration services for our transformer testing customers.  Both our Bristol PA and our Emeryville CA facilities will have the same capability for  testing and providing traceability to an international standard for Transformers and Transformer testing equipment but also for meters and meter testing equipment.  This is providing us with both redundancy as well as more options for our customers.</a:t>
            </a:r>
          </a:p>
        </p:txBody>
      </p:sp>
      <p:pic>
        <p:nvPicPr>
          <p:cNvPr id="12292" name="Picture 5">
            <a:extLst>
              <a:ext uri="{FF2B5EF4-FFF2-40B4-BE49-F238E27FC236}">
                <a16:creationId xmlns:a16="http://schemas.microsoft.com/office/drawing/2014/main" id="{800E0735-D6EE-3489-FC0A-464A0DC36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2" descr="P:\Tesco\Marketing DO NOT MOVE THIS FOLDER\Product images\ISO17025 Lab\ISO17025 Ed Pete Tim (cropped and closer).jpg">
            <a:extLst>
              <a:ext uri="{FF2B5EF4-FFF2-40B4-BE49-F238E27FC236}">
                <a16:creationId xmlns:a16="http://schemas.microsoft.com/office/drawing/2014/main" id="{CDA1D6C2-BF4F-8621-C367-F936D1122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57613"/>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P:\Tesco\Marketing DO NOT MOVE THIS FOLDER\Product images\ISO17025 Lab\Ed with Fluke (cropped).jpg">
            <a:extLst>
              <a:ext uri="{FF2B5EF4-FFF2-40B4-BE49-F238E27FC236}">
                <a16:creationId xmlns:a16="http://schemas.microsoft.com/office/drawing/2014/main" id="{478F4480-EE51-4619-C5DC-91F9D9FF9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74763"/>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ACF92530-5CF6-0C18-3B04-A966D34E163D}"/>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2600" b="1">
                <a:latin typeface="Arial" panose="020B0604020202020204" pitchFamily="34" charset="0"/>
                <a:cs typeface="Arial" panose="020B0604020202020204" pitchFamily="34" charset="0"/>
              </a:rPr>
              <a:t>Precision Multirange Current Transformer</a:t>
            </a:r>
          </a:p>
        </p:txBody>
      </p:sp>
      <p:sp>
        <p:nvSpPr>
          <p:cNvPr id="13315" name="Rectangle 5">
            <a:extLst>
              <a:ext uri="{FF2B5EF4-FFF2-40B4-BE49-F238E27FC236}">
                <a16:creationId xmlns:a16="http://schemas.microsoft.com/office/drawing/2014/main" id="{05A6DF27-6110-FCA4-3990-483560C29A08}"/>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sp>
        <p:nvSpPr>
          <p:cNvPr id="13316" name="TextBox 1">
            <a:extLst>
              <a:ext uri="{FF2B5EF4-FFF2-40B4-BE49-F238E27FC236}">
                <a16:creationId xmlns:a16="http://schemas.microsoft.com/office/drawing/2014/main" id="{34ED8BAA-C03C-8751-4CC2-3A90256287C4}"/>
              </a:ext>
            </a:extLst>
          </p:cNvPr>
          <p:cNvSpPr txBox="1">
            <a:spLocks noChangeArrowheads="1"/>
          </p:cNvSpPr>
          <p:nvPr/>
        </p:nvSpPr>
        <p:spPr bwMode="auto">
          <a:xfrm>
            <a:off x="304800" y="1219200"/>
            <a:ext cx="54864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b="1" u="sng">
                <a:solidFill>
                  <a:srgbClr val="FF0000"/>
                </a:solidFill>
              </a:rPr>
              <a:t>P-5000 (and P-12000)</a:t>
            </a:r>
          </a:p>
          <a:p>
            <a:pPr eaLnBrk="1" hangingPunct="1"/>
            <a:r>
              <a:rPr lang="en-US" altLang="en-US" sz="1400"/>
              <a:t>The P-5000 and P-12000 Precision transformers are laboratory standards. These unit's excellent accuracy and the Knopp One-to-One calibrating feature make these precision transformer well-suited as a standard for calibration work. These transformer Standards can provide a very accurate determination of the ratio and phase angle characteristics of current instrument transformers having ratios from 5 to 5,000 amperes for the P-5000 and up to 12,000 amps for the P-12000. These transformers can also accurately extend the range of a 5 ampere ammeter or wattmeter to cover all current values up to 5,000 and 12,000 amps respectfully.</a:t>
            </a:r>
          </a:p>
          <a:p>
            <a:pPr eaLnBrk="1" hangingPunct="1"/>
            <a:endParaRPr lang="en-US" altLang="en-US" sz="1400"/>
          </a:p>
          <a:p>
            <a:pPr eaLnBrk="1" hangingPunct="1"/>
            <a:r>
              <a:rPr lang="en-US" altLang="en-US" sz="1400"/>
              <a:t>The P-500 provides eight self-contained primary ranges from 5 to 100 amperes. These ranges are brought out to binding posts on the top of the transformer. A 240 turn secondary is provided for use with these primary taps; other secondary taps are provided for other ranges. Ranges above 100 amperes are obtained by passing a primary conductor through the transformer window. Various primary ranges are obtainable by varying the number of through-turns and choosing from among the available secondary taps. The P-12000 operates in a similar fashion and all are traceable back through NIST.</a:t>
            </a:r>
          </a:p>
          <a:p>
            <a:pPr eaLnBrk="1" hangingPunct="1"/>
            <a:endParaRPr lang="en-US" altLang="en-US"/>
          </a:p>
        </p:txBody>
      </p:sp>
      <p:pic>
        <p:nvPicPr>
          <p:cNvPr id="13317" name="Picture 2" descr="P-5000 Precision Multirange Current Transformer">
            <a:extLst>
              <a:ext uri="{FF2B5EF4-FFF2-40B4-BE49-F238E27FC236}">
                <a16:creationId xmlns:a16="http://schemas.microsoft.com/office/drawing/2014/main" id="{A76D2CCA-D0B1-6957-89BC-C69D4E47F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213" y="1900238"/>
            <a:ext cx="27289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Knopp logo">
            <a:extLst>
              <a:ext uri="{FF2B5EF4-FFF2-40B4-BE49-F238E27FC236}">
                <a16:creationId xmlns:a16="http://schemas.microsoft.com/office/drawing/2014/main" id="{96DB27E9-9903-FFB3-3195-0038AF8F5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F4A89A0E-526E-EE96-9904-69E4A45C11A2}"/>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Current Transformer Testing System</a:t>
            </a:r>
          </a:p>
        </p:txBody>
      </p:sp>
      <p:sp>
        <p:nvSpPr>
          <p:cNvPr id="14339" name="Rectangle 5">
            <a:extLst>
              <a:ext uri="{FF2B5EF4-FFF2-40B4-BE49-F238E27FC236}">
                <a16:creationId xmlns:a16="http://schemas.microsoft.com/office/drawing/2014/main" id="{177C8793-3D76-271B-A7E6-32D44D6BD13F}"/>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14340" name="Picture 4">
            <a:extLst>
              <a:ext uri="{FF2B5EF4-FFF2-40B4-BE49-F238E27FC236}">
                <a16:creationId xmlns:a16="http://schemas.microsoft.com/office/drawing/2014/main" id="{913512B7-AED0-46A7-6672-85DAD3643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1447800"/>
            <a:ext cx="4095750" cy="315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TextBox 1">
            <a:extLst>
              <a:ext uri="{FF2B5EF4-FFF2-40B4-BE49-F238E27FC236}">
                <a16:creationId xmlns:a16="http://schemas.microsoft.com/office/drawing/2014/main" id="{4359CDA2-5C09-E8CA-749C-980DA7E49671}"/>
              </a:ext>
            </a:extLst>
          </p:cNvPr>
          <p:cNvSpPr txBox="1">
            <a:spLocks noChangeArrowheads="1"/>
          </p:cNvSpPr>
          <p:nvPr/>
        </p:nvSpPr>
        <p:spPr bwMode="auto">
          <a:xfrm>
            <a:off x="381000" y="1219200"/>
            <a:ext cx="38100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u="sng">
                <a:solidFill>
                  <a:srgbClr val="FF0000"/>
                </a:solidFill>
              </a:rPr>
              <a:t>KCTS-8000</a:t>
            </a:r>
          </a:p>
          <a:p>
            <a:pPr eaLnBrk="1" hangingPunct="1"/>
            <a:r>
              <a:rPr lang="en-US" altLang="en-US"/>
              <a:t>The Knopp Current Transformer Testing System (Type KCTS-8000) is designed to measure the accuracy of instrument transformers having 1 or 5 ampere secondaries and primaries of up to 8000 amperes. The system uses a high accuracy multi-range current transformer as a reference standard. All ANSI standard burdens are included. The phase angle and ratio errors of the transformer-under-test (TUT) are measured by the built-in Knopp Automatic Transformer Comparator.</a:t>
            </a:r>
          </a:p>
        </p:txBody>
      </p:sp>
      <p:pic>
        <p:nvPicPr>
          <p:cNvPr id="14342" name="Picture 11" descr="Knopp logo">
            <a:extLst>
              <a:ext uri="{FF2B5EF4-FFF2-40B4-BE49-F238E27FC236}">
                <a16:creationId xmlns:a16="http://schemas.microsoft.com/office/drawing/2014/main" id="{8A2EA3EC-EB0F-6A26-5F8D-814E4F89C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1E07DDA-9ABA-9C0F-AC75-3C8636AB5D95}"/>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Current Transformer Testing System</a:t>
            </a:r>
          </a:p>
        </p:txBody>
      </p:sp>
      <p:sp>
        <p:nvSpPr>
          <p:cNvPr id="15363" name="Rectangle 5">
            <a:extLst>
              <a:ext uri="{FF2B5EF4-FFF2-40B4-BE49-F238E27FC236}">
                <a16:creationId xmlns:a16="http://schemas.microsoft.com/office/drawing/2014/main" id="{1829936C-B3D6-7E68-34E5-A420A70D7645}"/>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15364" name="Picture 2">
            <a:extLst>
              <a:ext uri="{FF2B5EF4-FFF2-40B4-BE49-F238E27FC236}">
                <a16:creationId xmlns:a16="http://schemas.microsoft.com/office/drawing/2014/main" id="{3F9C335F-2F1D-7A64-9DB5-C3D176620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87563"/>
            <a:ext cx="3276600" cy="262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1">
            <a:extLst>
              <a:ext uri="{FF2B5EF4-FFF2-40B4-BE49-F238E27FC236}">
                <a16:creationId xmlns:a16="http://schemas.microsoft.com/office/drawing/2014/main" id="{4E4B463B-4FC8-98EB-A665-18B35D131CF6}"/>
              </a:ext>
            </a:extLst>
          </p:cNvPr>
          <p:cNvSpPr txBox="1">
            <a:spLocks noChangeArrowheads="1"/>
          </p:cNvSpPr>
          <p:nvPr/>
        </p:nvSpPr>
        <p:spPr bwMode="auto">
          <a:xfrm>
            <a:off x="304800" y="1219200"/>
            <a:ext cx="47244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600" b="1" u="sng">
                <a:solidFill>
                  <a:srgbClr val="FF0000"/>
                </a:solidFill>
              </a:rPr>
              <a:t>KC-1500</a:t>
            </a:r>
          </a:p>
          <a:p>
            <a:pPr eaLnBrk="1" hangingPunct="1"/>
            <a:endParaRPr lang="en-US" altLang="en-US" sz="1600"/>
          </a:p>
          <a:p>
            <a:pPr eaLnBrk="1" hangingPunct="1"/>
            <a:r>
              <a:rPr lang="en-US" altLang="en-US" sz="1600"/>
              <a:t>The Knopp Type KC-1500 Current Transformer Testing System is designed to measure the accuracy of instrument transformers having 1 and 5 ampere secondaries and primaries of up to 1500 amperes. The KC-1500 is capable of testing transformers with 1 or 5 ampere secondaries. The system uses a high accuracy multi-range current transformer as a reference standard.</a:t>
            </a:r>
          </a:p>
          <a:p>
            <a:pPr eaLnBrk="1" hangingPunct="1"/>
            <a:endParaRPr lang="en-US" altLang="en-US" sz="1600"/>
          </a:p>
          <a:p>
            <a:pPr eaLnBrk="1" hangingPunct="1"/>
            <a:r>
              <a:rPr lang="en-US" altLang="en-US" sz="1600"/>
              <a:t>The system is well suited for utilities whose current transformer testing needs include primary currents up to and including 1500 amperes. The phase angle and ratio errors of the transformer-under-test (TUT) are measured by the built-in Knopp Automatic Transformer Comparator.</a:t>
            </a:r>
          </a:p>
          <a:p>
            <a:pPr eaLnBrk="1" hangingPunct="1"/>
            <a:endParaRPr lang="en-US" altLang="en-US"/>
          </a:p>
        </p:txBody>
      </p:sp>
      <p:pic>
        <p:nvPicPr>
          <p:cNvPr id="15366" name="Picture 11" descr="Knopp logo">
            <a:extLst>
              <a:ext uri="{FF2B5EF4-FFF2-40B4-BE49-F238E27FC236}">
                <a16:creationId xmlns:a16="http://schemas.microsoft.com/office/drawing/2014/main" id="{D66C9060-BFA0-1588-F086-DF684F6A1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399B7353-CA24-60D9-FEF8-31861BE11B1F}"/>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Automatic Transformer Comparators</a:t>
            </a:r>
          </a:p>
        </p:txBody>
      </p:sp>
      <p:sp>
        <p:nvSpPr>
          <p:cNvPr id="16387" name="Rectangle 5">
            <a:extLst>
              <a:ext uri="{FF2B5EF4-FFF2-40B4-BE49-F238E27FC236}">
                <a16:creationId xmlns:a16="http://schemas.microsoft.com/office/drawing/2014/main" id="{3DE3ACBA-EEB1-9DBF-7DAF-E264DF07F26D}"/>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16388" name="Picture 2">
            <a:extLst>
              <a:ext uri="{FF2B5EF4-FFF2-40B4-BE49-F238E27FC236}">
                <a16:creationId xmlns:a16="http://schemas.microsoft.com/office/drawing/2014/main" id="{BDAEFD46-35B0-E8CD-C11F-784AD5CEE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158875"/>
            <a:ext cx="4040188" cy="14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a:extLst>
              <a:ext uri="{FF2B5EF4-FFF2-40B4-BE49-F238E27FC236}">
                <a16:creationId xmlns:a16="http://schemas.microsoft.com/office/drawing/2014/main" id="{DC641A9D-DDD0-D4DE-D055-AC66B9C02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3227388"/>
            <a:ext cx="365283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TextBox 1">
            <a:extLst>
              <a:ext uri="{FF2B5EF4-FFF2-40B4-BE49-F238E27FC236}">
                <a16:creationId xmlns:a16="http://schemas.microsoft.com/office/drawing/2014/main" id="{82B4805D-55DE-5113-C7A6-1CBA4CB559A5}"/>
              </a:ext>
            </a:extLst>
          </p:cNvPr>
          <p:cNvSpPr txBox="1">
            <a:spLocks noChangeArrowheads="1"/>
          </p:cNvSpPr>
          <p:nvPr/>
        </p:nvSpPr>
        <p:spPr bwMode="auto">
          <a:xfrm>
            <a:off x="4978400" y="2465388"/>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a:t>KATC-C</a:t>
            </a:r>
          </a:p>
        </p:txBody>
      </p:sp>
      <p:sp>
        <p:nvSpPr>
          <p:cNvPr id="16391" name="TextBox 6">
            <a:extLst>
              <a:ext uri="{FF2B5EF4-FFF2-40B4-BE49-F238E27FC236}">
                <a16:creationId xmlns:a16="http://schemas.microsoft.com/office/drawing/2014/main" id="{842FD91F-7E5C-3658-ECF5-D4F96265DC4B}"/>
              </a:ext>
            </a:extLst>
          </p:cNvPr>
          <p:cNvSpPr txBox="1">
            <a:spLocks noChangeArrowheads="1"/>
          </p:cNvSpPr>
          <p:nvPr/>
        </p:nvSpPr>
        <p:spPr bwMode="auto">
          <a:xfrm>
            <a:off x="5002213" y="4294188"/>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r" eaLnBrk="1" hangingPunct="1"/>
            <a:r>
              <a:rPr lang="en-US" altLang="en-US"/>
              <a:t>KATC-C1</a:t>
            </a:r>
          </a:p>
        </p:txBody>
      </p:sp>
      <p:sp>
        <p:nvSpPr>
          <p:cNvPr id="3" name="TextBox 2">
            <a:extLst>
              <a:ext uri="{FF2B5EF4-FFF2-40B4-BE49-F238E27FC236}">
                <a16:creationId xmlns:a16="http://schemas.microsoft.com/office/drawing/2014/main" id="{1BD68D80-4DC1-6B6C-D404-D3C45E2090F8}"/>
              </a:ext>
            </a:extLst>
          </p:cNvPr>
          <p:cNvSpPr txBox="1"/>
          <p:nvPr/>
        </p:nvSpPr>
        <p:spPr>
          <a:xfrm>
            <a:off x="304800" y="1252538"/>
            <a:ext cx="4495800" cy="3360737"/>
          </a:xfrm>
          <a:prstGeom prst="rect">
            <a:avLst/>
          </a:prstGeom>
          <a:noFill/>
        </p:spPr>
        <p:txBody>
          <a:bodyPr>
            <a:spAutoFit/>
          </a:bodyPr>
          <a:lstStyle/>
          <a:p>
            <a:pPr>
              <a:defRPr/>
            </a:pPr>
            <a:r>
              <a:rPr lang="en-US" sz="1200" dirty="0"/>
              <a:t>The Knopp KATC Automatic Transformer Comparators (KATC series) provide the most convenient means available to measure instrument transformer ratio and phase angle errors. Some of the comparator features are:</a:t>
            </a:r>
          </a:p>
          <a:p>
            <a:pPr marL="171450" indent="-171450">
              <a:buFont typeface="Arial" panose="020B0604020202020204" pitchFamily="34" charset="0"/>
              <a:buChar char="•"/>
              <a:defRPr/>
            </a:pPr>
            <a:r>
              <a:rPr lang="en-US" sz="1200" dirty="0"/>
              <a:t>Reduced testing time - test results are typically available within three seconds</a:t>
            </a:r>
          </a:p>
          <a:p>
            <a:pPr marL="171450" indent="-171450">
              <a:buFont typeface="Arial" panose="020B0604020202020204" pitchFamily="34" charset="0"/>
              <a:buChar char="•"/>
              <a:defRPr/>
            </a:pPr>
            <a:r>
              <a:rPr lang="en-US" sz="1200" dirty="0"/>
              <a:t>Automatic operation (no manual "nulling" or adjustments required)</a:t>
            </a:r>
          </a:p>
          <a:p>
            <a:pPr marL="171450" indent="-171450">
              <a:buFont typeface="Arial" panose="020B0604020202020204" pitchFamily="34" charset="0"/>
              <a:buChar char="•"/>
              <a:defRPr/>
            </a:pPr>
            <a:r>
              <a:rPr lang="en-US" sz="1200" dirty="0"/>
              <a:t>Microprocessor control</a:t>
            </a:r>
          </a:p>
          <a:p>
            <a:pPr marL="171450" indent="-171450">
              <a:buFont typeface="Arial" panose="020B0604020202020204" pitchFamily="34" charset="0"/>
              <a:buChar char="•"/>
              <a:defRPr/>
            </a:pPr>
            <a:r>
              <a:rPr lang="en-US" sz="1200" dirty="0"/>
              <a:t>Auto ranging capability</a:t>
            </a:r>
          </a:p>
          <a:p>
            <a:pPr marL="171450" indent="-171450">
              <a:buFont typeface="Arial" panose="020B0604020202020204" pitchFamily="34" charset="0"/>
              <a:buChar char="•"/>
              <a:defRPr/>
            </a:pPr>
            <a:r>
              <a:rPr lang="en-US" sz="1200" dirty="0"/>
              <a:t>Digital display</a:t>
            </a:r>
          </a:p>
          <a:p>
            <a:pPr marL="171450" indent="-171450">
              <a:buFont typeface="Arial" panose="020B0604020202020204" pitchFamily="34" charset="0"/>
              <a:buChar char="•"/>
              <a:defRPr/>
            </a:pPr>
            <a:r>
              <a:rPr lang="en-US" sz="1200" dirty="0"/>
              <a:t>Calculation and display of ANSI accuracy class</a:t>
            </a:r>
          </a:p>
          <a:p>
            <a:pPr marL="171450" indent="-171450">
              <a:buFont typeface="Arial" panose="020B0604020202020204" pitchFamily="34" charset="0"/>
              <a:buChar char="•"/>
              <a:defRPr/>
            </a:pPr>
            <a:r>
              <a:rPr lang="en-US" sz="1200" dirty="0"/>
              <a:t>Fully protected circuitry</a:t>
            </a:r>
          </a:p>
          <a:p>
            <a:pPr marL="171450" indent="-171450">
              <a:buFont typeface="Arial" panose="020B0604020202020204" pitchFamily="34" charset="0"/>
              <a:buChar char="•"/>
              <a:defRPr/>
            </a:pPr>
            <a:r>
              <a:rPr lang="en-US" sz="1200" dirty="0"/>
              <a:t>RS-232C output</a:t>
            </a:r>
          </a:p>
          <a:p>
            <a:pPr marL="171450" indent="-171450">
              <a:buFont typeface="Arial" panose="020B0604020202020204" pitchFamily="34" charset="0"/>
              <a:buChar char="•"/>
              <a:defRPr/>
            </a:pPr>
            <a:r>
              <a:rPr lang="en-US" sz="1200" dirty="0"/>
              <a:t>Interchangeable with other Knopp comparators</a:t>
            </a:r>
          </a:p>
        </p:txBody>
      </p:sp>
      <p:sp>
        <p:nvSpPr>
          <p:cNvPr id="4" name="TextBox 3">
            <a:extLst>
              <a:ext uri="{FF2B5EF4-FFF2-40B4-BE49-F238E27FC236}">
                <a16:creationId xmlns:a16="http://schemas.microsoft.com/office/drawing/2014/main" id="{44348044-109D-1883-F8CD-119B1B9DF239}"/>
              </a:ext>
            </a:extLst>
          </p:cNvPr>
          <p:cNvSpPr txBox="1"/>
          <p:nvPr/>
        </p:nvSpPr>
        <p:spPr>
          <a:xfrm>
            <a:off x="304800" y="4694238"/>
            <a:ext cx="8278813" cy="1836737"/>
          </a:xfrm>
          <a:prstGeom prst="rect">
            <a:avLst/>
          </a:prstGeom>
          <a:noFill/>
        </p:spPr>
        <p:txBody>
          <a:bodyPr>
            <a:spAutoFit/>
          </a:bodyPr>
          <a:lstStyle/>
          <a:p>
            <a:pPr>
              <a:spcBef>
                <a:spcPts val="0"/>
              </a:spcBef>
              <a:defRPr/>
            </a:pPr>
            <a:r>
              <a:rPr lang="en-US" sz="1200" dirty="0"/>
              <a:t>The KATC-C1 Automatic Transformer Comparator is an enhanced version of the popular KATC-C Comparator.</a:t>
            </a:r>
          </a:p>
          <a:p>
            <a:pPr>
              <a:spcBef>
                <a:spcPts val="0"/>
              </a:spcBef>
              <a:defRPr/>
            </a:pPr>
            <a:r>
              <a:rPr lang="en-US" sz="1200" dirty="0"/>
              <a:t>Features of the KATC-C1 include:</a:t>
            </a:r>
          </a:p>
          <a:p>
            <a:pPr marL="171450" indent="-171450">
              <a:buFont typeface="Arial" panose="020B0604020202020204" pitchFamily="34" charset="0"/>
              <a:buChar char="•"/>
              <a:defRPr/>
            </a:pPr>
            <a:r>
              <a:rPr lang="en-US" sz="1200" dirty="0"/>
              <a:t>The ability to test transformers with 1 or 5 ampere secondaries</a:t>
            </a:r>
          </a:p>
          <a:p>
            <a:pPr marL="171450" indent="-171450">
              <a:buFont typeface="Arial" panose="020B0604020202020204" pitchFamily="34" charset="0"/>
              <a:buChar char="•"/>
              <a:defRPr/>
            </a:pPr>
            <a:r>
              <a:rPr lang="en-US" sz="1200" dirty="0"/>
              <a:t>Automatic sensing of 50 or 60 Hertz current</a:t>
            </a:r>
          </a:p>
          <a:p>
            <a:pPr marL="171450" indent="-171450">
              <a:buFont typeface="Arial" panose="020B0604020202020204" pitchFamily="34" charset="0"/>
              <a:buChar char="•"/>
              <a:defRPr/>
            </a:pPr>
            <a:r>
              <a:rPr lang="en-US" sz="1200" dirty="0"/>
              <a:t>Improved data handling capabilities including the ability to be controlled by a remote computer</a:t>
            </a:r>
          </a:p>
          <a:p>
            <a:pPr marL="171450" indent="-171450">
              <a:buFont typeface="Arial" panose="020B0604020202020204" pitchFamily="34" charset="0"/>
              <a:buChar char="•"/>
              <a:defRPr/>
            </a:pPr>
            <a:r>
              <a:rPr lang="en-US" sz="1200" dirty="0"/>
              <a:t>Improved resistance to damage from excessive test current</a:t>
            </a:r>
          </a:p>
          <a:p>
            <a:pPr>
              <a:defRPr/>
            </a:pPr>
            <a:endParaRPr lang="en-US" dirty="0"/>
          </a:p>
        </p:txBody>
      </p:sp>
      <p:pic>
        <p:nvPicPr>
          <p:cNvPr id="16394" name="Picture 11" descr="Knopp logo">
            <a:extLst>
              <a:ext uri="{FF2B5EF4-FFF2-40B4-BE49-F238E27FC236}">
                <a16:creationId xmlns:a16="http://schemas.microsoft.com/office/drawing/2014/main" id="{E27C0305-649E-989B-0DEA-FF98D3D00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A5FA1943-8BF3-B809-7B77-59873CA7BB3F}"/>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2600" b="1">
                <a:latin typeface="Arial" panose="020B0604020202020204" pitchFamily="34" charset="0"/>
                <a:cs typeface="Arial" panose="020B0604020202020204" pitchFamily="34" charset="0"/>
              </a:rPr>
              <a:t>Precision Multirange Voltage Transformer</a:t>
            </a:r>
          </a:p>
        </p:txBody>
      </p:sp>
      <p:sp>
        <p:nvSpPr>
          <p:cNvPr id="17411" name="Rectangle 5">
            <a:extLst>
              <a:ext uri="{FF2B5EF4-FFF2-40B4-BE49-F238E27FC236}">
                <a16:creationId xmlns:a16="http://schemas.microsoft.com/office/drawing/2014/main" id="{95987F9D-86D7-083B-5FE1-B2A22D8E686B}"/>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sp>
        <p:nvSpPr>
          <p:cNvPr id="17412" name="TextBox 1">
            <a:extLst>
              <a:ext uri="{FF2B5EF4-FFF2-40B4-BE49-F238E27FC236}">
                <a16:creationId xmlns:a16="http://schemas.microsoft.com/office/drawing/2014/main" id="{4C2222AE-112F-78A3-6188-FCF94297FAFC}"/>
              </a:ext>
            </a:extLst>
          </p:cNvPr>
          <p:cNvSpPr txBox="1">
            <a:spLocks noChangeArrowheads="1"/>
          </p:cNvSpPr>
          <p:nvPr/>
        </p:nvSpPr>
        <p:spPr bwMode="auto">
          <a:xfrm>
            <a:off x="381000" y="1219200"/>
            <a:ext cx="49530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600"/>
              <a:t>This Type WP-14000 Transformer is primarily a laboratory standard. Its excellent accuracy and the Knopp one-to-one calibrating feature make it well-suited as a standard for precision calibrating work. This transformer makes possible very accurate determination of the ratio and phase angle characteristics of voltage instrument transformers having ratings from 120 to 14,400 volts. This transformer also makes it possible to accurately extend the range of a 120 volt voltmeter or wattmeter to cover all voltage values up to 14,400 volts.</a:t>
            </a:r>
          </a:p>
          <a:p>
            <a:pPr eaLnBrk="1" hangingPunct="1"/>
            <a:r>
              <a:rPr lang="en-US" altLang="en-US" sz="1600"/>
              <a:t>The WP-1400 Transformer, like other Knopp Precision Multirange Transformers, has excellent ratio and phase angle characteristics with respect to both inter-range accuracy and overall accuracy. This is made possible through a properly engineered design and through exclusive, highly perfected compensating and winding methods.</a:t>
            </a:r>
          </a:p>
        </p:txBody>
      </p:sp>
      <p:pic>
        <p:nvPicPr>
          <p:cNvPr id="17413" name="Picture 1" descr="P:\Tesco\Marketing DO NOT MOVE THIS FOLDER\TESCO Website Updates\root-TESCO\Current Files For TESCO Website\www\tesco\htdocs\images\knopp-wp-14000.jpg">
            <a:extLst>
              <a:ext uri="{FF2B5EF4-FFF2-40B4-BE49-F238E27FC236}">
                <a16:creationId xmlns:a16="http://schemas.microsoft.com/office/drawing/2014/main" id="{64AB431A-B448-AFBD-9C1E-99FC97CB0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88" y="1981200"/>
            <a:ext cx="36226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Knopp logo">
            <a:extLst>
              <a:ext uri="{FF2B5EF4-FFF2-40B4-BE49-F238E27FC236}">
                <a16:creationId xmlns:a16="http://schemas.microsoft.com/office/drawing/2014/main" id="{76B4AD92-775D-9B46-FA26-F2D3BD250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D394447F-25B0-8763-150A-482A14F5BA5D}"/>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Voltage Transformer Testing System</a:t>
            </a:r>
          </a:p>
        </p:txBody>
      </p:sp>
      <p:sp>
        <p:nvSpPr>
          <p:cNvPr id="18435" name="Rectangle 5">
            <a:extLst>
              <a:ext uri="{FF2B5EF4-FFF2-40B4-BE49-F238E27FC236}">
                <a16:creationId xmlns:a16="http://schemas.microsoft.com/office/drawing/2014/main" id="{16C7E804-4861-2E57-1576-8248626AE73E}"/>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18436" name="Picture 2" descr="KVTS">
            <a:extLst>
              <a:ext uri="{FF2B5EF4-FFF2-40B4-BE49-F238E27FC236}">
                <a16:creationId xmlns:a16="http://schemas.microsoft.com/office/drawing/2014/main" id="{3666F5AD-BCD3-7B0D-D01D-8FF721B27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76400"/>
            <a:ext cx="31083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634EBD0F-0AA4-9E2A-3443-EB91FB2529F5}"/>
              </a:ext>
            </a:extLst>
          </p:cNvPr>
          <p:cNvSpPr txBox="1">
            <a:spLocks noChangeArrowheads="1"/>
          </p:cNvSpPr>
          <p:nvPr/>
        </p:nvSpPr>
        <p:spPr bwMode="auto">
          <a:xfrm>
            <a:off x="293688" y="1630363"/>
            <a:ext cx="5181600"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u="sng">
                <a:solidFill>
                  <a:srgbClr val="FF0000"/>
                </a:solidFill>
              </a:rPr>
              <a:t>KVTS</a:t>
            </a:r>
          </a:p>
          <a:p>
            <a:pPr eaLnBrk="1" hangingPunct="1"/>
            <a:r>
              <a:rPr lang="en-US" altLang="en-US"/>
              <a:t>The Knopp Voltage Transformer Testing System is designed to measure the accuracy of instrument transformers having 120 volt secondaries and up to 14,400 volt primaries (special order for up to 36,000 volt primaries is available). The system includes a control console which contains the control circuitry, ANSI standard burdens, and the Knopp Automatic Transformer Comparator. The Knopp precision and loading transformer set is also included (as pictured) and is connected to the console via a special cable.</a:t>
            </a:r>
          </a:p>
        </p:txBody>
      </p:sp>
      <p:pic>
        <p:nvPicPr>
          <p:cNvPr id="18438" name="Picture 11" descr="Knopp logo">
            <a:extLst>
              <a:ext uri="{FF2B5EF4-FFF2-40B4-BE49-F238E27FC236}">
                <a16:creationId xmlns:a16="http://schemas.microsoft.com/office/drawing/2014/main" id="{EA89532F-8E11-54C2-4158-B5D3C31CE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F3D44580-9541-29DF-7FD5-23590F1042EA}"/>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ANSI Standard Burden Sets</a:t>
            </a:r>
          </a:p>
        </p:txBody>
      </p:sp>
      <p:sp>
        <p:nvSpPr>
          <p:cNvPr id="19459" name="Rectangle 5">
            <a:extLst>
              <a:ext uri="{FF2B5EF4-FFF2-40B4-BE49-F238E27FC236}">
                <a16:creationId xmlns:a16="http://schemas.microsoft.com/office/drawing/2014/main" id="{27748EE2-F9B0-0E53-D26E-383BE66BC3EA}"/>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19460" name="Picture 2" descr="ANSI Burden Sets">
            <a:extLst>
              <a:ext uri="{FF2B5EF4-FFF2-40B4-BE49-F238E27FC236}">
                <a16:creationId xmlns:a16="http://schemas.microsoft.com/office/drawing/2014/main" id="{B7C0A651-F8D8-056D-B552-936BB1654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338" y="1524000"/>
            <a:ext cx="33686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a:extLst>
              <a:ext uri="{FF2B5EF4-FFF2-40B4-BE49-F238E27FC236}">
                <a16:creationId xmlns:a16="http://schemas.microsoft.com/office/drawing/2014/main" id="{46D5636C-26EA-2E67-CCDE-07D9293A2379}"/>
              </a:ext>
            </a:extLst>
          </p:cNvPr>
          <p:cNvSpPr txBox="1">
            <a:spLocks noChangeArrowheads="1"/>
          </p:cNvSpPr>
          <p:nvPr/>
        </p:nvSpPr>
        <p:spPr bwMode="auto">
          <a:xfrm>
            <a:off x="381000" y="1219200"/>
            <a:ext cx="44958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600"/>
              <a:t>Testing and calibrating instrument transformers often requires standard burdens of reliable accuracy and stability, and burdens that are immune to stray fields and harmonics. The burden sets Knopp offers have been carefully designed to meet these requirements. They provide the standard burdens required for the testing of current and voltage transformers for metering service, and for the testing (within the current rating provided by the sets) of current transformers for relaying applications, all as called for by ANSI/IEEE C57.13-2016.</a:t>
            </a:r>
          </a:p>
          <a:p>
            <a:pPr eaLnBrk="1" hangingPunct="1"/>
            <a:endParaRPr lang="en-US" altLang="en-US" sz="1600"/>
          </a:p>
          <a:p>
            <a:pPr eaLnBrk="1" hangingPunct="1"/>
            <a:r>
              <a:rPr lang="en-US" altLang="en-US" sz="1600" b="1" i="1"/>
              <a:t>All the current burden sets are designed to be used with external leads consisting of a 5-foot pair of #8 copper conductors. This becomes very significant at the lower burden values, since the external leads constitute a significant part of the total burden.</a:t>
            </a:r>
            <a:endParaRPr lang="en-US" altLang="en-US" sz="1600"/>
          </a:p>
          <a:p>
            <a:pPr eaLnBrk="1" hangingPunct="1"/>
            <a:endParaRPr lang="en-US" altLang="en-US"/>
          </a:p>
        </p:txBody>
      </p:sp>
      <p:sp>
        <p:nvSpPr>
          <p:cNvPr id="19462" name="TextBox 2">
            <a:extLst>
              <a:ext uri="{FF2B5EF4-FFF2-40B4-BE49-F238E27FC236}">
                <a16:creationId xmlns:a16="http://schemas.microsoft.com/office/drawing/2014/main" id="{B4CDAB1C-1075-7782-75DA-59D48EE5F395}"/>
              </a:ext>
            </a:extLst>
          </p:cNvPr>
          <p:cNvSpPr txBox="1">
            <a:spLocks noChangeArrowheads="1"/>
          </p:cNvSpPr>
          <p:nvPr/>
        </p:nvSpPr>
        <p:spPr bwMode="auto">
          <a:xfrm>
            <a:off x="5240338" y="4191000"/>
            <a:ext cx="336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0"/>
              </a:spcBef>
            </a:pPr>
            <a:r>
              <a:rPr lang="en-US" altLang="en-US" b="1"/>
              <a:t>ANSI Standard Burden Sets</a:t>
            </a:r>
          </a:p>
          <a:p>
            <a:pPr algn="ctr" eaLnBrk="1" hangingPunct="1">
              <a:spcBef>
                <a:spcPct val="0"/>
              </a:spcBef>
            </a:pPr>
            <a:r>
              <a:rPr lang="en-US" altLang="en-US" b="1" i="1">
                <a:solidFill>
                  <a:srgbClr val="FF0000"/>
                </a:solidFill>
              </a:rPr>
              <a:t>Voltage and Current</a:t>
            </a:r>
          </a:p>
        </p:txBody>
      </p:sp>
      <p:pic>
        <p:nvPicPr>
          <p:cNvPr id="19463" name="Picture 11" descr="Knopp logo">
            <a:extLst>
              <a:ext uri="{FF2B5EF4-FFF2-40B4-BE49-F238E27FC236}">
                <a16:creationId xmlns:a16="http://schemas.microsoft.com/office/drawing/2014/main" id="{0D97F02D-827F-6746-B29E-C4F3CE29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2752FD92-8051-77FB-C5FE-B9316A02C68D}"/>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Loading Transformer: CL-6</a:t>
            </a:r>
          </a:p>
        </p:txBody>
      </p:sp>
      <p:sp>
        <p:nvSpPr>
          <p:cNvPr id="20483" name="Rectangle 5">
            <a:extLst>
              <a:ext uri="{FF2B5EF4-FFF2-40B4-BE49-F238E27FC236}">
                <a16:creationId xmlns:a16="http://schemas.microsoft.com/office/drawing/2014/main" id="{9E36441D-D148-3E6A-7776-78A78960448B}"/>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20484" name="Picture 1">
            <a:extLst>
              <a:ext uri="{FF2B5EF4-FFF2-40B4-BE49-F238E27FC236}">
                <a16:creationId xmlns:a16="http://schemas.microsoft.com/office/drawing/2014/main" id="{33637382-8AE5-69EC-6004-A3F15912D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676400"/>
            <a:ext cx="332422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TextBox 1">
            <a:extLst>
              <a:ext uri="{FF2B5EF4-FFF2-40B4-BE49-F238E27FC236}">
                <a16:creationId xmlns:a16="http://schemas.microsoft.com/office/drawing/2014/main" id="{E96CF124-E164-721B-CD50-E7F1FF97C456}"/>
              </a:ext>
            </a:extLst>
          </p:cNvPr>
          <p:cNvSpPr txBox="1">
            <a:spLocks noChangeArrowheads="1"/>
          </p:cNvSpPr>
          <p:nvPr/>
        </p:nvSpPr>
        <p:spPr bwMode="auto">
          <a:xfrm>
            <a:off x="381000" y="1295400"/>
            <a:ext cx="50292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600"/>
              <a:t>This readily portable Knopp Loading Transformer weighs only 60 pounds and measures 12" long, 9" wide, and 10" high. Its sturdy enclosure provides protection and adequate ventilation. Two convenient carrying handles are provided.</a:t>
            </a:r>
          </a:p>
          <a:p>
            <a:pPr eaLnBrk="1" hangingPunct="1"/>
            <a:r>
              <a:rPr lang="en-US" altLang="en-US" sz="1600"/>
              <a:t>The insulating terminal panel is rigidly secured to the transformer frame, and heavy-current, bus-bar-type terminals are securely bolted to the panel. The two output terminals each have two connection surfaces, one on a vertical plane and one on a horizontal plane, for maximum convenience in connecting the heavy current leads and in changing, when necessary, the series-parallel links. The links and the output connections cannot interfere with each other. All terminals and connection links are plated</a:t>
            </a:r>
          </a:p>
          <a:p>
            <a:pPr eaLnBrk="1" hangingPunct="1"/>
            <a:r>
              <a:rPr lang="en-US" altLang="en-US" sz="1600"/>
              <a:t>Both the primary and the secondary are insulated for a 4,000 volt, 60 cycle, one-minute test. A grounding stud is provided on the enclosure.</a:t>
            </a:r>
          </a:p>
          <a:p>
            <a:pPr eaLnBrk="1" hangingPunct="1"/>
            <a:endParaRPr lang="en-US" altLang="en-US"/>
          </a:p>
        </p:txBody>
      </p:sp>
      <p:pic>
        <p:nvPicPr>
          <p:cNvPr id="20486" name="Picture 11" descr="Knopp logo">
            <a:extLst>
              <a:ext uri="{FF2B5EF4-FFF2-40B4-BE49-F238E27FC236}">
                <a16:creationId xmlns:a16="http://schemas.microsoft.com/office/drawing/2014/main" id="{E5C1F3D6-6F6D-689D-56E0-E42A6646C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EB5A4BD8-40B1-C395-40EB-F7D97D3809D9}"/>
              </a:ext>
            </a:extLst>
          </p:cNvPr>
          <p:cNvSpPr>
            <a:spLocks noGrp="1" noChangeArrowheads="1"/>
          </p:cNvSpPr>
          <p:nvPr>
            <p:ph type="title"/>
          </p:nvPr>
        </p:nvSpPr>
        <p:spPr bwMode="auto">
          <a:xfrm>
            <a:off x="1676400" y="304800"/>
            <a:ext cx="73152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600" b="1">
                <a:latin typeface="Arial" panose="020B0604020202020204" pitchFamily="34" charset="0"/>
                <a:cs typeface="Arial" panose="020B0604020202020204" pitchFamily="34" charset="0"/>
              </a:rPr>
              <a:t>New Meter Testing Equipment</a:t>
            </a:r>
          </a:p>
        </p:txBody>
      </p:sp>
      <p:sp>
        <p:nvSpPr>
          <p:cNvPr id="3075" name="Text Box 5">
            <a:extLst>
              <a:ext uri="{FF2B5EF4-FFF2-40B4-BE49-F238E27FC236}">
                <a16:creationId xmlns:a16="http://schemas.microsoft.com/office/drawing/2014/main" id="{EB25E0F3-88C5-6339-21EC-688036ECDCBB}"/>
              </a:ext>
            </a:extLst>
          </p:cNvPr>
          <p:cNvSpPr txBox="1">
            <a:spLocks noChangeArrowheads="1"/>
          </p:cNvSpPr>
          <p:nvPr/>
        </p:nvSpPr>
        <p:spPr bwMode="auto">
          <a:xfrm>
            <a:off x="3505200" y="1600200"/>
            <a:ext cx="52578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buFont typeface="Arial" panose="020B0604020202020204" pitchFamily="34" charset="0"/>
              <a:buChar char="•"/>
            </a:pPr>
            <a:r>
              <a:rPr lang="en-US" altLang="en-US" sz="3200">
                <a:latin typeface="Calibri" panose="020F0502020204030204" pitchFamily="34" charset="0"/>
              </a:rPr>
              <a:t>Multi-Position Qualification Boards</a:t>
            </a:r>
          </a:p>
          <a:p>
            <a:pPr eaLnBrk="1" hangingPunct="1">
              <a:buFont typeface="Arial" panose="020B0604020202020204" pitchFamily="34" charset="0"/>
              <a:buChar char="•"/>
            </a:pPr>
            <a:r>
              <a:rPr lang="en-US" altLang="en-US" sz="3200">
                <a:latin typeface="Calibri" panose="020F0502020204030204" pitchFamily="34" charset="0"/>
              </a:rPr>
              <a:t>Meter Engineering Boards</a:t>
            </a:r>
          </a:p>
          <a:p>
            <a:pPr eaLnBrk="1" hangingPunct="1">
              <a:buFont typeface="Arial" panose="020B0604020202020204" pitchFamily="34" charset="0"/>
              <a:buChar char="•"/>
            </a:pPr>
            <a:r>
              <a:rPr lang="en-US" altLang="en-US" sz="3200">
                <a:latin typeface="Calibri" panose="020F0502020204030204" pitchFamily="34" charset="0"/>
              </a:rPr>
              <a:t>Single and Multi-Position Test Boards</a:t>
            </a:r>
          </a:p>
        </p:txBody>
      </p:sp>
      <p:pic>
        <p:nvPicPr>
          <p:cNvPr id="3076" name="Picture 4" descr="P:\Tesco\Marketing DO NOT MOVE THIS FOLDER\Product images\Meter Qualification Board\MQB.jpg">
            <a:extLst>
              <a:ext uri="{FF2B5EF4-FFF2-40B4-BE49-F238E27FC236}">
                <a16:creationId xmlns:a16="http://schemas.microsoft.com/office/drawing/2014/main" id="{D0AB4CB0-6A13-78FB-AD2B-4D4D7DC1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41463"/>
            <a:ext cx="2768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889156DC-1BF8-8EFA-3FED-CB4DF8DB8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62FAF483-FB41-2348-65A9-9B207BEDFEF9}"/>
              </a:ext>
            </a:extLst>
          </p:cNvPr>
          <p:cNvSpPr>
            <a:spLocks noGrp="1" noChangeArrowheads="1"/>
          </p:cNvSpPr>
          <p:nvPr>
            <p:ph type="title"/>
          </p:nvPr>
        </p:nvSpPr>
        <p:spPr bwMode="auto">
          <a:xfrm>
            <a:off x="1447800" y="304800"/>
            <a:ext cx="7239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b="1">
                <a:latin typeface="Arial" panose="020B0604020202020204" pitchFamily="34" charset="0"/>
                <a:cs typeface="Arial" panose="020B0604020202020204" pitchFamily="34" charset="0"/>
              </a:rPr>
              <a:t>Meter Manager Software</a:t>
            </a:r>
          </a:p>
        </p:txBody>
      </p:sp>
      <p:sp>
        <p:nvSpPr>
          <p:cNvPr id="21507" name="Rectangle 6">
            <a:extLst>
              <a:ext uri="{FF2B5EF4-FFF2-40B4-BE49-F238E27FC236}">
                <a16:creationId xmlns:a16="http://schemas.microsoft.com/office/drawing/2014/main" id="{5F7131B4-7055-D4E2-63FD-E961D75514CE}"/>
              </a:ext>
            </a:extLst>
          </p:cNvPr>
          <p:cNvSpPr>
            <a:spLocks noChangeArrowheads="1"/>
          </p:cNvSpPr>
          <p:nvPr/>
        </p:nvSpPr>
        <p:spPr bwMode="auto">
          <a:xfrm>
            <a:off x="315913" y="1219200"/>
            <a:ext cx="4572000" cy="579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buFont typeface="Arial" panose="020B0604020202020204" pitchFamily="34" charset="0"/>
              <a:buChar char="•"/>
            </a:pPr>
            <a:r>
              <a:rPr lang="en-US" altLang="en-US" sz="1400">
                <a:latin typeface="Calibri" panose="020F0502020204030204" pitchFamily="34" charset="0"/>
              </a:rPr>
              <a:t>Over the past four years we have added over 25 million meters managed along with CT’s, PT’s, AMI hardware, rubber goods, tools as well as user defined materials</a:t>
            </a:r>
          </a:p>
          <a:p>
            <a:pPr eaLnBrk="1" hangingPunct="1">
              <a:buFont typeface="Arial" panose="020B0604020202020204" pitchFamily="34" charset="0"/>
              <a:buChar char="•"/>
            </a:pPr>
            <a:r>
              <a:rPr lang="en-US" altLang="en-US" sz="1400">
                <a:latin typeface="Calibri" panose="020F0502020204030204" pitchFamily="34" charset="0"/>
              </a:rPr>
              <a:t>Our team has been built out along with the product and over the past three years we have performed two 5 Million plus end point installations with both meeting every milestone and both going on time and on budget</a:t>
            </a:r>
          </a:p>
          <a:p>
            <a:pPr eaLnBrk="1" hangingPunct="1">
              <a:buFont typeface="Arial" panose="020B0604020202020204" pitchFamily="34" charset="0"/>
              <a:buChar char="•"/>
            </a:pPr>
            <a:r>
              <a:rPr lang="en-US" altLang="en-US" sz="1400">
                <a:latin typeface="Calibri" panose="020F0502020204030204" pitchFamily="34" charset="0"/>
              </a:rPr>
              <a:t>Meter Manager is considered a “Best of Breed” and is being used as a bolt on to SAP, Maximo, and Oracle CC&amp;B</a:t>
            </a:r>
          </a:p>
          <a:p>
            <a:pPr eaLnBrk="1" hangingPunct="1">
              <a:buFont typeface="Arial" panose="020B0604020202020204" pitchFamily="34" charset="0"/>
              <a:buChar char="•"/>
            </a:pPr>
            <a:r>
              <a:rPr lang="en-US" altLang="en-US" sz="1400">
                <a:latin typeface="Calibri" panose="020F0502020204030204" pitchFamily="34" charset="0"/>
              </a:rPr>
              <a:t>Meter Manager is a Scalable Enterprise Ready system that has High Availability, Load Balancing, and seamless Fail Over</a:t>
            </a:r>
          </a:p>
          <a:p>
            <a:pPr eaLnBrk="1" hangingPunct="1">
              <a:buFont typeface="Arial" panose="020B0604020202020204" pitchFamily="34" charset="0"/>
              <a:buChar char="•"/>
            </a:pPr>
            <a:r>
              <a:rPr lang="en-US" altLang="en-US" sz="1400">
                <a:latin typeface="Calibri" panose="020F0502020204030204" pitchFamily="34" charset="0"/>
              </a:rPr>
              <a:t>Larger users have nearly a thousand active users</a:t>
            </a:r>
          </a:p>
          <a:p>
            <a:pPr eaLnBrk="1" hangingPunct="1">
              <a:buFont typeface="Arial" panose="020B0604020202020204" pitchFamily="34" charset="0"/>
              <a:buChar char="•"/>
            </a:pPr>
            <a:r>
              <a:rPr lang="en-US" altLang="en-US" sz="1400">
                <a:latin typeface="Calibri" panose="020F0502020204030204" pitchFamily="34" charset="0"/>
              </a:rPr>
              <a:t>One application replaced a deeply embedded system that had been installed for over 30 years and had over 70 interfaces.  This utility paid an independent party over six figures to perform a sophisticated security penetration analysis.  After completing the testing, hacking and analysis a single recommendation was made and implemented for what was defined as a “small vulnerability”.  </a:t>
            </a:r>
          </a:p>
          <a:p>
            <a:pPr eaLnBrk="1" hangingPunct="1">
              <a:buFont typeface="Arial" panose="020B0604020202020204" pitchFamily="34" charset="0"/>
              <a:buChar char="•"/>
            </a:pPr>
            <a:endParaRPr lang="en-US" altLang="en-US" sz="1600">
              <a:latin typeface="Calibri" panose="020F0502020204030204" pitchFamily="34" charset="0"/>
            </a:endParaRPr>
          </a:p>
          <a:p>
            <a:pPr eaLnBrk="1" hangingPunct="1">
              <a:buFont typeface="Arial" panose="020B0604020202020204" pitchFamily="34" charset="0"/>
              <a:buChar char="•"/>
            </a:pPr>
            <a:endParaRPr lang="en-US" altLang="en-US" sz="1600">
              <a:latin typeface="Calibri" panose="020F0502020204030204" pitchFamily="34" charset="0"/>
            </a:endParaRPr>
          </a:p>
        </p:txBody>
      </p:sp>
      <p:pic>
        <p:nvPicPr>
          <p:cNvPr id="21508" name="Picture 7" descr="sw">
            <a:extLst>
              <a:ext uri="{FF2B5EF4-FFF2-40B4-BE49-F238E27FC236}">
                <a16:creationId xmlns:a16="http://schemas.microsoft.com/office/drawing/2014/main" id="{B41C6063-518F-2FE7-2C79-D595B7DF2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98625"/>
            <a:ext cx="37004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a:extLst>
              <a:ext uri="{FF2B5EF4-FFF2-40B4-BE49-F238E27FC236}">
                <a16:creationId xmlns:a16="http://schemas.microsoft.com/office/drawing/2014/main" id="{F1CE1487-E447-E7C5-E538-CFBF63472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437A6B58-88FC-B2D1-7EE2-6BA8F8ED0D05}"/>
              </a:ext>
            </a:extLst>
          </p:cNvPr>
          <p:cNvSpPr>
            <a:spLocks noGrp="1" noChangeArrowheads="1"/>
          </p:cNvSpPr>
          <p:nvPr>
            <p:ph type="title"/>
          </p:nvPr>
        </p:nvSpPr>
        <p:spPr bwMode="auto">
          <a:xfrm>
            <a:off x="1447800" y="304800"/>
            <a:ext cx="7239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b="1">
                <a:latin typeface="Arial" panose="020B0604020202020204" pitchFamily="34" charset="0"/>
                <a:cs typeface="Arial" panose="020B0604020202020204" pitchFamily="34" charset="0"/>
              </a:rPr>
              <a:t>Meter Manager Software</a:t>
            </a:r>
          </a:p>
        </p:txBody>
      </p:sp>
      <p:sp>
        <p:nvSpPr>
          <p:cNvPr id="21507" name="Rectangle 6">
            <a:extLst>
              <a:ext uri="{FF2B5EF4-FFF2-40B4-BE49-F238E27FC236}">
                <a16:creationId xmlns:a16="http://schemas.microsoft.com/office/drawing/2014/main" id="{15ADDB44-BE80-5808-8FE1-0EA101CCA311}"/>
              </a:ext>
            </a:extLst>
          </p:cNvPr>
          <p:cNvSpPr>
            <a:spLocks noChangeArrowheads="1"/>
          </p:cNvSpPr>
          <p:nvPr/>
        </p:nvSpPr>
        <p:spPr bwMode="auto">
          <a:xfrm>
            <a:off x="315913" y="1219200"/>
            <a:ext cx="457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eaLnBrk="1" hangingPunct="1">
              <a:defRPr/>
            </a:pPr>
            <a:r>
              <a:rPr lang="en-US" altLang="en-US" sz="1700" dirty="0">
                <a:latin typeface="Calibri" pitchFamily="34" charset="0"/>
              </a:rPr>
              <a:t>New Ways in Which Meter Manager is being used;</a:t>
            </a:r>
          </a:p>
          <a:p>
            <a:pPr marL="342900" indent="-342900" eaLnBrk="1" hangingPunct="1">
              <a:buFont typeface="Arial" panose="020B0604020202020204" pitchFamily="34" charset="0"/>
              <a:buChar char="•"/>
              <a:defRPr/>
            </a:pPr>
            <a:r>
              <a:rPr lang="en-US" altLang="en-US" sz="1700" dirty="0">
                <a:latin typeface="Calibri" pitchFamily="34" charset="0"/>
              </a:rPr>
              <a:t>Meter Manager will be used on tablets to manage an AMI Field Deployment starting in the first quarter of 2019.  This will be the largest utilization to date of the Site Verification module.</a:t>
            </a:r>
          </a:p>
          <a:p>
            <a:pPr marL="342900" indent="-342900" eaLnBrk="1" hangingPunct="1">
              <a:buFont typeface="Arial" panose="020B0604020202020204" pitchFamily="34" charset="0"/>
              <a:buChar char="•"/>
              <a:defRPr/>
            </a:pPr>
            <a:r>
              <a:rPr lang="en-US" altLang="en-US" sz="1700" dirty="0">
                <a:latin typeface="Calibri" pitchFamily="34" charset="0"/>
              </a:rPr>
              <a:t>Meter Manager is being used as the system of record for CT and VT site information for a multi-million meter utility.  Their MDM queries Meter Manager for transformer information to check on billing.  Unusual wiring parameters for specific sites are stored in meter manager along with all CT and PT ratios so billing multipliers can be calculated and periodically checked as a system against the billing system to ensure that clerical errors do not lead to billing errors.</a:t>
            </a:r>
          </a:p>
          <a:p>
            <a:pPr marL="0" indent="0" eaLnBrk="1" hangingPunct="1">
              <a:defRPr/>
            </a:pPr>
            <a:endParaRPr lang="en-US" altLang="en-US" sz="1700" dirty="0">
              <a:latin typeface="Calibri" pitchFamily="34" charset="0"/>
            </a:endParaRPr>
          </a:p>
          <a:p>
            <a:pPr marL="342900" indent="-342900" eaLnBrk="1" hangingPunct="1">
              <a:buFont typeface="Arial" panose="020B0604020202020204" pitchFamily="34" charset="0"/>
              <a:buChar char="•"/>
              <a:defRPr/>
            </a:pPr>
            <a:endParaRPr lang="en-US" altLang="en-US" sz="1700" dirty="0">
              <a:latin typeface="Calibri" pitchFamily="34" charset="0"/>
            </a:endParaRPr>
          </a:p>
        </p:txBody>
      </p:sp>
      <p:pic>
        <p:nvPicPr>
          <p:cNvPr id="22532" name="Picture 7" descr="sw">
            <a:extLst>
              <a:ext uri="{FF2B5EF4-FFF2-40B4-BE49-F238E27FC236}">
                <a16:creationId xmlns:a16="http://schemas.microsoft.com/office/drawing/2014/main" id="{7781EE29-1C4A-339E-4239-9AEFF2188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98625"/>
            <a:ext cx="37004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2B2AE474-D2CA-DC25-DF31-790FF9A34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D5D89163-3F8F-B987-DF4F-CA6D3D2F8369}"/>
              </a:ext>
            </a:extLst>
          </p:cNvPr>
          <p:cNvSpPr>
            <a:spLocks noGrp="1" noChangeArrowheads="1"/>
          </p:cNvSpPr>
          <p:nvPr>
            <p:ph type="title"/>
          </p:nvPr>
        </p:nvSpPr>
        <p:spPr bwMode="auto">
          <a:xfrm>
            <a:off x="1447800" y="304800"/>
            <a:ext cx="7239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b="1">
                <a:latin typeface="Arial" panose="020B0604020202020204" pitchFamily="34" charset="0"/>
                <a:cs typeface="Arial" panose="020B0604020202020204" pitchFamily="34" charset="0"/>
              </a:rPr>
              <a:t>Meter Manager Software</a:t>
            </a:r>
          </a:p>
        </p:txBody>
      </p:sp>
      <p:sp>
        <p:nvSpPr>
          <p:cNvPr id="21507" name="Rectangle 6">
            <a:extLst>
              <a:ext uri="{FF2B5EF4-FFF2-40B4-BE49-F238E27FC236}">
                <a16:creationId xmlns:a16="http://schemas.microsoft.com/office/drawing/2014/main" id="{72AAFF26-11EE-B1E3-C628-A0129596EADB}"/>
              </a:ext>
            </a:extLst>
          </p:cNvPr>
          <p:cNvSpPr>
            <a:spLocks noChangeArrowheads="1"/>
          </p:cNvSpPr>
          <p:nvPr/>
        </p:nvSpPr>
        <p:spPr bwMode="auto">
          <a:xfrm>
            <a:off x="315913" y="1219200"/>
            <a:ext cx="4572000"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eaLnBrk="1" hangingPunct="1">
              <a:defRPr/>
            </a:pPr>
            <a:r>
              <a:rPr lang="en-US" altLang="en-US" sz="2300" dirty="0">
                <a:latin typeface="Calibri" pitchFamily="34" charset="0"/>
              </a:rPr>
              <a:t>Basic Modules of Meter Manager</a:t>
            </a:r>
          </a:p>
          <a:p>
            <a:pPr eaLnBrk="1" hangingPunct="1">
              <a:buFont typeface="Arial" pitchFamily="34" charset="0"/>
              <a:buChar char="•"/>
              <a:defRPr/>
            </a:pPr>
            <a:r>
              <a:rPr lang="en-US" altLang="en-US" sz="2300" dirty="0">
                <a:latin typeface="Calibri" pitchFamily="34" charset="0"/>
              </a:rPr>
              <a:t>Meter Shop</a:t>
            </a:r>
          </a:p>
          <a:p>
            <a:pPr eaLnBrk="1" hangingPunct="1">
              <a:buFont typeface="Arial" pitchFamily="34" charset="0"/>
              <a:buChar char="•"/>
              <a:defRPr/>
            </a:pPr>
            <a:r>
              <a:rPr lang="en-US" altLang="en-US" sz="2300" dirty="0">
                <a:latin typeface="Calibri" pitchFamily="34" charset="0"/>
              </a:rPr>
              <a:t>Meter Inventory</a:t>
            </a:r>
          </a:p>
          <a:p>
            <a:pPr eaLnBrk="1" hangingPunct="1">
              <a:buFont typeface="Arial" pitchFamily="34" charset="0"/>
              <a:buChar char="•"/>
              <a:defRPr/>
            </a:pPr>
            <a:r>
              <a:rPr lang="en-US" altLang="en-US" sz="2300" dirty="0">
                <a:latin typeface="Calibri" pitchFamily="34" charset="0"/>
              </a:rPr>
              <a:t>Meter Records</a:t>
            </a:r>
          </a:p>
          <a:p>
            <a:pPr eaLnBrk="1" hangingPunct="1">
              <a:buFont typeface="Arial" pitchFamily="34" charset="0"/>
              <a:buChar char="•"/>
              <a:defRPr/>
            </a:pPr>
            <a:r>
              <a:rPr lang="en-US" altLang="en-US" sz="2300" dirty="0">
                <a:latin typeface="Calibri" pitchFamily="34" charset="0"/>
              </a:rPr>
              <a:t>Random Testing</a:t>
            </a:r>
          </a:p>
          <a:p>
            <a:pPr eaLnBrk="1" hangingPunct="1">
              <a:buFont typeface="Arial" pitchFamily="34" charset="0"/>
              <a:buChar char="•"/>
              <a:defRPr/>
            </a:pPr>
            <a:r>
              <a:rPr lang="en-US" altLang="en-US" sz="2300" dirty="0">
                <a:latin typeface="Calibri" pitchFamily="34" charset="0"/>
              </a:rPr>
              <a:t>In-Service Testing</a:t>
            </a:r>
          </a:p>
          <a:p>
            <a:pPr eaLnBrk="1" hangingPunct="1">
              <a:buFont typeface="Arial" pitchFamily="34" charset="0"/>
              <a:buChar char="•"/>
              <a:defRPr/>
            </a:pPr>
            <a:r>
              <a:rPr lang="en-US" altLang="en-US" sz="2300" dirty="0">
                <a:latin typeface="Calibri" pitchFamily="34" charset="0"/>
              </a:rPr>
              <a:t>PPE Inventory and testing</a:t>
            </a:r>
          </a:p>
          <a:p>
            <a:pPr eaLnBrk="1" hangingPunct="1">
              <a:buFont typeface="Arial" pitchFamily="34" charset="0"/>
              <a:buChar char="•"/>
              <a:defRPr/>
            </a:pPr>
            <a:r>
              <a:rPr lang="en-US" altLang="en-US" sz="2300" dirty="0">
                <a:latin typeface="Calibri" pitchFamily="34" charset="0"/>
              </a:rPr>
              <a:t>Tool Inventory and Testing</a:t>
            </a:r>
          </a:p>
          <a:p>
            <a:pPr eaLnBrk="1" hangingPunct="1">
              <a:buFont typeface="Arial" pitchFamily="34" charset="0"/>
              <a:buChar char="•"/>
              <a:defRPr/>
            </a:pPr>
            <a:r>
              <a:rPr lang="en-US" altLang="en-US" sz="2300" dirty="0">
                <a:latin typeface="Calibri" pitchFamily="34" charset="0"/>
              </a:rPr>
              <a:t>Field Verification Module</a:t>
            </a:r>
          </a:p>
          <a:p>
            <a:pPr eaLnBrk="1" hangingPunct="1">
              <a:buFont typeface="Arial" pitchFamily="34" charset="0"/>
              <a:buChar char="•"/>
              <a:defRPr/>
            </a:pPr>
            <a:r>
              <a:rPr lang="en-US" altLang="en-US" sz="2300" dirty="0">
                <a:latin typeface="Calibri" pitchFamily="34" charset="0"/>
              </a:rPr>
              <a:t>Total life cycle asset management for everything metering</a:t>
            </a:r>
          </a:p>
        </p:txBody>
      </p:sp>
      <p:pic>
        <p:nvPicPr>
          <p:cNvPr id="23556" name="Picture 7" descr="sw">
            <a:extLst>
              <a:ext uri="{FF2B5EF4-FFF2-40B4-BE49-F238E27FC236}">
                <a16:creationId xmlns:a16="http://schemas.microsoft.com/office/drawing/2014/main" id="{E9D7D2F6-676D-4066-E9EF-DC9CB5D6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913" y="1492250"/>
            <a:ext cx="37004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3CE0BAFD-2A27-B86A-3140-72B526DEE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9B953B00-9364-B1F9-39E4-72A6B0DE3477}"/>
              </a:ext>
            </a:extLst>
          </p:cNvPr>
          <p:cNvSpPr>
            <a:spLocks noGrp="1" noChangeArrowheads="1"/>
          </p:cNvSpPr>
          <p:nvPr>
            <p:ph type="title"/>
          </p:nvPr>
        </p:nvSpPr>
        <p:spPr bwMode="auto">
          <a:xfrm>
            <a:off x="1447800" y="304800"/>
            <a:ext cx="7239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b="1">
                <a:latin typeface="Arial" panose="020B0604020202020204" pitchFamily="34" charset="0"/>
                <a:cs typeface="Arial" panose="020B0604020202020204" pitchFamily="34" charset="0"/>
              </a:rPr>
              <a:t>Training Room</a:t>
            </a:r>
          </a:p>
        </p:txBody>
      </p:sp>
      <p:pic>
        <p:nvPicPr>
          <p:cNvPr id="24579" name="Picture 6">
            <a:extLst>
              <a:ext uri="{FF2B5EF4-FFF2-40B4-BE49-F238E27FC236}">
                <a16:creationId xmlns:a16="http://schemas.microsoft.com/office/drawing/2014/main" id="{F08324D4-E51C-AC21-83F1-AAB5A048B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5486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Box 1">
            <a:extLst>
              <a:ext uri="{FF2B5EF4-FFF2-40B4-BE49-F238E27FC236}">
                <a16:creationId xmlns:a16="http://schemas.microsoft.com/office/drawing/2014/main" id="{59FF7617-7F32-04C9-49FA-7F220F31BAAF}"/>
              </a:ext>
            </a:extLst>
          </p:cNvPr>
          <p:cNvSpPr txBox="1">
            <a:spLocks noChangeArrowheads="1"/>
          </p:cNvSpPr>
          <p:nvPr/>
        </p:nvSpPr>
        <p:spPr bwMode="auto">
          <a:xfrm>
            <a:off x="5983288" y="1225550"/>
            <a:ext cx="2667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600"/>
              <a:t>TESCO is the leader in Meter Training Boards and Meter Training Rooms.</a:t>
            </a:r>
          </a:p>
          <a:p>
            <a:pPr eaLnBrk="1" hangingPunct="1"/>
            <a:endParaRPr lang="en-US" altLang="en-US" sz="1600"/>
          </a:p>
          <a:p>
            <a:pPr eaLnBrk="1" hangingPunct="1"/>
            <a:r>
              <a:rPr lang="en-US" altLang="en-US" sz="1600"/>
              <a:t>Instructors can set errors in a safe and consistent manner.  </a:t>
            </a:r>
          </a:p>
          <a:p>
            <a:pPr eaLnBrk="1" hangingPunct="1"/>
            <a:endParaRPr lang="en-US" altLang="en-US" sz="1600"/>
          </a:p>
          <a:p>
            <a:pPr eaLnBrk="1" hangingPunct="1"/>
            <a:r>
              <a:rPr lang="en-US" altLang="en-US" sz="1600"/>
              <a:t>Equipment can be used for new training or refresher training.</a:t>
            </a:r>
          </a:p>
        </p:txBody>
      </p:sp>
      <p:pic>
        <p:nvPicPr>
          <p:cNvPr id="24581" name="Picture 6">
            <a:extLst>
              <a:ext uri="{FF2B5EF4-FFF2-40B4-BE49-F238E27FC236}">
                <a16:creationId xmlns:a16="http://schemas.microsoft.com/office/drawing/2014/main" id="{C052139A-FA90-3AE6-1C84-729D380A1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5" y="4483100"/>
            <a:ext cx="1714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5">
            <a:extLst>
              <a:ext uri="{FF2B5EF4-FFF2-40B4-BE49-F238E27FC236}">
                <a16:creationId xmlns:a16="http://schemas.microsoft.com/office/drawing/2014/main" id="{CE036F03-D2A0-36E7-4F5B-13921F782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B2D632A-6059-BD39-FB9F-4365B8612ADF}"/>
              </a:ext>
            </a:extLst>
          </p:cNvPr>
          <p:cNvSpPr>
            <a:spLocks noGrp="1" noChangeArrowheads="1"/>
          </p:cNvSpPr>
          <p:nvPr>
            <p:ph type="title"/>
          </p:nvPr>
        </p:nvSpPr>
        <p:spPr bwMode="auto">
          <a:xfrm>
            <a:off x="762000" y="304800"/>
            <a:ext cx="7924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4000" b="1">
                <a:latin typeface="Arial" panose="020B0604020202020204" pitchFamily="34" charset="0"/>
                <a:cs typeface="Arial" panose="020B0604020202020204" pitchFamily="34" charset="0"/>
              </a:rPr>
              <a:t>Meter Farms</a:t>
            </a:r>
          </a:p>
        </p:txBody>
      </p:sp>
      <p:pic>
        <p:nvPicPr>
          <p:cNvPr id="25603" name="Picture 1">
            <a:extLst>
              <a:ext uri="{FF2B5EF4-FFF2-40B4-BE49-F238E27FC236}">
                <a16:creationId xmlns:a16="http://schemas.microsoft.com/office/drawing/2014/main" id="{72340911-3439-2D90-3D29-1399829635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5775" y="1368425"/>
            <a:ext cx="5613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6A496EE8-1421-CD7C-AF69-6A34453DF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Box 1">
            <a:extLst>
              <a:ext uri="{FF2B5EF4-FFF2-40B4-BE49-F238E27FC236}">
                <a16:creationId xmlns:a16="http://schemas.microsoft.com/office/drawing/2014/main" id="{BCDCBDDE-4E12-11FE-89D6-5B332F29723E}"/>
              </a:ext>
            </a:extLst>
          </p:cNvPr>
          <p:cNvSpPr txBox="1">
            <a:spLocks noChangeArrowheads="1"/>
          </p:cNvSpPr>
          <p:nvPr/>
        </p:nvSpPr>
        <p:spPr bwMode="auto">
          <a:xfrm>
            <a:off x="381000" y="1295400"/>
            <a:ext cx="25146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TESCO has been building Meter Farms since early in this first cycle of AMI deployments.</a:t>
            </a:r>
          </a:p>
          <a:p>
            <a:pPr eaLnBrk="1" hangingPunct="1"/>
            <a:endParaRPr lang="en-US" altLang="en-US" sz="1400"/>
          </a:p>
          <a:p>
            <a:pPr eaLnBrk="1" hangingPunct="1"/>
            <a:r>
              <a:rPr lang="en-US" altLang="en-US" sz="1400"/>
              <a:t>Over the years we have refined and improved the boards and in true TESCO fashion have been providing an increasing array of features to these meter farm panels so every installation is truly a custom design to the customer’s specifications.</a:t>
            </a:r>
          </a:p>
        </p:txBody>
      </p:sp>
      <p:sp>
        <p:nvSpPr>
          <p:cNvPr id="25606" name="TextBox 2">
            <a:extLst>
              <a:ext uri="{FF2B5EF4-FFF2-40B4-BE49-F238E27FC236}">
                <a16:creationId xmlns:a16="http://schemas.microsoft.com/office/drawing/2014/main" id="{2C2C20BA-2BBA-49F1-5B62-4C1A1C8A65B2}"/>
              </a:ext>
            </a:extLst>
          </p:cNvPr>
          <p:cNvSpPr txBox="1">
            <a:spLocks noChangeArrowheads="1"/>
          </p:cNvSpPr>
          <p:nvPr/>
        </p:nvSpPr>
        <p:spPr bwMode="auto">
          <a:xfrm>
            <a:off x="381000" y="4724400"/>
            <a:ext cx="8258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We have more meter farm sockets out than anyone in the industry although we recently toured a Meter Manufacturer’s Meter Farm that is just slightly older than ours and has over 18,000 sockets. However, adding up all of our meter farm installations across North America – we eclipse even this number – in total, but not at any one location.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CBFD9C0-977C-5F05-191A-03E0E6E4A12F}"/>
              </a:ext>
            </a:extLst>
          </p:cNvPr>
          <p:cNvSpPr>
            <a:spLocks noGrp="1" noChangeArrowheads="1"/>
          </p:cNvSpPr>
          <p:nvPr>
            <p:ph type="title"/>
          </p:nvPr>
        </p:nvSpPr>
        <p:spPr bwMode="auto">
          <a:xfrm>
            <a:off x="1219200" y="304800"/>
            <a:ext cx="7467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4000" b="1">
                <a:latin typeface="Arial" panose="020B0604020202020204" pitchFamily="34" charset="0"/>
                <a:cs typeface="Arial" panose="020B0604020202020204" pitchFamily="34" charset="0"/>
              </a:rPr>
              <a:t>Hot Socket Repair Kit</a:t>
            </a:r>
          </a:p>
        </p:txBody>
      </p:sp>
      <p:sp>
        <p:nvSpPr>
          <p:cNvPr id="26627" name="Rectangle 4">
            <a:extLst>
              <a:ext uri="{FF2B5EF4-FFF2-40B4-BE49-F238E27FC236}">
                <a16:creationId xmlns:a16="http://schemas.microsoft.com/office/drawing/2014/main" id="{B5AFEDE6-7E60-931D-E3CC-F88525D006EB}"/>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26628" name="Picture 7" descr="clip">
            <a:extLst>
              <a:ext uri="{FF2B5EF4-FFF2-40B4-BE49-F238E27FC236}">
                <a16:creationId xmlns:a16="http://schemas.microsoft.com/office/drawing/2014/main" id="{E9C891CC-D262-0D49-64C0-236F267D4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71950"/>
            <a:ext cx="177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gap ind">
            <a:extLst>
              <a:ext uri="{FF2B5EF4-FFF2-40B4-BE49-F238E27FC236}">
                <a16:creationId xmlns:a16="http://schemas.microsoft.com/office/drawing/2014/main" id="{F96CAE40-CE3B-E3DD-0CA4-957A05E6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676400"/>
            <a:ext cx="29194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
            <a:extLst>
              <a:ext uri="{FF2B5EF4-FFF2-40B4-BE49-F238E27FC236}">
                <a16:creationId xmlns:a16="http://schemas.microsoft.com/office/drawing/2014/main" id="{668F9A16-8EE9-909E-A142-9E5602AAA8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2300" y="139065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a:extLst>
              <a:ext uri="{FF2B5EF4-FFF2-40B4-BE49-F238E27FC236}">
                <a16:creationId xmlns:a16="http://schemas.microsoft.com/office/drawing/2014/main" id="{5EAA7994-7ABA-3B47-BFC0-32C7945C0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6362266B-5064-89B6-7915-F1942622F0E4}"/>
              </a:ext>
            </a:extLst>
          </p:cNvPr>
          <p:cNvSpPr>
            <a:spLocks noGrp="1" noChangeArrowheads="1"/>
          </p:cNvSpPr>
          <p:nvPr>
            <p:ph type="title"/>
          </p:nvPr>
        </p:nvSpPr>
        <p:spPr bwMode="auto">
          <a:xfrm>
            <a:off x="1447800" y="304800"/>
            <a:ext cx="7239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4000" b="1">
                <a:latin typeface="Arial" panose="020B0604020202020204" pitchFamily="34" charset="0"/>
                <a:cs typeface="Arial" panose="020B0604020202020204" pitchFamily="34" charset="0"/>
              </a:rPr>
              <a:t>Field Testing Equipment</a:t>
            </a:r>
          </a:p>
        </p:txBody>
      </p:sp>
      <p:pic>
        <p:nvPicPr>
          <p:cNvPr id="27651" name="Picture 5" descr="Image result for meters on building">
            <a:extLst>
              <a:ext uri="{FF2B5EF4-FFF2-40B4-BE49-F238E27FC236}">
                <a16:creationId xmlns:a16="http://schemas.microsoft.com/office/drawing/2014/main" id="{A75676F8-0C6E-3941-D8A6-924506F7B2B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09600" y="1336675"/>
            <a:ext cx="7620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a:extLst>
              <a:ext uri="{FF2B5EF4-FFF2-40B4-BE49-F238E27FC236}">
                <a16:creationId xmlns:a16="http://schemas.microsoft.com/office/drawing/2014/main" id="{4FCE28F8-F9C0-F091-181B-F4496CB388C2}"/>
              </a:ext>
            </a:extLst>
          </p:cNvPr>
          <p:cNvSpPr txBox="1">
            <a:spLocks noChangeArrowheads="1"/>
          </p:cNvSpPr>
          <p:nvPr/>
        </p:nvSpPr>
        <p:spPr bwMode="auto">
          <a:xfrm>
            <a:off x="304800" y="13716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buFont typeface="Arial" panose="020B0604020202020204" pitchFamily="34" charset="0"/>
              <a:buChar char="•"/>
            </a:pPr>
            <a:r>
              <a:rPr lang="en-US" altLang="en-US" sz="2000">
                <a:latin typeface="Calibri" panose="020F0502020204030204" pitchFamily="34" charset="0"/>
              </a:rPr>
              <a:t>Field Test Kits</a:t>
            </a:r>
          </a:p>
          <a:p>
            <a:pPr algn="ctr" eaLnBrk="1" hangingPunct="1">
              <a:buFont typeface="Arial" panose="020B0604020202020204" pitchFamily="34" charset="0"/>
              <a:buChar char="•"/>
            </a:pPr>
            <a:r>
              <a:rPr lang="en-US" altLang="en-US" sz="2000">
                <a:latin typeface="Calibri" panose="020F0502020204030204" pitchFamily="34" charset="0"/>
              </a:rPr>
              <a:t>Load Boxes</a:t>
            </a:r>
          </a:p>
          <a:p>
            <a:pPr algn="ctr" eaLnBrk="1" hangingPunct="1">
              <a:buFont typeface="Arial" panose="020B0604020202020204" pitchFamily="34" charset="0"/>
              <a:buChar char="•"/>
            </a:pPr>
            <a:r>
              <a:rPr lang="en-US" altLang="en-US" sz="2000">
                <a:latin typeface="Calibri" panose="020F0502020204030204" pitchFamily="34" charset="0"/>
              </a:rPr>
              <a:t>2200 Series</a:t>
            </a:r>
          </a:p>
          <a:p>
            <a:pPr algn="ctr" eaLnBrk="1" hangingPunct="1">
              <a:buFont typeface="Arial" panose="020B0604020202020204" pitchFamily="34" charset="0"/>
              <a:buChar char="•"/>
            </a:pPr>
            <a:r>
              <a:rPr lang="en-US" altLang="en-US" sz="2000">
                <a:latin typeface="Calibri" panose="020F0502020204030204" pitchFamily="34" charset="0"/>
              </a:rPr>
              <a:t>CT Burden Testers</a:t>
            </a:r>
          </a:p>
          <a:p>
            <a:pPr algn="ctr" eaLnBrk="1" hangingPunct="1">
              <a:buFont typeface="Arial" panose="020B0604020202020204" pitchFamily="34" charset="0"/>
              <a:buChar char="•"/>
            </a:pPr>
            <a:r>
              <a:rPr lang="en-US" altLang="en-US" sz="2000">
                <a:latin typeface="Calibri" panose="020F0502020204030204" pitchFamily="34" charset="0"/>
              </a:rPr>
              <a:t>Phase Sequence Indicators</a:t>
            </a:r>
          </a:p>
          <a:p>
            <a:pPr algn="ctr" eaLnBrk="1" hangingPunct="1">
              <a:buFont typeface="Arial" panose="020B0604020202020204" pitchFamily="34" charset="0"/>
              <a:buChar char="•"/>
            </a:pPr>
            <a:r>
              <a:rPr lang="en-US" altLang="en-US" sz="2000">
                <a:latin typeface="Calibri" panose="020F0502020204030204" pitchFamily="34" charset="0"/>
              </a:rPr>
              <a:t>Phase Angle Meters</a:t>
            </a:r>
          </a:p>
          <a:p>
            <a:pPr algn="ctr" eaLnBrk="1" hangingPunct="1">
              <a:buFont typeface="Arial" panose="020B0604020202020204" pitchFamily="34" charset="0"/>
              <a:buChar char="•"/>
            </a:pPr>
            <a:r>
              <a:rPr lang="en-US" altLang="en-US" sz="2000">
                <a:latin typeface="Calibri" panose="020F0502020204030204" pitchFamily="34" charset="0"/>
              </a:rPr>
              <a:t>IR Optical Pickup</a:t>
            </a:r>
          </a:p>
          <a:p>
            <a:pPr algn="ctr" eaLnBrk="1" hangingPunct="1">
              <a:buFont typeface="Arial" panose="020B0604020202020204" pitchFamily="34" charset="0"/>
              <a:buChar char="•"/>
            </a:pPr>
            <a:r>
              <a:rPr lang="en-US" altLang="en-US" sz="2000">
                <a:latin typeface="Calibri" panose="020F0502020204030204" pitchFamily="34" charset="0"/>
              </a:rPr>
              <a:t>Click Switch</a:t>
            </a:r>
          </a:p>
          <a:p>
            <a:pPr algn="ctr" eaLnBrk="1" hangingPunct="1">
              <a:buFont typeface="Arial" panose="020B0604020202020204" pitchFamily="34" charset="0"/>
              <a:buChar char="•"/>
            </a:pPr>
            <a:r>
              <a:rPr lang="en-US" altLang="en-US" sz="2000">
                <a:latin typeface="Calibri" panose="020F0502020204030204" pitchFamily="34" charset="0"/>
              </a:rPr>
              <a:t>“Duckbill” Plugs</a:t>
            </a:r>
          </a:p>
          <a:p>
            <a:pPr algn="ctr" eaLnBrk="1" hangingPunct="1">
              <a:buFont typeface="Arial" panose="020B0604020202020204" pitchFamily="34" charset="0"/>
              <a:buChar char="•"/>
            </a:pPr>
            <a:r>
              <a:rPr lang="en-US" altLang="en-US" sz="2000">
                <a:latin typeface="Calibri" panose="020F0502020204030204" pitchFamily="34" charset="0"/>
              </a:rPr>
              <a:t>Test Switch Isolators</a:t>
            </a:r>
          </a:p>
          <a:p>
            <a:pPr algn="ctr" eaLnBrk="1" hangingPunct="1">
              <a:buFont typeface="Arial" panose="020B0604020202020204" pitchFamily="34" charset="0"/>
              <a:buChar char="•"/>
            </a:pPr>
            <a:r>
              <a:rPr lang="en-US" altLang="en-US" sz="2000">
                <a:latin typeface="Calibri" panose="020F0502020204030204" pitchFamily="34" charset="0"/>
              </a:rPr>
              <a:t>Hot Socket Gap Indicator</a:t>
            </a:r>
          </a:p>
          <a:p>
            <a:pPr algn="ctr" eaLnBrk="1" hangingPunct="1">
              <a:buFont typeface="Arial" panose="020B0604020202020204" pitchFamily="34" charset="0"/>
              <a:buChar char="•"/>
            </a:pPr>
            <a:r>
              <a:rPr lang="en-US" altLang="en-US" sz="2000">
                <a:latin typeface="Calibri" panose="020F0502020204030204" pitchFamily="34" charset="0"/>
              </a:rPr>
              <a:t>Safety Clips</a:t>
            </a:r>
          </a:p>
        </p:txBody>
      </p:sp>
      <p:pic>
        <p:nvPicPr>
          <p:cNvPr id="27653" name="Picture 5">
            <a:extLst>
              <a:ext uri="{FF2B5EF4-FFF2-40B4-BE49-F238E27FC236}">
                <a16:creationId xmlns:a16="http://schemas.microsoft.com/office/drawing/2014/main" id="{D0B61C21-334B-DAEE-ED8B-856DC310B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7E275E37-F37F-D91D-5A13-FB9EA60E9F15}"/>
              </a:ext>
            </a:extLst>
          </p:cNvPr>
          <p:cNvSpPr>
            <a:spLocks noGrp="1" noChangeArrowheads="1"/>
          </p:cNvSpPr>
          <p:nvPr>
            <p:ph type="title"/>
          </p:nvPr>
        </p:nvSpPr>
        <p:spPr bwMode="auto">
          <a:xfrm>
            <a:off x="1828800" y="304800"/>
            <a:ext cx="6858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b="1">
                <a:latin typeface="Arial" panose="020B0604020202020204" pitchFamily="34" charset="0"/>
                <a:cs typeface="Arial" panose="020B0604020202020204" pitchFamily="34" charset="0"/>
              </a:rPr>
              <a:t>Consumables</a:t>
            </a:r>
          </a:p>
        </p:txBody>
      </p:sp>
      <p:sp>
        <p:nvSpPr>
          <p:cNvPr id="28675" name="Text Box 5">
            <a:extLst>
              <a:ext uri="{FF2B5EF4-FFF2-40B4-BE49-F238E27FC236}">
                <a16:creationId xmlns:a16="http://schemas.microsoft.com/office/drawing/2014/main" id="{04C376DB-6515-163A-7343-0F523751BF61}"/>
              </a:ext>
            </a:extLst>
          </p:cNvPr>
          <p:cNvSpPr txBox="1">
            <a:spLocks noChangeArrowheads="1"/>
          </p:cNvSpPr>
          <p:nvPr/>
        </p:nvSpPr>
        <p:spPr bwMode="auto">
          <a:xfrm>
            <a:off x="0" y="1371600"/>
            <a:ext cx="9144000" cy="536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buFontTx/>
              <a:buChar char="•"/>
            </a:pPr>
            <a:r>
              <a:rPr lang="en-US" altLang="en-US">
                <a:latin typeface="Calibri" panose="020F0502020204030204" pitchFamily="34" charset="0"/>
              </a:rPr>
              <a:t>Seals (Padlock, Demand, and Cable Types)</a:t>
            </a:r>
          </a:p>
          <a:p>
            <a:pPr algn="ctr" eaLnBrk="1" hangingPunct="1">
              <a:buFontTx/>
              <a:buChar char="•"/>
            </a:pPr>
            <a:r>
              <a:rPr lang="en-US" altLang="en-US">
                <a:latin typeface="Calibri" panose="020F0502020204030204" pitchFamily="34" charset="0"/>
              </a:rPr>
              <a:t>Disconnect Sleeves</a:t>
            </a:r>
          </a:p>
          <a:p>
            <a:pPr algn="ctr" eaLnBrk="1" hangingPunct="1">
              <a:buFontTx/>
              <a:buChar char="•"/>
            </a:pPr>
            <a:r>
              <a:rPr lang="en-US" altLang="en-US">
                <a:latin typeface="Calibri" panose="020F0502020204030204" pitchFamily="34" charset="0"/>
              </a:rPr>
              <a:t>Socket Jumper Covers</a:t>
            </a:r>
          </a:p>
          <a:p>
            <a:pPr algn="ctr" eaLnBrk="1" hangingPunct="1">
              <a:buFontTx/>
              <a:buChar char="•"/>
            </a:pPr>
            <a:r>
              <a:rPr lang="en-US" altLang="en-US">
                <a:latin typeface="Calibri" panose="020F0502020204030204" pitchFamily="34" charset="0"/>
              </a:rPr>
              <a:t>Socket Blank-out Covers</a:t>
            </a:r>
          </a:p>
          <a:p>
            <a:pPr algn="ctr" eaLnBrk="1" hangingPunct="1">
              <a:buFontTx/>
              <a:buChar char="•"/>
            </a:pPr>
            <a:r>
              <a:rPr lang="en-US" altLang="en-US">
                <a:latin typeface="Calibri" panose="020F0502020204030204" pitchFamily="34" charset="0"/>
              </a:rPr>
              <a:t>Test Switch Protectors</a:t>
            </a:r>
          </a:p>
          <a:p>
            <a:pPr algn="ctr" eaLnBrk="1" hangingPunct="1">
              <a:buFontTx/>
              <a:buChar char="•"/>
            </a:pPr>
            <a:r>
              <a:rPr lang="en-US" altLang="en-US">
                <a:latin typeface="Calibri" panose="020F0502020204030204" pitchFamily="34" charset="0"/>
              </a:rPr>
              <a:t>Jumpers:</a:t>
            </a:r>
          </a:p>
          <a:p>
            <a:pPr algn="ctr" eaLnBrk="1" hangingPunct="1"/>
            <a:r>
              <a:rPr lang="en-US" altLang="en-US">
                <a:latin typeface="Calibri" panose="020F0502020204030204" pitchFamily="34" charset="0"/>
              </a:rPr>
              <a:t>Load-to-Line</a:t>
            </a:r>
          </a:p>
          <a:p>
            <a:pPr algn="ctr" eaLnBrk="1" hangingPunct="1"/>
            <a:r>
              <a:rPr lang="en-US" altLang="en-US">
                <a:latin typeface="Calibri" panose="020F0502020204030204" pitchFamily="34" charset="0"/>
              </a:rPr>
              <a:t>H-jumpers</a:t>
            </a:r>
          </a:p>
          <a:p>
            <a:pPr algn="ctr" eaLnBrk="1" hangingPunct="1"/>
            <a:r>
              <a:rPr lang="en-US" altLang="en-US">
                <a:latin typeface="Calibri" panose="020F0502020204030204" pitchFamily="34" charset="0"/>
              </a:rPr>
              <a:t>Horn Bypass</a:t>
            </a:r>
          </a:p>
          <a:p>
            <a:pPr algn="ctr" eaLnBrk="1" hangingPunct="1"/>
            <a:r>
              <a:rPr lang="en-US" altLang="en-US">
                <a:latin typeface="Calibri" panose="020F0502020204030204" pitchFamily="34" charset="0"/>
              </a:rPr>
              <a:t>A-base and Potential</a:t>
            </a:r>
          </a:p>
          <a:p>
            <a:pPr algn="ctr" eaLnBrk="1" hangingPunct="1"/>
            <a:r>
              <a:rPr lang="en-US" altLang="en-US">
                <a:latin typeface="Calibri" panose="020F0502020204030204" pitchFamily="34" charset="0"/>
              </a:rPr>
              <a:t>Fused Potential</a:t>
            </a:r>
          </a:p>
          <a:p>
            <a:pPr algn="ctr" eaLnBrk="1" hangingPunct="1">
              <a:buFontTx/>
              <a:buChar char="•"/>
            </a:pPr>
            <a:r>
              <a:rPr lang="en-US" altLang="en-US">
                <a:latin typeface="Calibri" panose="020F0502020204030204" pitchFamily="34" charset="0"/>
              </a:rPr>
              <a:t>Safety Test Switches</a:t>
            </a:r>
          </a:p>
          <a:p>
            <a:pPr algn="ctr" eaLnBrk="1" hangingPunct="1">
              <a:buFontTx/>
              <a:buChar char="•"/>
            </a:pPr>
            <a:r>
              <a:rPr lang="en-US" altLang="en-US">
                <a:latin typeface="Calibri" panose="020F0502020204030204" pitchFamily="34" charset="0"/>
              </a:rPr>
              <a:t>Pre-wired Meter Enclosures</a:t>
            </a:r>
          </a:p>
          <a:p>
            <a:pPr algn="ctr" eaLnBrk="1" hangingPunct="1">
              <a:buFontTx/>
              <a:buChar char="•"/>
            </a:pPr>
            <a:r>
              <a:rPr lang="en-US" altLang="en-US">
                <a:latin typeface="Calibri" panose="020F0502020204030204" pitchFamily="34" charset="0"/>
              </a:rPr>
              <a:t>Transockets</a:t>
            </a:r>
          </a:p>
          <a:p>
            <a:pPr algn="ctr" eaLnBrk="1" hangingPunct="1">
              <a:buFontTx/>
              <a:buChar char="•"/>
            </a:pPr>
            <a:endParaRPr lang="en-US" altLang="en-US"/>
          </a:p>
        </p:txBody>
      </p:sp>
      <p:pic>
        <p:nvPicPr>
          <p:cNvPr id="28676" name="Picture 5">
            <a:extLst>
              <a:ext uri="{FF2B5EF4-FFF2-40B4-BE49-F238E27FC236}">
                <a16:creationId xmlns:a16="http://schemas.microsoft.com/office/drawing/2014/main" id="{B9B1004B-C556-3E05-13E3-991F3A66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92C84D43-7B7C-1097-DFA2-A7B490507664}"/>
              </a:ext>
            </a:extLst>
          </p:cNvPr>
          <p:cNvSpPr>
            <a:spLocks noGrp="1" noChangeArrowheads="1"/>
          </p:cNvSpPr>
          <p:nvPr>
            <p:ph type="title"/>
          </p:nvPr>
        </p:nvSpPr>
        <p:spPr bwMode="auto">
          <a:xfrm>
            <a:off x="762000" y="304800"/>
            <a:ext cx="7924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b="1">
                <a:latin typeface="Arial" panose="020B0604020202020204" pitchFamily="34" charset="0"/>
                <a:cs typeface="Arial" panose="020B0604020202020204" pitchFamily="34" charset="0"/>
              </a:rPr>
              <a:t>Services</a:t>
            </a:r>
          </a:p>
        </p:txBody>
      </p:sp>
      <p:sp>
        <p:nvSpPr>
          <p:cNvPr id="29699" name="Text Box 5">
            <a:extLst>
              <a:ext uri="{FF2B5EF4-FFF2-40B4-BE49-F238E27FC236}">
                <a16:creationId xmlns:a16="http://schemas.microsoft.com/office/drawing/2014/main" id="{ABBE85E0-282B-AA7E-A46D-F036E2586671}"/>
              </a:ext>
            </a:extLst>
          </p:cNvPr>
          <p:cNvSpPr txBox="1">
            <a:spLocks noChangeArrowheads="1"/>
          </p:cNvSpPr>
          <p:nvPr/>
        </p:nvSpPr>
        <p:spPr bwMode="auto">
          <a:xfrm>
            <a:off x="381000" y="1600200"/>
            <a:ext cx="87630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buFont typeface="Wingdings" pitchFamily="2" charset="2"/>
              <a:buChar char="ü"/>
            </a:pPr>
            <a:r>
              <a:rPr lang="en-US" altLang="en-US" sz="2400">
                <a:latin typeface="Calibri" panose="020F0502020204030204" pitchFamily="34" charset="0"/>
              </a:rPr>
              <a:t>Accuracy Testing</a:t>
            </a:r>
          </a:p>
          <a:p>
            <a:pPr eaLnBrk="1" hangingPunct="1">
              <a:buFont typeface="Wingdings" pitchFamily="2" charset="2"/>
              <a:buChar char="ü"/>
            </a:pPr>
            <a:r>
              <a:rPr lang="en-US" altLang="en-US" sz="2400">
                <a:latin typeface="Calibri" panose="020F0502020204030204" pitchFamily="34" charset="0"/>
              </a:rPr>
              <a:t>Acceptance Testing</a:t>
            </a:r>
          </a:p>
          <a:p>
            <a:pPr eaLnBrk="1" hangingPunct="1">
              <a:buFont typeface="Wingdings" pitchFamily="2" charset="2"/>
              <a:buChar char="ü"/>
            </a:pPr>
            <a:r>
              <a:rPr lang="en-US" altLang="en-US" sz="2400">
                <a:latin typeface="Calibri" panose="020F0502020204030204" pitchFamily="34" charset="0"/>
              </a:rPr>
              <a:t>Disconnect Testing</a:t>
            </a:r>
          </a:p>
          <a:p>
            <a:pPr eaLnBrk="1" hangingPunct="1">
              <a:buFont typeface="Wingdings" pitchFamily="2" charset="2"/>
              <a:buChar char="ü"/>
            </a:pPr>
            <a:r>
              <a:rPr lang="en-US" altLang="en-US" sz="2400">
                <a:latin typeface="Calibri" panose="020F0502020204030204" pitchFamily="34" charset="0"/>
              </a:rPr>
              <a:t>Retirement Testing</a:t>
            </a:r>
          </a:p>
          <a:p>
            <a:pPr eaLnBrk="1" hangingPunct="1">
              <a:buFont typeface="Wingdings" pitchFamily="2" charset="2"/>
              <a:buChar char="ü"/>
            </a:pPr>
            <a:r>
              <a:rPr lang="en-US" altLang="en-US" sz="2400">
                <a:latin typeface="Calibri" panose="020F0502020204030204" pitchFamily="34" charset="0"/>
              </a:rPr>
              <a:t>Certification Testing</a:t>
            </a:r>
          </a:p>
          <a:p>
            <a:pPr eaLnBrk="1" hangingPunct="1">
              <a:buFont typeface="Wingdings" pitchFamily="2" charset="2"/>
              <a:buChar char="ü"/>
            </a:pPr>
            <a:r>
              <a:rPr lang="en-US" altLang="en-US" sz="2400">
                <a:latin typeface="Calibri" panose="020F0502020204030204" pitchFamily="34" charset="0"/>
              </a:rPr>
              <a:t>Re-Flashing/Re-Programming</a:t>
            </a:r>
          </a:p>
          <a:p>
            <a:pPr eaLnBrk="1" hangingPunct="1">
              <a:buFont typeface="Wingdings" pitchFamily="2" charset="2"/>
              <a:buChar char="ü"/>
            </a:pPr>
            <a:r>
              <a:rPr lang="en-US" altLang="en-US" sz="2400">
                <a:latin typeface="Calibri" panose="020F0502020204030204" pitchFamily="34" charset="0"/>
              </a:rPr>
              <a:t>AMI Support</a:t>
            </a:r>
          </a:p>
          <a:p>
            <a:pPr eaLnBrk="1" hangingPunct="1">
              <a:buFont typeface="Wingdings" pitchFamily="2" charset="2"/>
              <a:buChar char="ü"/>
            </a:pPr>
            <a:r>
              <a:rPr lang="en-US" altLang="en-US" sz="2400">
                <a:latin typeface="Calibri" panose="020F0502020204030204" pitchFamily="34" charset="0"/>
              </a:rPr>
              <a:t>Meter Engineering Support</a:t>
            </a:r>
          </a:p>
        </p:txBody>
      </p:sp>
      <p:pic>
        <p:nvPicPr>
          <p:cNvPr id="29700" name="Picture 4" descr="P:\Tesco\Marketing DO NOT MOVE THIS FOLDER\Photos\Electricity Training.jpg">
            <a:extLst>
              <a:ext uri="{FF2B5EF4-FFF2-40B4-BE49-F238E27FC236}">
                <a16:creationId xmlns:a16="http://schemas.microsoft.com/office/drawing/2014/main" id="{40B25530-D954-839A-DD36-EAF431861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2493963"/>
            <a:ext cx="32385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id="{C01DFE37-8C19-9B0A-10C8-BD173AECA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027A931F-35BC-C856-A506-3E81721F535B}"/>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Voltage Tester: K-60</a:t>
            </a:r>
          </a:p>
        </p:txBody>
      </p:sp>
      <p:sp>
        <p:nvSpPr>
          <p:cNvPr id="30723" name="Rectangle 5">
            <a:extLst>
              <a:ext uri="{FF2B5EF4-FFF2-40B4-BE49-F238E27FC236}">
                <a16:creationId xmlns:a16="http://schemas.microsoft.com/office/drawing/2014/main" id="{66AAC043-C9DC-F193-D92D-0408284F37B9}"/>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30724" name="Picture 2" descr="K-60 Voltage Tester">
            <a:extLst>
              <a:ext uri="{FF2B5EF4-FFF2-40B4-BE49-F238E27FC236}">
                <a16:creationId xmlns:a16="http://schemas.microsoft.com/office/drawing/2014/main" id="{D15AAAD2-DF34-68FB-4229-98A7E68FF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1520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a:extLst>
              <a:ext uri="{FF2B5EF4-FFF2-40B4-BE49-F238E27FC236}">
                <a16:creationId xmlns:a16="http://schemas.microsoft.com/office/drawing/2014/main" id="{AC8DE093-B4A5-109F-A3B2-B25079DBE8DF}"/>
              </a:ext>
            </a:extLst>
          </p:cNvPr>
          <p:cNvSpPr>
            <a:spLocks noChangeArrowheads="1"/>
          </p:cNvSpPr>
          <p:nvPr/>
        </p:nvSpPr>
        <p:spPr bwMode="auto">
          <a:xfrm>
            <a:off x="381000" y="1219200"/>
            <a:ext cx="6096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b="1"/>
              <a:t>FOR AC AND DC 120 TO 600 VOLTS</a:t>
            </a:r>
            <a:endParaRPr lang="en-US" altLang="en-US" sz="1400"/>
          </a:p>
          <a:p>
            <a:pPr eaLnBrk="1" hangingPunct="1"/>
            <a:r>
              <a:rPr lang="en-US" altLang="en-US" sz="1400" b="1"/>
              <a:t>CAT III RATED UL 61010-1</a:t>
            </a:r>
            <a:endParaRPr lang="en-US" altLang="en-US" sz="1400"/>
          </a:p>
          <a:p>
            <a:pPr eaLnBrk="1" hangingPunct="1"/>
            <a:r>
              <a:rPr lang="en-US" altLang="en-US" sz="1400" b="1"/>
              <a:t>K-60 KNOPP VOLTAGE TESTER</a:t>
            </a:r>
            <a:r>
              <a:rPr lang="en-US" altLang="en-US" sz="1400"/>
              <a:t> for AC and DC with polarity indicator. Double safety indication is by solenoid and by neon lamp.</a:t>
            </a:r>
          </a:p>
          <a:p>
            <a:pPr eaLnBrk="1" hangingPunct="1"/>
            <a:r>
              <a:rPr lang="en-US" altLang="en-US" sz="1400"/>
              <a:t>Knopp Voltage Testers offer portability and ease of use with full protection. These exceptionally versatile and useful tools are backed by a reputation for quality in the design and manufacture of electrical test equipment</a:t>
            </a:r>
          </a:p>
          <a:p>
            <a:pPr eaLnBrk="1" hangingPunct="1"/>
            <a:r>
              <a:rPr lang="en-US" altLang="en-US" sz="1400"/>
              <a:t>Knopp Voltage Testers are designed and built with safety, the </a:t>
            </a:r>
            <a:r>
              <a:rPr lang="en-US" altLang="en-US" sz="1400" b="1"/>
              <a:t>key</a:t>
            </a:r>
            <a:r>
              <a:rPr lang="en-US" altLang="en-US" sz="1400"/>
              <a:t> criteria! Dual voltage indication is provided by solenoid and neon lamp, operating </a:t>
            </a:r>
            <a:r>
              <a:rPr lang="en-US" altLang="en-US" sz="1400" b="1"/>
              <a:t>independently.</a:t>
            </a:r>
            <a:r>
              <a:rPr lang="en-US" altLang="en-US" sz="1400"/>
              <a:t> The lamp gives a bright warning signal. Voltages are shown by a positive, easy-to-read, moving indicator. There is a signal by hum and vibration; and the user is protected by high-grade, properly applied insulation, and by separation of incoming leads (the do not cross over each other within the housing). Interior separation of the circuit is a basic design feature of the case.</a:t>
            </a:r>
          </a:p>
          <a:p>
            <a:pPr eaLnBrk="1" hangingPunct="1"/>
            <a:r>
              <a:rPr lang="en-US" altLang="en-US" sz="1400"/>
              <a:t>Nylon insulation covers prod tips to within 9/16" of end to prevent shorts across tips. The K-60 has no exposed metal parts. The scale and plate are both of insulating material.</a:t>
            </a:r>
          </a:p>
          <a:p>
            <a:pPr eaLnBrk="1" hangingPunct="1"/>
            <a:r>
              <a:rPr lang="en-US" altLang="en-US" sz="1400"/>
              <a:t>Each K-60 order includes the K-60 voltage tester, Cordura carrying case, and leads.</a:t>
            </a:r>
          </a:p>
        </p:txBody>
      </p:sp>
      <p:pic>
        <p:nvPicPr>
          <p:cNvPr id="30726" name="Picture 11" descr="Knopp logo">
            <a:extLst>
              <a:ext uri="{FF2B5EF4-FFF2-40B4-BE49-F238E27FC236}">
                <a16:creationId xmlns:a16="http://schemas.microsoft.com/office/drawing/2014/main" id="{5E4BB195-9653-B9F6-B05F-8B4D5E6D1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2100">
            <a:extLst>
              <a:ext uri="{FF2B5EF4-FFF2-40B4-BE49-F238E27FC236}">
                <a16:creationId xmlns:a16="http://schemas.microsoft.com/office/drawing/2014/main" id="{69265F32-4730-282B-1455-A37274158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508125"/>
            <a:ext cx="380365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a:extLst>
              <a:ext uri="{FF2B5EF4-FFF2-40B4-BE49-F238E27FC236}">
                <a16:creationId xmlns:a16="http://schemas.microsoft.com/office/drawing/2014/main" id="{CF0A5231-4CCF-83D8-8984-81B96A3D366C}"/>
              </a:ext>
            </a:extLst>
          </p:cNvPr>
          <p:cNvSpPr>
            <a:spLocks noGrp="1" noChangeArrowheads="1"/>
          </p:cNvSpPr>
          <p:nvPr>
            <p:ph type="title"/>
          </p:nvPr>
        </p:nvSpPr>
        <p:spPr bwMode="auto">
          <a:xfrm>
            <a:off x="1905000" y="457200"/>
            <a:ext cx="67818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600" b="1">
                <a:latin typeface="Arial" panose="020B0604020202020204" pitchFamily="34" charset="0"/>
                <a:cs typeface="Arial" panose="020B0604020202020204" pitchFamily="34" charset="0"/>
              </a:rPr>
              <a:t>2100 Desktop Meter Station</a:t>
            </a:r>
          </a:p>
        </p:txBody>
      </p:sp>
      <p:sp>
        <p:nvSpPr>
          <p:cNvPr id="4100" name="Rectangle 5">
            <a:extLst>
              <a:ext uri="{FF2B5EF4-FFF2-40B4-BE49-F238E27FC236}">
                <a16:creationId xmlns:a16="http://schemas.microsoft.com/office/drawing/2014/main" id="{41DEAD51-074F-69A2-63C1-BAD9E331C0F3}"/>
              </a:ext>
            </a:extLst>
          </p:cNvPr>
          <p:cNvSpPr>
            <a:spLocks noChangeArrowheads="1"/>
          </p:cNvSpPr>
          <p:nvPr/>
        </p:nvSpPr>
        <p:spPr bwMode="auto">
          <a:xfrm>
            <a:off x="228600" y="1143000"/>
            <a:ext cx="5111750"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b="1">
                <a:latin typeface="Calibri" panose="020F0502020204030204" pitchFamily="34" charset="0"/>
              </a:rPr>
              <a:t>METER FORMS: </a:t>
            </a:r>
            <a:r>
              <a:rPr lang="en-US" altLang="en-US" sz="1400">
                <a:latin typeface="Calibri" panose="020F0502020204030204" pitchFamily="34" charset="0"/>
              </a:rPr>
              <a:t>FORM SELECTABLE 1, 2, 3, 4, 5/45, 6/36, 8, 9, 12, 14, 15, 16</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VOLTAGES:</a:t>
            </a:r>
            <a:r>
              <a:rPr lang="en-US" altLang="en-US" sz="1400">
                <a:latin typeface="Calibri" panose="020F0502020204030204" pitchFamily="34" charset="0"/>
              </a:rPr>
              <a:t> VOLTAGE SELECTABLE 120/208/240/277 VA; 480 VA (OPTIONAL)</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DIMENSIONS:</a:t>
            </a:r>
            <a:r>
              <a:rPr lang="en-US" altLang="en-US" sz="1400">
                <a:latin typeface="Calibri" panose="020F0502020204030204" pitchFamily="34" charset="0"/>
              </a:rPr>
              <a:t> 12" X 11" X 10" (STANDARD MODEL); 12" X 13" X 10" (DISCONNECT &amp; BUILT-IN LOAD MODELS) (W X D X H)</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TILT CHASSIS (CATALOG NO. 2100-T): </a:t>
            </a:r>
            <a:r>
              <a:rPr lang="en-US" altLang="en-US" sz="1400">
                <a:latin typeface="Calibri" panose="020F0502020204030204" pitchFamily="34" charset="0"/>
              </a:rPr>
              <a:t>TILTS TO VERTICAL FOR ELECTROMECHANICAL METERS</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INTERNAL LOAD (CATALOG NO. 2100-I): </a:t>
            </a:r>
            <a:r>
              <a:rPr lang="en-US" altLang="en-US" sz="1400">
                <a:latin typeface="Calibri" panose="020F0502020204030204" pitchFamily="34" charset="0"/>
              </a:rPr>
              <a:t>0.5 AMP PHANTOM LOAD</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EXTERNAL LOAD (CATALOG NO. 2100-E): </a:t>
            </a:r>
            <a:r>
              <a:rPr lang="en-US" altLang="en-US" sz="1400">
                <a:latin typeface="Calibri" panose="020F0502020204030204" pitchFamily="34" charset="0"/>
              </a:rPr>
              <a:t>UP TO 50 AMPS</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BUILT-IN LOAD (CATALOG NO. 2100-L): </a:t>
            </a:r>
            <a:r>
              <a:rPr lang="en-US" altLang="en-US" sz="1400">
                <a:latin typeface="Calibri" panose="020F0502020204030204" pitchFamily="34" charset="0"/>
              </a:rPr>
              <a:t>0, 5 AND 30 AMPS (CUSTOM LOADS AVAILABLE)</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DISCONNECT OPERATION (CATALOG NO. 2100-D)</a:t>
            </a:r>
          </a:p>
          <a:p>
            <a:pPr eaLnBrk="1" hangingPunct="1"/>
            <a:r>
              <a:rPr lang="en-US" altLang="en-US" sz="1400" b="1">
                <a:latin typeface="Calibri" panose="020F0502020204030204" pitchFamily="34" charset="0"/>
              </a:rPr>
              <a:t>LOAD RECEPTACLE (CATALOG NO. 2100-R): </a:t>
            </a:r>
            <a:r>
              <a:rPr lang="en-US" altLang="en-US" sz="1400">
                <a:latin typeface="Calibri" panose="020F0502020204030204" pitchFamily="34" charset="0"/>
              </a:rPr>
              <a:t>120 VAC RECEPTACLE</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SPECIAL REQUEST (CATALOG NO. 2100-S): </a:t>
            </a:r>
            <a:r>
              <a:rPr lang="en-US" altLang="en-US" sz="1400">
                <a:latin typeface="Calibri" panose="020F0502020204030204" pitchFamily="34" charset="0"/>
              </a:rPr>
              <a:t>CONTACT TESCO TO SPEAK WITH A PRODUCT SPECIALIST</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CUSTOM FORMS (CATALOG NO. 2100-F): </a:t>
            </a:r>
            <a:r>
              <a:rPr lang="en-US" altLang="en-US" sz="1400">
                <a:latin typeface="Calibri" panose="020F0502020204030204" pitchFamily="34" charset="0"/>
              </a:rPr>
              <a:t>CONTACT TESCO TO SPEAK WITH A PRODUCT SPECIALIST</a:t>
            </a:r>
            <a:endParaRPr lang="en-US" altLang="en-US" sz="1400" b="1">
              <a:latin typeface="Calibri" panose="020F0502020204030204" pitchFamily="34" charset="0"/>
            </a:endParaRPr>
          </a:p>
          <a:p>
            <a:pPr eaLnBrk="1" hangingPunct="1"/>
            <a:r>
              <a:rPr lang="en-US" altLang="en-US" sz="1400" b="1">
                <a:latin typeface="Calibri" panose="020F0502020204030204" pitchFamily="34" charset="0"/>
              </a:rPr>
              <a:t>480 VAC METER TESTING (CATALOG NO. 2100-V)</a:t>
            </a:r>
          </a:p>
          <a:p>
            <a:pPr eaLnBrk="1" hangingPunct="1">
              <a:buFontTx/>
              <a:buChar char="•"/>
            </a:pPr>
            <a:endParaRPr lang="en-US" altLang="en-US" sz="1200"/>
          </a:p>
        </p:txBody>
      </p:sp>
      <p:pic>
        <p:nvPicPr>
          <p:cNvPr id="4101" name="Picture 5">
            <a:extLst>
              <a:ext uri="{FF2B5EF4-FFF2-40B4-BE49-F238E27FC236}">
                <a16:creationId xmlns:a16="http://schemas.microsoft.com/office/drawing/2014/main" id="{1446317A-A51B-7078-32F1-F50315B38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339A194A-4836-E15A-62C2-D23AB1A903F2}"/>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Phase Sequence Indicator</a:t>
            </a:r>
          </a:p>
        </p:txBody>
      </p:sp>
      <p:sp>
        <p:nvSpPr>
          <p:cNvPr id="31747" name="Rectangle 5">
            <a:extLst>
              <a:ext uri="{FF2B5EF4-FFF2-40B4-BE49-F238E27FC236}">
                <a16:creationId xmlns:a16="http://schemas.microsoft.com/office/drawing/2014/main" id="{B0277396-96D0-645A-4358-A9CFD383F339}"/>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31748" name="Picture 2" descr="K-60 Voltage Tester">
            <a:extLst>
              <a:ext uri="{FF2B5EF4-FFF2-40B4-BE49-F238E27FC236}">
                <a16:creationId xmlns:a16="http://schemas.microsoft.com/office/drawing/2014/main" id="{9B401EC9-3FF8-80EF-1135-EA772BC55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263" y="1905000"/>
            <a:ext cx="347503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a:extLst>
              <a:ext uri="{FF2B5EF4-FFF2-40B4-BE49-F238E27FC236}">
                <a16:creationId xmlns:a16="http://schemas.microsoft.com/office/drawing/2014/main" id="{10375EBC-7B48-7A59-B9EE-BCD0C44D792C}"/>
              </a:ext>
            </a:extLst>
          </p:cNvPr>
          <p:cNvSpPr>
            <a:spLocks noChangeArrowheads="1"/>
          </p:cNvSpPr>
          <p:nvPr/>
        </p:nvSpPr>
        <p:spPr bwMode="auto">
          <a:xfrm>
            <a:off x="381000" y="1295400"/>
            <a:ext cx="45720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ROTARY TYPE • NO LAMPS • RELIABLE • RUGGED • VERSATILE • TIME SAVING</a:t>
            </a:r>
            <a:endParaRPr lang="en-US" altLang="en-US"/>
          </a:p>
          <a:p>
            <a:pPr eaLnBrk="1" hangingPunct="1"/>
            <a:r>
              <a:rPr lang="en-US" altLang="en-US" b="1"/>
              <a:t>POSITIVE, STRAIGHTFORWARD SEQUENCE INDICATION IS PROVIDED</a:t>
            </a:r>
            <a:r>
              <a:rPr lang="en-US" altLang="en-US"/>
              <a:t> over a wide variety of voltage and frequency by direction of rotor rotation. No need for range switching or terminal charging. Also indicates an open phase.</a:t>
            </a:r>
          </a:p>
          <a:p>
            <a:pPr eaLnBrk="1" hangingPunct="1"/>
            <a:r>
              <a:rPr lang="en-US" altLang="en-US" b="1"/>
              <a:t>MODEL K-3: 60-600 volts, 25-60 Hz</a:t>
            </a:r>
            <a:endParaRPr lang="en-US" altLang="en-US"/>
          </a:p>
          <a:p>
            <a:pPr eaLnBrk="1" hangingPunct="1"/>
            <a:r>
              <a:rPr lang="en-US" altLang="en-US" b="1"/>
              <a:t>MODEL K-6: 24-480 volts, 400 Hz</a:t>
            </a:r>
            <a:endParaRPr lang="en-US" altLang="en-US"/>
          </a:p>
          <a:p>
            <a:pPr eaLnBrk="1" hangingPunct="1"/>
            <a:r>
              <a:rPr lang="en-US" altLang="en-US"/>
              <a:t>Use of the Knopp Phase Sequence Indicator saves man-hours and protects valuable equipment against damage. It pays for itself in a short time.</a:t>
            </a:r>
          </a:p>
        </p:txBody>
      </p:sp>
      <p:pic>
        <p:nvPicPr>
          <p:cNvPr id="31750" name="Picture 11" descr="Knopp logo">
            <a:extLst>
              <a:ext uri="{FF2B5EF4-FFF2-40B4-BE49-F238E27FC236}">
                <a16:creationId xmlns:a16="http://schemas.microsoft.com/office/drawing/2014/main" id="{31D8750C-FD73-AA99-0E0F-E8B28092D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DCABA326-F79B-2BEA-CC48-C0405493F1E3}"/>
              </a:ext>
            </a:extLst>
          </p:cNvPr>
          <p:cNvSpPr>
            <a:spLocks noGrp="1" noChangeArrowheads="1"/>
          </p:cNvSpPr>
          <p:nvPr>
            <p:ph type="title"/>
          </p:nvPr>
        </p:nvSpPr>
        <p:spPr bwMode="auto">
          <a:xfrm>
            <a:off x="1752600" y="457200"/>
            <a:ext cx="69342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eaLnBrk="1" hangingPunct="1"/>
            <a:r>
              <a:rPr lang="en-US" altLang="en-US" sz="3000" b="1">
                <a:latin typeface="Arial" panose="020B0604020202020204" pitchFamily="34" charset="0"/>
                <a:cs typeface="Arial" panose="020B0604020202020204" pitchFamily="34" charset="0"/>
              </a:rPr>
              <a:t>Third Rail Tester: 4E2-1</a:t>
            </a:r>
          </a:p>
        </p:txBody>
      </p:sp>
      <p:sp>
        <p:nvSpPr>
          <p:cNvPr id="32771" name="Rectangle 5">
            <a:extLst>
              <a:ext uri="{FF2B5EF4-FFF2-40B4-BE49-F238E27FC236}">
                <a16:creationId xmlns:a16="http://schemas.microsoft.com/office/drawing/2014/main" id="{E3C067F8-30BD-F43B-BC8B-F6F911DE8CD9}"/>
              </a:ext>
            </a:extLst>
          </p:cNvPr>
          <p:cNvSpPr>
            <a:spLocks noChangeArrowheads="1"/>
          </p:cNvSpPr>
          <p:nvPr/>
        </p:nvSpPr>
        <p:spPr bwMode="auto">
          <a:xfrm>
            <a:off x="228600" y="190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endParaRPr lang="en-US" altLang="en-US"/>
          </a:p>
        </p:txBody>
      </p:sp>
      <p:pic>
        <p:nvPicPr>
          <p:cNvPr id="32772" name="Picture 2">
            <a:extLst>
              <a:ext uri="{FF2B5EF4-FFF2-40B4-BE49-F238E27FC236}">
                <a16:creationId xmlns:a16="http://schemas.microsoft.com/office/drawing/2014/main" id="{463ECEDE-5F29-F919-7A09-E4856F56E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55838"/>
            <a:ext cx="341153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FD32615-BF08-E154-C3E6-049FE0887645}"/>
              </a:ext>
            </a:extLst>
          </p:cNvPr>
          <p:cNvSpPr txBox="1"/>
          <p:nvPr/>
        </p:nvSpPr>
        <p:spPr>
          <a:xfrm>
            <a:off x="304800" y="1371600"/>
            <a:ext cx="4724400" cy="4551363"/>
          </a:xfrm>
          <a:prstGeom prst="rect">
            <a:avLst/>
          </a:prstGeom>
          <a:noFill/>
        </p:spPr>
        <p:txBody>
          <a:bodyPr>
            <a:spAutoFit/>
          </a:bodyPr>
          <a:lstStyle/>
          <a:p>
            <a:pPr>
              <a:defRPr/>
            </a:pPr>
            <a:r>
              <a:rPr lang="en-US" dirty="0"/>
              <a:t>The Knopp 4E2-1 Voltage Tester is designed to detect electrical potential (voltage) between the third rail and ground on high voltage electrified transit systems. Two, redundant neon bulbs are used to indicate the presence of voltage.</a:t>
            </a:r>
          </a:p>
          <a:p>
            <a:pPr>
              <a:defRPr/>
            </a:pPr>
            <a:endParaRPr lang="en-US" dirty="0"/>
          </a:p>
          <a:p>
            <a:pPr>
              <a:defRPr/>
            </a:pPr>
            <a:r>
              <a:rPr lang="en-US" dirty="0"/>
              <a:t>Features of the 4E2-1 include:</a:t>
            </a:r>
          </a:p>
          <a:p>
            <a:pPr marL="285750" indent="-285750">
              <a:buFont typeface="Arial" panose="020B0604020202020204" pitchFamily="34" charset="0"/>
              <a:buChar char="•"/>
              <a:defRPr/>
            </a:pPr>
            <a:r>
              <a:rPr lang="en-US" dirty="0"/>
              <a:t>Can be used on AC or DC</a:t>
            </a:r>
          </a:p>
          <a:p>
            <a:pPr marL="285750" indent="-285750">
              <a:buFont typeface="Arial" panose="020B0604020202020204" pitchFamily="34" charset="0"/>
              <a:buChar char="•"/>
              <a:defRPr/>
            </a:pPr>
            <a:r>
              <a:rPr lang="en-US" dirty="0"/>
              <a:t>Can be used up to 1,500 volts</a:t>
            </a:r>
          </a:p>
          <a:p>
            <a:pPr marL="285750" indent="-285750">
              <a:buFont typeface="Arial" panose="020B0604020202020204" pitchFamily="34" charset="0"/>
              <a:buChar char="•"/>
              <a:defRPr/>
            </a:pPr>
            <a:r>
              <a:rPr lang="en-US" dirty="0"/>
              <a:t>Can span a distance of up to four (4) feet</a:t>
            </a:r>
          </a:p>
          <a:p>
            <a:pPr marL="285750" indent="-285750">
              <a:buFont typeface="Arial" panose="020B0604020202020204" pitchFamily="34" charset="0"/>
              <a:buChar char="•"/>
              <a:defRPr/>
            </a:pPr>
            <a:r>
              <a:rPr lang="en-US" dirty="0"/>
              <a:t>Uses a dual neon lamp principle for double safety protection</a:t>
            </a:r>
          </a:p>
          <a:p>
            <a:pPr>
              <a:defRPr/>
            </a:pPr>
            <a:endParaRPr lang="en-US" dirty="0"/>
          </a:p>
        </p:txBody>
      </p:sp>
      <p:pic>
        <p:nvPicPr>
          <p:cNvPr id="32774" name="Picture 11" descr="Knopp logo">
            <a:extLst>
              <a:ext uri="{FF2B5EF4-FFF2-40B4-BE49-F238E27FC236}">
                <a16:creationId xmlns:a16="http://schemas.microsoft.com/office/drawing/2014/main" id="{8B5CE5B1-A162-A83F-099B-2A959108A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76938"/>
            <a:ext cx="1290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005EF01-B24F-8480-3A31-04D133B55023}"/>
              </a:ext>
            </a:extLst>
          </p:cNvPr>
          <p:cNvSpPr>
            <a:spLocks noGrp="1"/>
          </p:cNvSpPr>
          <p:nvPr>
            <p:ph type="title"/>
          </p:nvPr>
        </p:nvSpPr>
        <p:spPr bwMode="auto">
          <a:xfrm>
            <a:off x="457200" y="457200"/>
            <a:ext cx="82296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b="1">
                <a:latin typeface="Arial" panose="020B0604020202020204" pitchFamily="34" charset="0"/>
                <a:cs typeface="Arial" panose="020B0604020202020204" pitchFamily="34" charset="0"/>
              </a:rPr>
              <a:t>Questions? Orders?</a:t>
            </a:r>
          </a:p>
        </p:txBody>
      </p:sp>
      <p:pic>
        <p:nvPicPr>
          <p:cNvPr id="33795" name="Picture 2" descr="P:\Tesco\Marketing DO NOT MOVE THIS FOLDER\Product images\Meter Farms\Meter Farm_039.jpg">
            <a:extLst>
              <a:ext uri="{FF2B5EF4-FFF2-40B4-BE49-F238E27FC236}">
                <a16:creationId xmlns:a16="http://schemas.microsoft.com/office/drawing/2014/main" id="{4B738B9B-7324-8468-CC35-351DD6AD13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1231900"/>
            <a:ext cx="2743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a:extLst>
              <a:ext uri="{FF2B5EF4-FFF2-40B4-BE49-F238E27FC236}">
                <a16:creationId xmlns:a16="http://schemas.microsoft.com/office/drawing/2014/main" id="{B45FCBBD-08D1-F106-2C4A-664AF7F97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2335213"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4">
            <a:extLst>
              <a:ext uri="{FF2B5EF4-FFF2-40B4-BE49-F238E27FC236}">
                <a16:creationId xmlns:a16="http://schemas.microsoft.com/office/drawing/2014/main" id="{DC5503B9-CBD0-5884-AAF2-6A87DBB21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588" y="4205288"/>
            <a:ext cx="3176587"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a:extLst>
              <a:ext uri="{FF2B5EF4-FFF2-40B4-BE49-F238E27FC236}">
                <a16:creationId xmlns:a16="http://schemas.microsoft.com/office/drawing/2014/main" id="{6FF6AF1E-04FD-6F5E-4144-A8C84436B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371600"/>
            <a:ext cx="22971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5">
            <a:extLst>
              <a:ext uri="{FF2B5EF4-FFF2-40B4-BE49-F238E27FC236}">
                <a16:creationId xmlns:a16="http://schemas.microsoft.com/office/drawing/2014/main" id="{E962DF94-D811-BDBB-3974-2F647E66DE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TextBox 1">
            <a:extLst>
              <a:ext uri="{FF2B5EF4-FFF2-40B4-BE49-F238E27FC236}">
                <a16:creationId xmlns:a16="http://schemas.microsoft.com/office/drawing/2014/main" id="{527C08BE-35CC-A170-03EA-5F5FCA0C0BCE}"/>
              </a:ext>
            </a:extLst>
          </p:cNvPr>
          <p:cNvSpPr txBox="1">
            <a:spLocks noChangeArrowheads="1"/>
          </p:cNvSpPr>
          <p:nvPr/>
        </p:nvSpPr>
        <p:spPr bwMode="auto">
          <a:xfrm>
            <a:off x="457200" y="4495800"/>
            <a:ext cx="4953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b="1"/>
              <a:t>Tom Lawton</a:t>
            </a:r>
          </a:p>
          <a:p>
            <a:pPr eaLnBrk="1" hangingPunct="1"/>
            <a:r>
              <a:rPr lang="en-US" altLang="en-US">
                <a:solidFill>
                  <a:srgbClr val="FF0000"/>
                </a:solidFill>
              </a:rPr>
              <a:t>TESCO – The Eastern Specialty Company</a:t>
            </a:r>
          </a:p>
          <a:p>
            <a:pPr eaLnBrk="1" hangingPunct="1"/>
            <a:r>
              <a:rPr lang="en-US" altLang="en-US" sz="1400" i="1"/>
              <a:t>Bristol, PA</a:t>
            </a:r>
          </a:p>
          <a:p>
            <a:pPr eaLnBrk="1" hangingPunct="1"/>
            <a:r>
              <a:rPr lang="en-US" altLang="en-US">
                <a:solidFill>
                  <a:srgbClr val="0033CC"/>
                </a:solidFill>
                <a:hlinkClick r:id="rId7"/>
              </a:rPr>
              <a:t>Tom.Lawton@tescometering.com</a:t>
            </a:r>
            <a:endParaRPr lang="en-US" altLang="en-US">
              <a:solidFill>
                <a:srgbClr val="0033CC"/>
              </a:solidFill>
            </a:endParaRPr>
          </a:p>
          <a:p>
            <a:pPr eaLnBrk="1" hangingPunct="1"/>
            <a:r>
              <a:rPr lang="en-US" altLang="en-US"/>
              <a:t>Cell: 215-688-0298</a:t>
            </a:r>
          </a:p>
        </p:txBody>
      </p:sp>
      <p:pic>
        <p:nvPicPr>
          <p:cNvPr id="33801" name="Picture 7" descr="MC900431512[1]">
            <a:extLst>
              <a:ext uri="{FF2B5EF4-FFF2-40B4-BE49-F238E27FC236}">
                <a16:creationId xmlns:a16="http://schemas.microsoft.com/office/drawing/2014/main" id="{5FD23F6D-B1F0-D9EC-A230-F1141824ED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8088" y="1063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ECF8E88-FD59-6315-2FBE-4C838D47ABBA}"/>
              </a:ext>
            </a:extLst>
          </p:cNvPr>
          <p:cNvSpPr>
            <a:spLocks noGrp="1"/>
          </p:cNvSpPr>
          <p:nvPr>
            <p:ph type="title"/>
          </p:nvPr>
        </p:nvSpPr>
        <p:spPr bwMode="auto">
          <a:xfrm>
            <a:off x="1828800" y="3810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b="1">
                <a:latin typeface="Arial" panose="020B0604020202020204" pitchFamily="34" charset="0"/>
                <a:cs typeface="Arial" panose="020B0604020202020204" pitchFamily="34" charset="0"/>
              </a:rPr>
              <a:t>2199 Desktop MQB</a:t>
            </a:r>
          </a:p>
        </p:txBody>
      </p:sp>
      <p:sp>
        <p:nvSpPr>
          <p:cNvPr id="3" name="Content Placeholder 2">
            <a:extLst>
              <a:ext uri="{FF2B5EF4-FFF2-40B4-BE49-F238E27FC236}">
                <a16:creationId xmlns:a16="http://schemas.microsoft.com/office/drawing/2014/main" id="{20D0DB30-3CA8-207A-6819-C45457610CB2}"/>
              </a:ext>
            </a:extLst>
          </p:cNvPr>
          <p:cNvSpPr>
            <a:spLocks noGrp="1"/>
          </p:cNvSpPr>
          <p:nvPr>
            <p:ph idx="1"/>
          </p:nvPr>
        </p:nvSpPr>
        <p:spPr>
          <a:xfrm>
            <a:off x="381000" y="1219200"/>
            <a:ext cx="4191000" cy="4876800"/>
          </a:xfrm>
        </p:spPr>
        <p:txBody>
          <a:bodyPr/>
          <a:lstStyle/>
          <a:p>
            <a:pPr marL="0" indent="0">
              <a:buFont typeface="Times New Roman" panose="02020603050405020304" pitchFamily="18" charset="0"/>
              <a:buNone/>
              <a:defRPr/>
            </a:pPr>
            <a:r>
              <a:rPr lang="en-US" sz="1600" b="1" dirty="0">
                <a:latin typeface="Calibri" panose="020F0502020204030204" pitchFamily="34" charset="0"/>
              </a:rPr>
              <a:t>2199 Desktop Meter Qualification Board</a:t>
            </a:r>
            <a:br>
              <a:rPr lang="en-US" sz="1600" b="1" dirty="0">
                <a:latin typeface="Calibri" panose="020F0502020204030204" pitchFamily="34" charset="0"/>
              </a:rPr>
            </a:br>
            <a:r>
              <a:rPr lang="en-US" sz="1600" b="1" dirty="0">
                <a:latin typeface="Calibri" panose="020F0502020204030204" pitchFamily="34" charset="0"/>
              </a:rPr>
              <a:t>Catalog No. 2199</a:t>
            </a:r>
          </a:p>
          <a:p>
            <a:pPr marL="0" indent="0">
              <a:buFont typeface="Times New Roman" panose="02020603050405020304" pitchFamily="18" charset="0"/>
              <a:buNone/>
              <a:defRPr/>
            </a:pPr>
            <a:r>
              <a:rPr lang="en-US" sz="1300" dirty="0">
                <a:latin typeface="Calibri" panose="020F0502020204030204" pitchFamily="34" charset="0"/>
              </a:rPr>
              <a:t>Providing complete capabilities for </a:t>
            </a:r>
          </a:p>
          <a:p>
            <a:pPr>
              <a:defRPr/>
            </a:pPr>
            <a:r>
              <a:rPr lang="en-US" sz="1300" dirty="0">
                <a:latin typeface="Calibri" panose="020F0502020204030204" pitchFamily="34" charset="0"/>
              </a:rPr>
              <a:t>evaluating meters and communications performance</a:t>
            </a:r>
          </a:p>
          <a:p>
            <a:pPr marL="0" indent="0">
              <a:buFont typeface="Times New Roman" panose="02020603050405020304" pitchFamily="18" charset="0"/>
              <a:buNone/>
              <a:defRPr/>
            </a:pPr>
            <a:endParaRPr lang="en-US" sz="1300" dirty="0">
              <a:latin typeface="Calibri" panose="020F0502020204030204" pitchFamily="34" charset="0"/>
            </a:endParaRPr>
          </a:p>
          <a:p>
            <a:pPr marL="0" indent="0">
              <a:buFont typeface="Times New Roman" panose="02020603050405020304" pitchFamily="18" charset="0"/>
              <a:buNone/>
              <a:defRPr/>
            </a:pPr>
            <a:r>
              <a:rPr lang="en-US" sz="1300" dirty="0">
                <a:latin typeface="Calibri" panose="020F0502020204030204" pitchFamily="34" charset="0"/>
              </a:rPr>
              <a:t>The 2199 provides every option possible on TESCO's 2100 Desktop Meter Station plus much more including:</a:t>
            </a:r>
          </a:p>
          <a:p>
            <a:pPr>
              <a:defRPr/>
            </a:pPr>
            <a:r>
              <a:rPr lang="en-US" sz="1300" dirty="0">
                <a:latin typeface="Calibri" panose="020F0502020204030204" pitchFamily="34" charset="0"/>
              </a:rPr>
              <a:t>generate any voltage and load conditions the meter may encounter in the field</a:t>
            </a:r>
          </a:p>
          <a:p>
            <a:pPr>
              <a:defRPr/>
            </a:pPr>
            <a:r>
              <a:rPr lang="en-US" sz="1300" dirty="0">
                <a:latin typeface="Calibri" panose="020F0502020204030204" pitchFamily="34" charset="0"/>
              </a:rPr>
              <a:t>Apply non-sinusoidal voltages with complex load waveforms</a:t>
            </a:r>
          </a:p>
          <a:p>
            <a:pPr>
              <a:defRPr/>
            </a:pPr>
            <a:r>
              <a:rPr lang="en-US" sz="1300" dirty="0">
                <a:latin typeface="Calibri" panose="020F0502020204030204" pitchFamily="34" charset="0"/>
              </a:rPr>
              <a:t>Perform disconnect tests and reconnect tests without having to worry about being able to drive the meter's switches</a:t>
            </a:r>
          </a:p>
          <a:p>
            <a:pPr>
              <a:defRPr/>
            </a:pPr>
            <a:r>
              <a:rPr lang="en-US" sz="1300" dirty="0">
                <a:latin typeface="Calibri" panose="020F0502020204030204" pitchFamily="34" charset="0"/>
              </a:rPr>
              <a:t>Voltages that are completely programmable from 30-350 volts phase to neutral.</a:t>
            </a:r>
          </a:p>
          <a:p>
            <a:pPr>
              <a:defRPr/>
            </a:pPr>
            <a:r>
              <a:rPr lang="en-US" sz="1300" dirty="0">
                <a:latin typeface="Calibri" panose="020F0502020204030204" pitchFamily="34" charset="0"/>
              </a:rPr>
              <a:t>Loads that are completely programmable from 0-50 amps</a:t>
            </a:r>
          </a:p>
          <a:p>
            <a:pPr>
              <a:defRPr/>
            </a:pPr>
            <a:r>
              <a:rPr lang="en-US" sz="1300" dirty="0">
                <a:latin typeface="Calibri" panose="020F0502020204030204" pitchFamily="34" charset="0"/>
              </a:rPr>
              <a:t>Standard disconnect/reconnect testing</a:t>
            </a:r>
          </a:p>
          <a:p>
            <a:pPr>
              <a:defRPr/>
            </a:pPr>
            <a:r>
              <a:rPr lang="en-US" sz="1300" dirty="0">
                <a:latin typeface="Calibri" panose="020F0502020204030204" pitchFamily="34" charset="0"/>
              </a:rPr>
              <a:t>A zero insertion force socket (electrically operated)</a:t>
            </a:r>
          </a:p>
          <a:p>
            <a:pPr>
              <a:defRPr/>
            </a:pPr>
            <a:r>
              <a:rPr lang="en-US" sz="1300" dirty="0">
                <a:latin typeface="Calibri" panose="020F0502020204030204" pitchFamily="34" charset="0"/>
              </a:rPr>
              <a:t>The most lightweight and portable desktop meter station available</a:t>
            </a:r>
          </a:p>
        </p:txBody>
      </p:sp>
      <p:pic>
        <p:nvPicPr>
          <p:cNvPr id="5124" name="Picture 1">
            <a:extLst>
              <a:ext uri="{FF2B5EF4-FFF2-40B4-BE49-F238E27FC236}">
                <a16:creationId xmlns:a16="http://schemas.microsoft.com/office/drawing/2014/main" id="{374995D9-43BA-4948-371D-D3F2D77C7D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8850" y="1295400"/>
            <a:ext cx="38004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11B4ADEB-526A-67ED-5BC0-E53C4F5FA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D66FAB4-3F3B-FBBC-AC70-0BE314C8DBA6}"/>
              </a:ext>
            </a:extLst>
          </p:cNvPr>
          <p:cNvSpPr>
            <a:spLocks noGrp="1"/>
          </p:cNvSpPr>
          <p:nvPr>
            <p:ph type="title"/>
          </p:nvPr>
        </p:nvSpPr>
        <p:spPr bwMode="auto">
          <a:xfrm>
            <a:off x="1828800" y="457200"/>
            <a:ext cx="69342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2800" b="1">
                <a:latin typeface="Arial" panose="020B0604020202020204" pitchFamily="34" charset="0"/>
                <a:cs typeface="Arial" panose="020B0604020202020204" pitchFamily="34" charset="0"/>
              </a:rPr>
              <a:t>2990 Desktop Meter Test Station </a:t>
            </a:r>
          </a:p>
        </p:txBody>
      </p:sp>
      <p:sp>
        <p:nvSpPr>
          <p:cNvPr id="6147" name="Content Placeholder 2">
            <a:extLst>
              <a:ext uri="{FF2B5EF4-FFF2-40B4-BE49-F238E27FC236}">
                <a16:creationId xmlns:a16="http://schemas.microsoft.com/office/drawing/2014/main" id="{B6B2727B-EA0C-0A56-0219-7297237808E2}"/>
              </a:ext>
            </a:extLst>
          </p:cNvPr>
          <p:cNvSpPr>
            <a:spLocks noGrp="1"/>
          </p:cNvSpPr>
          <p:nvPr>
            <p:ph idx="1"/>
          </p:nvPr>
        </p:nvSpPr>
        <p:spPr bwMode="auto">
          <a:xfrm>
            <a:off x="457200" y="1600200"/>
            <a:ext cx="3962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Times New Roman" panose="02020603050405020304" pitchFamily="18" charset="0"/>
              <a:buNone/>
              <a:defRPr/>
            </a:pPr>
            <a:r>
              <a:rPr lang="en-US" altLang="en-US" sz="1600" b="1" dirty="0">
                <a:latin typeface="Calibri" pitchFamily="34" charset="0"/>
                <a:cs typeface="Arial" pitchFamily="34" charset="0"/>
              </a:rPr>
              <a:t>2990 Desktop Meter Test Station</a:t>
            </a:r>
            <a:br>
              <a:rPr lang="en-US" altLang="en-US" sz="1600" b="1" dirty="0">
                <a:latin typeface="Calibri" pitchFamily="34" charset="0"/>
                <a:cs typeface="Arial" pitchFamily="34" charset="0"/>
              </a:rPr>
            </a:br>
            <a:r>
              <a:rPr lang="en-US" altLang="en-US" sz="1600" b="1" dirty="0">
                <a:latin typeface="Calibri" pitchFamily="34" charset="0"/>
                <a:cs typeface="Arial" pitchFamily="34" charset="0"/>
              </a:rPr>
              <a:t>Catalog No. 2990</a:t>
            </a:r>
          </a:p>
          <a:p>
            <a:pPr marL="0" indent="0">
              <a:buFont typeface="Times New Roman" panose="02020603050405020304" pitchFamily="18" charset="0"/>
              <a:buNone/>
              <a:defRPr/>
            </a:pPr>
            <a:r>
              <a:rPr lang="en-US" altLang="en-US" sz="1400" dirty="0">
                <a:latin typeface="Calibri" pitchFamily="34" charset="0"/>
                <a:cs typeface="Arial" pitchFamily="34" charset="0"/>
              </a:rPr>
              <a:t>TESCO introduces a state-of-the-art meter accuracy testing in an affordable desktop configuration!</a:t>
            </a:r>
          </a:p>
          <a:p>
            <a:pPr marL="0" indent="0">
              <a:buFont typeface="Times New Roman" panose="02020603050405020304" pitchFamily="18" charset="0"/>
              <a:buNone/>
              <a:defRPr/>
            </a:pPr>
            <a:endParaRPr lang="en-US" altLang="en-US" sz="1400" dirty="0">
              <a:latin typeface="Calibri" pitchFamily="34" charset="0"/>
              <a:cs typeface="Arial" pitchFamily="34" charset="0"/>
            </a:endParaRPr>
          </a:p>
          <a:p>
            <a:pPr marL="0" indent="0">
              <a:buFont typeface="Times New Roman" panose="02020603050405020304" pitchFamily="18" charset="0"/>
              <a:buNone/>
              <a:defRPr/>
            </a:pPr>
            <a:r>
              <a:rPr lang="en-US" altLang="en-US" sz="1400" dirty="0">
                <a:latin typeface="Calibri" pitchFamily="34" charset="0"/>
                <a:cs typeface="Arial" pitchFamily="34" charset="0"/>
              </a:rPr>
              <a:t>The 2990 revolutionizes meter testing by providing full series parallel meter testing in a small, budget-friendly desktop package.</a:t>
            </a:r>
          </a:p>
          <a:p>
            <a:pPr marL="0" indent="0">
              <a:buFont typeface="Times New Roman" panose="02020603050405020304" pitchFamily="18" charset="0"/>
              <a:buNone/>
              <a:defRPr/>
            </a:pPr>
            <a:endParaRPr lang="en-US" altLang="en-US" sz="1400" dirty="0">
              <a:latin typeface="Calibri" pitchFamily="34" charset="0"/>
              <a:cs typeface="Arial" pitchFamily="34" charset="0"/>
            </a:endParaRPr>
          </a:p>
          <a:p>
            <a:pPr marL="0" indent="0">
              <a:buFont typeface="Times New Roman" panose="02020603050405020304" pitchFamily="18" charset="0"/>
              <a:buNone/>
              <a:defRPr/>
            </a:pPr>
            <a:r>
              <a:rPr lang="en-US" altLang="en-US" sz="1400" dirty="0">
                <a:latin typeface="Calibri" pitchFamily="34" charset="0"/>
                <a:cs typeface="Arial" pitchFamily="34" charset="0"/>
              </a:rPr>
              <a:t>A fully ANSI compliant test board, the 2990 offers complete testing of all meters under the widest range of test conditions. </a:t>
            </a:r>
          </a:p>
          <a:p>
            <a:pPr>
              <a:defRPr/>
            </a:pPr>
            <a:r>
              <a:rPr lang="en-US" altLang="en-US" sz="1400" dirty="0">
                <a:latin typeface="Calibri" pitchFamily="34" charset="0"/>
                <a:cs typeface="Arial" pitchFamily="34" charset="0"/>
              </a:rPr>
              <a:t>The new waveform generator has all waveforms called out in ANSI C12.20-2015 (pub. 4/2017). </a:t>
            </a:r>
          </a:p>
          <a:p>
            <a:pPr>
              <a:defRPr/>
            </a:pPr>
            <a:r>
              <a:rPr lang="en-US" altLang="en-US" sz="1400" dirty="0">
                <a:latin typeface="Calibri" pitchFamily="34" charset="0"/>
                <a:cs typeface="Arial" pitchFamily="34" charset="0"/>
              </a:rPr>
              <a:t>All common electromechanical and solid state meters up to 50 amps can be tested with the 2990</a:t>
            </a:r>
          </a:p>
          <a:p>
            <a:pPr>
              <a:defRPr/>
            </a:pPr>
            <a:r>
              <a:rPr lang="en-US" altLang="en-US" sz="1400" dirty="0">
                <a:latin typeface="Calibri" pitchFamily="34" charset="0"/>
                <a:cs typeface="Arial" pitchFamily="34" charset="0"/>
              </a:rPr>
              <a:t>0.04% TESCO Standard Traceable through NIST</a:t>
            </a:r>
          </a:p>
          <a:p>
            <a:pPr marL="0" indent="0">
              <a:buFont typeface="Times New Roman" panose="02020603050405020304" pitchFamily="18" charset="0"/>
              <a:buNone/>
              <a:defRPr/>
            </a:pPr>
            <a:endParaRPr lang="en-US" altLang="en-US" sz="1600" dirty="0">
              <a:latin typeface="Calibri" pitchFamily="34" charset="0"/>
            </a:endParaRPr>
          </a:p>
        </p:txBody>
      </p:sp>
      <p:pic>
        <p:nvPicPr>
          <p:cNvPr id="6148" name="Picture 1">
            <a:extLst>
              <a:ext uri="{FF2B5EF4-FFF2-40B4-BE49-F238E27FC236}">
                <a16:creationId xmlns:a16="http://schemas.microsoft.com/office/drawing/2014/main" id="{51CE31D8-7869-2A1C-F894-D08E1024C5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3440113"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a:extLst>
              <a:ext uri="{FF2B5EF4-FFF2-40B4-BE49-F238E27FC236}">
                <a16:creationId xmlns:a16="http://schemas.microsoft.com/office/drawing/2014/main" id="{BBE16292-5DF4-AA15-0CD0-C19A1DBD8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745CE69-FAE6-B952-BAE2-224ECB4B2696}"/>
              </a:ext>
            </a:extLst>
          </p:cNvPr>
          <p:cNvSpPr>
            <a:spLocks noGrp="1"/>
          </p:cNvSpPr>
          <p:nvPr>
            <p:ph type="title"/>
          </p:nvPr>
        </p:nvSpPr>
        <p:spPr bwMode="auto">
          <a:xfrm>
            <a:off x="1828800" y="3810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b="1">
                <a:latin typeface="Arial" panose="020B0604020202020204" pitchFamily="34" charset="0"/>
                <a:cs typeface="Arial" panose="020B0604020202020204" pitchFamily="34" charset="0"/>
              </a:rPr>
              <a:t>Meter Qualification Board</a:t>
            </a:r>
          </a:p>
        </p:txBody>
      </p:sp>
      <p:sp>
        <p:nvSpPr>
          <p:cNvPr id="3" name="Content Placeholder 2">
            <a:extLst>
              <a:ext uri="{FF2B5EF4-FFF2-40B4-BE49-F238E27FC236}">
                <a16:creationId xmlns:a16="http://schemas.microsoft.com/office/drawing/2014/main" id="{37C7CBE9-5B26-65DC-7796-638EF18DACD6}"/>
              </a:ext>
            </a:extLst>
          </p:cNvPr>
          <p:cNvSpPr>
            <a:spLocks noGrp="1"/>
          </p:cNvSpPr>
          <p:nvPr>
            <p:ph idx="1"/>
          </p:nvPr>
        </p:nvSpPr>
        <p:spPr>
          <a:xfrm>
            <a:off x="4114800" y="1371600"/>
            <a:ext cx="4191000" cy="4876800"/>
          </a:xfrm>
        </p:spPr>
        <p:txBody>
          <a:bodyPr/>
          <a:lstStyle/>
          <a:p>
            <a:pPr marL="0" indent="0">
              <a:buFont typeface="Times New Roman" panose="02020603050405020304" pitchFamily="18" charset="0"/>
              <a:buNone/>
              <a:defRPr/>
            </a:pPr>
            <a:r>
              <a:rPr lang="en-US" sz="1600" b="1" dirty="0">
                <a:latin typeface="Calibri" panose="020F0502020204030204" pitchFamily="34" charset="0"/>
              </a:rPr>
              <a:t>Next Generation Meter Qualification Board</a:t>
            </a:r>
          </a:p>
          <a:p>
            <a:pPr>
              <a:defRPr/>
            </a:pPr>
            <a:r>
              <a:rPr lang="en-US" sz="1400" dirty="0">
                <a:latin typeface="Calibri" panose="020F0502020204030204" pitchFamily="34" charset="0"/>
              </a:rPr>
              <a:t>Three Flavors to fit a variety of budgets and functional needs:</a:t>
            </a:r>
          </a:p>
          <a:p>
            <a:pPr lvl="1">
              <a:defRPr/>
            </a:pPr>
            <a:r>
              <a:rPr lang="en-US" sz="1200" dirty="0">
                <a:latin typeface="Calibri" panose="020F0502020204030204" pitchFamily="34" charset="0"/>
              </a:rPr>
              <a:t>Three Voltages  and one current</a:t>
            </a:r>
          </a:p>
          <a:p>
            <a:pPr lvl="1">
              <a:defRPr/>
            </a:pPr>
            <a:r>
              <a:rPr lang="en-US" sz="1200" dirty="0">
                <a:latin typeface="Calibri" panose="020F0502020204030204" pitchFamily="34" charset="0"/>
              </a:rPr>
              <a:t>True Series Parallel</a:t>
            </a:r>
          </a:p>
          <a:p>
            <a:pPr lvl="1">
              <a:defRPr/>
            </a:pPr>
            <a:r>
              <a:rPr lang="en-US" sz="1200" dirty="0">
                <a:latin typeface="Calibri" panose="020F0502020204030204" pitchFamily="34" charset="0"/>
              </a:rPr>
              <a:t>True Three Phase</a:t>
            </a:r>
          </a:p>
          <a:p>
            <a:pPr>
              <a:defRPr/>
            </a:pPr>
            <a:r>
              <a:rPr lang="en-US" sz="1400" dirty="0">
                <a:latin typeface="Calibri" panose="020F0502020204030204" pitchFamily="34" charset="0"/>
              </a:rPr>
              <a:t>Stock configurations of Master and slave modules to allow for faster delivery for those difficult to meet year end budgets</a:t>
            </a:r>
          </a:p>
          <a:p>
            <a:pPr>
              <a:defRPr/>
            </a:pPr>
            <a:r>
              <a:rPr lang="en-US" sz="1400" dirty="0">
                <a:latin typeface="Calibri" panose="020F0502020204030204" pitchFamily="34" charset="0"/>
              </a:rPr>
              <a:t>These boards can be banked together to provide any number of sockets required. Disconnect testing is standard on all TESCO MQBs and each socket position is designed to accommodate any meter form requested.</a:t>
            </a:r>
          </a:p>
          <a:p>
            <a:pPr>
              <a:defRPr/>
            </a:pPr>
            <a:r>
              <a:rPr lang="en-US" sz="1400" dirty="0">
                <a:latin typeface="Calibri" panose="020F0502020204030204" pitchFamily="34" charset="0"/>
              </a:rPr>
              <a:t>Power up and apply load to electric watt-hour meters for functionality testing with TESCO's multi-position Meter Qualification Boards (MQBs). These boards assist with AMI Meter Certification process and AMI meter qualification and communication testing.</a:t>
            </a:r>
          </a:p>
          <a:p>
            <a:pPr>
              <a:defRPr/>
            </a:pPr>
            <a:r>
              <a:rPr lang="en-US" sz="1400" dirty="0">
                <a:latin typeface="Calibri" panose="020F0502020204030204" pitchFamily="34" charset="0"/>
              </a:rPr>
              <a:t>The new waveform generator has all waveforms called out in ANSI C12.20-2015 (pub. 4/2017).</a:t>
            </a:r>
          </a:p>
        </p:txBody>
      </p:sp>
      <p:pic>
        <p:nvPicPr>
          <p:cNvPr id="7172" name="Picture 2">
            <a:extLst>
              <a:ext uri="{FF2B5EF4-FFF2-40B4-BE49-F238E27FC236}">
                <a16:creationId xmlns:a16="http://schemas.microsoft.com/office/drawing/2014/main" id="{2F73C732-2DA3-6914-47BC-36D113B5D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276600" cy="461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a:extLst>
              <a:ext uri="{FF2B5EF4-FFF2-40B4-BE49-F238E27FC236}">
                <a16:creationId xmlns:a16="http://schemas.microsoft.com/office/drawing/2014/main" id="{6FAD8830-0162-B06D-5904-A8D2D23A5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8B20480-BAE0-3CC5-A373-7C910A86F921}"/>
              </a:ext>
            </a:extLst>
          </p:cNvPr>
          <p:cNvSpPr>
            <a:spLocks noGrp="1"/>
          </p:cNvSpPr>
          <p:nvPr>
            <p:ph type="title"/>
          </p:nvPr>
        </p:nvSpPr>
        <p:spPr bwMode="auto">
          <a:xfrm>
            <a:off x="1828800" y="3810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b="1">
                <a:latin typeface="Arial" panose="020B0604020202020204" pitchFamily="34" charset="0"/>
                <a:cs typeface="Arial" panose="020B0604020202020204" pitchFamily="34" charset="0"/>
              </a:rPr>
              <a:t>MQB3</a:t>
            </a:r>
          </a:p>
        </p:txBody>
      </p:sp>
      <p:sp>
        <p:nvSpPr>
          <p:cNvPr id="3" name="Content Placeholder 2">
            <a:extLst>
              <a:ext uri="{FF2B5EF4-FFF2-40B4-BE49-F238E27FC236}">
                <a16:creationId xmlns:a16="http://schemas.microsoft.com/office/drawing/2014/main" id="{83AA1563-AB54-6E3B-E293-23EEAE8AF9D9}"/>
              </a:ext>
            </a:extLst>
          </p:cNvPr>
          <p:cNvSpPr>
            <a:spLocks noGrp="1"/>
          </p:cNvSpPr>
          <p:nvPr>
            <p:ph idx="1"/>
          </p:nvPr>
        </p:nvSpPr>
        <p:spPr>
          <a:xfrm>
            <a:off x="3505200" y="1219200"/>
            <a:ext cx="4800600" cy="5029200"/>
          </a:xfrm>
        </p:spPr>
        <p:txBody>
          <a:bodyPr/>
          <a:lstStyle/>
          <a:p>
            <a:pPr marL="0" indent="0">
              <a:buFont typeface="Times New Roman" panose="02020603050405020304" pitchFamily="18" charset="0"/>
              <a:buNone/>
              <a:defRPr/>
            </a:pPr>
            <a:r>
              <a:rPr lang="en-US" sz="1600" b="1" dirty="0">
                <a:latin typeface="Calibri" panose="020F0502020204030204" pitchFamily="34" charset="0"/>
              </a:rPr>
              <a:t>Three Phase Meter Qualification Board</a:t>
            </a:r>
          </a:p>
          <a:p>
            <a:pPr marL="0" indent="0">
              <a:buFont typeface="Times New Roman" panose="02020603050405020304" pitchFamily="18" charset="0"/>
              <a:buNone/>
              <a:defRPr/>
            </a:pPr>
            <a:r>
              <a:rPr lang="en-US" sz="1400" i="1" dirty="0">
                <a:solidFill>
                  <a:srgbClr val="FF0000"/>
                </a:solidFill>
                <a:latin typeface="Calibri" panose="020F0502020204030204" pitchFamily="34" charset="0"/>
              </a:rPr>
              <a:t>Apply </a:t>
            </a:r>
            <a:r>
              <a:rPr lang="en-US" sz="1400" b="1" i="1" dirty="0">
                <a:solidFill>
                  <a:srgbClr val="FF0000"/>
                </a:solidFill>
                <a:latin typeface="Calibri" panose="020F0502020204030204" pitchFamily="34" charset="0"/>
              </a:rPr>
              <a:t>true three phase voltage </a:t>
            </a:r>
            <a:r>
              <a:rPr lang="en-US" sz="1400" i="1" dirty="0">
                <a:solidFill>
                  <a:srgbClr val="FF0000"/>
                </a:solidFill>
                <a:latin typeface="Calibri" panose="020F0502020204030204" pitchFamily="34" charset="0"/>
              </a:rPr>
              <a:t>and current to electric meters, enabling them to be tested under all possible conditions that may be encountered in the field with TESCO’s MQB3.</a:t>
            </a:r>
            <a:endParaRPr lang="en-US" sz="1400" i="1" dirty="0">
              <a:solidFill>
                <a:schemeClr val="tx1"/>
              </a:solidFill>
              <a:latin typeface="Calibri" panose="020F0502020204030204" pitchFamily="34" charset="0"/>
            </a:endParaRPr>
          </a:p>
          <a:p>
            <a:pPr marL="0" indent="0">
              <a:buFont typeface="Times New Roman" panose="02020603050405020304" pitchFamily="18" charset="0"/>
              <a:buNone/>
              <a:defRPr/>
            </a:pPr>
            <a:endParaRPr lang="en-US" sz="1400" b="1" i="1" dirty="0">
              <a:solidFill>
                <a:schemeClr val="tx1"/>
              </a:solidFill>
              <a:latin typeface="Calibri" panose="020F0502020204030204" pitchFamily="34" charset="0"/>
            </a:endParaRPr>
          </a:p>
          <a:p>
            <a:pPr marL="0" indent="0">
              <a:buFont typeface="Times New Roman" panose="02020603050405020304" pitchFamily="18" charset="0"/>
              <a:buNone/>
              <a:defRPr/>
            </a:pPr>
            <a:r>
              <a:rPr lang="en-US" sz="1400" b="1" dirty="0">
                <a:solidFill>
                  <a:schemeClr val="tx1"/>
                </a:solidFill>
                <a:latin typeface="Calibri" panose="020F0502020204030204" pitchFamily="34" charset="0"/>
              </a:rPr>
              <a:t>The MQB3 facilitates the following meter shop functions in high volume:</a:t>
            </a:r>
          </a:p>
          <a:p>
            <a:pPr>
              <a:defRPr/>
            </a:pPr>
            <a:r>
              <a:rPr lang="en-US" sz="1200" dirty="0">
                <a:solidFill>
                  <a:schemeClr val="tx1"/>
                </a:solidFill>
                <a:latin typeface="Calibri" panose="020F0502020204030204" pitchFamily="34" charset="0"/>
              </a:rPr>
              <a:t>New AMI/AMR meters settings check-out</a:t>
            </a:r>
          </a:p>
          <a:p>
            <a:pPr>
              <a:defRPr/>
            </a:pPr>
            <a:r>
              <a:rPr lang="en-US" sz="1200" dirty="0">
                <a:solidFill>
                  <a:schemeClr val="tx1"/>
                </a:solidFill>
                <a:latin typeface="Calibri" panose="020F0502020204030204" pitchFamily="34" charset="0"/>
              </a:rPr>
              <a:t>Meter program updates</a:t>
            </a:r>
          </a:p>
          <a:p>
            <a:pPr>
              <a:defRPr/>
            </a:pPr>
            <a:r>
              <a:rPr lang="en-US" sz="1200" dirty="0">
                <a:solidFill>
                  <a:schemeClr val="tx1"/>
                </a:solidFill>
                <a:latin typeface="Calibri" panose="020F0502020204030204" pitchFamily="34" charset="0"/>
              </a:rPr>
              <a:t>Software revision checking for both the meter and the communications module</a:t>
            </a:r>
          </a:p>
          <a:p>
            <a:pPr>
              <a:defRPr/>
            </a:pPr>
            <a:r>
              <a:rPr lang="en-US" sz="1200" dirty="0">
                <a:solidFill>
                  <a:schemeClr val="tx1"/>
                </a:solidFill>
                <a:latin typeface="Calibri" panose="020F0502020204030204" pitchFamily="34" charset="0"/>
              </a:rPr>
              <a:t>Communications module troubleshooting</a:t>
            </a:r>
          </a:p>
          <a:p>
            <a:pPr>
              <a:defRPr/>
            </a:pPr>
            <a:r>
              <a:rPr lang="en-US" sz="1200" dirty="0">
                <a:solidFill>
                  <a:schemeClr val="tx1"/>
                </a:solidFill>
                <a:latin typeface="Calibri" panose="020F0502020204030204" pitchFamily="34" charset="0"/>
              </a:rPr>
              <a:t>Checking of problem meters for open/shorted elements</a:t>
            </a:r>
          </a:p>
          <a:p>
            <a:pPr>
              <a:defRPr/>
            </a:pPr>
            <a:endParaRPr lang="en-US" sz="1200" dirty="0">
              <a:solidFill>
                <a:schemeClr val="tx1"/>
              </a:solidFill>
              <a:latin typeface="Calibri" panose="020F0502020204030204" pitchFamily="34" charset="0"/>
            </a:endParaRPr>
          </a:p>
          <a:p>
            <a:pPr marL="0" indent="0">
              <a:buFont typeface="Times New Roman" panose="02020603050405020304" pitchFamily="18" charset="0"/>
              <a:buNone/>
              <a:defRPr/>
            </a:pPr>
            <a:r>
              <a:rPr lang="en-US" sz="1400" b="1" dirty="0">
                <a:solidFill>
                  <a:schemeClr val="tx1"/>
                </a:solidFill>
                <a:latin typeface="Calibri" panose="020F0502020204030204" pitchFamily="34" charset="0"/>
              </a:rPr>
              <a:t>With the MQB3, the user has the ability to check meter response to:</a:t>
            </a:r>
          </a:p>
          <a:p>
            <a:pPr>
              <a:defRPr/>
            </a:pPr>
            <a:r>
              <a:rPr lang="en-US" sz="1200" dirty="0">
                <a:solidFill>
                  <a:schemeClr val="tx1"/>
                </a:solidFill>
                <a:latin typeface="Calibri" panose="020F0502020204030204" pitchFamily="34" charset="0"/>
              </a:rPr>
              <a:t>Varying loads over long periods of time to simulate brown out and surge conditions </a:t>
            </a:r>
          </a:p>
          <a:p>
            <a:pPr>
              <a:defRPr/>
            </a:pPr>
            <a:r>
              <a:rPr lang="en-US" sz="1200" dirty="0">
                <a:solidFill>
                  <a:schemeClr val="tx1"/>
                </a:solidFill>
                <a:latin typeface="Calibri" panose="020F0502020204030204" pitchFamily="34" charset="0"/>
              </a:rPr>
              <a:t>Harmonic waveforms (can download custom harmonic waveforms through PC interface)</a:t>
            </a:r>
          </a:p>
          <a:p>
            <a:pPr>
              <a:defRPr/>
            </a:pPr>
            <a:r>
              <a:rPr lang="en-US" sz="1200" dirty="0">
                <a:solidFill>
                  <a:schemeClr val="tx1"/>
                </a:solidFill>
                <a:latin typeface="Calibri" panose="020F0502020204030204" pitchFamily="34" charset="0"/>
              </a:rPr>
              <a:t>Meter power on/off cycling</a:t>
            </a:r>
          </a:p>
          <a:p>
            <a:pPr>
              <a:defRPr/>
            </a:pPr>
            <a:r>
              <a:rPr lang="en-US" sz="1200" dirty="0">
                <a:solidFill>
                  <a:schemeClr val="tx1"/>
                </a:solidFill>
                <a:latin typeface="Calibri" panose="020F0502020204030204" pitchFamily="34" charset="0"/>
              </a:rPr>
              <a:t>Phasor distortion</a:t>
            </a:r>
          </a:p>
          <a:p>
            <a:pPr marL="0" indent="0">
              <a:buFont typeface="Times New Roman" panose="02020603050405020304" pitchFamily="18" charset="0"/>
              <a:buNone/>
              <a:defRPr/>
            </a:pPr>
            <a:endParaRPr lang="en-US" sz="1400" i="1" dirty="0">
              <a:solidFill>
                <a:schemeClr val="tx1"/>
              </a:solidFill>
              <a:latin typeface="Calibri" panose="020F0502020204030204" pitchFamily="34" charset="0"/>
            </a:endParaRPr>
          </a:p>
        </p:txBody>
      </p:sp>
      <p:pic>
        <p:nvPicPr>
          <p:cNvPr id="8196" name="Picture 2" descr="P:\Tesco\Marketing DO NOT MOVE THIS FOLDER\Product images\MQB3\MBQ3_retouched_smaller.tif">
            <a:extLst>
              <a:ext uri="{FF2B5EF4-FFF2-40B4-BE49-F238E27FC236}">
                <a16:creationId xmlns:a16="http://schemas.microsoft.com/office/drawing/2014/main" id="{B431BB1A-0A7A-8810-1926-3CDF155EA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24384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38931999-F55C-F674-EB93-89DF53E1F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a:extLst>
              <a:ext uri="{FF2B5EF4-FFF2-40B4-BE49-F238E27FC236}">
                <a16:creationId xmlns:a16="http://schemas.microsoft.com/office/drawing/2014/main" id="{C0A6DA52-877F-9F77-D54B-45C341B7F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0" y="4191000"/>
            <a:ext cx="2836863"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1">
            <a:extLst>
              <a:ext uri="{FF2B5EF4-FFF2-40B4-BE49-F238E27FC236}">
                <a16:creationId xmlns:a16="http://schemas.microsoft.com/office/drawing/2014/main" id="{CDEAFD0C-23F9-5E4C-4391-38F577BC9949}"/>
              </a:ext>
            </a:extLst>
          </p:cNvPr>
          <p:cNvSpPr>
            <a:spLocks noGrp="1"/>
          </p:cNvSpPr>
          <p:nvPr>
            <p:ph type="title"/>
          </p:nvPr>
        </p:nvSpPr>
        <p:spPr bwMode="auto">
          <a:xfrm>
            <a:off x="1828800" y="3810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b="1">
                <a:latin typeface="Arial" panose="020B0604020202020204" pitchFamily="34" charset="0"/>
                <a:cs typeface="Arial" panose="020B0604020202020204" pitchFamily="34" charset="0"/>
              </a:rPr>
              <a:t>MEB</a:t>
            </a:r>
          </a:p>
        </p:txBody>
      </p:sp>
      <p:sp>
        <p:nvSpPr>
          <p:cNvPr id="3" name="Content Placeholder 2">
            <a:extLst>
              <a:ext uri="{FF2B5EF4-FFF2-40B4-BE49-F238E27FC236}">
                <a16:creationId xmlns:a16="http://schemas.microsoft.com/office/drawing/2014/main" id="{36ABAEE3-9B26-004E-BDA3-4C5A263BF6E4}"/>
              </a:ext>
            </a:extLst>
          </p:cNvPr>
          <p:cNvSpPr>
            <a:spLocks noGrp="1"/>
          </p:cNvSpPr>
          <p:nvPr>
            <p:ph idx="1"/>
          </p:nvPr>
        </p:nvSpPr>
        <p:spPr>
          <a:xfrm>
            <a:off x="381000" y="3429000"/>
            <a:ext cx="4191000" cy="2743200"/>
          </a:xfrm>
        </p:spPr>
        <p:txBody>
          <a:bodyPr/>
          <a:lstStyle/>
          <a:p>
            <a:pPr marL="0" indent="0">
              <a:buFont typeface="Times New Roman" panose="02020603050405020304" pitchFamily="18" charset="0"/>
              <a:buNone/>
              <a:defRPr/>
            </a:pPr>
            <a:r>
              <a:rPr lang="en-US" sz="1400" b="1" dirty="0">
                <a:solidFill>
                  <a:schemeClr val="tx1"/>
                </a:solidFill>
                <a:latin typeface="Calibri" panose="020F0502020204030204" pitchFamily="34" charset="0"/>
              </a:rPr>
              <a:t>TESCO’s MEB can help with:</a:t>
            </a:r>
          </a:p>
          <a:p>
            <a:pPr>
              <a:spcBef>
                <a:spcPts val="0"/>
              </a:spcBef>
              <a:defRPr/>
            </a:pPr>
            <a:r>
              <a:rPr lang="en-US" sz="1400" dirty="0">
                <a:solidFill>
                  <a:schemeClr val="tx1"/>
                </a:solidFill>
                <a:latin typeface="Calibri" panose="020F0502020204030204" pitchFamily="34" charset="0"/>
              </a:rPr>
              <a:t>Meter evaluating testing and certification</a:t>
            </a:r>
          </a:p>
          <a:p>
            <a:pPr>
              <a:spcBef>
                <a:spcPts val="0"/>
              </a:spcBef>
              <a:defRPr/>
            </a:pPr>
            <a:r>
              <a:rPr lang="en-US" sz="1400" dirty="0">
                <a:solidFill>
                  <a:schemeClr val="tx1"/>
                </a:solidFill>
                <a:latin typeface="Calibri" panose="020F0502020204030204" pitchFamily="34" charset="0"/>
              </a:rPr>
              <a:t>Communications performance</a:t>
            </a:r>
          </a:p>
          <a:p>
            <a:pPr>
              <a:spcBef>
                <a:spcPts val="0"/>
              </a:spcBef>
              <a:defRPr/>
            </a:pPr>
            <a:r>
              <a:rPr lang="en-US" sz="1400" dirty="0">
                <a:solidFill>
                  <a:schemeClr val="tx1"/>
                </a:solidFill>
                <a:latin typeface="Calibri" panose="020F0502020204030204" pitchFamily="34" charset="0"/>
              </a:rPr>
              <a:t>Power Line Communications testing</a:t>
            </a:r>
          </a:p>
          <a:p>
            <a:pPr>
              <a:spcBef>
                <a:spcPts val="0"/>
              </a:spcBef>
              <a:defRPr/>
            </a:pPr>
            <a:r>
              <a:rPr lang="en-US" sz="1400" dirty="0">
                <a:solidFill>
                  <a:schemeClr val="tx1"/>
                </a:solidFill>
                <a:latin typeface="Calibri" panose="020F0502020204030204" pitchFamily="34" charset="0"/>
              </a:rPr>
              <a:t>Software and firmware verification</a:t>
            </a:r>
          </a:p>
          <a:p>
            <a:pPr>
              <a:spcBef>
                <a:spcPts val="0"/>
              </a:spcBef>
              <a:defRPr/>
            </a:pPr>
            <a:r>
              <a:rPr lang="en-US" sz="1400" dirty="0">
                <a:solidFill>
                  <a:schemeClr val="tx1"/>
                </a:solidFill>
                <a:latin typeface="Calibri" panose="020F0502020204030204" pitchFamily="34" charset="0"/>
              </a:rPr>
              <a:t>Meter setting verification</a:t>
            </a:r>
          </a:p>
          <a:p>
            <a:pPr>
              <a:spcBef>
                <a:spcPts val="0"/>
              </a:spcBef>
              <a:defRPr/>
            </a:pPr>
            <a:r>
              <a:rPr lang="en-US" sz="1400" dirty="0">
                <a:solidFill>
                  <a:schemeClr val="tx1"/>
                </a:solidFill>
                <a:latin typeface="Calibri" panose="020F0502020204030204" pitchFamily="34" charset="0"/>
              </a:rPr>
              <a:t>Meter functional testing</a:t>
            </a:r>
          </a:p>
          <a:p>
            <a:pPr>
              <a:spcBef>
                <a:spcPts val="0"/>
              </a:spcBef>
              <a:defRPr/>
            </a:pPr>
            <a:r>
              <a:rPr lang="en-US" sz="1400" dirty="0">
                <a:solidFill>
                  <a:schemeClr val="tx1"/>
                </a:solidFill>
                <a:latin typeface="Calibri" panose="020F0502020204030204" pitchFamily="34" charset="0"/>
              </a:rPr>
              <a:t>Demand testing for Utility Commission compliance and meter certification testing</a:t>
            </a:r>
          </a:p>
          <a:p>
            <a:pPr>
              <a:spcBef>
                <a:spcPts val="0"/>
              </a:spcBef>
              <a:defRPr/>
            </a:pPr>
            <a:r>
              <a:rPr lang="en-US" sz="1400" dirty="0">
                <a:solidFill>
                  <a:schemeClr val="tx1"/>
                </a:solidFill>
                <a:latin typeface="Calibri" panose="020F0502020204030204" pitchFamily="34" charset="0"/>
              </a:rPr>
              <a:t>Time-run Testing</a:t>
            </a:r>
          </a:p>
          <a:p>
            <a:pPr>
              <a:spcBef>
                <a:spcPts val="0"/>
              </a:spcBef>
              <a:defRPr/>
            </a:pPr>
            <a:r>
              <a:rPr lang="en-US" sz="1400" dirty="0">
                <a:solidFill>
                  <a:schemeClr val="tx1"/>
                </a:solidFill>
                <a:latin typeface="Calibri" panose="020F0502020204030204" pitchFamily="34" charset="0"/>
              </a:rPr>
              <a:t>Extended use testing</a:t>
            </a:r>
          </a:p>
          <a:p>
            <a:pPr>
              <a:spcBef>
                <a:spcPts val="0"/>
              </a:spcBef>
              <a:defRPr/>
            </a:pPr>
            <a:r>
              <a:rPr lang="en-US" sz="1400" dirty="0">
                <a:solidFill>
                  <a:schemeClr val="tx1"/>
                </a:solidFill>
                <a:latin typeface="Calibri" panose="020F0502020204030204" pitchFamily="34" charset="0"/>
              </a:rPr>
              <a:t>Meter disconnect switch testing</a:t>
            </a:r>
            <a:endParaRPr lang="en-US" sz="1400" dirty="0">
              <a:solidFill>
                <a:srgbClr val="FF0000"/>
              </a:solidFill>
              <a:latin typeface="Calibri" panose="020F0502020204030204" pitchFamily="34" charset="0"/>
            </a:endParaRPr>
          </a:p>
          <a:p>
            <a:pPr marL="0" indent="0">
              <a:buFont typeface="Times New Roman" panose="02020603050405020304" pitchFamily="18" charset="0"/>
              <a:buNone/>
              <a:defRPr/>
            </a:pPr>
            <a:endParaRPr lang="en-US" sz="1400" dirty="0">
              <a:solidFill>
                <a:schemeClr val="tx1"/>
              </a:solidFill>
              <a:latin typeface="Calibri" panose="020F0502020204030204" pitchFamily="34" charset="0"/>
            </a:endParaRPr>
          </a:p>
        </p:txBody>
      </p:sp>
      <p:pic>
        <p:nvPicPr>
          <p:cNvPr id="9221" name="Picture 3">
            <a:extLst>
              <a:ext uri="{FF2B5EF4-FFF2-40B4-BE49-F238E27FC236}">
                <a16:creationId xmlns:a16="http://schemas.microsoft.com/office/drawing/2014/main" id="{2C377ECB-27C1-EF95-4E8D-1B5010E7E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1246188"/>
            <a:ext cx="2339975"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a:extLst>
              <a:ext uri="{FF2B5EF4-FFF2-40B4-BE49-F238E27FC236}">
                <a16:creationId xmlns:a16="http://schemas.microsoft.com/office/drawing/2014/main" id="{DE2AAA9A-D520-A754-27E1-2F74A8156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Box 1">
            <a:extLst>
              <a:ext uri="{FF2B5EF4-FFF2-40B4-BE49-F238E27FC236}">
                <a16:creationId xmlns:a16="http://schemas.microsoft.com/office/drawing/2014/main" id="{E2D805D6-E30D-CB9E-D0D4-0186D2AA6D8D}"/>
              </a:ext>
            </a:extLst>
          </p:cNvPr>
          <p:cNvSpPr txBox="1">
            <a:spLocks noChangeArrowheads="1"/>
          </p:cNvSpPr>
          <p:nvPr/>
        </p:nvSpPr>
        <p:spPr bwMode="auto">
          <a:xfrm>
            <a:off x="304800" y="1143000"/>
            <a:ext cx="55626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buFont typeface="Times New Roman" panose="02020603050405020304" pitchFamily="18" charset="0"/>
              <a:buNone/>
            </a:pPr>
            <a:r>
              <a:rPr lang="en-US" altLang="en-US" sz="2400" b="1">
                <a:latin typeface="Calibri" panose="020F0502020204030204" pitchFamily="34" charset="0"/>
              </a:rPr>
              <a:t>Meter Engineering Board (MEB)</a:t>
            </a:r>
          </a:p>
          <a:p>
            <a:pPr algn="ctr" eaLnBrk="1" hangingPunct="1">
              <a:buFont typeface="Times New Roman" panose="02020603050405020304" pitchFamily="18" charset="0"/>
              <a:buNone/>
            </a:pPr>
            <a:r>
              <a:rPr lang="en-US" altLang="en-US" sz="1400" b="1" i="1">
                <a:solidFill>
                  <a:srgbClr val="FF0000"/>
                </a:solidFill>
                <a:latin typeface="Calibri" panose="020F0502020204030204" pitchFamily="34" charset="0"/>
              </a:rPr>
              <a:t>The Latest Generation of TESCO Demand and Time Run Boards with a lot more under the hood</a:t>
            </a:r>
            <a:endParaRPr lang="en-US" altLang="en-US" sz="1400">
              <a:solidFill>
                <a:schemeClr val="tx1"/>
              </a:solidFill>
              <a:latin typeface="Calibri" panose="020F0502020204030204" pitchFamily="34" charset="0"/>
            </a:endParaRPr>
          </a:p>
          <a:p>
            <a:pPr eaLnBrk="1" hangingPunct="1">
              <a:buFont typeface="Times New Roman" panose="02020603050405020304" pitchFamily="18" charset="0"/>
              <a:buNone/>
            </a:pPr>
            <a:r>
              <a:rPr lang="en-US" altLang="en-US" sz="1400">
                <a:solidFill>
                  <a:schemeClr val="tx1"/>
                </a:solidFill>
                <a:latin typeface="Calibri" panose="020F0502020204030204" pitchFamily="34" charset="0"/>
              </a:rPr>
              <a:t>All of the functionality of the Meter Qualification Boards (MQB’s) including the new automated meter socket design, disconnect testing, communication testing, and advanced functional tests with TESCO’s Meter Engineer Board plus the ability to run Demand and Time Run tests.  These boards have basic metrology of 0.1% accuracy traceable back through NIST. There is a Series Parallel version and a True Three Phase version.</a:t>
            </a:r>
          </a:p>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483762A-F413-3FB9-1729-C5A3604B189E}"/>
              </a:ext>
            </a:extLst>
          </p:cNvPr>
          <p:cNvSpPr>
            <a:spLocks noGrp="1"/>
          </p:cNvSpPr>
          <p:nvPr>
            <p:ph type="title"/>
          </p:nvPr>
        </p:nvSpPr>
        <p:spPr bwMode="auto">
          <a:xfrm>
            <a:off x="1828800" y="381000"/>
            <a:ext cx="6934200" cy="103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b="1">
                <a:latin typeface="Arial" panose="020B0604020202020204" pitchFamily="34" charset="0"/>
                <a:cs typeface="Arial" panose="020B0604020202020204" pitchFamily="34" charset="0"/>
              </a:rPr>
              <a:t>MTS-3050</a:t>
            </a:r>
          </a:p>
        </p:txBody>
      </p:sp>
      <p:sp>
        <p:nvSpPr>
          <p:cNvPr id="3" name="Content Placeholder 2">
            <a:extLst>
              <a:ext uri="{FF2B5EF4-FFF2-40B4-BE49-F238E27FC236}">
                <a16:creationId xmlns:a16="http://schemas.microsoft.com/office/drawing/2014/main" id="{05D2A817-4AD5-B15C-65C6-C0CFE61DE9FB}"/>
              </a:ext>
            </a:extLst>
          </p:cNvPr>
          <p:cNvSpPr>
            <a:spLocks noGrp="1"/>
          </p:cNvSpPr>
          <p:nvPr>
            <p:ph idx="1"/>
          </p:nvPr>
        </p:nvSpPr>
        <p:spPr>
          <a:xfrm>
            <a:off x="228600" y="1295400"/>
            <a:ext cx="4191000" cy="4876800"/>
          </a:xfrm>
        </p:spPr>
        <p:txBody>
          <a:bodyPr/>
          <a:lstStyle/>
          <a:p>
            <a:pPr marL="0" indent="0">
              <a:buFont typeface="Times New Roman" panose="02020603050405020304" pitchFamily="18" charset="0"/>
              <a:buNone/>
              <a:defRPr/>
            </a:pPr>
            <a:r>
              <a:rPr lang="en-US" sz="1600" b="1" dirty="0">
                <a:latin typeface="Calibri" panose="020F0502020204030204" pitchFamily="34" charset="0"/>
              </a:rPr>
              <a:t>Three Phase Meter Test Board (MTS-3050)</a:t>
            </a:r>
          </a:p>
          <a:p>
            <a:pPr marL="0" indent="0">
              <a:buFont typeface="Times New Roman" panose="02020603050405020304" pitchFamily="18" charset="0"/>
              <a:buNone/>
              <a:defRPr/>
            </a:pPr>
            <a:r>
              <a:rPr lang="en-US" sz="1200" b="1" i="1" dirty="0">
                <a:solidFill>
                  <a:srgbClr val="FF0000"/>
                </a:solidFill>
                <a:latin typeface="Calibri" panose="020F0502020204030204" pitchFamily="34" charset="0"/>
              </a:rPr>
              <a:t>An innovative meter ACCURACY test system offering unsurpassed functionality and ease of use. All of the features you will need to test meters today and tomorrow are standard.</a:t>
            </a:r>
            <a:endParaRPr lang="en-US" sz="1200" dirty="0">
              <a:solidFill>
                <a:schemeClr val="tx1"/>
              </a:solidFill>
              <a:latin typeface="Calibri" panose="020F0502020204030204" pitchFamily="34" charset="0"/>
            </a:endParaRPr>
          </a:p>
          <a:p>
            <a:pPr marL="0" indent="0">
              <a:buFont typeface="Times New Roman" panose="02020603050405020304" pitchFamily="18" charset="0"/>
              <a:buNone/>
              <a:defRPr/>
            </a:pPr>
            <a:r>
              <a:rPr lang="en-US" sz="1200" dirty="0">
                <a:solidFill>
                  <a:schemeClr val="tx1"/>
                </a:solidFill>
                <a:latin typeface="Calibri" panose="020F0502020204030204" pitchFamily="34" charset="0"/>
              </a:rPr>
              <a:t>Run standard meter accuracy tests and complex meter accuracy tests under widely varying loading conditions with TESCO’s MTS-3050. </a:t>
            </a:r>
          </a:p>
          <a:p>
            <a:pPr marL="0" indent="0">
              <a:buFont typeface="Times New Roman" panose="02020603050405020304" pitchFamily="18" charset="0"/>
              <a:buNone/>
              <a:defRPr/>
            </a:pPr>
            <a:endParaRPr lang="en-US" sz="1200" dirty="0">
              <a:solidFill>
                <a:schemeClr val="tx1"/>
              </a:solidFill>
              <a:latin typeface="Calibri" panose="020F0502020204030204" pitchFamily="34" charset="0"/>
            </a:endParaRPr>
          </a:p>
          <a:p>
            <a:pPr marL="0" indent="0">
              <a:buFont typeface="Times New Roman" panose="02020603050405020304" pitchFamily="18" charset="0"/>
              <a:buNone/>
              <a:defRPr/>
            </a:pPr>
            <a:r>
              <a:rPr lang="en-US" sz="1800" b="1" dirty="0">
                <a:solidFill>
                  <a:schemeClr val="tx1"/>
                </a:solidFill>
                <a:latin typeface="Calibri" panose="020F0502020204030204" pitchFamily="34" charset="0"/>
              </a:rPr>
              <a:t>Features include:</a:t>
            </a:r>
          </a:p>
          <a:p>
            <a:pPr>
              <a:defRPr/>
            </a:pPr>
            <a:r>
              <a:rPr lang="en-US" sz="1400" b="1" dirty="0">
                <a:solidFill>
                  <a:schemeClr val="tx1"/>
                </a:solidFill>
                <a:latin typeface="Calibri" panose="020F0502020204030204" pitchFamily="34" charset="0"/>
              </a:rPr>
              <a:t>THREE PHASE ACCURACY TEST BOARD</a:t>
            </a:r>
            <a:endParaRPr lang="en-US" sz="1400" dirty="0">
              <a:solidFill>
                <a:schemeClr val="tx1"/>
              </a:solidFill>
              <a:latin typeface="Calibri" panose="020F0502020204030204" pitchFamily="34" charset="0"/>
            </a:endParaRPr>
          </a:p>
          <a:p>
            <a:pPr>
              <a:defRPr/>
            </a:pPr>
            <a:r>
              <a:rPr lang="en-US" sz="1400" dirty="0">
                <a:solidFill>
                  <a:schemeClr val="tx1"/>
                </a:solidFill>
                <a:latin typeface="Calibri" panose="020F0502020204030204" pitchFamily="34" charset="0"/>
              </a:rPr>
              <a:t>0.04% accuracy </a:t>
            </a:r>
          </a:p>
          <a:p>
            <a:pPr>
              <a:defRPr/>
            </a:pPr>
            <a:r>
              <a:rPr lang="en-US" sz="1400" dirty="0">
                <a:solidFill>
                  <a:schemeClr val="tx1"/>
                </a:solidFill>
                <a:latin typeface="Calibri" panose="020F0502020204030204" pitchFamily="34" charset="0"/>
              </a:rPr>
              <a:t>Current Drive: Single range 0.01 to 50A(rms), 70A (peak) </a:t>
            </a:r>
          </a:p>
          <a:p>
            <a:pPr lvl="1">
              <a:defRPr/>
            </a:pPr>
            <a:r>
              <a:rPr lang="en-US" sz="1400" dirty="0">
                <a:solidFill>
                  <a:schemeClr val="tx1"/>
                </a:solidFill>
                <a:latin typeface="Calibri" panose="020F0502020204030204" pitchFamily="34" charset="0"/>
              </a:rPr>
              <a:t>with options to go up to 200 amps</a:t>
            </a:r>
          </a:p>
          <a:p>
            <a:pPr>
              <a:defRPr/>
            </a:pPr>
            <a:r>
              <a:rPr lang="en-US" sz="1200" dirty="0">
                <a:solidFill>
                  <a:schemeClr val="tx1"/>
                </a:solidFill>
                <a:latin typeface="Calibri" panose="020F0502020204030204" pitchFamily="34" charset="0"/>
              </a:rPr>
              <a:t>30 to 350v phase to neutral and 50 to 600v phase to phase</a:t>
            </a:r>
          </a:p>
          <a:p>
            <a:pPr>
              <a:defRPr/>
            </a:pPr>
            <a:r>
              <a:rPr lang="en-US" sz="1200" dirty="0">
                <a:solidFill>
                  <a:schemeClr val="tx1"/>
                </a:solidFill>
                <a:latin typeface="Calibri" panose="020F0502020204030204" pitchFamily="34" charset="0"/>
              </a:rPr>
              <a:t>Ability to check meter response to:</a:t>
            </a:r>
          </a:p>
          <a:p>
            <a:pPr lvl="1">
              <a:defRPr/>
            </a:pPr>
            <a:r>
              <a:rPr lang="en-US" sz="1200" dirty="0">
                <a:solidFill>
                  <a:schemeClr val="tx1"/>
                </a:solidFill>
                <a:latin typeface="Calibri" panose="020F0502020204030204" pitchFamily="34" charset="0"/>
              </a:rPr>
              <a:t>Varying loads over long periods of time to simulate brownout and surge conditions</a:t>
            </a:r>
          </a:p>
          <a:p>
            <a:pPr lvl="1">
              <a:defRPr/>
            </a:pPr>
            <a:r>
              <a:rPr lang="en-US" sz="1200" dirty="0">
                <a:solidFill>
                  <a:schemeClr val="tx1"/>
                </a:solidFill>
                <a:latin typeface="Calibri" panose="020F0502020204030204" pitchFamily="34" charset="0"/>
              </a:rPr>
              <a:t>Harmonic waveforms (can download custom harmonic waveforms through PC interface)</a:t>
            </a:r>
          </a:p>
          <a:p>
            <a:pPr lvl="1">
              <a:defRPr/>
            </a:pPr>
            <a:r>
              <a:rPr lang="en-US" sz="1200" dirty="0">
                <a:solidFill>
                  <a:schemeClr val="tx1"/>
                </a:solidFill>
                <a:latin typeface="Calibri" panose="020F0502020204030204" pitchFamily="34" charset="0"/>
              </a:rPr>
              <a:t>Meter power on/off cycling</a:t>
            </a:r>
          </a:p>
          <a:p>
            <a:pPr lvl="1">
              <a:defRPr/>
            </a:pPr>
            <a:r>
              <a:rPr lang="en-US" sz="1200" dirty="0">
                <a:solidFill>
                  <a:schemeClr val="tx1"/>
                </a:solidFill>
                <a:latin typeface="Calibri" panose="020F0502020204030204" pitchFamily="34" charset="0"/>
              </a:rPr>
              <a:t>Phasor Distortion</a:t>
            </a:r>
          </a:p>
          <a:p>
            <a:pPr lvl="1">
              <a:defRPr/>
            </a:pPr>
            <a:endParaRPr lang="en-US" sz="800" dirty="0">
              <a:solidFill>
                <a:schemeClr val="tx1"/>
              </a:solidFill>
              <a:latin typeface="Calibri" panose="020F0502020204030204" pitchFamily="34" charset="0"/>
            </a:endParaRPr>
          </a:p>
          <a:p>
            <a:pPr marL="0" indent="0">
              <a:buFont typeface="Times New Roman" panose="02020603050405020304" pitchFamily="18" charset="0"/>
              <a:buNone/>
              <a:defRPr/>
            </a:pPr>
            <a:endParaRPr lang="en-US" sz="1400" dirty="0">
              <a:solidFill>
                <a:schemeClr val="tx1"/>
              </a:solidFill>
              <a:latin typeface="Calibri" panose="020F0502020204030204" pitchFamily="34" charset="0"/>
            </a:endParaRPr>
          </a:p>
        </p:txBody>
      </p:sp>
      <p:pic>
        <p:nvPicPr>
          <p:cNvPr id="10244" name="Picture 2" descr="P:\Tesco\Marketing DO NOT MOVE THIS FOLDER\Product images\MTS-3050\MTS-3050 cropped.jpg">
            <a:extLst>
              <a:ext uri="{FF2B5EF4-FFF2-40B4-BE49-F238E27FC236}">
                <a16:creationId xmlns:a16="http://schemas.microsoft.com/office/drawing/2014/main" id="{A0D593C6-3A1B-037C-8F37-C1BEF164D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524000"/>
            <a:ext cx="40005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345EEE-2E97-375F-2BE3-4F3F6861DBE5}"/>
              </a:ext>
            </a:extLst>
          </p:cNvPr>
          <p:cNvSpPr txBox="1"/>
          <p:nvPr/>
        </p:nvSpPr>
        <p:spPr>
          <a:xfrm>
            <a:off x="4572000" y="4038600"/>
            <a:ext cx="4267200" cy="1973263"/>
          </a:xfrm>
          <a:prstGeom prst="rect">
            <a:avLst/>
          </a:prstGeom>
          <a:noFill/>
        </p:spPr>
        <p:txBody>
          <a:bodyPr>
            <a:spAutoFit/>
          </a:bodyPr>
          <a:lstStyle/>
          <a:p>
            <a:pPr>
              <a:defRPr/>
            </a:pPr>
            <a:r>
              <a:rPr lang="en-US" sz="1400" b="1" dirty="0"/>
              <a:t>The MTS facilitates these meter shop functions:</a:t>
            </a:r>
          </a:p>
          <a:p>
            <a:pPr>
              <a:defRPr/>
            </a:pPr>
            <a:endParaRPr lang="en-US" sz="1400" b="1" dirty="0"/>
          </a:p>
          <a:p>
            <a:pPr marL="171450" indent="-171450">
              <a:buFont typeface="Arial" panose="020B0604020202020204" pitchFamily="34" charset="0"/>
              <a:buChar char="•"/>
              <a:defRPr/>
            </a:pPr>
            <a:r>
              <a:rPr lang="en-US" sz="1200" dirty="0"/>
              <a:t>Full functional testing capability for all AMI/AMR meters</a:t>
            </a:r>
          </a:p>
          <a:p>
            <a:pPr marL="171450" indent="-171450">
              <a:buFont typeface="Arial" panose="020B0604020202020204" pitchFamily="34" charset="0"/>
              <a:buChar char="•"/>
              <a:defRPr/>
            </a:pPr>
            <a:r>
              <a:rPr lang="en-US" sz="1200" dirty="0"/>
              <a:t>Meter program updates</a:t>
            </a:r>
          </a:p>
          <a:p>
            <a:pPr marL="171450" indent="-171450">
              <a:buFont typeface="Arial" panose="020B0604020202020204" pitchFamily="34" charset="0"/>
              <a:buChar char="•"/>
              <a:defRPr/>
            </a:pPr>
            <a:r>
              <a:rPr lang="en-US" sz="1200" dirty="0"/>
              <a:t>Software revision checking for both the meter and the communications module</a:t>
            </a:r>
          </a:p>
          <a:p>
            <a:pPr marL="171450" indent="-171450">
              <a:buFont typeface="Arial" panose="020B0604020202020204" pitchFamily="34" charset="0"/>
              <a:buChar char="•"/>
              <a:defRPr/>
            </a:pPr>
            <a:r>
              <a:rPr lang="en-US" sz="1200" dirty="0"/>
              <a:t>Communications module troubleshooting</a:t>
            </a:r>
          </a:p>
          <a:p>
            <a:pPr marL="171450" indent="-171450">
              <a:buFont typeface="Arial" panose="020B0604020202020204" pitchFamily="34" charset="0"/>
              <a:buChar char="•"/>
              <a:defRPr/>
            </a:pPr>
            <a:r>
              <a:rPr lang="en-US" sz="1200" dirty="0"/>
              <a:t>Checking of problem meters for open/shorted elements</a:t>
            </a:r>
          </a:p>
        </p:txBody>
      </p:sp>
      <p:pic>
        <p:nvPicPr>
          <p:cNvPr id="10246" name="Picture 5">
            <a:extLst>
              <a:ext uri="{FF2B5EF4-FFF2-40B4-BE49-F238E27FC236}">
                <a16:creationId xmlns:a16="http://schemas.microsoft.com/office/drawing/2014/main" id="{257A1308-7336-B14D-EC89-D3E339D8F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6092825"/>
            <a:ext cx="11096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5124</TotalTime>
  <Words>3526</Words>
  <Application>Microsoft Macintosh PowerPoint</Application>
  <PresentationFormat>On-screen Show (4:3)</PresentationFormat>
  <Paragraphs>276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Times New Roman</vt:lpstr>
      <vt:lpstr>AvantGarde</vt:lpstr>
      <vt:lpstr>Calibri</vt:lpstr>
      <vt:lpstr>Wingdings</vt:lpstr>
      <vt:lpstr>Default Design</vt:lpstr>
      <vt:lpstr>PowerPoint Presentation</vt:lpstr>
      <vt:lpstr>New Meter Testing Equipment</vt:lpstr>
      <vt:lpstr>2100 Desktop Meter Station</vt:lpstr>
      <vt:lpstr>2199 Desktop MQB</vt:lpstr>
      <vt:lpstr>2990 Desktop Meter Test Station </vt:lpstr>
      <vt:lpstr>Meter Qualification Board</vt:lpstr>
      <vt:lpstr>MQB3</vt:lpstr>
      <vt:lpstr>MEB</vt:lpstr>
      <vt:lpstr>MTS-3050</vt:lpstr>
      <vt:lpstr>Multi-Position Meter Test Boards and MQB-MTS Hybrid Boards</vt:lpstr>
      <vt:lpstr>ISO 17025 Lab</vt:lpstr>
      <vt:lpstr>Precision Multirange Current Transformer</vt:lpstr>
      <vt:lpstr>Current Transformer Testing System</vt:lpstr>
      <vt:lpstr>Current Transformer Testing System</vt:lpstr>
      <vt:lpstr>Automatic Transformer Comparators</vt:lpstr>
      <vt:lpstr>Precision Multirange Voltage Transformer</vt:lpstr>
      <vt:lpstr>Voltage Transformer Testing System</vt:lpstr>
      <vt:lpstr>ANSI Standard Burden Sets</vt:lpstr>
      <vt:lpstr>Loading Transformer: CL-6</vt:lpstr>
      <vt:lpstr>Meter Manager Software</vt:lpstr>
      <vt:lpstr>Meter Manager Software</vt:lpstr>
      <vt:lpstr>Meter Manager Software</vt:lpstr>
      <vt:lpstr>Training Room</vt:lpstr>
      <vt:lpstr>Meter Farms</vt:lpstr>
      <vt:lpstr>Hot Socket Repair Kit</vt:lpstr>
      <vt:lpstr>Field Testing Equipment</vt:lpstr>
      <vt:lpstr>Consumables</vt:lpstr>
      <vt:lpstr>Services</vt:lpstr>
      <vt:lpstr>Voltage Tester: K-60</vt:lpstr>
      <vt:lpstr>Phase Sequence Indicator</vt:lpstr>
      <vt:lpstr>Third Rail Tester: 4E2-1</vt:lpstr>
      <vt:lpstr>Questions? 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168</cp:revision>
  <cp:lastPrinted>2004-05-03T19:12:21Z</cp:lastPrinted>
  <dcterms:created xsi:type="dcterms:W3CDTF">2004-03-09T01:40:14Z</dcterms:created>
  <dcterms:modified xsi:type="dcterms:W3CDTF">2023-10-18T16:37:59Z</dcterms:modified>
</cp:coreProperties>
</file>