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3"/>
  </p:notesMasterIdLst>
  <p:handoutMasterIdLst>
    <p:handoutMasterId r:id="rId24"/>
  </p:handoutMasterIdLst>
  <p:sldIdLst>
    <p:sldId id="458" r:id="rId2"/>
    <p:sldId id="357" r:id="rId3"/>
    <p:sldId id="448" r:id="rId4"/>
    <p:sldId id="451" r:id="rId5"/>
    <p:sldId id="457" r:id="rId6"/>
    <p:sldId id="453" r:id="rId7"/>
    <p:sldId id="466" r:id="rId8"/>
    <p:sldId id="452" r:id="rId9"/>
    <p:sldId id="461" r:id="rId10"/>
    <p:sldId id="454" r:id="rId11"/>
    <p:sldId id="460" r:id="rId12"/>
    <p:sldId id="469" r:id="rId13"/>
    <p:sldId id="463" r:id="rId14"/>
    <p:sldId id="465" r:id="rId15"/>
    <p:sldId id="467" r:id="rId16"/>
    <p:sldId id="464" r:id="rId17"/>
    <p:sldId id="445" r:id="rId18"/>
    <p:sldId id="462" r:id="rId19"/>
    <p:sldId id="470" r:id="rId20"/>
    <p:sldId id="459" r:id="rId21"/>
    <p:sldId id="468"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F338F1-1142-4A30-B763-7D154CDD5E8C}">
          <p14:sldIdLst>
            <p14:sldId id="458"/>
            <p14:sldId id="357"/>
            <p14:sldId id="448"/>
            <p14:sldId id="451"/>
            <p14:sldId id="457"/>
            <p14:sldId id="453"/>
            <p14:sldId id="466"/>
            <p14:sldId id="452"/>
            <p14:sldId id="461"/>
            <p14:sldId id="454"/>
            <p14:sldId id="460"/>
            <p14:sldId id="469"/>
            <p14:sldId id="463"/>
            <p14:sldId id="465"/>
            <p14:sldId id="467"/>
            <p14:sldId id="464"/>
            <p14:sldId id="445"/>
            <p14:sldId id="462"/>
            <p14:sldId id="470"/>
            <p14:sldId id="459"/>
            <p14:sldId id="468"/>
          </p14:sldIdLst>
        </p14:section>
        <p14:section name="Untitled Section" id="{E38AC6EE-5E0F-4738-B15C-F98FBB2DB74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98224" autoAdjust="0"/>
  </p:normalViewPr>
  <p:slideViewPr>
    <p:cSldViewPr>
      <p:cViewPr>
        <p:scale>
          <a:sx n="70" d="100"/>
          <a:sy n="70" d="100"/>
        </p:scale>
        <p:origin x="-3078" y="-1068"/>
      </p:cViewPr>
      <p:guideLst>
        <p:guide orient="horz" pos="2160"/>
        <p:guide pos="2880"/>
      </p:guideLst>
    </p:cSldViewPr>
  </p:slideViewPr>
  <p:notesTextViewPr>
    <p:cViewPr>
      <p:scale>
        <a:sx n="1" d="1"/>
        <a:sy n="1" d="1"/>
      </p:scale>
      <p:origin x="0" y="0"/>
    </p:cViewPr>
  </p:notesTextViewPr>
  <p:sorterViewPr>
    <p:cViewPr>
      <p:scale>
        <a:sx n="100" d="100"/>
        <a:sy n="100" d="100"/>
      </p:scale>
      <p:origin x="0" y="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D163C-4DE7-4501-8021-6D7B36526211}" type="datetimeFigureOut">
              <a:rPr lang="en-US" smtClean="0"/>
              <a:t>10/3/2017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13D6C9-B556-47A7-B820-1C596A9CA335}" type="slidenum">
              <a:rPr lang="en-US" smtClean="0"/>
              <a:t>‹#›</a:t>
            </a:fld>
            <a:endParaRPr lang="en-US"/>
          </a:p>
        </p:txBody>
      </p:sp>
    </p:spTree>
    <p:extLst>
      <p:ext uri="{BB962C8B-B14F-4D97-AF65-F5344CB8AC3E}">
        <p14:creationId xmlns:p14="http://schemas.microsoft.com/office/powerpoint/2010/main" val="229829063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11A4D-E873-4A0E-908F-B428662E8071}" type="datetimeFigureOut">
              <a:rPr lang="en-US" smtClean="0"/>
              <a:t>10/3/2017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97E98-F346-4AD9-A37E-AA7470C95BDC}" type="slidenum">
              <a:rPr lang="en-US" smtClean="0"/>
              <a:t>‹#›</a:t>
            </a:fld>
            <a:endParaRPr lang="en-US" dirty="0"/>
          </a:p>
        </p:txBody>
      </p:sp>
    </p:spTree>
    <p:extLst>
      <p:ext uri="{BB962C8B-B14F-4D97-AF65-F5344CB8AC3E}">
        <p14:creationId xmlns:p14="http://schemas.microsoft.com/office/powerpoint/2010/main" val="35675479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In the past we had Corporate asset management systems that originated on the financial side of the business and we had meter record systems that handled all metering test results.  Between the two we would have all of our bases covered.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organizations bring inventory into their warehouses they are concerned with where product is stored, how it is distributed to locations and customers, how to track units sold, and when to replenish inventory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Date Placeholder 3"/>
          <p:cNvSpPr>
            <a:spLocks noGrp="1"/>
          </p:cNvSpPr>
          <p:nvPr>
            <p:ph type="dt" idx="10"/>
          </p:nvPr>
        </p:nvSpPr>
        <p:spPr/>
        <p:txBody>
          <a:bodyPr/>
          <a:lstStyle/>
          <a:p>
            <a:fld id="{00B9D864-4C52-4E1E-964D-4BFF4E7A9D1C}" type="datetime1">
              <a:rPr lang="en-US" smtClean="0"/>
              <a:t>10/3/2017</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3</a:t>
            </a:fld>
            <a:endParaRPr lang="en-US" dirty="0"/>
          </a:p>
        </p:txBody>
      </p:sp>
    </p:spTree>
    <p:extLst>
      <p:ext uri="{BB962C8B-B14F-4D97-AF65-F5344CB8AC3E}">
        <p14:creationId xmlns:p14="http://schemas.microsoft.com/office/powerpoint/2010/main" val="218982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anose="020F0502020204030204" pitchFamily="34" charset="0"/>
              </a:rPr>
              <a:t>Cost Reduction</a:t>
            </a:r>
            <a:r>
              <a:rPr lang="en-US" dirty="0" smtClean="0">
                <a:latin typeface="Calibri" panose="020F0502020204030204" pitchFamily="34" charset="0"/>
              </a:rPr>
              <a:t>—Optimize inventory, reduce shrinkage, and lower labor costs</a:t>
            </a:r>
          </a:p>
          <a:p>
            <a:r>
              <a:rPr lang="en-US" b="1" dirty="0" smtClean="0">
                <a:latin typeface="Calibri" panose="020F0502020204030204" pitchFamily="34" charset="0"/>
              </a:rPr>
              <a:t>Increased Revenue</a:t>
            </a:r>
            <a:r>
              <a:rPr lang="en-US" dirty="0" smtClean="0">
                <a:latin typeface="Calibri" panose="020F0502020204030204" pitchFamily="34" charset="0"/>
              </a:rPr>
              <a:t>—Reduce out-of-stock SKUs, better monitor sales trends to optimize sales revenue</a:t>
            </a:r>
          </a:p>
          <a:p>
            <a:pPr>
              <a:buFont typeface="Arial"/>
              <a:buChar char="•"/>
            </a:pPr>
            <a:r>
              <a:rPr lang="en-US" b="1" dirty="0" smtClean="0">
                <a:latin typeface="Calibri" panose="020F0502020204030204" pitchFamily="34" charset="0"/>
              </a:rPr>
              <a:t>Improved Efficiencies</a:t>
            </a:r>
            <a:r>
              <a:rPr lang="en-US" dirty="0" smtClean="0">
                <a:latin typeface="Calibri" panose="020F0502020204030204" pitchFamily="34" charset="0"/>
              </a:rPr>
              <a:t>—Increased accuracy, reduction of data entry errors, and automated data collection to provide real-time monitoring</a:t>
            </a:r>
          </a:p>
          <a:p>
            <a:pPr>
              <a:buFont typeface="Arial"/>
              <a:buChar char="•"/>
            </a:pPr>
            <a:r>
              <a:rPr lang="en-US" b="1" dirty="0" smtClean="0">
                <a:latin typeface="Calibri" panose="020F0502020204030204" pitchFamily="34" charset="0"/>
              </a:rPr>
              <a:t>Increased Traceability </a:t>
            </a:r>
            <a:r>
              <a:rPr lang="en-US" dirty="0" smtClean="0">
                <a:latin typeface="Calibri" panose="020F0502020204030204" pitchFamily="34" charset="0"/>
              </a:rPr>
              <a:t>—Gain greater insight into key aspects of your organization</a:t>
            </a:r>
          </a:p>
          <a:p>
            <a:pPr>
              <a:buFont typeface="Arial"/>
              <a:buChar char="•"/>
            </a:pPr>
            <a:endParaRPr lang="en-US" dirty="0" smtClean="0">
              <a:latin typeface="Calibri" panose="020F0502020204030204" pitchFamily="34" charset="0"/>
            </a:endParaRPr>
          </a:p>
          <a:p>
            <a:r>
              <a:rPr lang="en-US" b="1" dirty="0" smtClean="0">
                <a:latin typeface="Calibri" panose="020F0502020204030204" pitchFamily="34" charset="0"/>
              </a:rPr>
              <a:t>Identify your organization’s objectives</a:t>
            </a:r>
            <a:r>
              <a:rPr lang="en-US" dirty="0" smtClean="0">
                <a:latin typeface="Calibri" panose="020F0502020204030204" pitchFamily="34" charset="0"/>
              </a:rPr>
              <a:t>—What do you want to track? How do you want it managed? What systems should be integrated into your solution?</a:t>
            </a:r>
          </a:p>
          <a:p>
            <a:pPr>
              <a:buFont typeface="Arial"/>
              <a:buChar char="•"/>
            </a:pPr>
            <a:r>
              <a:rPr lang="en-US" b="1" dirty="0" smtClean="0">
                <a:latin typeface="Calibri" panose="020F0502020204030204" pitchFamily="34" charset="0"/>
              </a:rPr>
              <a:t>Develop a site survey and technology plan</a:t>
            </a:r>
            <a:r>
              <a:rPr lang="en-US" dirty="0" smtClean="0">
                <a:latin typeface="Calibri" panose="020F0502020204030204" pitchFamily="34" charset="0"/>
              </a:rPr>
              <a:t>—Understand that asset and inventory data will need to be collected and analyzed in order to determine the right solution.</a:t>
            </a:r>
          </a:p>
          <a:p>
            <a:pPr>
              <a:buFont typeface="Arial"/>
              <a:buChar char="•"/>
            </a:pPr>
            <a:r>
              <a:rPr lang="en-US" b="1" dirty="0" smtClean="0">
                <a:latin typeface="Calibri" panose="020F0502020204030204" pitchFamily="34" charset="0"/>
              </a:rPr>
              <a:t>Create a pilot program</a:t>
            </a:r>
            <a:r>
              <a:rPr lang="en-US" dirty="0" smtClean="0">
                <a:latin typeface="Calibri" panose="020F0502020204030204" pitchFamily="34" charset="0"/>
              </a:rPr>
              <a:t>—If asset management and inventory tracking technology is new to your organization, it is often recommended to pilot your solution in a small area of your organization. Piloting will help you to refine requirements and better understand the components needed</a:t>
            </a:r>
          </a:p>
          <a:p>
            <a:endParaRPr lang="en-US" dirty="0"/>
          </a:p>
        </p:txBody>
      </p:sp>
      <p:sp>
        <p:nvSpPr>
          <p:cNvPr id="4" name="Date Placeholder 3"/>
          <p:cNvSpPr>
            <a:spLocks noGrp="1"/>
          </p:cNvSpPr>
          <p:nvPr>
            <p:ph type="dt" idx="10"/>
          </p:nvPr>
        </p:nvSpPr>
        <p:spPr/>
        <p:txBody>
          <a:bodyPr/>
          <a:lstStyle/>
          <a:p>
            <a:fld id="{D0D9310C-B463-45BF-8530-948498A81317}" type="datetime1">
              <a:rPr lang="en-US" smtClean="0"/>
              <a:t>10/3/2017</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4</a:t>
            </a:fld>
            <a:endParaRPr lang="en-US" dirty="0"/>
          </a:p>
        </p:txBody>
      </p:sp>
    </p:spTree>
    <p:extLst>
      <p:ext uri="{BB962C8B-B14F-4D97-AF65-F5344CB8AC3E}">
        <p14:creationId xmlns:p14="http://schemas.microsoft.com/office/powerpoint/2010/main" val="327216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CDDA16A-8326-46EF-962F-D74A03665C11}" type="datetime1">
              <a:rPr lang="en-US" smtClean="0"/>
              <a:t>10/3/2017</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6</a:t>
            </a:fld>
            <a:endParaRPr lang="en-US" dirty="0"/>
          </a:p>
        </p:txBody>
      </p:sp>
    </p:spTree>
    <p:extLst>
      <p:ext uri="{BB962C8B-B14F-4D97-AF65-F5344CB8AC3E}">
        <p14:creationId xmlns:p14="http://schemas.microsoft.com/office/powerpoint/2010/main" val="90470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Choose the methodology that will deliver the most value, with the least impact on those delivering it. We will evaluate organizational goals, the constraints and dependencies, risks involved, the project size, cost, and of course, the complexity of the project.</a:t>
            </a:r>
          </a:p>
          <a:p>
            <a:endParaRPr lang="en-US" dirty="0"/>
          </a:p>
        </p:txBody>
      </p:sp>
      <p:sp>
        <p:nvSpPr>
          <p:cNvPr id="4" name="Date Placeholder 3"/>
          <p:cNvSpPr>
            <a:spLocks noGrp="1"/>
          </p:cNvSpPr>
          <p:nvPr>
            <p:ph type="dt" idx="10"/>
          </p:nvPr>
        </p:nvSpPr>
        <p:spPr/>
        <p:txBody>
          <a:bodyPr/>
          <a:lstStyle/>
          <a:p>
            <a:fld id="{DBC0822F-4EC9-4F4D-9271-1F2347D843B4}" type="datetime1">
              <a:rPr lang="en-US" smtClean="0"/>
              <a:t>10/3/2017</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7</a:t>
            </a:fld>
            <a:endParaRPr lang="en-US" dirty="0"/>
          </a:p>
        </p:txBody>
      </p:sp>
    </p:spTree>
    <p:extLst>
      <p:ext uri="{BB962C8B-B14F-4D97-AF65-F5344CB8AC3E}">
        <p14:creationId xmlns:p14="http://schemas.microsoft.com/office/powerpoint/2010/main" val="363252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Level to which we can track</a:t>
            </a:r>
            <a:r>
              <a:rPr lang="en-US" baseline="0" dirty="0" smtClean="0"/>
              <a:t> inventory… What level… Shop, employee, vehicle… </a:t>
            </a:r>
            <a:endParaRPr lang="en-US" dirty="0"/>
          </a:p>
        </p:txBody>
      </p:sp>
      <p:sp>
        <p:nvSpPr>
          <p:cNvPr id="4" name="Date Placeholder 3"/>
          <p:cNvSpPr>
            <a:spLocks noGrp="1"/>
          </p:cNvSpPr>
          <p:nvPr>
            <p:ph type="dt" idx="10"/>
          </p:nvPr>
        </p:nvSpPr>
        <p:spPr/>
        <p:txBody>
          <a:bodyPr/>
          <a:lstStyle/>
          <a:p>
            <a:fld id="{2DFC0777-C2D9-418A-9E08-746733D9BB7C}" type="datetime1">
              <a:rPr lang="en-US" smtClean="0"/>
              <a:t>10/3/2017</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14</a:t>
            </a:fld>
            <a:endParaRPr lang="en-US" dirty="0"/>
          </a:p>
        </p:txBody>
      </p:sp>
    </p:spTree>
    <p:extLst>
      <p:ext uri="{BB962C8B-B14F-4D97-AF65-F5344CB8AC3E}">
        <p14:creationId xmlns:p14="http://schemas.microsoft.com/office/powerpoint/2010/main" val="410445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built platforms continuously</a:t>
            </a:r>
            <a:r>
              <a:rPr lang="en-US" baseline="0" dirty="0" smtClean="0"/>
              <a:t> get enhanced/improved from usage and needs. Subsequent installations… One need becomes a core module.  </a:t>
            </a:r>
          </a:p>
          <a:p>
            <a:endParaRPr lang="en-US" baseline="0" dirty="0" smtClean="0"/>
          </a:p>
          <a:p>
            <a:r>
              <a:rPr lang="en-US" baseline="0" dirty="0" smtClean="0"/>
              <a:t>User defined tasks and fields. </a:t>
            </a:r>
            <a:endParaRPr lang="en-US" dirty="0"/>
          </a:p>
        </p:txBody>
      </p:sp>
      <p:sp>
        <p:nvSpPr>
          <p:cNvPr id="4" name="Date Placeholder 3"/>
          <p:cNvSpPr>
            <a:spLocks noGrp="1"/>
          </p:cNvSpPr>
          <p:nvPr>
            <p:ph type="dt" idx="10"/>
          </p:nvPr>
        </p:nvSpPr>
        <p:spPr/>
        <p:txBody>
          <a:bodyPr/>
          <a:lstStyle/>
          <a:p>
            <a:fld id="{C1B8C69E-6A5F-4ED5-80CB-167F5E517242}" type="datetime1">
              <a:rPr lang="en-US" smtClean="0"/>
              <a:t>10/3/2017</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15</a:t>
            </a:fld>
            <a:endParaRPr lang="en-US" dirty="0"/>
          </a:p>
        </p:txBody>
      </p:sp>
    </p:spTree>
    <p:extLst>
      <p:ext uri="{BB962C8B-B14F-4D97-AF65-F5344CB8AC3E}">
        <p14:creationId xmlns:p14="http://schemas.microsoft.com/office/powerpoint/2010/main" val="325075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a:t>
            </a:r>
            <a:r>
              <a:rPr lang="en-US" baseline="0" dirty="0" smtClean="0"/>
              <a:t>t Systems, </a:t>
            </a:r>
            <a:endParaRPr lang="en-US" dirty="0"/>
          </a:p>
        </p:txBody>
      </p:sp>
      <p:sp>
        <p:nvSpPr>
          <p:cNvPr id="4" name="Date Placeholder 3"/>
          <p:cNvSpPr>
            <a:spLocks noGrp="1"/>
          </p:cNvSpPr>
          <p:nvPr>
            <p:ph type="dt" idx="10"/>
          </p:nvPr>
        </p:nvSpPr>
        <p:spPr/>
        <p:txBody>
          <a:bodyPr/>
          <a:lstStyle/>
          <a:p>
            <a:fld id="{3E9BCFC7-3C72-48B2-A59B-499992279687}" type="datetime1">
              <a:rPr lang="en-US" smtClean="0"/>
              <a:t>10/3/2017</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17</a:t>
            </a:fld>
            <a:endParaRPr lang="en-US" dirty="0"/>
          </a:p>
        </p:txBody>
      </p:sp>
    </p:spTree>
    <p:extLst>
      <p:ext uri="{BB962C8B-B14F-4D97-AF65-F5344CB8AC3E}">
        <p14:creationId xmlns:p14="http://schemas.microsoft.com/office/powerpoint/2010/main" val="189359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4076700" y="6528816"/>
            <a:ext cx="1066800" cy="329184"/>
          </a:xfrm>
        </p:spPr>
        <p:txBody>
          <a:bodyPr/>
          <a:lstStyle>
            <a:lvl1pPr algn="r">
              <a:defRPr/>
            </a:lvl1pPr>
          </a:lstStyle>
          <a:p>
            <a:pPr algn="ctr"/>
            <a:r>
              <a:rPr lang="en-US" dirty="0" smtClean="0"/>
              <a:t>Slide </a:t>
            </a:r>
            <a:fld id="{0CFEC368-1D7A-4F81-ABF6-AE0E36BAF64C}" type="slidenum">
              <a:rPr lang="en-US" smtClean="0"/>
              <a:pPr algn="ct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676400"/>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114800" y="6528816"/>
            <a:ext cx="1066800" cy="329184"/>
          </a:xfrm>
        </p:spPr>
        <p:txBody>
          <a:bodyPr/>
          <a:lstStyle>
            <a:lvl1pPr algn="r">
              <a:defRPr/>
            </a:lvl1pPr>
          </a:lstStyle>
          <a:p>
            <a:pPr algn="ctr"/>
            <a:r>
              <a:rPr lang="en-US" dirty="0" smtClean="0"/>
              <a:t>Slide </a:t>
            </a:r>
            <a:fld id="{0CFEC368-1D7A-4F81-ABF6-AE0E36BAF64C}" type="slidenum">
              <a:rPr lang="en-US" smtClean="0"/>
              <a:pPr algn="ctr"/>
              <a:t>‹#›</a:t>
            </a:fld>
            <a:endParaRPr lang="en-US" dirty="0"/>
          </a:p>
        </p:txBody>
      </p:sp>
      <p:pic>
        <p:nvPicPr>
          <p:cNvPr id="5" name="Picture 7" descr="logo_plai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4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3962400" y="6400800"/>
            <a:ext cx="1066800" cy="329184"/>
          </a:xfrm>
        </p:spPr>
        <p:txBody>
          <a:bodyPr/>
          <a:lstStyle>
            <a:lvl1pPr algn="r">
              <a:defRPr/>
            </a:lvl1pPr>
          </a:lstStyle>
          <a:p>
            <a:r>
              <a:rPr lang="en-US" dirty="0" smtClean="0"/>
              <a:t>Slide </a:t>
            </a:r>
            <a:fld id="{0CFEC368-1D7A-4F81-ABF6-AE0E36BAF64C}" type="slidenum">
              <a:rPr lang="en-US" smtClean="0"/>
              <a:pPr/>
              <a:t>‹#›</a:t>
            </a:fld>
            <a:endParaRPr lang="en-US" dirty="0"/>
          </a:p>
        </p:txBody>
      </p:sp>
      <p:pic>
        <p:nvPicPr>
          <p:cNvPr id="4" name="Picture 7" descr="logo_plai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4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a:solidFill>
            <a:schemeClr val="accent1">
              <a:lumMod val="60000"/>
              <a:lumOff val="40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962400" y="6492422"/>
            <a:ext cx="1066800" cy="329184"/>
          </a:xfrm>
          <a:prstGeom prst="rect">
            <a:avLst/>
          </a:prstGeom>
        </p:spPr>
        <p:txBody>
          <a:bodyPr vert="horz" lIns="91440" tIns="45720" rIns="91440" bIns="45720" rtlCol="0" anchor="ctr"/>
          <a:lstStyle>
            <a:lvl1pPr algn="l">
              <a:defRPr sz="1200" b="1">
                <a:solidFill>
                  <a:schemeClr val="tx1"/>
                </a:solidFill>
                <a:latin typeface="+mj-lt"/>
              </a:defRPr>
            </a:lvl1pPr>
          </a:lstStyle>
          <a:p>
            <a:r>
              <a:rPr lang="en-US" dirty="0" smtClean="0"/>
              <a:t>Slide </a:t>
            </a:r>
            <a:fld id="{0CFEC368-1D7A-4F81-ABF6-AE0E36BAF64C}" type="slidenum">
              <a:rPr lang="en-US" smtClean="0"/>
              <a:pPr/>
              <a:t>‹#›</a:t>
            </a:fld>
            <a:endParaRPr lang="en-US" dirty="0"/>
          </a:p>
        </p:txBody>
      </p:sp>
      <p:pic>
        <p:nvPicPr>
          <p:cNvPr id="11" name="Picture 7" descr="logo_plain"/>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724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6" r:id="rId3"/>
  </p:sldLayoutIdLst>
  <p:timing>
    <p:tnLst>
      <p:par>
        <p:cTn id="1" dur="indefinite" restart="never" nodeType="tmRoot"/>
      </p:par>
    </p:tnLst>
  </p:timing>
  <p:hf hdr="0" dt="0"/>
  <p:txStyles>
    <p:titleStyle>
      <a:lvl1pPr algn="ctr" defTabSz="914400" rtl="0" eaLnBrk="1" latinLnBrk="0" hangingPunct="1">
        <a:spcBef>
          <a:spcPct val="0"/>
        </a:spcBef>
        <a:buNone/>
        <a:defRPr sz="4000" kern="1200" spc="-100" baseline="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hyperlink" Target="mailto:paul.fratellone@tescometering.com" TargetMode="Externa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0" y="24404"/>
            <a:ext cx="9144000" cy="6858000"/>
          </a:xfrm>
          <a:prstGeom prst="rect">
            <a:avLst/>
          </a:prstGeom>
          <a:solidFill>
            <a:srgbClr val="0033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600200"/>
            <a:ext cx="9144000" cy="25213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Asset Management &amp; </a:t>
            </a:r>
          </a:p>
          <a:p>
            <a:pPr algn="ctr"/>
            <a:r>
              <a:rPr lang="en-US" sz="2800" b="1" dirty="0" smtClean="0">
                <a:solidFill>
                  <a:srgbClr val="0000FF"/>
                </a:solidFill>
              </a:rPr>
              <a:t>Inventory Tracking Systems </a:t>
            </a:r>
          </a:p>
          <a:p>
            <a:pPr algn="ctr"/>
            <a:r>
              <a:rPr lang="en-US" sz="2800" b="1" dirty="0" smtClean="0">
                <a:solidFill>
                  <a:srgbClr val="0000FF"/>
                </a:solidFill>
              </a:rPr>
              <a:t>for Metering Services</a:t>
            </a:r>
            <a:endParaRPr lang="en-US" sz="2800" b="1" dirty="0">
              <a:solidFill>
                <a:srgbClr val="0000FF"/>
              </a:solidFill>
            </a:endParaRPr>
          </a:p>
        </p:txBody>
      </p:sp>
      <p:pic>
        <p:nvPicPr>
          <p:cNvPr id="12" name="Picture 17" descr="logo_pl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406391"/>
            <a:ext cx="1828800" cy="90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853" y="2268336"/>
            <a:ext cx="1317221" cy="118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10"/>
          <p:cNvSpPr txBox="1">
            <a:spLocks noChangeArrowheads="1"/>
          </p:cNvSpPr>
          <p:nvPr/>
        </p:nvSpPr>
        <p:spPr bwMode="auto">
          <a:xfrm>
            <a:off x="2725572" y="4343400"/>
            <a:ext cx="6324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spcAft>
                <a:spcPct val="100000"/>
              </a:spcAft>
              <a:buFontTx/>
              <a:buNone/>
            </a:pPr>
            <a:r>
              <a:rPr lang="en-US" altLang="en-US" sz="2400" dirty="0">
                <a:solidFill>
                  <a:schemeClr val="bg1"/>
                </a:solidFill>
              </a:rPr>
              <a:t>Prepared by </a:t>
            </a:r>
            <a:r>
              <a:rPr lang="en-US" altLang="en-US" sz="2400" dirty="0" smtClean="0">
                <a:solidFill>
                  <a:schemeClr val="bg1"/>
                </a:solidFill>
              </a:rPr>
              <a:t>Paul Fratellone, </a:t>
            </a:r>
            <a:r>
              <a:rPr lang="en-US" altLang="en-US" sz="2400" dirty="0">
                <a:solidFill>
                  <a:schemeClr val="bg1"/>
                </a:solidFill>
              </a:rPr>
              <a:t>TESCO</a:t>
            </a:r>
            <a:br>
              <a:rPr lang="en-US" altLang="en-US" sz="2400" dirty="0">
                <a:solidFill>
                  <a:schemeClr val="bg1"/>
                </a:solidFill>
              </a:rPr>
            </a:br>
            <a:r>
              <a:rPr lang="en-US" altLang="en-US" sz="1600" dirty="0">
                <a:solidFill>
                  <a:schemeClr val="bg1"/>
                </a:solidFill>
              </a:rPr>
              <a:t>The Eastern Specialty Company</a:t>
            </a:r>
          </a:p>
          <a:p>
            <a:pPr algn="r" eaLnBrk="1" hangingPunct="1">
              <a:spcBef>
                <a:spcPct val="0"/>
              </a:spcBef>
              <a:buFontTx/>
              <a:buNone/>
            </a:pPr>
            <a:r>
              <a:rPr lang="en-US" altLang="en-US" sz="1600" i="1" dirty="0" smtClean="0">
                <a:solidFill>
                  <a:schemeClr val="bg1"/>
                </a:solidFill>
              </a:rPr>
              <a:t>for </a:t>
            </a:r>
            <a:r>
              <a:rPr lang="en-US" altLang="en-US" sz="1600" i="1" dirty="0">
                <a:solidFill>
                  <a:schemeClr val="bg1"/>
                </a:solidFill>
              </a:rPr>
              <a:t>the Manufacturer’s Forum at EEI</a:t>
            </a:r>
          </a:p>
          <a:p>
            <a:pPr algn="r" eaLnBrk="1" hangingPunct="1">
              <a:spcBef>
                <a:spcPct val="0"/>
              </a:spcBef>
              <a:buFontTx/>
              <a:buNone/>
            </a:pPr>
            <a:r>
              <a:rPr lang="en-US" altLang="en-US" sz="1600" i="1" dirty="0">
                <a:solidFill>
                  <a:schemeClr val="bg1"/>
                </a:solidFill>
              </a:rPr>
              <a:t>Monday, October 2, 2017 at 3 p.m.</a:t>
            </a:r>
          </a:p>
        </p:txBody>
      </p:sp>
    </p:spTree>
    <p:extLst>
      <p:ext uri="{BB962C8B-B14F-4D97-AF65-F5344CB8AC3E}">
        <p14:creationId xmlns:p14="http://schemas.microsoft.com/office/powerpoint/2010/main" val="356661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pPr algn="ctr"/>
            <a:r>
              <a:rPr lang="en-US" dirty="0" smtClean="0"/>
              <a:t>Utility 2.0 – </a:t>
            </a:r>
            <a:r>
              <a:rPr lang="en-US" altLang="en-US" dirty="0" smtClean="0">
                <a:latin typeface="Calibri" panose="020F0502020204030204" pitchFamily="34" charset="0"/>
              </a:rPr>
              <a:t>Asset/Inventory Mgmt.  </a:t>
            </a:r>
            <a:r>
              <a:rPr lang="en-US" altLang="en-US" dirty="0">
                <a:latin typeface="Calibri" panose="020F0502020204030204" pitchFamily="34" charset="0"/>
              </a:rPr>
              <a:t/>
            </a:r>
            <a:br>
              <a:rPr lang="en-US" altLang="en-US" dirty="0">
                <a:latin typeface="Calibri" panose="020F0502020204030204" pitchFamily="34" charset="0"/>
              </a:rPr>
            </a:br>
            <a:r>
              <a:rPr lang="en-US" altLang="en-US" dirty="0">
                <a:latin typeface="Calibri" panose="020F0502020204030204" pitchFamily="34" charset="0"/>
              </a:rPr>
              <a:t>Systems for Metering </a:t>
            </a:r>
            <a:r>
              <a:rPr lang="en-US" altLang="en-US" dirty="0" smtClean="0">
                <a:latin typeface="Calibri" panose="020F0502020204030204" pitchFamily="34" charset="0"/>
              </a:rPr>
              <a:t>Services</a:t>
            </a:r>
            <a:endParaRPr lang="en-US"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10</a:t>
            </a:fld>
            <a:endParaRPr lang="en-US" dirty="0"/>
          </a:p>
        </p:txBody>
      </p:sp>
      <p:pic>
        <p:nvPicPr>
          <p:cNvPr id="5" name="Picture 2" descr="Electric Markets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3024537"/>
            <a:ext cx="8229600" cy="707886"/>
          </a:xfrm>
          <a:prstGeom prst="rect">
            <a:avLst/>
          </a:prstGeom>
          <a:solidFill>
            <a:schemeClr val="bg1"/>
          </a:solidFill>
        </p:spPr>
        <p:txBody>
          <a:bodyPr wrap="square" rtlCol="0">
            <a:spAutoFit/>
          </a:bodyPr>
          <a:lstStyle/>
          <a:p>
            <a:r>
              <a:rPr lang="en-US" sz="2000" dirty="0" smtClean="0"/>
              <a:t>I will use the previous slides as a backdrop to go into details about the MM functions and highlight and emphasize the AMI impacts</a:t>
            </a:r>
          </a:p>
        </p:txBody>
      </p:sp>
      <p:pic>
        <p:nvPicPr>
          <p:cNvPr id="7" name="Picture 2" descr="C:\Users\paul.fratellone\AppData\Local\Microsoft\Windows\Temporary Internet Files\Content.Outlook\3R86Q1PH\Meter-Manager_circles (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4536"/>
            <a:ext cx="9144000" cy="383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699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smtClean="0"/>
              <a:t>Meter Shop &amp; Field Operations</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11</a:t>
            </a:fld>
            <a:endParaRPr lang="en-US" dirty="0"/>
          </a:p>
        </p:txBody>
      </p:sp>
      <p:pic>
        <p:nvPicPr>
          <p:cNvPr id="4"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562600" y="2057400"/>
            <a:ext cx="2895600" cy="245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102512" y="2590800"/>
            <a:ext cx="5460088" cy="160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rPr>
              <a:t>Meters on the system</a:t>
            </a:r>
            <a:r>
              <a:rPr kumimoji="0" lang="en-US" altLang="en-US" sz="2000" b="0" i="0" u="none" strike="noStrike" kern="0" cap="none" spc="0" normalizeH="0" noProof="0" dirty="0" smtClean="0">
                <a:ln>
                  <a:noFill/>
                </a:ln>
                <a:solidFill>
                  <a:srgbClr val="000000"/>
                </a:solidFill>
                <a:effectLst/>
                <a:uLnTx/>
                <a:uFillTx/>
                <a:latin typeface="Calibri" panose="020F0502020204030204" pitchFamily="34" charset="0"/>
              </a:rPr>
              <a:t> (inventory and installed)</a:t>
            </a: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lang="en-US" altLang="en-US" sz="2000" kern="0" baseline="0" dirty="0" smtClean="0">
                <a:solidFill>
                  <a:srgbClr val="000000"/>
                </a:solidFill>
                <a:latin typeface="Calibri" panose="020F0502020204030204" pitchFamily="34" charset="0"/>
              </a:rPr>
              <a:t>Meter test records (accuracy)</a:t>
            </a: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lang="en-US" altLang="en-US" sz="2000" kern="0" dirty="0" smtClean="0">
                <a:solidFill>
                  <a:srgbClr val="000000"/>
                </a:solidFill>
                <a:latin typeface="Calibri" panose="020F0502020204030204" pitchFamily="34" charset="0"/>
              </a:rPr>
              <a:t>AQL Sample</a:t>
            </a:r>
            <a:endParaRPr lang="en-US" altLang="en-US" sz="2000" kern="0" baseline="0" dirty="0" smtClean="0">
              <a:solidFill>
                <a:srgbClr val="000000"/>
              </a:solidFill>
              <a:latin typeface="Calibri" panose="020F0502020204030204" pitchFamily="34" charset="0"/>
            </a:endParaRP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kumimoji="0" lang="en-US" altLang="en-US" sz="2000" b="0" i="0" u="none" strike="noStrike" kern="0" cap="none" spc="0" normalizeH="0" noProof="0" dirty="0" smtClean="0">
                <a:ln>
                  <a:noFill/>
                </a:ln>
                <a:solidFill>
                  <a:srgbClr val="000000"/>
                </a:solidFill>
                <a:effectLst/>
                <a:uLnTx/>
                <a:uFillTx/>
                <a:latin typeface="Calibri" panose="020F0502020204030204" pitchFamily="34" charset="0"/>
              </a:rPr>
              <a:t>PSC/PUC  Random and Periodic Sample</a:t>
            </a: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rPr>
              <a:t> </a:t>
            </a: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rPr>
              <a:t>Instrument transformers</a:t>
            </a: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lang="en-US" altLang="en-US" sz="2000" kern="0" dirty="0" smtClean="0">
                <a:solidFill>
                  <a:srgbClr val="000000"/>
                </a:solidFill>
                <a:latin typeface="Calibri" panose="020F0502020204030204" pitchFamily="34" charset="0"/>
              </a:rPr>
              <a:t>Site Verification</a:t>
            </a:r>
            <a:endPar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rPr>
              <a:t>Personal Protective Equipment (PPE) </a:t>
            </a: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rPr>
              <a:t>Tools &amp; Instruments</a:t>
            </a:r>
          </a:p>
        </p:txBody>
      </p:sp>
      <p:sp>
        <p:nvSpPr>
          <p:cNvPr id="7" name="Rectangle 6"/>
          <p:cNvSpPr/>
          <p:nvPr/>
        </p:nvSpPr>
        <p:spPr>
          <a:xfrm>
            <a:off x="1016912" y="1447800"/>
            <a:ext cx="7060288" cy="769441"/>
          </a:xfrm>
          <a:prstGeom prst="rect">
            <a:avLst/>
          </a:prstGeom>
        </p:spPr>
        <p:txBody>
          <a:bodyPr wrap="square">
            <a:spAutoFit/>
          </a:bodyPr>
          <a:lstStyle/>
          <a:p>
            <a:r>
              <a:rPr lang="en-US" sz="2200" b="1" dirty="0" smtClean="0">
                <a:solidFill>
                  <a:srgbClr val="C00000"/>
                </a:solidFill>
                <a:latin typeface="Calibri" panose="020F0502020204030204" pitchFamily="34" charset="0"/>
              </a:rPr>
              <a:t>Traditionally Meter </a:t>
            </a:r>
            <a:r>
              <a:rPr lang="en-US" sz="2200" b="1" dirty="0">
                <a:solidFill>
                  <a:srgbClr val="C00000"/>
                </a:solidFill>
                <a:latin typeface="Calibri" panose="020F0502020204030204" pitchFamily="34" charset="0"/>
              </a:rPr>
              <a:t>Service Departments have typically been tasked with </a:t>
            </a:r>
            <a:r>
              <a:rPr lang="en-US" sz="2200" b="1" dirty="0" smtClean="0">
                <a:solidFill>
                  <a:srgbClr val="C00000"/>
                </a:solidFill>
                <a:latin typeface="Calibri" panose="020F0502020204030204" pitchFamily="34" charset="0"/>
              </a:rPr>
              <a:t>tracking:</a:t>
            </a:r>
            <a:endParaRPr lang="en-US" sz="2200" b="1" dirty="0">
              <a:solidFill>
                <a:srgbClr val="C00000"/>
              </a:solidFill>
              <a:latin typeface="Calibri" panose="020F0502020204030204" pitchFamily="34" charset="0"/>
            </a:endParaRPr>
          </a:p>
        </p:txBody>
      </p:sp>
      <p:pic>
        <p:nvPicPr>
          <p:cNvPr id="8" name="Picture 20" descr="http://www.legionsafety.com/images/D/salisbury-linemans-insulating-rubber-gloves-class-2-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836740"/>
            <a:ext cx="1676400" cy="164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mart Mete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953000"/>
            <a:ext cx="1487379"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http://g01.a.alicdn.com/kf/HTB1OqTsHVXXXXc0XFXXq6xXFXXXR/Similar-to-font-b-Fluke-b-font-15B-font-b-Digital-b-font-font-b-Multime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029200"/>
            <a:ext cx="9239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782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smtClean="0"/>
              <a:t>Challenges Introduced by AMI</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12</a:t>
            </a:fld>
            <a:endParaRPr lang="en-US" dirty="0"/>
          </a:p>
        </p:txBody>
      </p:sp>
      <p:sp>
        <p:nvSpPr>
          <p:cNvPr id="6" name="Rectangle 5"/>
          <p:cNvSpPr/>
          <p:nvPr/>
        </p:nvSpPr>
        <p:spPr>
          <a:xfrm>
            <a:off x="381000" y="3657600"/>
            <a:ext cx="8229600" cy="2800767"/>
          </a:xfrm>
          <a:prstGeom prst="rect">
            <a:avLst/>
          </a:prstGeom>
        </p:spPr>
        <p:txBody>
          <a:bodyPr wrap="square">
            <a:spAutoFit/>
          </a:bodyPr>
          <a:lstStyle/>
          <a:p>
            <a:pPr marL="342900" indent="-342900">
              <a:buClr>
                <a:srgbClr val="C00000"/>
              </a:buClr>
              <a:buSzPct val="105000"/>
              <a:buFont typeface="Arial" panose="020B0604020202020204" pitchFamily="34" charset="0"/>
              <a:buChar char="•"/>
            </a:pPr>
            <a:r>
              <a:rPr lang="en-US" sz="2200" dirty="0" smtClean="0">
                <a:latin typeface="Calibri" panose="020F0502020204030204" pitchFamily="34" charset="0"/>
              </a:rPr>
              <a:t>Track both the hardware and firmware version for the meter and AMI Modules </a:t>
            </a:r>
          </a:p>
          <a:p>
            <a:pPr marL="342900" indent="-342900">
              <a:buClr>
                <a:srgbClr val="C00000"/>
              </a:buClr>
              <a:buSzPct val="105000"/>
              <a:buFont typeface="Arial" panose="020B0604020202020204" pitchFamily="34" charset="0"/>
              <a:buChar char="•"/>
            </a:pPr>
            <a:r>
              <a:rPr lang="en-US" sz="2200" dirty="0" smtClean="0">
                <a:latin typeface="Calibri" panose="020F0502020204030204" pitchFamily="34" charset="0"/>
              </a:rPr>
              <a:t>Tracking network devices (bridges, relays, extenders…)</a:t>
            </a:r>
            <a:endParaRPr lang="en-US" sz="2200" dirty="0">
              <a:latin typeface="Calibri" panose="020F0502020204030204" pitchFamily="34" charset="0"/>
            </a:endParaRPr>
          </a:p>
          <a:p>
            <a:pPr marL="342900" indent="-342900">
              <a:buClr>
                <a:srgbClr val="C00000"/>
              </a:buClr>
              <a:buSzPct val="105000"/>
              <a:buFont typeface="Arial" panose="020B0604020202020204" pitchFamily="34" charset="0"/>
              <a:buChar char="•"/>
            </a:pPr>
            <a:r>
              <a:rPr lang="en-US" sz="2200" dirty="0" smtClean="0">
                <a:latin typeface="Calibri" panose="020F0502020204030204" pitchFamily="34" charset="0"/>
              </a:rPr>
              <a:t>Ability to </a:t>
            </a:r>
            <a:r>
              <a:rPr lang="en-US" sz="2200" dirty="0">
                <a:latin typeface="Calibri" panose="020F0502020204030204" pitchFamily="34" charset="0"/>
              </a:rPr>
              <a:t>track functional test results as well as </a:t>
            </a:r>
            <a:r>
              <a:rPr lang="en-US" sz="2200" dirty="0" smtClean="0">
                <a:latin typeface="Calibri" panose="020F0502020204030204" pitchFamily="34" charset="0"/>
              </a:rPr>
              <a:t>accuracy/demand  </a:t>
            </a:r>
            <a:r>
              <a:rPr lang="en-US" sz="2200" dirty="0">
                <a:latin typeface="Calibri" panose="020F0502020204030204" pitchFamily="34" charset="0"/>
              </a:rPr>
              <a:t>results</a:t>
            </a:r>
          </a:p>
          <a:p>
            <a:pPr marL="342900" indent="-342900">
              <a:buClr>
                <a:srgbClr val="C00000"/>
              </a:buClr>
              <a:buSzPct val="105000"/>
              <a:buFont typeface="Arial" panose="020B0604020202020204" pitchFamily="34" charset="0"/>
              <a:buChar char="•"/>
            </a:pPr>
            <a:r>
              <a:rPr lang="en-US" sz="2200" dirty="0" smtClean="0">
                <a:latin typeface="Calibri" panose="020F0502020204030204" pitchFamily="34" charset="0"/>
              </a:rPr>
              <a:t>Track complete site </a:t>
            </a:r>
            <a:r>
              <a:rPr lang="en-US" sz="2200" dirty="0">
                <a:latin typeface="Calibri" panose="020F0502020204030204" pitchFamily="34" charset="0"/>
              </a:rPr>
              <a:t>information for transformer rated </a:t>
            </a:r>
            <a:r>
              <a:rPr lang="en-US" sz="2200" dirty="0" smtClean="0">
                <a:latin typeface="Calibri" panose="020F0502020204030204" pitchFamily="34" charset="0"/>
              </a:rPr>
              <a:t>customers</a:t>
            </a:r>
            <a:endParaRPr lang="en-US" sz="2200" dirty="0">
              <a:latin typeface="Calibri" panose="020F0502020204030204" pitchFamily="34" charset="0"/>
            </a:endParaRPr>
          </a:p>
          <a:p>
            <a:pPr marL="342900" indent="-342900">
              <a:buClr>
                <a:srgbClr val="C00000"/>
              </a:buClr>
              <a:buSzPct val="105000"/>
              <a:buFont typeface="Arial" panose="020B0604020202020204" pitchFamily="34" charset="0"/>
              <a:buChar char="•"/>
            </a:pPr>
            <a:r>
              <a:rPr lang="en-US" sz="2200" dirty="0" smtClean="0">
                <a:latin typeface="Calibri" panose="020F0502020204030204" pitchFamily="34" charset="0"/>
              </a:rPr>
              <a:t>Seamlessly </a:t>
            </a:r>
            <a:r>
              <a:rPr lang="en-US" sz="2200" dirty="0">
                <a:latin typeface="Calibri" panose="020F0502020204030204" pitchFamily="34" charset="0"/>
              </a:rPr>
              <a:t>handle </a:t>
            </a:r>
            <a:r>
              <a:rPr lang="en-US" sz="2200" dirty="0" smtClean="0">
                <a:latin typeface="Calibri" panose="020F0502020204030204" pitchFamily="34" charset="0"/>
              </a:rPr>
              <a:t>PPE i.e. rubber goods, tools and instruments</a:t>
            </a:r>
          </a:p>
          <a:p>
            <a:pPr marL="342900" indent="-342900">
              <a:buClr>
                <a:srgbClr val="C00000"/>
              </a:buClr>
              <a:buSzPct val="105000"/>
              <a:buFont typeface="Arial" panose="020B0604020202020204" pitchFamily="34" charset="0"/>
              <a:buChar char="•"/>
            </a:pPr>
            <a:r>
              <a:rPr lang="en-US" sz="2200" dirty="0" smtClean="0">
                <a:latin typeface="Calibri" panose="020F0502020204030204" pitchFamily="34" charset="0"/>
              </a:rPr>
              <a:t>Deployments require robust RMA processing &amp; tracking</a:t>
            </a:r>
            <a:endParaRPr lang="en-US" sz="2200" dirty="0">
              <a:latin typeface="Calibri" panose="020F0502020204030204" pitchFamily="34" charset="0"/>
            </a:endParaRPr>
          </a:p>
        </p:txBody>
      </p:sp>
      <p:pic>
        <p:nvPicPr>
          <p:cNvPr id="2050" name="Picture 2" descr="C:\Users\paul.fratellone\Pictures\IMG_077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81000" y="1282033"/>
            <a:ext cx="2323454" cy="2119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5600" y="1650861"/>
            <a:ext cx="6172200" cy="1785104"/>
          </a:xfrm>
          <a:prstGeom prst="rect">
            <a:avLst/>
          </a:prstGeom>
        </p:spPr>
        <p:txBody>
          <a:bodyPr wrap="square">
            <a:spAutoFit/>
          </a:bodyPr>
          <a:lstStyle/>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Track multiple serialized devices under the cover of a single meter</a:t>
            </a:r>
          </a:p>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Swap out </a:t>
            </a:r>
            <a:r>
              <a:rPr lang="en-US" sz="2200" dirty="0" smtClean="0">
                <a:latin typeface="Calibri" panose="020F0502020204030204" pitchFamily="34" charset="0"/>
              </a:rPr>
              <a:t>and/or </a:t>
            </a:r>
            <a:r>
              <a:rPr lang="en-US" sz="2200" dirty="0">
                <a:latin typeface="Calibri" panose="020F0502020204030204" pitchFamily="34" charset="0"/>
              </a:rPr>
              <a:t>add additional devices at some later date to an installation</a:t>
            </a:r>
          </a:p>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Track and update Program ID</a:t>
            </a:r>
          </a:p>
        </p:txBody>
      </p:sp>
    </p:spTree>
    <p:extLst>
      <p:ext uri="{BB962C8B-B14F-4D97-AF65-F5344CB8AC3E}">
        <p14:creationId xmlns:p14="http://schemas.microsoft.com/office/powerpoint/2010/main" val="630498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68437"/>
            <a:ext cx="56388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0"/>
            <a:ext cx="8229600" cy="762000"/>
          </a:xfrm>
        </p:spPr>
        <p:txBody>
          <a:bodyPr>
            <a:normAutofit/>
          </a:bodyPr>
          <a:lstStyle/>
          <a:p>
            <a:pPr algn="ctr"/>
            <a:r>
              <a:rPr lang="en-US" sz="3600" dirty="0" smtClean="0"/>
              <a:t>Typical Meter Life-Cycle</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13</a:t>
            </a:fld>
            <a:endParaRPr lang="en-US" dirty="0"/>
          </a:p>
        </p:txBody>
      </p:sp>
      <p:sp>
        <p:nvSpPr>
          <p:cNvPr id="5" name="Rectangle 4"/>
          <p:cNvSpPr/>
          <p:nvPr/>
        </p:nvSpPr>
        <p:spPr>
          <a:xfrm>
            <a:off x="76200" y="1752600"/>
            <a:ext cx="4572000" cy="4493538"/>
          </a:xfrm>
          <a:prstGeom prst="rect">
            <a:avLst/>
          </a:prstGeom>
        </p:spPr>
        <p:txBody>
          <a:bodyPr>
            <a:spAutoFit/>
          </a:bodyPr>
          <a:lstStyle/>
          <a:p>
            <a:r>
              <a:rPr lang="en-US" altLang="en-US" sz="2200" b="1" dirty="0">
                <a:latin typeface="Calibri" panose="020F0502020204030204" pitchFamily="34" charset="0"/>
              </a:rPr>
              <a:t>New Meter Purchase</a:t>
            </a:r>
          </a:p>
          <a:p>
            <a:pPr lvl="1"/>
            <a:r>
              <a:rPr lang="en-US" altLang="en-US" sz="2200" dirty="0" smtClean="0">
                <a:latin typeface="Calibri" panose="020F0502020204030204" pitchFamily="34" charset="0"/>
              </a:rPr>
              <a:t>First Article</a:t>
            </a:r>
          </a:p>
          <a:p>
            <a:pPr lvl="1"/>
            <a:r>
              <a:rPr lang="en-US" altLang="en-US" sz="2200" dirty="0" smtClean="0">
                <a:latin typeface="Calibri" panose="020F0502020204030204" pitchFamily="34" charset="0"/>
              </a:rPr>
              <a:t>Purchase </a:t>
            </a:r>
            <a:r>
              <a:rPr lang="en-US" altLang="en-US" sz="2200" dirty="0">
                <a:latin typeface="Calibri" panose="020F0502020204030204" pitchFamily="34" charset="0"/>
              </a:rPr>
              <a:t>Order</a:t>
            </a:r>
          </a:p>
          <a:p>
            <a:pPr lvl="1"/>
            <a:r>
              <a:rPr lang="en-US" altLang="en-US" sz="2200" dirty="0">
                <a:latin typeface="Calibri" panose="020F0502020204030204" pitchFamily="34" charset="0"/>
              </a:rPr>
              <a:t>Vendor </a:t>
            </a:r>
            <a:r>
              <a:rPr lang="en-US" altLang="en-US" sz="2200" dirty="0" smtClean="0">
                <a:latin typeface="Calibri" panose="020F0502020204030204" pitchFamily="34" charset="0"/>
              </a:rPr>
              <a:t>File (device creation)</a:t>
            </a:r>
            <a:endParaRPr lang="en-US" altLang="en-US" sz="2200" dirty="0">
              <a:latin typeface="Calibri" panose="020F0502020204030204" pitchFamily="34" charset="0"/>
            </a:endParaRPr>
          </a:p>
          <a:p>
            <a:pPr lvl="1"/>
            <a:r>
              <a:rPr lang="en-US" altLang="en-US" sz="2200" dirty="0">
                <a:latin typeface="Calibri" panose="020F0502020204030204" pitchFamily="34" charset="0"/>
              </a:rPr>
              <a:t>Meter Receiving</a:t>
            </a:r>
          </a:p>
          <a:p>
            <a:pPr lvl="1"/>
            <a:r>
              <a:rPr lang="en-US" altLang="en-US" sz="2200" dirty="0">
                <a:latin typeface="Calibri" panose="020F0502020204030204" pitchFamily="34" charset="0"/>
              </a:rPr>
              <a:t>Acceptance Testing</a:t>
            </a:r>
          </a:p>
          <a:p>
            <a:pPr lvl="1"/>
            <a:r>
              <a:rPr lang="en-US" altLang="en-US" sz="2200" dirty="0" smtClean="0">
                <a:latin typeface="Calibri" panose="020F0502020204030204" pitchFamily="34" charset="0"/>
              </a:rPr>
              <a:t>Device </a:t>
            </a:r>
            <a:r>
              <a:rPr lang="en-US" altLang="en-US" sz="2200" dirty="0">
                <a:latin typeface="Calibri" panose="020F0502020204030204" pitchFamily="34" charset="0"/>
              </a:rPr>
              <a:t>Release to Stock</a:t>
            </a:r>
          </a:p>
          <a:p>
            <a:endParaRPr lang="en-US" altLang="en-US" sz="2200" dirty="0" smtClean="0">
              <a:latin typeface="Calibri" panose="020F0502020204030204" pitchFamily="34" charset="0"/>
            </a:endParaRPr>
          </a:p>
          <a:p>
            <a:r>
              <a:rPr lang="en-US" altLang="en-US" sz="2200" b="1" dirty="0" smtClean="0">
                <a:latin typeface="Calibri" panose="020F0502020204030204" pitchFamily="34" charset="0"/>
              </a:rPr>
              <a:t>Used </a:t>
            </a:r>
            <a:r>
              <a:rPr lang="en-US" altLang="en-US" sz="2200" b="1" dirty="0">
                <a:latin typeface="Calibri" panose="020F0502020204030204" pitchFamily="34" charset="0"/>
              </a:rPr>
              <a:t>Meter Processing</a:t>
            </a:r>
          </a:p>
          <a:p>
            <a:pPr lvl="1"/>
            <a:r>
              <a:rPr lang="en-US" altLang="en-US" sz="2200" dirty="0">
                <a:latin typeface="Calibri" panose="020F0502020204030204" pitchFamily="34" charset="0"/>
              </a:rPr>
              <a:t>Meter Check-in</a:t>
            </a:r>
          </a:p>
          <a:p>
            <a:pPr lvl="1"/>
            <a:r>
              <a:rPr lang="en-US" altLang="en-US" sz="2200" dirty="0">
                <a:latin typeface="Calibri" panose="020F0502020204030204" pitchFamily="34" charset="0"/>
              </a:rPr>
              <a:t>Meter Testing</a:t>
            </a:r>
          </a:p>
          <a:p>
            <a:pPr lvl="1"/>
            <a:r>
              <a:rPr lang="en-US" altLang="en-US" sz="2200" dirty="0">
                <a:latin typeface="Calibri" panose="020F0502020204030204" pitchFamily="34" charset="0"/>
              </a:rPr>
              <a:t>Device </a:t>
            </a:r>
            <a:r>
              <a:rPr lang="en-US" altLang="en-US" sz="2200" dirty="0" smtClean="0">
                <a:latin typeface="Calibri" panose="020F0502020204030204" pitchFamily="34" charset="0"/>
              </a:rPr>
              <a:t>Restocking</a:t>
            </a:r>
          </a:p>
          <a:p>
            <a:pPr lvl="1"/>
            <a:r>
              <a:rPr lang="en-US" altLang="en-US" sz="2200" dirty="0" smtClean="0">
                <a:latin typeface="Calibri" panose="020F0502020204030204" pitchFamily="34" charset="0"/>
              </a:rPr>
              <a:t>Retirement</a:t>
            </a:r>
            <a:endParaRPr lang="en-US" altLang="en-US" sz="2200" dirty="0">
              <a:latin typeface="Calibri" panose="020F0502020204030204" pitchFamily="34" charset="0"/>
            </a:endParaRPr>
          </a:p>
        </p:txBody>
      </p:sp>
    </p:spTree>
    <p:extLst>
      <p:ext uri="{BB962C8B-B14F-4D97-AF65-F5344CB8AC3E}">
        <p14:creationId xmlns:p14="http://schemas.microsoft.com/office/powerpoint/2010/main" val="113246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3600" dirty="0" smtClean="0"/>
              <a:t>Typical Meter Life-Cycle (cont’d)</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14</a:t>
            </a:fld>
            <a:endParaRPr lang="en-US" dirty="0"/>
          </a:p>
        </p:txBody>
      </p:sp>
      <p:sp>
        <p:nvSpPr>
          <p:cNvPr id="4" name="Rectangle 3"/>
          <p:cNvSpPr/>
          <p:nvPr/>
        </p:nvSpPr>
        <p:spPr>
          <a:xfrm>
            <a:off x="533400" y="1432441"/>
            <a:ext cx="8001000" cy="4893647"/>
          </a:xfrm>
          <a:prstGeom prst="rect">
            <a:avLst/>
          </a:prstGeom>
        </p:spPr>
        <p:txBody>
          <a:bodyPr wrap="square">
            <a:spAutoFit/>
          </a:bodyPr>
          <a:lstStyle/>
          <a:p>
            <a:pPr>
              <a:spcAft>
                <a:spcPts val="1200"/>
              </a:spcAft>
            </a:pPr>
            <a:r>
              <a:rPr lang="en-US" sz="2800" b="1" dirty="0" smtClean="0">
                <a:latin typeface="Calibri" panose="020F0502020204030204" pitchFamily="34" charset="0"/>
              </a:rPr>
              <a:t>                              Inventory Tracking</a:t>
            </a:r>
            <a:endParaRPr lang="en-US" sz="2800" b="1" dirty="0">
              <a:latin typeface="Calibri" panose="020F0502020204030204" pitchFamily="34" charset="0"/>
            </a:endParaRPr>
          </a:p>
          <a:p>
            <a:pPr marL="285750" indent="-285750">
              <a:spcAft>
                <a:spcPts val="600"/>
              </a:spcAft>
              <a:buClr>
                <a:srgbClr val="C00000"/>
              </a:buClr>
              <a:buSzPct val="110000"/>
              <a:buFont typeface="Wingdings" panose="05000000000000000000" pitchFamily="2" charset="2"/>
              <a:buChar char="ü"/>
            </a:pPr>
            <a:r>
              <a:rPr lang="en-US" sz="2400" dirty="0">
                <a:latin typeface="Calibri" panose="020F0502020204030204" pitchFamily="34" charset="0"/>
              </a:rPr>
              <a:t>Track Inventory within </a:t>
            </a:r>
            <a:r>
              <a:rPr lang="en-US" sz="2400" dirty="0" smtClean="0">
                <a:latin typeface="Calibri" panose="020F0502020204030204" pitchFamily="34" charset="0"/>
              </a:rPr>
              <a:t>shops, warehouses, storerooms</a:t>
            </a:r>
            <a:r>
              <a:rPr lang="en-US" sz="2400" dirty="0">
                <a:latin typeface="Calibri" panose="020F0502020204030204" pitchFamily="34" charset="0"/>
              </a:rPr>
              <a:t>, down to the container and/or shelf</a:t>
            </a:r>
          </a:p>
          <a:p>
            <a:pPr marL="285750" indent="-285750">
              <a:buClr>
                <a:srgbClr val="C00000"/>
              </a:buClr>
              <a:buSzPct val="110000"/>
              <a:buFont typeface="Wingdings" panose="05000000000000000000" pitchFamily="2" charset="2"/>
              <a:buChar char="ü"/>
            </a:pPr>
            <a:r>
              <a:rPr lang="en-US" sz="2400" dirty="0">
                <a:latin typeface="Calibri" panose="020F0502020204030204" pitchFamily="34" charset="0"/>
              </a:rPr>
              <a:t>Track Inventory to the person or truck</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Meters are assigned to the person / truck</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As meters are set, they are removed from inventory</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Used meters are tracked from removal to meter shop</a:t>
            </a:r>
          </a:p>
          <a:p>
            <a:pPr marL="742950" lvl="1" indent="-285750">
              <a:spcAft>
                <a:spcPts val="600"/>
              </a:spcAft>
              <a:buClr>
                <a:srgbClr val="C00000"/>
              </a:buClr>
              <a:buSzPct val="110000"/>
              <a:buFont typeface="Arial" panose="020B0604020202020204" pitchFamily="34" charset="0"/>
              <a:buChar char="•"/>
            </a:pPr>
            <a:r>
              <a:rPr lang="en-US" sz="2400" dirty="0">
                <a:latin typeface="Calibri" panose="020F0502020204030204" pitchFamily="34" charset="0"/>
              </a:rPr>
              <a:t>Physical inventory counts may be performed at any time</a:t>
            </a:r>
          </a:p>
          <a:p>
            <a:pPr marL="285750" indent="-285750">
              <a:buClr>
                <a:srgbClr val="C00000"/>
              </a:buClr>
              <a:buSzPct val="110000"/>
              <a:buFont typeface="Wingdings" panose="05000000000000000000" pitchFamily="2" charset="2"/>
              <a:buChar char="ü"/>
            </a:pPr>
            <a:r>
              <a:rPr lang="en-US" sz="2400" dirty="0">
                <a:latin typeface="Calibri" panose="020F0502020204030204" pitchFamily="34" charset="0"/>
              </a:rPr>
              <a:t>Quality management</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Detailed analysis of meter performance</a:t>
            </a:r>
          </a:p>
          <a:p>
            <a:pPr marL="742950" lvl="1" indent="-285750">
              <a:buClr>
                <a:srgbClr val="C00000"/>
              </a:buClr>
              <a:buSzPct val="110000"/>
              <a:buFont typeface="Arial" panose="020B0604020202020204" pitchFamily="34" charset="0"/>
              <a:buChar char="•"/>
            </a:pPr>
            <a:r>
              <a:rPr lang="en-US" sz="2400" dirty="0" smtClean="0">
                <a:latin typeface="Calibri" panose="020F0502020204030204" pitchFamily="34" charset="0"/>
              </a:rPr>
              <a:t>In-service, </a:t>
            </a:r>
            <a:r>
              <a:rPr lang="en-US" sz="2400" dirty="0">
                <a:latin typeface="Calibri" panose="020F0502020204030204" pitchFamily="34" charset="0"/>
              </a:rPr>
              <a:t>random </a:t>
            </a:r>
            <a:r>
              <a:rPr lang="en-US" sz="2400" dirty="0" smtClean="0">
                <a:latin typeface="Calibri" panose="020F0502020204030204" pitchFamily="34" charset="0"/>
              </a:rPr>
              <a:t>sample, </a:t>
            </a:r>
            <a:r>
              <a:rPr lang="en-US" sz="2400" dirty="0">
                <a:latin typeface="Calibri" panose="020F0502020204030204" pitchFamily="34" charset="0"/>
              </a:rPr>
              <a:t>and periodic test plans</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Full RMA tracking</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5800"/>
            <a:ext cx="144020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159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normAutofit/>
          </a:bodyPr>
          <a:lstStyle/>
          <a:p>
            <a:pPr algn="ctr"/>
            <a:r>
              <a:rPr lang="en-US" sz="3600" dirty="0" smtClean="0"/>
              <a:t>Configurable &amp; Customizable – Out of the Box</a:t>
            </a:r>
            <a:endParaRPr lang="en-US" sz="36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a:p>
        </p:txBody>
      </p:sp>
      <p:sp>
        <p:nvSpPr>
          <p:cNvPr id="3" name="Rectangle 2"/>
          <p:cNvSpPr/>
          <p:nvPr/>
        </p:nvSpPr>
        <p:spPr>
          <a:xfrm>
            <a:off x="685800" y="1371600"/>
            <a:ext cx="8001000" cy="1200329"/>
          </a:xfrm>
          <a:prstGeom prst="rect">
            <a:avLst/>
          </a:prstGeom>
        </p:spPr>
        <p:txBody>
          <a:bodyPr wrap="square">
            <a:spAutoFit/>
          </a:bodyPr>
          <a:lstStyle/>
          <a:p>
            <a:r>
              <a:rPr lang="en-US" sz="2400" dirty="0" smtClean="0">
                <a:latin typeface="Calibri" panose="020F0502020204030204" pitchFamily="34" charset="0"/>
              </a:rPr>
              <a:t>The software must be able to turn features on/off,  based on security but also ensure the workflows are aligned with how your organization operates. </a:t>
            </a:r>
            <a:endParaRPr lang="en-US" sz="2400" dirty="0">
              <a:latin typeface="Calibri" panose="020F0502020204030204" pitchFamily="34" charset="0"/>
            </a:endParaRPr>
          </a:p>
        </p:txBody>
      </p:sp>
      <p:sp>
        <p:nvSpPr>
          <p:cNvPr id="5" name="TextBox 4"/>
          <p:cNvSpPr txBox="1"/>
          <p:nvPr/>
        </p:nvSpPr>
        <p:spPr>
          <a:xfrm>
            <a:off x="685800" y="2743200"/>
            <a:ext cx="2510239" cy="2554545"/>
          </a:xfrm>
          <a:prstGeom prst="rect">
            <a:avLst/>
          </a:prstGeom>
          <a:noFill/>
        </p:spPr>
        <p:txBody>
          <a:bodyPr wrap="none" rtlCol="0">
            <a:spAutoFit/>
          </a:bodyPr>
          <a:lstStyle/>
          <a:p>
            <a:r>
              <a:rPr lang="en-US" sz="2000" b="1" dirty="0" smtClean="0">
                <a:latin typeface="Calibri" panose="020F0502020204030204" pitchFamily="34" charset="0"/>
              </a:rPr>
              <a:t>Reference Tables</a:t>
            </a:r>
          </a:p>
          <a:p>
            <a:pPr marL="285750" indent="-285750">
              <a:buFont typeface="Arial" panose="020B0604020202020204" pitchFamily="34" charset="0"/>
              <a:buChar char="•"/>
            </a:pPr>
            <a:r>
              <a:rPr lang="en-US" sz="2000" dirty="0" smtClean="0">
                <a:latin typeface="Calibri" panose="020F0502020204030204" pitchFamily="34" charset="0"/>
              </a:rPr>
              <a:t>Operating Areas</a:t>
            </a:r>
          </a:p>
          <a:p>
            <a:pPr marL="285750" indent="-285750">
              <a:buFont typeface="Arial" panose="020B0604020202020204" pitchFamily="34" charset="0"/>
              <a:buChar char="•"/>
            </a:pPr>
            <a:r>
              <a:rPr lang="en-US" sz="2000" dirty="0" smtClean="0">
                <a:latin typeface="Calibri" panose="020F0502020204030204" pitchFamily="34" charset="0"/>
              </a:rPr>
              <a:t>Inventory Locations</a:t>
            </a:r>
          </a:p>
          <a:p>
            <a:pPr marL="285750" indent="-285750">
              <a:buFont typeface="Arial" panose="020B0604020202020204" pitchFamily="34" charset="0"/>
              <a:buChar char="•"/>
            </a:pPr>
            <a:r>
              <a:rPr lang="en-US" sz="2000" dirty="0" smtClean="0">
                <a:latin typeface="Calibri" panose="020F0502020204030204" pitchFamily="34" charset="0"/>
              </a:rPr>
              <a:t>Meter shops</a:t>
            </a:r>
          </a:p>
          <a:p>
            <a:pPr marL="285750" indent="-285750">
              <a:buFont typeface="Arial" panose="020B0604020202020204" pitchFamily="34" charset="0"/>
              <a:buChar char="•"/>
            </a:pPr>
            <a:r>
              <a:rPr lang="en-US" sz="2000" dirty="0" smtClean="0">
                <a:latin typeface="Calibri" panose="020F0502020204030204" pitchFamily="34" charset="0"/>
              </a:rPr>
              <a:t>Container types</a:t>
            </a:r>
          </a:p>
          <a:p>
            <a:pPr marL="285750" indent="-285750">
              <a:buFont typeface="Arial" panose="020B0604020202020204" pitchFamily="34" charset="0"/>
              <a:buChar char="•"/>
            </a:pPr>
            <a:r>
              <a:rPr lang="en-US" sz="2000" dirty="0" smtClean="0">
                <a:latin typeface="Calibri" panose="020F0502020204030204" pitchFamily="34" charset="0"/>
              </a:rPr>
              <a:t>Test Boards</a:t>
            </a:r>
          </a:p>
          <a:p>
            <a:pPr marL="285750" indent="-285750">
              <a:buFont typeface="Arial" panose="020B0604020202020204" pitchFamily="34" charset="0"/>
              <a:buChar char="•"/>
            </a:pPr>
            <a:r>
              <a:rPr lang="en-US" sz="2000" dirty="0" smtClean="0">
                <a:latin typeface="Calibri" panose="020F0502020204030204" pitchFamily="34" charset="0"/>
              </a:rPr>
              <a:t>Scanners</a:t>
            </a:r>
          </a:p>
          <a:p>
            <a:endParaRPr lang="en-US" sz="2000" dirty="0">
              <a:latin typeface="Calibri" panose="020F0502020204030204" pitchFamily="34" charset="0"/>
            </a:endParaRPr>
          </a:p>
        </p:txBody>
      </p:sp>
      <p:sp>
        <p:nvSpPr>
          <p:cNvPr id="10" name="TextBox 9"/>
          <p:cNvSpPr txBox="1"/>
          <p:nvPr/>
        </p:nvSpPr>
        <p:spPr>
          <a:xfrm>
            <a:off x="3417934" y="2743200"/>
            <a:ext cx="3024098" cy="2862322"/>
          </a:xfrm>
          <a:prstGeom prst="rect">
            <a:avLst/>
          </a:prstGeom>
          <a:noFill/>
        </p:spPr>
        <p:txBody>
          <a:bodyPr wrap="none" rtlCol="0">
            <a:spAutoFit/>
          </a:bodyPr>
          <a:lstStyle/>
          <a:p>
            <a:r>
              <a:rPr lang="en-US" sz="2000" b="1" dirty="0" smtClean="0">
                <a:latin typeface="Calibri" panose="020F0502020204030204" pitchFamily="34" charset="0"/>
              </a:rPr>
              <a:t>Operational Tables</a:t>
            </a:r>
          </a:p>
          <a:p>
            <a:pPr marL="285750" indent="-285750">
              <a:buFont typeface="Arial" panose="020B0604020202020204" pitchFamily="34" charset="0"/>
              <a:buChar char="•"/>
            </a:pPr>
            <a:r>
              <a:rPr lang="en-US" sz="2000" dirty="0" smtClean="0">
                <a:latin typeface="Calibri" panose="020F0502020204030204" pitchFamily="34" charset="0"/>
              </a:rPr>
              <a:t>Item Models</a:t>
            </a:r>
          </a:p>
          <a:p>
            <a:pPr marL="285750" indent="-285750">
              <a:buFont typeface="Arial" panose="020B0604020202020204" pitchFamily="34" charset="0"/>
              <a:buChar char="•"/>
            </a:pPr>
            <a:r>
              <a:rPr lang="en-US" sz="2000" dirty="0" smtClean="0">
                <a:latin typeface="Calibri" panose="020F0502020204030204" pitchFamily="34" charset="0"/>
              </a:rPr>
              <a:t>Device Types</a:t>
            </a:r>
          </a:p>
          <a:p>
            <a:pPr marL="285750" indent="-285750">
              <a:buFont typeface="Arial" panose="020B0604020202020204" pitchFamily="34" charset="0"/>
              <a:buChar char="•"/>
            </a:pPr>
            <a:r>
              <a:rPr lang="en-US" sz="2000" dirty="0" smtClean="0">
                <a:latin typeface="Calibri" panose="020F0502020204030204" pitchFamily="34" charset="0"/>
              </a:rPr>
              <a:t>Failure Reasons</a:t>
            </a:r>
          </a:p>
          <a:p>
            <a:pPr marL="285750" indent="-285750">
              <a:buFont typeface="Arial" panose="020B0604020202020204" pitchFamily="34" charset="0"/>
              <a:buChar char="•"/>
            </a:pPr>
            <a:r>
              <a:rPr lang="en-US" sz="2000" dirty="0" smtClean="0">
                <a:latin typeface="Calibri" panose="020F0502020204030204" pitchFamily="34" charset="0"/>
              </a:rPr>
              <a:t>Test Types (work-orders)</a:t>
            </a:r>
          </a:p>
          <a:p>
            <a:pPr marL="285750" indent="-285750">
              <a:buFont typeface="Arial" panose="020B0604020202020204" pitchFamily="34" charset="0"/>
              <a:buChar char="•"/>
            </a:pPr>
            <a:r>
              <a:rPr lang="en-US" sz="2000" dirty="0" smtClean="0">
                <a:latin typeface="Calibri" panose="020F0502020204030204" pitchFamily="34" charset="0"/>
              </a:rPr>
              <a:t>Retirement Reasons</a:t>
            </a:r>
          </a:p>
          <a:p>
            <a:pPr marL="285750" indent="-285750">
              <a:buFont typeface="Arial" panose="020B0604020202020204" pitchFamily="34" charset="0"/>
              <a:buChar char="•"/>
            </a:pPr>
            <a:r>
              <a:rPr lang="en-US" sz="2000" dirty="0" smtClean="0">
                <a:latin typeface="Calibri" panose="020F0502020204030204" pitchFamily="34" charset="0"/>
              </a:rPr>
              <a:t>Test Sequences &amp; Limits</a:t>
            </a:r>
          </a:p>
          <a:p>
            <a:pPr marL="285750" indent="-285750">
              <a:buFont typeface="Arial" panose="020B0604020202020204" pitchFamily="34" charset="0"/>
              <a:buChar char="•"/>
            </a:pPr>
            <a:r>
              <a:rPr lang="en-US" sz="2000" dirty="0" smtClean="0">
                <a:latin typeface="Calibri" panose="020F0502020204030204" pitchFamily="34" charset="0"/>
              </a:rPr>
              <a:t>Warranty</a:t>
            </a:r>
          </a:p>
          <a:p>
            <a:endParaRPr lang="en-US" sz="2000" dirty="0">
              <a:latin typeface="Calibri" panose="020F0502020204030204" pitchFamily="34" charset="0"/>
            </a:endParaRPr>
          </a:p>
        </p:txBody>
      </p:sp>
      <p:sp>
        <p:nvSpPr>
          <p:cNvPr id="11" name="TextBox 10"/>
          <p:cNvSpPr txBox="1"/>
          <p:nvPr/>
        </p:nvSpPr>
        <p:spPr>
          <a:xfrm>
            <a:off x="6705600" y="2743200"/>
            <a:ext cx="1932004" cy="1938992"/>
          </a:xfrm>
          <a:prstGeom prst="rect">
            <a:avLst/>
          </a:prstGeom>
          <a:noFill/>
        </p:spPr>
        <p:txBody>
          <a:bodyPr wrap="none" rtlCol="0">
            <a:spAutoFit/>
          </a:bodyPr>
          <a:lstStyle/>
          <a:p>
            <a:r>
              <a:rPr lang="en-US" sz="2000" b="1" dirty="0" smtClean="0">
                <a:latin typeface="Calibri" panose="020F0502020204030204" pitchFamily="34" charset="0"/>
              </a:rPr>
              <a:t>Security &amp; Users</a:t>
            </a:r>
          </a:p>
          <a:p>
            <a:pPr marL="285750" indent="-285750">
              <a:buFont typeface="Arial" panose="020B0604020202020204" pitchFamily="34" charset="0"/>
              <a:buChar char="•"/>
            </a:pPr>
            <a:r>
              <a:rPr lang="en-US" sz="2000" dirty="0" smtClean="0">
                <a:latin typeface="Calibri" panose="020F0502020204030204" pitchFamily="34" charset="0"/>
              </a:rPr>
              <a:t>People</a:t>
            </a:r>
          </a:p>
          <a:p>
            <a:pPr marL="285750" indent="-285750">
              <a:buFont typeface="Arial" panose="020B0604020202020204" pitchFamily="34" charset="0"/>
              <a:buChar char="•"/>
            </a:pPr>
            <a:r>
              <a:rPr lang="en-US" sz="2000" dirty="0" smtClean="0">
                <a:latin typeface="Calibri" panose="020F0502020204030204" pitchFamily="34" charset="0"/>
              </a:rPr>
              <a:t>Users</a:t>
            </a:r>
          </a:p>
          <a:p>
            <a:pPr marL="285750" indent="-285750">
              <a:buFont typeface="Arial" panose="020B0604020202020204" pitchFamily="34" charset="0"/>
              <a:buChar char="•"/>
            </a:pPr>
            <a:r>
              <a:rPr lang="en-US" sz="2000" dirty="0" smtClean="0">
                <a:latin typeface="Calibri" panose="020F0502020204030204" pitchFamily="34" charset="0"/>
              </a:rPr>
              <a:t>Roles</a:t>
            </a:r>
          </a:p>
          <a:p>
            <a:pPr marL="285750" indent="-285750">
              <a:buFont typeface="Arial" panose="020B0604020202020204" pitchFamily="34" charset="0"/>
              <a:buChar char="•"/>
            </a:pPr>
            <a:r>
              <a:rPr lang="en-US" sz="2000" dirty="0" smtClean="0">
                <a:latin typeface="Calibri" panose="020F0502020204030204" pitchFamily="34" charset="0"/>
              </a:rPr>
              <a:t>Modules </a:t>
            </a:r>
          </a:p>
          <a:p>
            <a:endParaRPr lang="en-US" sz="2000" dirty="0">
              <a:latin typeface="Calibri" panose="020F0502020204030204" pitchFamily="34" charset="0"/>
            </a:endParaRPr>
          </a:p>
        </p:txBody>
      </p:sp>
      <p:sp>
        <p:nvSpPr>
          <p:cNvPr id="12" name="Rectangle 11"/>
          <p:cNvSpPr/>
          <p:nvPr/>
        </p:nvSpPr>
        <p:spPr>
          <a:xfrm>
            <a:off x="838200" y="5334000"/>
            <a:ext cx="8001000" cy="1200329"/>
          </a:xfrm>
          <a:prstGeom prst="rect">
            <a:avLst/>
          </a:prstGeom>
        </p:spPr>
        <p:txBody>
          <a:bodyPr wrap="square">
            <a:spAutoFit/>
          </a:bodyPr>
          <a:lstStyle/>
          <a:p>
            <a:r>
              <a:rPr lang="en-US" sz="2400" dirty="0" smtClean="0">
                <a:solidFill>
                  <a:srgbClr val="C00000"/>
                </a:solidFill>
                <a:latin typeface="Calibri" panose="020F0502020204030204" pitchFamily="34" charset="0"/>
              </a:rPr>
              <a:t>The software must support user defined fields and customizable workflows. These are essential to minimizing disruption to existing systems</a:t>
            </a:r>
            <a:endParaRPr lang="en-US" sz="24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278520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675" y="2935287"/>
            <a:ext cx="3743325"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0"/>
            <a:ext cx="8229600" cy="914400"/>
          </a:xfrm>
        </p:spPr>
        <p:txBody>
          <a:bodyPr>
            <a:normAutofit/>
          </a:bodyPr>
          <a:lstStyle/>
          <a:p>
            <a:pPr algn="ctr"/>
            <a:r>
              <a:rPr lang="en-US" sz="3600" dirty="0" smtClean="0"/>
              <a:t>Paradigm Shift – Meter Testing</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16</a:t>
            </a:fld>
            <a:endParaRPr lang="en-US" dirty="0"/>
          </a:p>
        </p:txBody>
      </p:sp>
      <p:sp>
        <p:nvSpPr>
          <p:cNvPr id="4" name="TextBox 3"/>
          <p:cNvSpPr txBox="1"/>
          <p:nvPr/>
        </p:nvSpPr>
        <p:spPr>
          <a:xfrm>
            <a:off x="152400" y="1371600"/>
            <a:ext cx="8915399" cy="954107"/>
          </a:xfrm>
          <a:prstGeom prst="rect">
            <a:avLst/>
          </a:prstGeom>
          <a:noFill/>
        </p:spPr>
        <p:txBody>
          <a:bodyPr wrap="square" rtlCol="0">
            <a:spAutoFit/>
          </a:bodyPr>
          <a:lstStyle/>
          <a:p>
            <a:r>
              <a:rPr lang="en-US" sz="2800" dirty="0" smtClean="0">
                <a:latin typeface="Calibri" panose="020F0502020204030204" pitchFamily="34" charset="0"/>
              </a:rPr>
              <a:t>AMI has fundamentally changed what is tested, recorded and tracked. Accuracy Testing is only one component</a:t>
            </a:r>
            <a:endParaRPr lang="en-US" sz="2800" dirty="0">
              <a:latin typeface="Calibri" panose="020F0502020204030204" pitchFamily="34" charset="0"/>
            </a:endParaRPr>
          </a:p>
        </p:txBody>
      </p:sp>
      <p:sp>
        <p:nvSpPr>
          <p:cNvPr id="5" name="TextBox 4"/>
          <p:cNvSpPr txBox="1"/>
          <p:nvPr/>
        </p:nvSpPr>
        <p:spPr>
          <a:xfrm>
            <a:off x="838200" y="2538948"/>
            <a:ext cx="5334000" cy="3785652"/>
          </a:xfrm>
          <a:prstGeom prst="rect">
            <a:avLst/>
          </a:prstGeom>
          <a:noFill/>
        </p:spPr>
        <p:txBody>
          <a:bodyPr wrap="square" rtlCol="0">
            <a:spAutoFit/>
          </a:bodyPr>
          <a:lstStyle/>
          <a:p>
            <a:r>
              <a:rPr lang="en-US" sz="2400" b="1" dirty="0" smtClean="0">
                <a:latin typeface="Calibri" panose="020F0502020204030204" pitchFamily="34" charset="0"/>
              </a:rPr>
              <a:t>FUNCTIONAL TESTING – Need to Verify</a:t>
            </a:r>
          </a:p>
          <a:p>
            <a:pPr marL="342900" indent="-342900">
              <a:buClr>
                <a:srgbClr val="C00000"/>
              </a:buClr>
              <a:buSzPct val="110000"/>
              <a:buFont typeface="Wingdings" panose="05000000000000000000" pitchFamily="2" charset="2"/>
              <a:buChar char="ü"/>
            </a:pPr>
            <a:r>
              <a:rPr lang="en-US" sz="2400" dirty="0" smtClean="0">
                <a:latin typeface="Calibri" panose="020F0502020204030204" pitchFamily="34" charset="0"/>
              </a:rPr>
              <a:t>Display and program ID</a:t>
            </a:r>
          </a:p>
          <a:p>
            <a:pPr marL="342900" indent="-342900">
              <a:buClr>
                <a:srgbClr val="C00000"/>
              </a:buClr>
              <a:buSzPct val="110000"/>
              <a:buFont typeface="Wingdings" panose="05000000000000000000" pitchFamily="2" charset="2"/>
              <a:buChar char="ü"/>
            </a:pPr>
            <a:r>
              <a:rPr lang="en-US" sz="2400" dirty="0" smtClean="0">
                <a:latin typeface="Calibri" panose="020F0502020204030204" pitchFamily="34" charset="0"/>
              </a:rPr>
              <a:t>Seals</a:t>
            </a:r>
          </a:p>
          <a:p>
            <a:pPr marL="342900" indent="-342900">
              <a:buClr>
                <a:srgbClr val="C00000"/>
              </a:buClr>
              <a:buSzPct val="110000"/>
              <a:buFont typeface="Wingdings" panose="05000000000000000000" pitchFamily="2" charset="2"/>
              <a:buChar char="ü"/>
            </a:pPr>
            <a:r>
              <a:rPr lang="en-US" sz="2400" dirty="0" smtClean="0">
                <a:latin typeface="Calibri" panose="020F0502020204030204" pitchFamily="34" charset="0"/>
              </a:rPr>
              <a:t>Soft switches</a:t>
            </a:r>
          </a:p>
          <a:p>
            <a:pPr marL="342900" indent="-342900">
              <a:buClr>
                <a:srgbClr val="C00000"/>
              </a:buClr>
              <a:buSzPct val="110000"/>
              <a:buFont typeface="Wingdings" panose="05000000000000000000" pitchFamily="2" charset="2"/>
              <a:buChar char="ü"/>
            </a:pPr>
            <a:r>
              <a:rPr lang="en-US" sz="2400" dirty="0" smtClean="0">
                <a:latin typeface="Calibri" panose="020F0502020204030204" pitchFamily="34" charset="0"/>
              </a:rPr>
              <a:t>AMI module hardware &amp; firmware</a:t>
            </a:r>
          </a:p>
          <a:p>
            <a:pPr marL="342900" indent="-342900">
              <a:buClr>
                <a:srgbClr val="C00000"/>
              </a:buClr>
              <a:buSzPct val="110000"/>
              <a:buFont typeface="Wingdings" panose="05000000000000000000" pitchFamily="2" charset="2"/>
              <a:buChar char="ü"/>
            </a:pPr>
            <a:r>
              <a:rPr lang="en-US" sz="2400" dirty="0" smtClean="0">
                <a:latin typeface="Calibri" panose="020F0502020204030204" pitchFamily="34" charset="0"/>
              </a:rPr>
              <a:t>Meter hardware </a:t>
            </a:r>
            <a:r>
              <a:rPr lang="en-US" sz="2400" dirty="0">
                <a:latin typeface="Calibri" panose="020F0502020204030204" pitchFamily="34" charset="0"/>
              </a:rPr>
              <a:t>&amp; </a:t>
            </a:r>
            <a:r>
              <a:rPr lang="en-US" sz="2400" dirty="0" smtClean="0">
                <a:latin typeface="Calibri" panose="020F0502020204030204" pitchFamily="34" charset="0"/>
              </a:rPr>
              <a:t>firmware</a:t>
            </a:r>
          </a:p>
          <a:p>
            <a:pPr marL="342900" indent="-342900">
              <a:buClr>
                <a:srgbClr val="C00000"/>
              </a:buClr>
              <a:buSzPct val="110000"/>
              <a:buFont typeface="Wingdings" panose="05000000000000000000" pitchFamily="2" charset="2"/>
              <a:buChar char="ü"/>
            </a:pPr>
            <a:r>
              <a:rPr lang="en-US" sz="2400" dirty="0" smtClean="0">
                <a:latin typeface="Calibri" panose="020F0502020204030204" pitchFamily="34" charset="0"/>
              </a:rPr>
              <a:t>Master reset</a:t>
            </a:r>
          </a:p>
          <a:p>
            <a:pPr marL="342900" indent="-342900">
              <a:buClr>
                <a:srgbClr val="C00000"/>
              </a:buClr>
              <a:buSzPct val="110000"/>
              <a:buFont typeface="Wingdings" panose="05000000000000000000" pitchFamily="2" charset="2"/>
              <a:buChar char="ü"/>
            </a:pPr>
            <a:r>
              <a:rPr lang="en-US" sz="2400" dirty="0" smtClean="0">
                <a:latin typeface="Calibri" panose="020F0502020204030204" pitchFamily="34" charset="0"/>
              </a:rPr>
              <a:t>Communications Check</a:t>
            </a:r>
          </a:p>
          <a:p>
            <a:pPr marL="342900" indent="-342900">
              <a:buClr>
                <a:srgbClr val="C00000"/>
              </a:buClr>
              <a:buSzPct val="110000"/>
              <a:buFont typeface="Wingdings" panose="05000000000000000000" pitchFamily="2" charset="2"/>
              <a:buChar char="ü"/>
            </a:pPr>
            <a:r>
              <a:rPr lang="en-US" sz="2400" dirty="0" smtClean="0">
                <a:latin typeface="Calibri" panose="020F0502020204030204" pitchFamily="34" charset="0"/>
              </a:rPr>
              <a:t>Disconnect switch (if applicable)</a:t>
            </a:r>
          </a:p>
          <a:p>
            <a:pPr marL="342900" indent="-342900">
              <a:buClr>
                <a:srgbClr val="C00000"/>
              </a:buClr>
              <a:buSzPct val="110000"/>
              <a:buFont typeface="Wingdings" panose="05000000000000000000" pitchFamily="2" charset="2"/>
              <a:buChar char="ü"/>
            </a:pPr>
            <a:r>
              <a:rPr lang="en-US" sz="2400" dirty="0" smtClean="0">
                <a:latin typeface="Calibri" panose="020F0502020204030204" pitchFamily="34" charset="0"/>
              </a:rPr>
              <a:t>Security Check</a:t>
            </a:r>
          </a:p>
        </p:txBody>
      </p:sp>
    </p:spTree>
    <p:extLst>
      <p:ext uri="{BB962C8B-B14F-4D97-AF65-F5344CB8AC3E}">
        <p14:creationId xmlns:p14="http://schemas.microsoft.com/office/powerpoint/2010/main" val="3136561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14478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0" y="1183243"/>
            <a:ext cx="7086600" cy="5663089"/>
          </a:xfrm>
          <a:prstGeom prst="rect">
            <a:avLst/>
          </a:prstGeom>
        </p:spPr>
        <p:txBody>
          <a:bodyPr wrap="square">
            <a:spAutoFit/>
          </a:bodyPr>
          <a:lstStyle/>
          <a:p>
            <a:pPr marL="617220" lvl="1" indent="-342900">
              <a:buClr>
                <a:srgbClr val="C00000"/>
              </a:buClr>
              <a:buSzPct val="105000"/>
              <a:buFont typeface="Wingdings" panose="05000000000000000000" pitchFamily="2" charset="2"/>
              <a:buChar char="ü"/>
            </a:pPr>
            <a:r>
              <a:rPr lang="en-US" sz="2200" dirty="0" smtClean="0">
                <a:latin typeface="Calibri" panose="020F0502020204030204" pitchFamily="34" charset="0"/>
              </a:rPr>
              <a:t>AMI Inventory &amp; Asset Management</a:t>
            </a:r>
          </a:p>
          <a:p>
            <a:pPr marL="1074420" lvl="2" indent="-342900">
              <a:buClr>
                <a:srgbClr val="C00000"/>
              </a:buClr>
              <a:buSzPct val="105000"/>
              <a:buFont typeface="Arial" panose="020B0604020202020204" pitchFamily="34" charset="0"/>
              <a:buChar char="•"/>
            </a:pPr>
            <a:r>
              <a:rPr lang="en-US" sz="2000" dirty="0" smtClean="0">
                <a:latin typeface="Calibri" panose="020F0502020204030204" pitchFamily="34" charset="0"/>
              </a:rPr>
              <a:t>Bridges, Range Extenders</a:t>
            </a:r>
          </a:p>
          <a:p>
            <a:pPr marL="1074420" lvl="2" indent="-342900">
              <a:buClr>
                <a:srgbClr val="C00000"/>
              </a:buClr>
              <a:buSzPct val="105000"/>
              <a:buFont typeface="Arial" panose="020B0604020202020204" pitchFamily="34" charset="0"/>
              <a:buChar char="•"/>
            </a:pPr>
            <a:r>
              <a:rPr lang="en-US" sz="2000" dirty="0" smtClean="0">
                <a:latin typeface="Calibri" panose="020F0502020204030204" pitchFamily="34" charset="0"/>
              </a:rPr>
              <a:t>Warranty &amp; Battery Replacement</a:t>
            </a:r>
          </a:p>
          <a:p>
            <a:pPr marL="617220" lvl="1" indent="-342900">
              <a:buClr>
                <a:srgbClr val="C00000"/>
              </a:buClr>
              <a:buSzPct val="105000"/>
              <a:buFont typeface="Wingdings" panose="05000000000000000000" pitchFamily="2" charset="2"/>
              <a:buChar char="ü"/>
            </a:pPr>
            <a:r>
              <a:rPr lang="en-US" sz="2200" dirty="0" smtClean="0">
                <a:latin typeface="Calibri" panose="020F0502020204030204" pitchFamily="34" charset="0"/>
              </a:rPr>
              <a:t>Integration </a:t>
            </a:r>
            <a:r>
              <a:rPr lang="en-US" sz="2200" dirty="0">
                <a:latin typeface="Calibri" panose="020F0502020204030204" pitchFamily="34" charset="0"/>
              </a:rPr>
              <a:t>with Test </a:t>
            </a:r>
            <a:r>
              <a:rPr lang="en-US" sz="2200" dirty="0" smtClean="0">
                <a:latin typeface="Calibri" panose="020F0502020204030204" pitchFamily="34" charset="0"/>
              </a:rPr>
              <a:t>Boards</a:t>
            </a:r>
          </a:p>
          <a:p>
            <a:pPr marL="1074420" lvl="2" indent="-342900">
              <a:buClr>
                <a:srgbClr val="C00000"/>
              </a:buClr>
              <a:buSzPct val="105000"/>
              <a:buFont typeface="Arial" panose="020B0604020202020204" pitchFamily="34" charset="0"/>
              <a:buChar char="•"/>
            </a:pPr>
            <a:r>
              <a:rPr lang="en-US" sz="2000" dirty="0" smtClean="0">
                <a:latin typeface="Calibri" panose="020F0502020204030204" pitchFamily="34" charset="0"/>
              </a:rPr>
              <a:t>WECO, RFL, KNOPP, TESCO, GAS PROVERS  </a:t>
            </a:r>
            <a:endParaRPr lang="en-US" sz="2000" dirty="0">
              <a:latin typeface="Calibri" panose="020F0502020204030204" pitchFamily="34" charset="0"/>
            </a:endParaRPr>
          </a:p>
          <a:p>
            <a:pPr marL="617220" lvl="1" indent="-342900">
              <a:buClr>
                <a:srgbClr val="C00000"/>
              </a:buClr>
              <a:buSzPct val="105000"/>
              <a:buFont typeface="Wingdings" panose="05000000000000000000" pitchFamily="2" charset="2"/>
              <a:buChar char="ü"/>
            </a:pPr>
            <a:r>
              <a:rPr lang="en-US" sz="2200" dirty="0" smtClean="0">
                <a:latin typeface="Calibri" panose="020F0502020204030204" pitchFamily="34" charset="0"/>
              </a:rPr>
              <a:t>Kiosk workstation to accelerate meter shop &amp; stores operations</a:t>
            </a:r>
            <a:endParaRPr lang="en-US" sz="2200" dirty="0">
              <a:latin typeface="Calibri" panose="020F0502020204030204" pitchFamily="34" charset="0"/>
            </a:endParaRPr>
          </a:p>
          <a:p>
            <a:pPr marL="617220" lvl="1" indent="-342900">
              <a:buClr>
                <a:srgbClr val="C00000"/>
              </a:buClr>
              <a:buSzPct val="105000"/>
              <a:buFont typeface="Wingdings" panose="05000000000000000000" pitchFamily="2" charset="2"/>
              <a:buChar char="ü"/>
            </a:pPr>
            <a:r>
              <a:rPr lang="en-US" sz="2200" dirty="0" smtClean="0">
                <a:latin typeface="Calibri" panose="020F0502020204030204" pitchFamily="34" charset="0"/>
              </a:rPr>
              <a:t>Automated Meter Manufacturing File processing</a:t>
            </a:r>
          </a:p>
          <a:p>
            <a:pPr marL="617220" lvl="1" indent="-342900">
              <a:buClr>
                <a:srgbClr val="C00000"/>
              </a:buClr>
              <a:buSzPct val="105000"/>
              <a:buFont typeface="Wingdings" panose="05000000000000000000" pitchFamily="2" charset="2"/>
              <a:buChar char="ü"/>
            </a:pPr>
            <a:r>
              <a:rPr lang="en-US" sz="2200" dirty="0" smtClean="0">
                <a:latin typeface="Calibri" panose="020F0502020204030204" pitchFamily="34" charset="0"/>
              </a:rPr>
              <a:t>Barcode scanning for managing shipments and inventory movements</a:t>
            </a:r>
            <a:endParaRPr lang="en-US" sz="2200" dirty="0">
              <a:latin typeface="Calibri" panose="020F0502020204030204" pitchFamily="34" charset="0"/>
            </a:endParaRPr>
          </a:p>
          <a:p>
            <a:pPr marL="617220" lvl="1" indent="-342900">
              <a:buClr>
                <a:srgbClr val="C00000"/>
              </a:buClr>
              <a:buSzPct val="105000"/>
              <a:buFont typeface="Wingdings" panose="05000000000000000000" pitchFamily="2" charset="2"/>
              <a:buChar char="ü"/>
            </a:pPr>
            <a:r>
              <a:rPr lang="en-US" sz="2200" dirty="0" smtClean="0">
                <a:latin typeface="Calibri" panose="020F0502020204030204" pitchFamily="34" charset="0"/>
              </a:rPr>
              <a:t>Configurable Workflows</a:t>
            </a:r>
            <a:endParaRPr lang="en-US" sz="2200" dirty="0">
              <a:latin typeface="Calibri" panose="020F0502020204030204" pitchFamily="34" charset="0"/>
            </a:endParaRPr>
          </a:p>
          <a:p>
            <a:pPr marL="1074420" lvl="2" indent="-342900">
              <a:buClr>
                <a:srgbClr val="C00000"/>
              </a:buClr>
              <a:buSzPct val="105000"/>
              <a:buFont typeface="Arial" panose="020B0604020202020204" pitchFamily="34" charset="0"/>
              <a:buChar char="•"/>
            </a:pPr>
            <a:r>
              <a:rPr lang="en-US" sz="2000" dirty="0" smtClean="0">
                <a:latin typeface="Calibri" panose="020F0502020204030204" pitchFamily="34" charset="0"/>
              </a:rPr>
              <a:t>Test Sequences, Tasks &amp; Limits</a:t>
            </a:r>
          </a:p>
          <a:p>
            <a:pPr marL="1074420" lvl="2" indent="-342900">
              <a:buClr>
                <a:srgbClr val="C00000"/>
              </a:buClr>
              <a:buSzPct val="105000"/>
              <a:buFont typeface="Arial" panose="020B0604020202020204" pitchFamily="34" charset="0"/>
              <a:buChar char="•"/>
            </a:pPr>
            <a:r>
              <a:rPr lang="en-US" sz="2000" dirty="0" smtClean="0">
                <a:latin typeface="Calibri" panose="020F0502020204030204" pitchFamily="34" charset="0"/>
              </a:rPr>
              <a:t>Work orders &amp; test types</a:t>
            </a:r>
          </a:p>
          <a:p>
            <a:pPr marL="1074420" lvl="2" indent="-342900">
              <a:buClr>
                <a:srgbClr val="C00000"/>
              </a:buClr>
              <a:buSzPct val="105000"/>
              <a:buFont typeface="Arial" panose="020B0604020202020204" pitchFamily="34" charset="0"/>
              <a:buChar char="•"/>
            </a:pPr>
            <a:r>
              <a:rPr lang="en-US" sz="2000" dirty="0" smtClean="0">
                <a:latin typeface="Calibri" panose="020F0502020204030204" pitchFamily="34" charset="0"/>
              </a:rPr>
              <a:t>Role based security</a:t>
            </a:r>
          </a:p>
          <a:p>
            <a:pPr marL="617220" lvl="1" indent="-342900">
              <a:buClr>
                <a:srgbClr val="C00000"/>
              </a:buClr>
              <a:buSzPct val="105000"/>
              <a:buFont typeface="Wingdings" panose="05000000000000000000" pitchFamily="2" charset="2"/>
              <a:buChar char="ü"/>
            </a:pPr>
            <a:r>
              <a:rPr lang="en-US" sz="2200" dirty="0" smtClean="0">
                <a:latin typeface="Calibri" panose="020F0502020204030204" pitchFamily="34" charset="0"/>
              </a:rPr>
              <a:t>Inventory Forecasting &amp; Procurements</a:t>
            </a:r>
          </a:p>
          <a:p>
            <a:pPr marL="617220" lvl="1" indent="-342900">
              <a:buClr>
                <a:srgbClr val="C00000"/>
              </a:buClr>
              <a:buSzPct val="105000"/>
              <a:buFont typeface="Wingdings" panose="05000000000000000000" pitchFamily="2" charset="2"/>
              <a:buChar char="ü"/>
            </a:pPr>
            <a:r>
              <a:rPr lang="en-US" sz="2200" dirty="0" smtClean="0">
                <a:latin typeface="Calibri" panose="020F0502020204030204" pitchFamily="34" charset="0"/>
              </a:rPr>
              <a:t>Regulatory Compliance</a:t>
            </a:r>
          </a:p>
          <a:p>
            <a:pPr marL="617220" lvl="1" indent="-342900">
              <a:buClr>
                <a:srgbClr val="C00000"/>
              </a:buClr>
              <a:buSzPct val="105000"/>
              <a:buFont typeface="Wingdings" panose="05000000000000000000" pitchFamily="2" charset="2"/>
              <a:buChar char="ü"/>
            </a:pPr>
            <a:r>
              <a:rPr lang="en-US" sz="2200" dirty="0" smtClean="0">
                <a:latin typeface="Calibri" panose="020F0502020204030204" pitchFamily="34" charset="0"/>
              </a:rPr>
              <a:t>Reporting</a:t>
            </a:r>
            <a:endParaRPr lang="en-US" sz="2200" dirty="0">
              <a:latin typeface="Calibri" panose="020F050202020403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343400"/>
            <a:ext cx="1447800" cy="106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CFEC368-1D7A-4F81-ABF6-AE0E36BAF64C}" type="slidenum">
              <a:rPr lang="en-US" smtClean="0"/>
              <a:pPr/>
              <a:t>17</a:t>
            </a:fld>
            <a:endParaRPr lang="en-US"/>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441" y="1521995"/>
            <a:ext cx="1594884" cy="137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167" y="5562600"/>
            <a:ext cx="1473433" cy="111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533400" y="268843"/>
            <a:ext cx="8229600" cy="914400"/>
          </a:xfrm>
        </p:spPr>
        <p:txBody>
          <a:bodyPr>
            <a:normAutofit/>
          </a:bodyPr>
          <a:lstStyle/>
          <a:p>
            <a:r>
              <a:rPr lang="en-US" sz="3600" dirty="0">
                <a:latin typeface="Calibri" panose="020F0502020204030204" pitchFamily="34" charset="0"/>
              </a:rPr>
              <a:t>Advancing Business Process Optimization</a:t>
            </a:r>
          </a:p>
        </p:txBody>
      </p:sp>
    </p:spTree>
    <p:extLst>
      <p:ext uri="{BB962C8B-B14F-4D97-AF65-F5344CB8AC3E}">
        <p14:creationId xmlns:p14="http://schemas.microsoft.com/office/powerpoint/2010/main" val="78309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smtClean="0"/>
              <a:t>The Promise of AMI</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18</a:t>
            </a:fld>
            <a:endParaRPr lang="en-US" dirty="0"/>
          </a:p>
        </p:txBody>
      </p:sp>
      <p:sp>
        <p:nvSpPr>
          <p:cNvPr id="7" name="Rectangle 3">
            <a:extLst>
              <a:ext uri="{FF2B5EF4-FFF2-40B4-BE49-F238E27FC236}"/>
            </a:extLst>
          </p:cNvPr>
          <p:cNvSpPr txBox="1">
            <a:spLocks noChangeArrowheads="1"/>
          </p:cNvSpPr>
          <p:nvPr/>
        </p:nvSpPr>
        <p:spPr>
          <a:xfrm>
            <a:off x="304800" y="1371600"/>
            <a:ext cx="8153400" cy="2123658"/>
          </a:xfrm>
          <a:prstGeom prst="rect">
            <a:avLst/>
          </a:prstGeom>
          <a:noFill/>
        </p:spPr>
        <p:txBody>
          <a:bodyPr wrap="square"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altLang="en-US" sz="2000" smtClean="0">
                <a:latin typeface="Calibri" panose="020F0502020204030204" pitchFamily="34" charset="0"/>
              </a:rPr>
              <a:t>The introduction ten years ago and the continued development of an Advanced Meter Infrastructure (AMI) system promised more effective and more efficient Meter Service Operations.  </a:t>
            </a:r>
          </a:p>
          <a:p>
            <a:pPr marL="0"/>
            <a:endParaRPr lang="en-US" altLang="en-US" sz="2000" smtClean="0">
              <a:latin typeface="Calibri" panose="020F0502020204030204" pitchFamily="34" charset="0"/>
            </a:endParaRPr>
          </a:p>
          <a:p>
            <a:pPr marL="0"/>
            <a:endParaRPr lang="en-US" altLang="en-US" sz="2000" smtClean="0">
              <a:latin typeface="Calibri" panose="020F0502020204030204" pitchFamily="34" charset="0"/>
            </a:endParaRPr>
          </a:p>
          <a:p>
            <a:pPr marL="0"/>
            <a:endParaRPr lang="en-US" altLang="en-US" sz="2000" dirty="0">
              <a:latin typeface="Calibri" panose="020F0502020204030204" pitchFamily="34" charset="0"/>
            </a:endParaRPr>
          </a:p>
        </p:txBody>
      </p:sp>
      <p:sp>
        <p:nvSpPr>
          <p:cNvPr id="8" name="Rectangle 7">
            <a:extLst>
              <a:ext uri="{FF2B5EF4-FFF2-40B4-BE49-F238E27FC236}"/>
            </a:extLst>
          </p:cNvPr>
          <p:cNvSpPr/>
          <p:nvPr/>
        </p:nvSpPr>
        <p:spPr>
          <a:xfrm>
            <a:off x="304800" y="2493526"/>
            <a:ext cx="5638800" cy="3754874"/>
          </a:xfrm>
          <a:prstGeom prst="rect">
            <a:avLst/>
          </a:prstGeom>
        </p:spPr>
        <p:txBody>
          <a:bodyPr>
            <a:spAutoFit/>
          </a:bodyPr>
          <a:lstStyle/>
          <a:p>
            <a:pPr eaLnBrk="1" hangingPunct="1">
              <a:lnSpc>
                <a:spcPct val="80000"/>
              </a:lnSpc>
              <a:spcAft>
                <a:spcPts val="600"/>
              </a:spcAft>
              <a:defRPr/>
            </a:pPr>
            <a:r>
              <a:rPr lang="en-US" altLang="en-US" sz="2000" dirty="0">
                <a:latin typeface="Calibri" panose="020F0502020204030204" pitchFamily="34" charset="0"/>
              </a:rPr>
              <a:t>This was to be accomplished in a variety of ways starting with:</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No need to read meters (if AMR had not previously been deployed)</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No need to roll a truck to perform a disconnect or a reconnect</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Better ability to detect and respond to outages</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Better ability to detect theft</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Better ability to detect (and eventually capture) unbilled energy</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Better understand customer usage and make </a:t>
            </a:r>
            <a:br>
              <a:rPr lang="en-US" altLang="en-US" sz="2000" dirty="0">
                <a:latin typeface="Calibri" panose="020F0502020204030204" pitchFamily="34" charset="0"/>
              </a:rPr>
            </a:br>
            <a:r>
              <a:rPr lang="en-US" altLang="en-US" sz="2000" dirty="0">
                <a:latin typeface="Calibri" panose="020F0502020204030204" pitchFamily="34" charset="0"/>
              </a:rPr>
              <a:t>better energy buying </a:t>
            </a:r>
            <a:r>
              <a:rPr lang="en-US" altLang="en-US" sz="2000" dirty="0" smtClean="0">
                <a:latin typeface="Calibri" panose="020F0502020204030204" pitchFamily="34" charset="0"/>
              </a:rPr>
              <a:t>decisions</a:t>
            </a:r>
            <a:endParaRPr lang="en-US" altLang="en-US" sz="2000" dirty="0">
              <a:latin typeface="Calibri" panose="020F0502020204030204" pitchFamily="34" charset="0"/>
            </a:endParaRP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14700"/>
            <a:ext cx="27622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345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ctr"/>
            <a:r>
              <a:rPr lang="en-US" sz="3600" dirty="0" smtClean="0"/>
              <a:t>What Data Are We Getting and                                 How Are We Using It?</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19</a:t>
            </a:fld>
            <a:endParaRPr lang="en-US" dirty="0"/>
          </a:p>
        </p:txBody>
      </p:sp>
      <p:sp>
        <p:nvSpPr>
          <p:cNvPr id="10" name="Rectangle 9"/>
          <p:cNvSpPr/>
          <p:nvPr/>
        </p:nvSpPr>
        <p:spPr>
          <a:xfrm>
            <a:off x="457200" y="1447800"/>
            <a:ext cx="8458200" cy="2862322"/>
          </a:xfrm>
          <a:prstGeom prst="rect">
            <a:avLst/>
          </a:prstGeom>
        </p:spPr>
        <p:txBody>
          <a:bodyPr wrap="square">
            <a:spAutoFit/>
          </a:bodyPr>
          <a:lstStyle/>
          <a:p>
            <a:pPr algn="ctr">
              <a:defRPr/>
            </a:pPr>
            <a:r>
              <a:rPr lang="en-US" altLang="en-US" sz="2400" b="1" dirty="0">
                <a:latin typeface="Calibri" panose="020F0502020204030204" pitchFamily="34" charset="0"/>
              </a:rPr>
              <a:t>Meter Quality Assurance:</a:t>
            </a:r>
            <a:r>
              <a:rPr lang="en-US" altLang="en-US" sz="2400" dirty="0">
                <a:latin typeface="Calibri" panose="020F0502020204030204" pitchFamily="34" charset="0"/>
              </a:rPr>
              <a:t> </a:t>
            </a:r>
            <a:endParaRPr lang="en-US" altLang="en-US" sz="2400" dirty="0" smtClean="0">
              <a:latin typeface="Calibri" panose="020F0502020204030204" pitchFamily="34" charset="0"/>
            </a:endParaRPr>
          </a:p>
          <a:p>
            <a:pPr algn="ctr">
              <a:defRPr/>
            </a:pPr>
            <a:endParaRPr lang="en-US" altLang="en-US" sz="1200" dirty="0">
              <a:latin typeface="Calibri" panose="020F0502020204030204" pitchFamily="34" charset="0"/>
            </a:endParaRPr>
          </a:p>
          <a:p>
            <a:pPr>
              <a:defRPr/>
            </a:pPr>
            <a:r>
              <a:rPr lang="en-US" altLang="en-US" sz="2400" dirty="0">
                <a:latin typeface="Calibri" panose="020F0502020204030204" pitchFamily="34" charset="0"/>
              </a:rPr>
              <a:t>Focusing on meter reading performance enables utilities to ensure AMI reliability. For instance, when meter readings are expected but not delivered, the system takes note, and calculates overall performance statistics for the AMI system. Utilities are made privy to problems they never would have been able to identify in the past.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244" y="4191000"/>
            <a:ext cx="3694112" cy="199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714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pPr algn="ctr"/>
            <a:r>
              <a:rPr lang="en-US" dirty="0" smtClean="0"/>
              <a:t>Agenda </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a:t>
            </a:fld>
            <a:endParaRPr lang="en-US" dirty="0"/>
          </a:p>
        </p:txBody>
      </p:sp>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0472" y="1295400"/>
            <a:ext cx="916447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676400"/>
            <a:ext cx="3657600" cy="4401205"/>
          </a:xfrm>
          <a:prstGeom prst="rect">
            <a:avLst/>
          </a:prstGeom>
          <a:noFill/>
        </p:spPr>
        <p:txBody>
          <a:bodyPr wrap="square" rtlCol="0">
            <a:spAutoFit/>
          </a:bodyPr>
          <a:lstStyle/>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Asset &amp; Inventory Overview</a:t>
            </a:r>
          </a:p>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Benefits &amp; Return on Investment</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Owners &amp; </a:t>
            </a:r>
            <a:r>
              <a:rPr lang="en-US" sz="2500" dirty="0" smtClean="0">
                <a:latin typeface="Calibri" panose="020F0502020204030204" pitchFamily="34" charset="0"/>
              </a:rPr>
              <a:t>Perspectives</a:t>
            </a:r>
          </a:p>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Build vs. Buy</a:t>
            </a:r>
          </a:p>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Project Methodology</a:t>
            </a:r>
          </a:p>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Getting Started</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The Portfolio Landscape </a:t>
            </a:r>
          </a:p>
        </p:txBody>
      </p:sp>
      <p:sp>
        <p:nvSpPr>
          <p:cNvPr id="7" name="TextBox 6"/>
          <p:cNvSpPr txBox="1"/>
          <p:nvPr/>
        </p:nvSpPr>
        <p:spPr>
          <a:xfrm>
            <a:off x="5638800" y="1699260"/>
            <a:ext cx="3276600" cy="3939540"/>
          </a:xfrm>
          <a:prstGeom prst="rect">
            <a:avLst/>
          </a:prstGeom>
          <a:noFill/>
        </p:spPr>
        <p:txBody>
          <a:bodyPr wrap="square" rtlCol="0">
            <a:spAutoFit/>
          </a:bodyPr>
          <a:lstStyle/>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Meter Shop &amp; Field Operations</a:t>
            </a:r>
          </a:p>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Challenges in AMI</a:t>
            </a:r>
          </a:p>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Meter Life-Cycle</a:t>
            </a:r>
          </a:p>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Out-of-the-Box</a:t>
            </a:r>
          </a:p>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Paradigm Shift </a:t>
            </a:r>
          </a:p>
          <a:p>
            <a:pPr marL="457200" indent="-457200">
              <a:spcAft>
                <a:spcPts val="600"/>
              </a:spcAft>
              <a:buClr>
                <a:srgbClr val="C00000"/>
              </a:buClr>
              <a:buSzPct val="110000"/>
              <a:buFont typeface="Arial" panose="020B0604020202020204" pitchFamily="34" charset="0"/>
              <a:buChar char="•"/>
            </a:pPr>
            <a:r>
              <a:rPr lang="en-US" sz="2500" dirty="0" smtClean="0">
                <a:latin typeface="Calibri" panose="020F0502020204030204" pitchFamily="34" charset="0"/>
              </a:rPr>
              <a:t>Advancing Business Process Optimization</a:t>
            </a:r>
            <a:endParaRPr lang="en-US" sz="25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3707257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CFEC368-1D7A-4F81-ABF6-AE0E36BAF64C}" type="slidenum">
              <a:rPr lang="en-US" smtClean="0"/>
              <a:pPr/>
              <a:t>20</a:t>
            </a:fld>
            <a:endParaRPr lang="en-US" dirty="0"/>
          </a:p>
        </p:txBody>
      </p:sp>
      <p:pic>
        <p:nvPicPr>
          <p:cNvPr id="3074" name="Picture 2" descr="C:\Users\paul.fratellone\Pictures\IMG_08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448579"/>
            <a:ext cx="7619999" cy="707886"/>
          </a:xfrm>
          <a:prstGeom prst="rect">
            <a:avLst/>
          </a:prstGeom>
          <a:noFill/>
        </p:spPr>
        <p:txBody>
          <a:bodyPr wrap="square" rtlCol="0">
            <a:spAutoFit/>
          </a:bodyPr>
          <a:lstStyle/>
          <a:p>
            <a:r>
              <a:rPr lang="en-US" sz="4000" dirty="0" smtClean="0">
                <a:solidFill>
                  <a:schemeClr val="bg1"/>
                </a:solidFill>
                <a:latin typeface="Calibri" panose="020F0502020204030204" pitchFamily="34" charset="0"/>
              </a:rPr>
              <a:t>AMI will end a century of metering </a:t>
            </a:r>
            <a:endParaRPr lang="en-US" sz="4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69630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FEC368-1D7A-4F81-ABF6-AE0E36BAF64C}" type="slidenum">
              <a:rPr lang="en-US" smtClean="0"/>
              <a:pPr/>
              <a:t>21</a:t>
            </a:fld>
            <a:endParaRPr lang="en-US"/>
          </a:p>
        </p:txBody>
      </p:sp>
      <p:sp>
        <p:nvSpPr>
          <p:cNvPr id="7" name="Rectangle 6"/>
          <p:cNvSpPr/>
          <p:nvPr/>
        </p:nvSpPr>
        <p:spPr>
          <a:xfrm>
            <a:off x="1143000" y="1921808"/>
            <a:ext cx="6743700" cy="3754874"/>
          </a:xfrm>
          <a:prstGeom prst="rect">
            <a:avLst/>
          </a:prstGeom>
        </p:spPr>
        <p:txBody>
          <a:bodyPr wrap="square">
            <a:spAutoFit/>
          </a:bodyPr>
          <a:lstStyle/>
          <a:p>
            <a:pPr algn="ctr"/>
            <a:r>
              <a:rPr lang="en-US" sz="3200" b="1" dirty="0" smtClean="0">
                <a:solidFill>
                  <a:srgbClr val="1F497D"/>
                </a:solidFill>
                <a:latin typeface="Calibri"/>
                <a:ea typeface="Calibri"/>
                <a:cs typeface="Times New Roman"/>
              </a:rPr>
              <a:t>Paul Fratellone</a:t>
            </a:r>
          </a:p>
          <a:p>
            <a:pPr algn="ctr"/>
            <a:r>
              <a:rPr lang="en-US" b="1" dirty="0" smtClean="0">
                <a:solidFill>
                  <a:srgbClr val="1F497D"/>
                </a:solidFill>
                <a:latin typeface="Calibri"/>
                <a:ea typeface="Calibri"/>
                <a:cs typeface="Times New Roman"/>
              </a:rPr>
              <a:t>Quality Assurance</a:t>
            </a:r>
            <a:endParaRPr lang="en-US" sz="2400" dirty="0">
              <a:latin typeface="Calibri"/>
              <a:ea typeface="Calibri"/>
              <a:cs typeface="Times New Roman"/>
            </a:endParaRPr>
          </a:p>
          <a:p>
            <a:pPr algn="ctr"/>
            <a:r>
              <a:rPr lang="en-US" sz="2800" b="1" dirty="0">
                <a:solidFill>
                  <a:srgbClr val="1F497D"/>
                </a:solidFill>
                <a:latin typeface="Calibri"/>
                <a:ea typeface="Calibri"/>
                <a:cs typeface="Times New Roman"/>
              </a:rPr>
              <a:t>TESCO – The Eastern Specialty Company</a:t>
            </a:r>
            <a:endParaRPr lang="en-US" sz="2800" dirty="0">
              <a:latin typeface="Calibri"/>
              <a:ea typeface="Calibri"/>
              <a:cs typeface="Times New Roman"/>
            </a:endParaRPr>
          </a:p>
          <a:p>
            <a:pPr algn="ctr"/>
            <a:r>
              <a:rPr lang="en-US" dirty="0" smtClean="0">
                <a:latin typeface="Calibri"/>
                <a:ea typeface="Calibri"/>
                <a:cs typeface="Times New Roman"/>
              </a:rPr>
              <a:t>Bristol</a:t>
            </a:r>
            <a:r>
              <a:rPr lang="en-US" dirty="0">
                <a:latin typeface="Calibri"/>
                <a:ea typeface="Calibri"/>
                <a:cs typeface="Times New Roman"/>
              </a:rPr>
              <a:t>, PA </a:t>
            </a:r>
            <a:r>
              <a:rPr lang="en-US" dirty="0" smtClean="0">
                <a:latin typeface="Calibri"/>
                <a:ea typeface="Calibri"/>
                <a:cs typeface="Times New Roman"/>
              </a:rPr>
              <a:t>19007</a:t>
            </a:r>
          </a:p>
          <a:p>
            <a:pPr algn="ctr"/>
            <a:endParaRPr lang="en-US" dirty="0">
              <a:latin typeface="Calibri"/>
              <a:ea typeface="Calibri"/>
              <a:cs typeface="Times New Roman"/>
            </a:endParaRPr>
          </a:p>
          <a:p>
            <a:pPr algn="ctr"/>
            <a:r>
              <a:rPr lang="en-US" dirty="0">
                <a:latin typeface="Calibri"/>
                <a:ea typeface="Calibri"/>
                <a:cs typeface="Times New Roman"/>
              </a:rPr>
              <a:t>email: </a:t>
            </a:r>
            <a:r>
              <a:rPr lang="en-US" dirty="0">
                <a:latin typeface="Calibri"/>
                <a:ea typeface="Calibri"/>
                <a:cs typeface="Times New Roman"/>
                <a:hlinkClick r:id="rId2"/>
              </a:rPr>
              <a:t>paul.fratellone@tescometering.com</a:t>
            </a:r>
            <a:endParaRPr lang="en-US" dirty="0">
              <a:latin typeface="Calibri"/>
              <a:ea typeface="Calibri"/>
              <a:cs typeface="Times New Roman"/>
            </a:endParaRPr>
          </a:p>
          <a:p>
            <a:pPr algn="ctr"/>
            <a:r>
              <a:rPr lang="en-US" sz="1600" dirty="0">
                <a:latin typeface="Calibri" panose="020F0502020204030204" pitchFamily="34" charset="0"/>
              </a:rPr>
              <a:t>Mobile: 267-588-1418</a:t>
            </a:r>
          </a:p>
          <a:p>
            <a:pPr algn="ctr"/>
            <a:endParaRPr lang="en-US" dirty="0" smtClean="0">
              <a:latin typeface="Calibri"/>
              <a:ea typeface="Calibri"/>
              <a:cs typeface="Times New Roman"/>
            </a:endParaRPr>
          </a:p>
          <a:p>
            <a:pPr algn="ctr"/>
            <a:endParaRPr lang="en-US" dirty="0" smtClean="0">
              <a:latin typeface="Calibri"/>
              <a:ea typeface="Calibri"/>
              <a:cs typeface="Times New Roman"/>
            </a:endParaRPr>
          </a:p>
          <a:p>
            <a:pPr algn="ctr"/>
            <a:r>
              <a:rPr lang="en-US" dirty="0" smtClean="0">
                <a:latin typeface="Calibri"/>
                <a:ea typeface="Calibri"/>
                <a:cs typeface="Times New Roman"/>
              </a:rPr>
              <a:t>This presentation can also be found on the TESCO website:</a:t>
            </a:r>
            <a:endParaRPr lang="en-US" dirty="0">
              <a:latin typeface="Calibri"/>
              <a:ea typeface="Calibri"/>
              <a:cs typeface="Times New Roman"/>
            </a:endParaRPr>
          </a:p>
          <a:p>
            <a:pPr algn="ctr"/>
            <a:r>
              <a:rPr lang="en-US" u="sng" dirty="0" smtClean="0">
                <a:latin typeface="Calibri"/>
                <a:ea typeface="Calibri"/>
                <a:cs typeface="Times New Roman"/>
                <a:hlinkClick r:id="rId3"/>
              </a:rPr>
              <a:t>www.tesco-advent.com</a:t>
            </a:r>
            <a:endParaRPr lang="en-US" u="sng" dirty="0" smtClean="0">
              <a:latin typeface="Calibri"/>
              <a:ea typeface="Calibri"/>
              <a:cs typeface="Times New Roman"/>
            </a:endParaRPr>
          </a:p>
          <a:p>
            <a:pPr algn="ctr"/>
            <a:endParaRPr lang="en-US" dirty="0">
              <a:latin typeface="Calibri"/>
              <a:ea typeface="Calibri"/>
              <a:cs typeface="Times New Roman"/>
            </a:endParaRPr>
          </a:p>
        </p:txBody>
      </p:sp>
      <p:sp>
        <p:nvSpPr>
          <p:cNvPr id="12" name="Rectangle 4"/>
          <p:cNvSpPr>
            <a:spLocks noGrp="1" noChangeArrowheads="1"/>
          </p:cNvSpPr>
          <p:nvPr>
            <p:ph type="title"/>
          </p:nvPr>
        </p:nvSpPr>
        <p:spPr>
          <a:xfrm>
            <a:off x="476250" y="228600"/>
            <a:ext cx="8229600" cy="1143000"/>
          </a:xfrm>
          <a:solidFill>
            <a:srgbClr val="FF0000"/>
          </a:solidFill>
        </p:spPr>
        <p:txBody>
          <a:bodyPr/>
          <a:lstStyle/>
          <a:p>
            <a:pPr eaLnBrk="1" hangingPunct="1"/>
            <a:r>
              <a:rPr lang="en-US" altLang="en-US" sz="3000" b="1" dirty="0" smtClean="0">
                <a:solidFill>
                  <a:schemeClr val="bg1"/>
                </a:solidFill>
              </a:rPr>
              <a:t>Questions and Discussion</a:t>
            </a:r>
            <a:r>
              <a:rPr lang="en-US" altLang="en-US" sz="4000" b="1" dirty="0" smtClean="0">
                <a:solidFill>
                  <a:schemeClr val="bg1"/>
                </a:solidFill>
              </a:rPr>
              <a:t>  </a:t>
            </a:r>
          </a:p>
        </p:txBody>
      </p:sp>
      <p:pic>
        <p:nvPicPr>
          <p:cNvPr id="13"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830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smtClean="0"/>
              <a:t>Asset Management &amp; Inventory Tracking</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3</a:t>
            </a:fld>
            <a:endParaRPr lang="en-US" dirty="0"/>
          </a:p>
        </p:txBody>
      </p:sp>
      <p:sp>
        <p:nvSpPr>
          <p:cNvPr id="4" name="Rectangle 3"/>
          <p:cNvSpPr/>
          <p:nvPr/>
        </p:nvSpPr>
        <p:spPr>
          <a:xfrm>
            <a:off x="381000" y="1447800"/>
            <a:ext cx="7772400" cy="1892826"/>
          </a:xfrm>
          <a:prstGeom prst="rect">
            <a:avLst/>
          </a:prstGeom>
        </p:spPr>
        <p:txBody>
          <a:bodyPr wrap="square">
            <a:spAutoFit/>
          </a:bodyPr>
          <a:lstStyle/>
          <a:p>
            <a:pPr algn="ctr"/>
            <a:r>
              <a:rPr lang="en-US" sz="2800" b="1" dirty="0">
                <a:latin typeface="Calibri" panose="020F0502020204030204" pitchFamily="34" charset="0"/>
              </a:rPr>
              <a:t>Asset </a:t>
            </a:r>
            <a:r>
              <a:rPr lang="en-US" sz="2800" b="1" dirty="0" smtClean="0">
                <a:latin typeface="Calibri" panose="020F0502020204030204" pitchFamily="34" charset="0"/>
              </a:rPr>
              <a:t>Management</a:t>
            </a:r>
            <a:endParaRPr lang="en-US" sz="2800" b="1" dirty="0">
              <a:latin typeface="Calibri" panose="020F0502020204030204" pitchFamily="34" charset="0"/>
            </a:endParaRPr>
          </a:p>
          <a:p>
            <a:endParaRPr lang="en-US" sz="1100" dirty="0">
              <a:latin typeface="Calibri" panose="020F0502020204030204" pitchFamily="34" charset="0"/>
            </a:endParaRPr>
          </a:p>
          <a:p>
            <a:r>
              <a:rPr lang="en-US" sz="2600" dirty="0">
                <a:latin typeface="Calibri" panose="020F0502020204030204" pitchFamily="34" charset="0"/>
              </a:rPr>
              <a:t>Asset </a:t>
            </a:r>
            <a:r>
              <a:rPr lang="en-US" sz="2600" dirty="0" smtClean="0">
                <a:latin typeface="Calibri" panose="020F0502020204030204" pitchFamily="34" charset="0"/>
              </a:rPr>
              <a:t>management refers </a:t>
            </a:r>
            <a:r>
              <a:rPr lang="en-US" sz="2600" dirty="0">
                <a:latin typeface="Calibri" panose="020F0502020204030204" pitchFamily="34" charset="0"/>
              </a:rPr>
              <a:t>to tracking unique items of value. They are often called physical assets or fixed </a:t>
            </a:r>
            <a:r>
              <a:rPr lang="en-US" sz="2600" dirty="0" smtClean="0">
                <a:latin typeface="Calibri" panose="020F0502020204030204" pitchFamily="34" charset="0"/>
              </a:rPr>
              <a:t>assets. </a:t>
            </a:r>
            <a:endParaRPr lang="en-US" sz="2600" dirty="0">
              <a:latin typeface="Calibri" panose="020F0502020204030204" pitchFamily="34" charset="0"/>
            </a:endParaRPr>
          </a:p>
        </p:txBody>
      </p:sp>
      <p:sp>
        <p:nvSpPr>
          <p:cNvPr id="5" name="Rectangle 4"/>
          <p:cNvSpPr/>
          <p:nvPr/>
        </p:nvSpPr>
        <p:spPr>
          <a:xfrm>
            <a:off x="381000" y="3272641"/>
            <a:ext cx="7772400" cy="1892826"/>
          </a:xfrm>
          <a:prstGeom prst="rect">
            <a:avLst/>
          </a:prstGeom>
        </p:spPr>
        <p:txBody>
          <a:bodyPr wrap="square">
            <a:spAutoFit/>
          </a:bodyPr>
          <a:lstStyle/>
          <a:p>
            <a:pPr algn="ctr"/>
            <a:r>
              <a:rPr lang="en-US" sz="2800" b="1" dirty="0">
                <a:latin typeface="Calibri" panose="020F0502020204030204" pitchFamily="34" charset="0"/>
              </a:rPr>
              <a:t>Inventory </a:t>
            </a:r>
            <a:r>
              <a:rPr lang="en-US" sz="2800" b="1" dirty="0" smtClean="0">
                <a:latin typeface="Calibri" panose="020F0502020204030204" pitchFamily="34" charset="0"/>
              </a:rPr>
              <a:t>Tracking</a:t>
            </a:r>
            <a:endParaRPr lang="en-US" sz="2800" b="1" dirty="0">
              <a:latin typeface="Calibri" panose="020F0502020204030204" pitchFamily="34" charset="0"/>
            </a:endParaRPr>
          </a:p>
          <a:p>
            <a:endParaRPr lang="en-US" sz="1100" dirty="0">
              <a:latin typeface="Calibri" panose="020F0502020204030204" pitchFamily="34" charset="0"/>
            </a:endParaRPr>
          </a:p>
          <a:p>
            <a:r>
              <a:rPr lang="en-US" sz="2600" dirty="0">
                <a:latin typeface="Calibri" panose="020F0502020204030204" pitchFamily="34" charset="0"/>
              </a:rPr>
              <a:t>Inventory tracking refers to tracking non-unique items of value. These are often called stock or consumable </a:t>
            </a:r>
            <a:r>
              <a:rPr lang="en-US" sz="2600" dirty="0" smtClean="0">
                <a:latin typeface="Calibri" panose="020F0502020204030204" pitchFamily="34" charset="0"/>
              </a:rPr>
              <a:t>items that track quantity, disposition, location…</a:t>
            </a:r>
            <a:endParaRPr lang="en-US" sz="2600" dirty="0">
              <a:latin typeface="Calibri" panose="020F0502020204030204" pitchFamily="34" charset="0"/>
            </a:endParaRPr>
          </a:p>
        </p:txBody>
      </p:sp>
      <p:sp>
        <p:nvSpPr>
          <p:cNvPr id="6" name="Rectangle 5"/>
          <p:cNvSpPr/>
          <p:nvPr/>
        </p:nvSpPr>
        <p:spPr>
          <a:xfrm>
            <a:off x="838200" y="5334000"/>
            <a:ext cx="7315200" cy="954107"/>
          </a:xfrm>
          <a:prstGeom prst="rect">
            <a:avLst/>
          </a:prstGeom>
        </p:spPr>
        <p:txBody>
          <a:bodyPr wrap="square">
            <a:spAutoFit/>
          </a:bodyPr>
          <a:lstStyle/>
          <a:p>
            <a:pPr algn="ctr"/>
            <a:r>
              <a:rPr lang="en-US" sz="2800" dirty="0">
                <a:solidFill>
                  <a:srgbClr val="C00000"/>
                </a:solidFill>
                <a:latin typeface="Calibri" panose="020F0502020204030204" pitchFamily="34" charset="0"/>
              </a:rPr>
              <a:t>Organizations strive to gain greater control and efficiencies when managing their assets</a:t>
            </a:r>
          </a:p>
        </p:txBody>
      </p:sp>
    </p:spTree>
    <p:extLst>
      <p:ext uri="{BB962C8B-B14F-4D97-AF65-F5344CB8AC3E}">
        <p14:creationId xmlns:p14="http://schemas.microsoft.com/office/powerpoint/2010/main" val="183833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smtClean="0"/>
              <a:t>Benefits &amp; Considerations</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4</a:t>
            </a:fld>
            <a:endParaRPr lang="en-US" dirty="0"/>
          </a:p>
        </p:txBody>
      </p:sp>
      <p:sp>
        <p:nvSpPr>
          <p:cNvPr id="5" name="Rectangle 4"/>
          <p:cNvSpPr/>
          <p:nvPr/>
        </p:nvSpPr>
        <p:spPr>
          <a:xfrm>
            <a:off x="609600" y="1828403"/>
            <a:ext cx="8001000" cy="2667397"/>
          </a:xfrm>
          <a:prstGeom prst="rect">
            <a:avLst/>
          </a:prstGeom>
        </p:spPr>
        <p:txBody>
          <a:bodyPr wrap="square">
            <a:spAutoFit/>
          </a:bodyPr>
          <a:lstStyle/>
          <a:p>
            <a:pPr>
              <a:spcAft>
                <a:spcPts val="1000"/>
              </a:spcAft>
            </a:pPr>
            <a:r>
              <a:rPr lang="en-US" sz="3200" b="1" dirty="0" smtClean="0">
                <a:latin typeface="Calibri" panose="020F0502020204030204" pitchFamily="34" charset="0"/>
              </a:rPr>
              <a:t>Business Drivers</a:t>
            </a:r>
          </a:p>
          <a:p>
            <a:pPr marL="285750" indent="-285750">
              <a:spcAft>
                <a:spcPts val="600"/>
              </a:spcAft>
              <a:buClr>
                <a:srgbClr val="C00000"/>
              </a:buClr>
              <a:buSzPct val="110000"/>
              <a:buFont typeface="Arial" panose="020B0604020202020204" pitchFamily="34" charset="0"/>
              <a:buChar char="•"/>
            </a:pPr>
            <a:r>
              <a:rPr lang="en-US" sz="2800" b="1" dirty="0" smtClean="0">
                <a:latin typeface="Calibri" panose="020F0502020204030204" pitchFamily="34" charset="0"/>
              </a:rPr>
              <a:t>Cost Reduction</a:t>
            </a:r>
          </a:p>
          <a:p>
            <a:pPr marL="285750" indent="-285750">
              <a:spcAft>
                <a:spcPts val="600"/>
              </a:spcAft>
              <a:buClr>
                <a:srgbClr val="C00000"/>
              </a:buClr>
              <a:buSzPct val="110000"/>
              <a:buFont typeface="Arial" panose="020B0604020202020204" pitchFamily="34" charset="0"/>
              <a:buChar char="•"/>
            </a:pPr>
            <a:r>
              <a:rPr lang="en-US" sz="2800" b="1" dirty="0" smtClean="0">
                <a:latin typeface="Calibri" panose="020F0502020204030204" pitchFamily="34" charset="0"/>
              </a:rPr>
              <a:t>Increased Revenue</a:t>
            </a:r>
            <a:endParaRPr lang="en-US" sz="2800" dirty="0">
              <a:latin typeface="Calibri" panose="020F0502020204030204" pitchFamily="34" charset="0"/>
            </a:endParaRPr>
          </a:p>
          <a:p>
            <a:pPr marL="285750" indent="-285750">
              <a:spcAft>
                <a:spcPts val="600"/>
              </a:spcAft>
              <a:buClr>
                <a:srgbClr val="C00000"/>
              </a:buClr>
              <a:buSzPct val="110000"/>
              <a:buFont typeface="Arial" panose="020B0604020202020204" pitchFamily="34" charset="0"/>
              <a:buChar char="•"/>
            </a:pPr>
            <a:r>
              <a:rPr lang="en-US" sz="2800" b="1" dirty="0">
                <a:latin typeface="Calibri" panose="020F0502020204030204" pitchFamily="34" charset="0"/>
              </a:rPr>
              <a:t>Improved </a:t>
            </a:r>
            <a:r>
              <a:rPr lang="en-US" sz="2800" b="1" dirty="0" smtClean="0">
                <a:latin typeface="Calibri" panose="020F0502020204030204" pitchFamily="34" charset="0"/>
              </a:rPr>
              <a:t>Efficiencies</a:t>
            </a:r>
          </a:p>
          <a:p>
            <a:pPr marL="285750" indent="-285750">
              <a:spcAft>
                <a:spcPts val="600"/>
              </a:spcAft>
              <a:buClr>
                <a:srgbClr val="C00000"/>
              </a:buClr>
              <a:buSzPct val="110000"/>
              <a:buFont typeface="Arial" panose="020B0604020202020204" pitchFamily="34" charset="0"/>
              <a:buChar char="•"/>
            </a:pPr>
            <a:r>
              <a:rPr lang="en-US" sz="2800" b="1" dirty="0" smtClean="0">
                <a:latin typeface="Calibri" panose="020F0502020204030204" pitchFamily="34" charset="0"/>
              </a:rPr>
              <a:t>Increased Traceability</a:t>
            </a:r>
            <a:r>
              <a:rPr lang="en-US" sz="2800" b="1" dirty="0" smtClean="0">
                <a:effectLst/>
                <a:latin typeface="Calibri" panose="020F0502020204030204" pitchFamily="34" charset="0"/>
              </a:rPr>
              <a:t> </a:t>
            </a:r>
            <a:endParaRPr lang="en-US" sz="2400" dirty="0">
              <a:effectLst/>
              <a:latin typeface="Calibri" panose="020F0502020204030204" pitchFamily="34" charset="0"/>
            </a:endParaRPr>
          </a:p>
        </p:txBody>
      </p:sp>
      <p:pic>
        <p:nvPicPr>
          <p:cNvPr id="10" name="Picture 5" descr="Inventory System Improves Bottom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08427"/>
            <a:ext cx="1257300" cy="12683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arcode System Improves Accuracy"/>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142174" y="1371600"/>
            <a:ext cx="1411026" cy="14234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nventory Software Improves Company Workflow"/>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3733800"/>
            <a:ext cx="1295400" cy="13067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5358" y="5181600"/>
            <a:ext cx="6603242" cy="1107996"/>
          </a:xfrm>
          <a:prstGeom prst="rect">
            <a:avLst/>
          </a:prstGeom>
        </p:spPr>
        <p:txBody>
          <a:bodyPr wrap="square">
            <a:spAutoFit/>
          </a:bodyPr>
          <a:lstStyle/>
          <a:p>
            <a:pPr lvl="0" algn="ctr"/>
            <a:r>
              <a:rPr lang="en-US" sz="2200" dirty="0" smtClean="0">
                <a:solidFill>
                  <a:srgbClr val="C00000"/>
                </a:solidFill>
                <a:latin typeface="Calibri" panose="020F0502020204030204" pitchFamily="34" charset="0"/>
              </a:rPr>
              <a:t>The system should provide </a:t>
            </a:r>
            <a:r>
              <a:rPr lang="en-US" sz="2200" dirty="0">
                <a:solidFill>
                  <a:srgbClr val="C00000"/>
                </a:solidFill>
                <a:latin typeface="Calibri" panose="020F0502020204030204" pitchFamily="34" charset="0"/>
              </a:rPr>
              <a:t>the necessary knowledge both for the warehouse worker to perform daily tasks and management to have product and financial insight.</a:t>
            </a:r>
          </a:p>
        </p:txBody>
      </p:sp>
    </p:spTree>
    <p:extLst>
      <p:ext uri="{BB962C8B-B14F-4D97-AF65-F5344CB8AC3E}">
        <p14:creationId xmlns:p14="http://schemas.microsoft.com/office/powerpoint/2010/main" val="1350250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smtClean="0"/>
              <a:t>Owners Perspectives, Needs &amp; Wants</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5</a:t>
            </a:fld>
            <a:endParaRPr lang="en-US" dirty="0"/>
          </a:p>
        </p:txBody>
      </p:sp>
      <p:sp>
        <p:nvSpPr>
          <p:cNvPr id="5" name="Rectangle 4"/>
          <p:cNvSpPr/>
          <p:nvPr/>
        </p:nvSpPr>
        <p:spPr>
          <a:xfrm>
            <a:off x="685800" y="1744920"/>
            <a:ext cx="2967251" cy="2369880"/>
          </a:xfrm>
          <a:prstGeom prst="rect">
            <a:avLst/>
          </a:prstGeom>
        </p:spPr>
        <p:txBody>
          <a:bodyPr wrap="square">
            <a:spAutoFit/>
          </a:bodyPr>
          <a:lstStyle/>
          <a:p>
            <a:pPr lvl="0"/>
            <a:r>
              <a:rPr lang="en-US" sz="2800" b="1" dirty="0" smtClean="0">
                <a:solidFill>
                  <a:prstClr val="black"/>
                </a:solidFill>
                <a:latin typeface="Calibri" panose="020F0502020204030204" pitchFamily="34" charset="0"/>
              </a:rPr>
              <a:t>Owners</a:t>
            </a:r>
          </a:p>
          <a:p>
            <a:pPr lvl="0"/>
            <a:r>
              <a:rPr lang="en-US" sz="2400" dirty="0" smtClean="0">
                <a:solidFill>
                  <a:prstClr val="black"/>
                </a:solidFill>
                <a:latin typeface="Calibri" panose="020F0502020204030204" pitchFamily="34" charset="0"/>
              </a:rPr>
              <a:t>Meter Shop</a:t>
            </a:r>
          </a:p>
          <a:p>
            <a:pPr lvl="0"/>
            <a:r>
              <a:rPr lang="en-US" sz="2400" dirty="0" smtClean="0">
                <a:solidFill>
                  <a:prstClr val="black"/>
                </a:solidFill>
                <a:latin typeface="Calibri" panose="020F0502020204030204" pitchFamily="34" charset="0"/>
              </a:rPr>
              <a:t>Field Operations</a:t>
            </a:r>
          </a:p>
          <a:p>
            <a:pPr lvl="0"/>
            <a:r>
              <a:rPr lang="en-US" sz="2400" dirty="0" smtClean="0">
                <a:solidFill>
                  <a:prstClr val="black"/>
                </a:solidFill>
                <a:latin typeface="Calibri" panose="020F0502020204030204" pitchFamily="34" charset="0"/>
              </a:rPr>
              <a:t>Revenue Protection</a:t>
            </a:r>
          </a:p>
          <a:p>
            <a:pPr lvl="0"/>
            <a:r>
              <a:rPr lang="en-US" sz="2400" dirty="0" smtClean="0">
                <a:solidFill>
                  <a:prstClr val="black"/>
                </a:solidFill>
                <a:latin typeface="Calibri" panose="020F0502020204030204" pitchFamily="34" charset="0"/>
              </a:rPr>
              <a:t>Administration</a:t>
            </a:r>
          </a:p>
          <a:p>
            <a:pPr lvl="0"/>
            <a:r>
              <a:rPr lang="en-US" sz="2400" dirty="0" smtClean="0">
                <a:solidFill>
                  <a:prstClr val="black"/>
                </a:solidFill>
                <a:latin typeface="Calibri" panose="020F0502020204030204" pitchFamily="34" charset="0"/>
              </a:rPr>
              <a:t>Technology</a:t>
            </a:r>
            <a:endParaRPr lang="en-US" sz="2400" dirty="0">
              <a:solidFill>
                <a:prstClr val="black"/>
              </a:solidFill>
              <a:latin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47501"/>
            <a:ext cx="3962400" cy="340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38601" y="2076271"/>
            <a:ext cx="5105399" cy="1200329"/>
          </a:xfrm>
          <a:prstGeom prst="rect">
            <a:avLst/>
          </a:prstGeom>
          <a:noFill/>
        </p:spPr>
        <p:txBody>
          <a:bodyPr wrap="square" rtlCol="0">
            <a:spAutoFit/>
          </a:bodyPr>
          <a:lstStyle/>
          <a:p>
            <a:r>
              <a:rPr lang="en-US" sz="2400" dirty="0" smtClean="0">
                <a:latin typeface="Calibri" panose="020F0502020204030204" pitchFamily="34" charset="0"/>
              </a:rPr>
              <a:t>Each owner will have their own perspective and objectives for the asset/inventory management system.</a:t>
            </a:r>
            <a:endParaRPr lang="en-US" sz="2400" dirty="0">
              <a:latin typeface="Calibri" panose="020F0502020204030204" pitchFamily="34" charset="0"/>
            </a:endParaRPr>
          </a:p>
        </p:txBody>
      </p:sp>
      <p:sp>
        <p:nvSpPr>
          <p:cNvPr id="8" name="TextBox 7"/>
          <p:cNvSpPr txBox="1"/>
          <p:nvPr/>
        </p:nvSpPr>
        <p:spPr>
          <a:xfrm>
            <a:off x="152400" y="4575410"/>
            <a:ext cx="4386049" cy="830997"/>
          </a:xfrm>
          <a:prstGeom prst="rect">
            <a:avLst/>
          </a:prstGeom>
          <a:noFill/>
        </p:spPr>
        <p:txBody>
          <a:bodyPr wrap="square" rtlCol="0">
            <a:spAutoFit/>
          </a:bodyPr>
          <a:lstStyle/>
          <a:p>
            <a:r>
              <a:rPr lang="en-US" sz="2400" dirty="0" smtClean="0">
                <a:solidFill>
                  <a:srgbClr val="C00000"/>
                </a:solidFill>
                <a:latin typeface="Calibri" panose="020F0502020204030204" pitchFamily="34" charset="0"/>
              </a:rPr>
              <a:t>Ensure a 360 degree view of your organizations is represented </a:t>
            </a:r>
            <a:endParaRPr lang="en-US" sz="24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28987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smtClean="0"/>
              <a:t>Build vs. Buy</a:t>
            </a:r>
            <a:endParaRPr lang="en-US" sz="3600" dirty="0"/>
          </a:p>
        </p:txBody>
      </p:sp>
      <p:sp>
        <p:nvSpPr>
          <p:cNvPr id="3" name="Slide Number Placeholder 2"/>
          <p:cNvSpPr>
            <a:spLocks noGrp="1"/>
          </p:cNvSpPr>
          <p:nvPr>
            <p:ph type="sldNum" sz="quarter" idx="12"/>
          </p:nvPr>
        </p:nvSpPr>
        <p:spPr>
          <a:xfrm>
            <a:off x="8077200" y="6477000"/>
            <a:ext cx="1066800" cy="329184"/>
          </a:xfrm>
        </p:spPr>
        <p:txBody>
          <a:bodyPr/>
          <a:lstStyle/>
          <a:p>
            <a:fld id="{0CFEC368-1D7A-4F81-ABF6-AE0E36BAF64C}" type="slidenum">
              <a:rPr lang="en-US" smtClean="0"/>
              <a:pPr/>
              <a:t>6</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41054"/>
            <a:ext cx="47625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6774" y="1295400"/>
            <a:ext cx="8347670" cy="1569660"/>
          </a:xfrm>
          <a:prstGeom prst="rect">
            <a:avLst/>
          </a:prstGeom>
          <a:noFill/>
        </p:spPr>
        <p:txBody>
          <a:bodyPr wrap="none" rtlCol="0">
            <a:spAutoFit/>
          </a:bodyPr>
          <a:lstStyle/>
          <a:p>
            <a:pPr algn="ctr"/>
            <a:r>
              <a:rPr lang="en-US" sz="2400" b="1" dirty="0" smtClean="0">
                <a:latin typeface="Calibri" panose="020F0502020204030204" pitchFamily="34" charset="0"/>
              </a:rPr>
              <a:t>You must consider:</a:t>
            </a:r>
          </a:p>
          <a:p>
            <a:r>
              <a:rPr lang="en-US" sz="2400" dirty="0" smtClean="0">
                <a:latin typeface="Calibri" panose="020F0502020204030204" pitchFamily="34" charset="0"/>
              </a:rPr>
              <a:t>Creating a weighted decision matrix to qualify &amp; quantify vendors</a:t>
            </a:r>
          </a:p>
          <a:p>
            <a:r>
              <a:rPr lang="en-US" sz="2400" dirty="0" smtClean="0">
                <a:latin typeface="Calibri" panose="020F0502020204030204" pitchFamily="34" charset="0"/>
              </a:rPr>
              <a:t>Ensure ALL business owners are included </a:t>
            </a:r>
          </a:p>
          <a:p>
            <a:r>
              <a:rPr lang="en-US" sz="2400" dirty="0" smtClean="0">
                <a:latin typeface="Calibri" panose="020F0502020204030204" pitchFamily="34" charset="0"/>
              </a:rPr>
              <a:t>Always remember  It’s business FIRST, technology SECOND</a:t>
            </a:r>
            <a:endParaRPr lang="en-US" sz="2400" dirty="0">
              <a:latin typeface="Calibri" panose="020F0502020204030204" pitchFamily="34" charset="0"/>
            </a:endParaRPr>
          </a:p>
        </p:txBody>
      </p:sp>
      <p:sp>
        <p:nvSpPr>
          <p:cNvPr id="6" name="TextBox 5"/>
          <p:cNvSpPr txBox="1"/>
          <p:nvPr/>
        </p:nvSpPr>
        <p:spPr>
          <a:xfrm>
            <a:off x="752101" y="2971800"/>
            <a:ext cx="2621423" cy="1631216"/>
          </a:xfrm>
          <a:prstGeom prst="rect">
            <a:avLst/>
          </a:prstGeom>
          <a:noFill/>
        </p:spPr>
        <p:txBody>
          <a:bodyPr wrap="none" rtlCol="0">
            <a:spAutoFit/>
          </a:bodyPr>
          <a:lstStyle/>
          <a:p>
            <a:pPr algn="ctr"/>
            <a:r>
              <a:rPr lang="en-US" sz="2000" b="1" dirty="0" smtClean="0">
                <a:latin typeface="Calibri" panose="020F0502020204030204" pitchFamily="34" charset="0"/>
              </a:rPr>
              <a:t>BUILD</a:t>
            </a:r>
          </a:p>
          <a:p>
            <a:pPr marL="342900" indent="-342900">
              <a:buClr>
                <a:srgbClr val="C00000"/>
              </a:buClr>
              <a:buSzPct val="105000"/>
              <a:buFont typeface="Wingdings" panose="05000000000000000000" pitchFamily="2" charset="2"/>
              <a:buChar char="ü"/>
            </a:pPr>
            <a:r>
              <a:rPr lang="en-US" sz="2000" dirty="0" smtClean="0">
                <a:latin typeface="Calibri" panose="020F0502020204030204" pitchFamily="34" charset="0"/>
              </a:rPr>
              <a:t>Speed to market</a:t>
            </a:r>
          </a:p>
          <a:p>
            <a:pPr marL="342900" indent="-342900">
              <a:buClr>
                <a:srgbClr val="C00000"/>
              </a:buClr>
              <a:buSzPct val="105000"/>
              <a:buFont typeface="Wingdings" panose="05000000000000000000" pitchFamily="2" charset="2"/>
              <a:buChar char="ü"/>
            </a:pPr>
            <a:r>
              <a:rPr lang="en-US" sz="2000" dirty="0" smtClean="0">
                <a:latin typeface="Calibri" panose="020F0502020204030204" pitchFamily="34" charset="0"/>
              </a:rPr>
              <a:t>Quality </a:t>
            </a:r>
          </a:p>
          <a:p>
            <a:pPr marL="342900" indent="-342900">
              <a:buClr>
                <a:srgbClr val="C00000"/>
              </a:buClr>
              <a:buSzPct val="105000"/>
              <a:buFont typeface="Wingdings" panose="05000000000000000000" pitchFamily="2" charset="2"/>
              <a:buChar char="ü"/>
            </a:pPr>
            <a:r>
              <a:rPr lang="en-US" sz="2000" dirty="0" smtClean="0">
                <a:latin typeface="Calibri" panose="020F0502020204030204" pitchFamily="34" charset="0"/>
              </a:rPr>
              <a:t>Maintenance &amp; TCO</a:t>
            </a:r>
          </a:p>
          <a:p>
            <a:pPr marL="342900" indent="-342900">
              <a:buClr>
                <a:srgbClr val="C00000"/>
              </a:buClr>
              <a:buSzPct val="105000"/>
              <a:buFont typeface="Wingdings" panose="05000000000000000000" pitchFamily="2" charset="2"/>
              <a:buChar char="ü"/>
            </a:pPr>
            <a:r>
              <a:rPr lang="en-US" sz="2000" dirty="0" smtClean="0">
                <a:latin typeface="Calibri" panose="020F0502020204030204" pitchFamily="34" charset="0"/>
              </a:rPr>
              <a:t>Trade-offs</a:t>
            </a:r>
            <a:endParaRPr lang="en-US" sz="2000" dirty="0">
              <a:latin typeface="Calibri" panose="020F0502020204030204" pitchFamily="34" charset="0"/>
            </a:endParaRPr>
          </a:p>
        </p:txBody>
      </p:sp>
      <p:grpSp>
        <p:nvGrpSpPr>
          <p:cNvPr id="10" name="Group 9"/>
          <p:cNvGrpSpPr/>
          <p:nvPr/>
        </p:nvGrpSpPr>
        <p:grpSpPr>
          <a:xfrm>
            <a:off x="6477000" y="5105400"/>
            <a:ext cx="2133600" cy="1383429"/>
            <a:chOff x="7010400" y="5310503"/>
            <a:chExt cx="2133600" cy="1383429"/>
          </a:xfrm>
        </p:grpSpPr>
        <p:grpSp>
          <p:nvGrpSpPr>
            <p:cNvPr id="8" name="Group 7"/>
            <p:cNvGrpSpPr/>
            <p:nvPr/>
          </p:nvGrpSpPr>
          <p:grpSpPr>
            <a:xfrm>
              <a:off x="7010400" y="5310503"/>
              <a:ext cx="1971675" cy="1090297"/>
              <a:chOff x="7172325" y="5234303"/>
              <a:chExt cx="1971675" cy="1090297"/>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325" y="5234303"/>
                <a:ext cx="1971675" cy="109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00" y="5381625"/>
                <a:ext cx="748923" cy="369332"/>
              </a:xfrm>
              <a:prstGeom prst="rect">
                <a:avLst/>
              </a:prstGeom>
              <a:noFill/>
            </p:spPr>
            <p:txBody>
              <a:bodyPr wrap="none" rtlCol="0">
                <a:spAutoFit/>
              </a:bodyPr>
              <a:lstStyle/>
              <a:p>
                <a:r>
                  <a:rPr lang="en-US" dirty="0" smtClean="0"/>
                  <a:t>SaaS</a:t>
                </a:r>
                <a:endParaRPr lang="en-US" dirty="0"/>
              </a:p>
            </p:txBody>
          </p:sp>
        </p:grpSp>
        <p:sp>
          <p:nvSpPr>
            <p:cNvPr id="9" name="TextBox 8"/>
            <p:cNvSpPr txBox="1"/>
            <p:nvPr/>
          </p:nvSpPr>
          <p:spPr>
            <a:xfrm>
              <a:off x="7728228" y="6324600"/>
              <a:ext cx="1415772" cy="369332"/>
            </a:xfrm>
            <a:prstGeom prst="rect">
              <a:avLst/>
            </a:prstGeom>
            <a:solidFill>
              <a:schemeClr val="bg1"/>
            </a:solidFill>
          </p:spPr>
          <p:txBody>
            <a:bodyPr wrap="none" rtlCol="0">
              <a:spAutoFit/>
            </a:bodyPr>
            <a:lstStyle/>
            <a:p>
              <a:r>
                <a:rPr lang="en-US" dirty="0" smtClean="0"/>
                <a:t>On-Premise</a:t>
              </a:r>
              <a:endParaRPr lang="en-US" dirty="0"/>
            </a:p>
          </p:txBody>
        </p:sp>
      </p:grpSp>
      <p:cxnSp>
        <p:nvCxnSpPr>
          <p:cNvPr id="12" name="Straight Arrow Connector 11"/>
          <p:cNvCxnSpPr>
            <a:endCxn id="7" idx="1"/>
          </p:cNvCxnSpPr>
          <p:nvPr/>
        </p:nvCxnSpPr>
        <p:spPr>
          <a:xfrm flipV="1">
            <a:off x="6286500" y="5437388"/>
            <a:ext cx="638175" cy="4418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9" idx="1"/>
          </p:cNvCxnSpPr>
          <p:nvPr/>
        </p:nvCxnSpPr>
        <p:spPr>
          <a:xfrm>
            <a:off x="6286500" y="5879230"/>
            <a:ext cx="908328" cy="424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52850" y="2971800"/>
            <a:ext cx="5010150" cy="1938992"/>
          </a:xfrm>
          <a:prstGeom prst="rect">
            <a:avLst/>
          </a:prstGeom>
          <a:noFill/>
        </p:spPr>
        <p:txBody>
          <a:bodyPr wrap="square" rtlCol="0">
            <a:spAutoFit/>
          </a:bodyPr>
          <a:lstStyle/>
          <a:p>
            <a:pPr algn="ctr"/>
            <a:r>
              <a:rPr lang="en-US" sz="2000" b="1" dirty="0" smtClean="0">
                <a:latin typeface="Calibri" panose="020F0502020204030204" pitchFamily="34" charset="0"/>
              </a:rPr>
              <a:t>BUY</a:t>
            </a:r>
          </a:p>
          <a:p>
            <a:pPr marL="342900" indent="-342900">
              <a:buClr>
                <a:srgbClr val="C00000"/>
              </a:buClr>
              <a:buSzPct val="105000"/>
              <a:buFont typeface="Wingdings" panose="05000000000000000000" pitchFamily="2" charset="2"/>
              <a:buChar char="ü"/>
            </a:pPr>
            <a:r>
              <a:rPr lang="en-US" sz="2000" dirty="0" smtClean="0">
                <a:latin typeface="Calibri" panose="020F0502020204030204" pitchFamily="34" charset="0"/>
              </a:rPr>
              <a:t>Vendor’s domain knowledge &amp; experience? </a:t>
            </a:r>
          </a:p>
          <a:p>
            <a:pPr marL="342900" indent="-342900">
              <a:buClr>
                <a:srgbClr val="C00000"/>
              </a:buClr>
              <a:buSzPct val="105000"/>
              <a:buFont typeface="Wingdings" panose="05000000000000000000" pitchFamily="2" charset="2"/>
              <a:buChar char="ü"/>
            </a:pPr>
            <a:r>
              <a:rPr lang="en-US" sz="2000" dirty="0" smtClean="0">
                <a:latin typeface="Calibri" panose="020F0502020204030204" pitchFamily="34" charset="0"/>
              </a:rPr>
              <a:t>Does the solution meet ALL requirements? (Gas, Electric &amp; Water)</a:t>
            </a:r>
          </a:p>
          <a:p>
            <a:pPr marL="342900" indent="-342900">
              <a:buClr>
                <a:srgbClr val="C00000"/>
              </a:buClr>
              <a:buSzPct val="105000"/>
              <a:buFont typeface="Wingdings" panose="05000000000000000000" pitchFamily="2" charset="2"/>
              <a:buChar char="ü"/>
            </a:pPr>
            <a:r>
              <a:rPr lang="en-US" sz="2000" dirty="0" smtClean="0">
                <a:latin typeface="Calibri" panose="020F0502020204030204" pitchFamily="34" charset="0"/>
              </a:rPr>
              <a:t>Track record &amp; success stories</a:t>
            </a:r>
          </a:p>
          <a:p>
            <a:pPr marL="342900" indent="-342900">
              <a:buClr>
                <a:srgbClr val="C00000"/>
              </a:buClr>
              <a:buSzPct val="105000"/>
              <a:buFont typeface="Wingdings" panose="05000000000000000000" pitchFamily="2" charset="2"/>
              <a:buChar char="ü"/>
            </a:pPr>
            <a:r>
              <a:rPr lang="en-US" sz="2000" dirty="0" smtClean="0">
                <a:latin typeface="Calibri" panose="020F0502020204030204" pitchFamily="34" charset="0"/>
              </a:rPr>
              <a:t>Total Cost of Ownership</a:t>
            </a:r>
            <a:endParaRPr lang="en-US" sz="2000" dirty="0">
              <a:latin typeface="Calibri" panose="020F0502020204030204" pitchFamily="34" charset="0"/>
            </a:endParaRPr>
          </a:p>
        </p:txBody>
      </p:sp>
    </p:spTree>
    <p:extLst>
      <p:ext uri="{BB962C8B-B14F-4D97-AF65-F5344CB8AC3E}">
        <p14:creationId xmlns:p14="http://schemas.microsoft.com/office/powerpoint/2010/main" val="558328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3600" dirty="0" smtClean="0"/>
              <a:t>Project Methodology</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7</a:t>
            </a:fld>
            <a:endParaRPr lang="en-US"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914400" y="2362200"/>
            <a:ext cx="7194931"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1295400"/>
            <a:ext cx="8534400" cy="830997"/>
          </a:xfrm>
          <a:prstGeom prst="rect">
            <a:avLst/>
          </a:prstGeom>
        </p:spPr>
        <p:txBody>
          <a:bodyPr wrap="square">
            <a:spAutoFit/>
          </a:bodyPr>
          <a:lstStyle/>
          <a:p>
            <a:pPr algn="ctr"/>
            <a:r>
              <a:rPr lang="en-US" sz="2400" dirty="0" smtClean="0">
                <a:latin typeface="Calibri" panose="020F0502020204030204" pitchFamily="34" charset="0"/>
              </a:rPr>
              <a:t>Your vendor should realize that there is </a:t>
            </a:r>
            <a:r>
              <a:rPr lang="en-US" sz="2400" b="1" u="sng" dirty="0" smtClean="0">
                <a:latin typeface="Calibri" panose="020F0502020204030204" pitchFamily="34" charset="0"/>
              </a:rPr>
              <a:t>no</a:t>
            </a:r>
            <a:r>
              <a:rPr lang="en-US" sz="2400" dirty="0" smtClean="0">
                <a:latin typeface="Calibri" panose="020F0502020204030204" pitchFamily="34" charset="0"/>
              </a:rPr>
              <a:t> “one-size-fits-all” </a:t>
            </a:r>
            <a:r>
              <a:rPr lang="en-US" sz="2400" dirty="0">
                <a:latin typeface="Calibri" panose="020F0502020204030204" pitchFamily="34" charset="0"/>
              </a:rPr>
              <a:t>that works for all business types, sizes or industries. </a:t>
            </a:r>
          </a:p>
        </p:txBody>
      </p:sp>
      <p:sp>
        <p:nvSpPr>
          <p:cNvPr id="7" name="Rectangle 6"/>
          <p:cNvSpPr/>
          <p:nvPr/>
        </p:nvSpPr>
        <p:spPr>
          <a:xfrm>
            <a:off x="914400" y="5493603"/>
            <a:ext cx="7194931" cy="830997"/>
          </a:xfrm>
          <a:prstGeom prst="rect">
            <a:avLst/>
          </a:prstGeom>
        </p:spPr>
        <p:txBody>
          <a:bodyPr wrap="square">
            <a:spAutoFit/>
          </a:bodyPr>
          <a:lstStyle/>
          <a:p>
            <a:pPr algn="ctr"/>
            <a:r>
              <a:rPr lang="en-US" sz="2400" b="1" dirty="0">
                <a:solidFill>
                  <a:prstClr val="black"/>
                </a:solidFill>
                <a:latin typeface="Calibri" panose="020F0502020204030204" pitchFamily="34" charset="0"/>
              </a:rPr>
              <a:t>The vendor should be ready to assist and guide you through every phase of the initiative</a:t>
            </a:r>
            <a:endParaRPr lang="en-US" dirty="0"/>
          </a:p>
        </p:txBody>
      </p:sp>
    </p:spTree>
    <p:extLst>
      <p:ext uri="{BB962C8B-B14F-4D97-AF65-F5344CB8AC3E}">
        <p14:creationId xmlns:p14="http://schemas.microsoft.com/office/powerpoint/2010/main" val="4217729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83660"/>
            <a:ext cx="2514600" cy="2193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81000"/>
            <a:ext cx="8229600" cy="762000"/>
          </a:xfrm>
        </p:spPr>
        <p:txBody>
          <a:bodyPr>
            <a:normAutofit/>
          </a:bodyPr>
          <a:lstStyle/>
          <a:p>
            <a:pPr algn="ctr"/>
            <a:r>
              <a:rPr lang="en-US" sz="3600" dirty="0" smtClean="0"/>
              <a:t>Getting Started</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8</a:t>
            </a:fld>
            <a:endParaRPr lang="en-US" dirty="0"/>
          </a:p>
        </p:txBody>
      </p:sp>
      <p:sp>
        <p:nvSpPr>
          <p:cNvPr id="4" name="Rectangle 3"/>
          <p:cNvSpPr/>
          <p:nvPr/>
        </p:nvSpPr>
        <p:spPr>
          <a:xfrm>
            <a:off x="304800" y="1600200"/>
            <a:ext cx="8382000" cy="4524315"/>
          </a:xfrm>
          <a:prstGeom prst="rect">
            <a:avLst/>
          </a:prstGeom>
        </p:spPr>
        <p:txBody>
          <a:bodyPr wrap="square">
            <a:spAutoFit/>
          </a:bodyPr>
          <a:lstStyle/>
          <a:p>
            <a:r>
              <a:rPr lang="en-US" sz="2400" b="1" dirty="0" smtClean="0">
                <a:latin typeface="Calibri" panose="020F0502020204030204" pitchFamily="34" charset="0"/>
              </a:rPr>
              <a:t>Their approach should include:</a:t>
            </a:r>
            <a:endParaRPr lang="en-US" sz="2400" b="1" dirty="0">
              <a:latin typeface="Calibri" panose="020F0502020204030204" pitchFamily="34" charset="0"/>
            </a:endParaRPr>
          </a:p>
          <a:p>
            <a:pPr marL="285750" indent="-285750">
              <a:buClr>
                <a:srgbClr val="C00000"/>
              </a:buClr>
              <a:buSzPct val="110000"/>
              <a:buFont typeface="Arial" panose="020B0604020202020204" pitchFamily="34" charset="0"/>
              <a:buChar char="•"/>
            </a:pPr>
            <a:r>
              <a:rPr lang="en-US" sz="2400" dirty="0">
                <a:latin typeface="Calibri" panose="020F0502020204030204" pitchFamily="34" charset="0"/>
              </a:rPr>
              <a:t>An initial discovery session to understand your goals, requirements, </a:t>
            </a:r>
            <a:r>
              <a:rPr lang="en-US" sz="2400" dirty="0" smtClean="0">
                <a:latin typeface="Calibri" panose="020F0502020204030204" pitchFamily="34" charset="0"/>
              </a:rPr>
              <a:t>timeline and </a:t>
            </a:r>
            <a:r>
              <a:rPr lang="en-US" sz="2400" dirty="0">
                <a:latin typeface="Calibri" panose="020F0502020204030204" pitchFamily="34" charset="0"/>
              </a:rPr>
              <a:t>budget</a:t>
            </a:r>
          </a:p>
          <a:p>
            <a:pPr marL="285750" indent="-285750">
              <a:buClr>
                <a:srgbClr val="C00000"/>
              </a:buClr>
              <a:buSzPct val="110000"/>
              <a:buFont typeface="Arial" panose="020B0604020202020204" pitchFamily="34" charset="0"/>
              <a:buChar char="•"/>
            </a:pPr>
            <a:r>
              <a:rPr lang="en-US" sz="2400" dirty="0">
                <a:latin typeface="Calibri" panose="020F0502020204030204" pitchFamily="34" charset="0"/>
              </a:rPr>
              <a:t>An assessment review of your existing </a:t>
            </a:r>
            <a:r>
              <a:rPr lang="en-US" sz="2400" dirty="0" smtClean="0">
                <a:latin typeface="Calibri" panose="020F0502020204030204" pitchFamily="34" charset="0"/>
              </a:rPr>
              <a:t>environment, definition </a:t>
            </a:r>
            <a:r>
              <a:rPr lang="en-US" sz="2400" dirty="0">
                <a:latin typeface="Calibri" panose="020F0502020204030204" pitchFamily="34" charset="0"/>
              </a:rPr>
              <a:t>of project </a:t>
            </a:r>
            <a:r>
              <a:rPr lang="en-US" sz="2400" dirty="0" smtClean="0">
                <a:latin typeface="Calibri" panose="020F0502020204030204" pitchFamily="34" charset="0"/>
              </a:rPr>
              <a:t>requirements, and success criteria</a:t>
            </a:r>
            <a:endParaRPr lang="en-US" sz="2400" dirty="0">
              <a:latin typeface="Calibri" panose="020F0502020204030204" pitchFamily="34" charset="0"/>
            </a:endParaRPr>
          </a:p>
          <a:p>
            <a:pPr marL="285750" indent="-285750">
              <a:buClr>
                <a:srgbClr val="C00000"/>
              </a:buClr>
              <a:buSzPct val="110000"/>
              <a:buFont typeface="Arial" panose="020B0604020202020204" pitchFamily="34" charset="0"/>
              <a:buChar char="•"/>
            </a:pPr>
            <a:r>
              <a:rPr lang="en-US" sz="2400" dirty="0" smtClean="0">
                <a:latin typeface="Calibri" panose="020F0502020204030204" pitchFamily="34" charset="0"/>
              </a:rPr>
              <a:t>Defining which systems will be the “system of record” </a:t>
            </a:r>
          </a:p>
          <a:p>
            <a:pPr marL="285750" indent="-285750">
              <a:buClr>
                <a:srgbClr val="C00000"/>
              </a:buClr>
              <a:buSzPct val="110000"/>
              <a:buFont typeface="Arial" panose="020B0604020202020204" pitchFamily="34" charset="0"/>
              <a:buChar char="•"/>
            </a:pPr>
            <a:r>
              <a:rPr lang="en-US" sz="2400" dirty="0" smtClean="0">
                <a:latin typeface="Calibri" panose="020F0502020204030204" pitchFamily="34" charset="0"/>
              </a:rPr>
              <a:t>Offer recommendations for business process improvements</a:t>
            </a:r>
            <a:endParaRPr lang="en-US" sz="2400" dirty="0">
              <a:latin typeface="Calibri" panose="020F0502020204030204" pitchFamily="34" charset="0"/>
            </a:endParaRPr>
          </a:p>
          <a:p>
            <a:pPr marL="285750" indent="-285750">
              <a:buClr>
                <a:srgbClr val="C00000"/>
              </a:buClr>
              <a:buSzPct val="110000"/>
              <a:buFont typeface="Arial" panose="020B0604020202020204" pitchFamily="34" charset="0"/>
              <a:buChar char="•"/>
            </a:pPr>
            <a:r>
              <a:rPr lang="en-US" sz="2400" dirty="0" smtClean="0">
                <a:latin typeface="Calibri" panose="020F0502020204030204" pitchFamily="34" charset="0"/>
              </a:rPr>
              <a:t>Data conversion, cleansing and migration</a:t>
            </a:r>
          </a:p>
          <a:p>
            <a:pPr marL="285750" indent="-285750">
              <a:buClr>
                <a:srgbClr val="C00000"/>
              </a:buClr>
              <a:buSzPct val="110000"/>
              <a:buFont typeface="Arial" panose="020B0604020202020204" pitchFamily="34" charset="0"/>
              <a:buChar char="•"/>
            </a:pPr>
            <a:r>
              <a:rPr lang="en-US" sz="2400" dirty="0" smtClean="0">
                <a:latin typeface="Calibri" panose="020F0502020204030204" pitchFamily="34" charset="0"/>
              </a:rPr>
              <a:t>Interfacing with other systems </a:t>
            </a:r>
          </a:p>
          <a:p>
            <a:pPr marL="285750" indent="-285750">
              <a:buClr>
                <a:srgbClr val="C00000"/>
              </a:buClr>
              <a:buSzPct val="110000"/>
              <a:buFont typeface="Arial" panose="020B0604020202020204" pitchFamily="34" charset="0"/>
              <a:buChar char="•"/>
            </a:pPr>
            <a:r>
              <a:rPr lang="en-US" sz="2400" dirty="0" smtClean="0">
                <a:latin typeface="Calibri" panose="020F0502020204030204" pitchFamily="34" charset="0"/>
              </a:rPr>
              <a:t>Configuration, and deployment of the final </a:t>
            </a:r>
          </a:p>
          <a:p>
            <a:pPr>
              <a:buClr>
                <a:srgbClr val="C00000"/>
              </a:buClr>
              <a:buSzPct val="110000"/>
            </a:pPr>
            <a:r>
              <a:rPr lang="en-US" sz="2400" dirty="0">
                <a:latin typeface="Calibri" panose="020F0502020204030204" pitchFamily="34" charset="0"/>
              </a:rPr>
              <a:t> </a:t>
            </a:r>
            <a:r>
              <a:rPr lang="en-US" sz="2400" dirty="0" smtClean="0">
                <a:latin typeface="Calibri" panose="020F0502020204030204" pitchFamily="34" charset="0"/>
              </a:rPr>
              <a:t>    solution</a:t>
            </a:r>
          </a:p>
          <a:p>
            <a:pPr marL="285750" indent="-285750">
              <a:buClr>
                <a:srgbClr val="C00000"/>
              </a:buClr>
              <a:buSzPct val="110000"/>
              <a:buFont typeface="Arial" panose="020B0604020202020204" pitchFamily="34" charset="0"/>
              <a:buChar char="•"/>
            </a:pPr>
            <a:r>
              <a:rPr lang="en-US" sz="2400" dirty="0" smtClean="0">
                <a:latin typeface="Calibri" panose="020F0502020204030204" pitchFamily="34" charset="0"/>
              </a:rPr>
              <a:t>Product </a:t>
            </a:r>
            <a:r>
              <a:rPr lang="en-US" sz="2400" dirty="0">
                <a:latin typeface="Calibri" panose="020F0502020204030204" pitchFamily="34" charset="0"/>
              </a:rPr>
              <a:t>lifecycle support</a:t>
            </a:r>
            <a:endParaRPr lang="en-US" sz="2400" dirty="0">
              <a:effectLst/>
              <a:latin typeface="Calibri" panose="020F0502020204030204" pitchFamily="34" charset="0"/>
            </a:endParaRPr>
          </a:p>
        </p:txBody>
      </p:sp>
    </p:spTree>
    <p:extLst>
      <p:ext uri="{BB962C8B-B14F-4D97-AF65-F5344CB8AC3E}">
        <p14:creationId xmlns:p14="http://schemas.microsoft.com/office/powerpoint/2010/main" val="266115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3600" dirty="0" smtClean="0"/>
              <a:t>The Portfolio Landscape </a:t>
            </a:r>
            <a:endParaRPr lang="en-US" sz="36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9</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2" y="1905000"/>
            <a:ext cx="7119938"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57600" y="4970017"/>
            <a:ext cx="939681" cy="461665"/>
          </a:xfrm>
          <a:prstGeom prst="rect">
            <a:avLst/>
          </a:prstGeom>
          <a:noFill/>
        </p:spPr>
        <p:txBody>
          <a:bodyPr wrap="none" rtlCol="0">
            <a:spAutoFit/>
          </a:bodyPr>
          <a:lstStyle/>
          <a:p>
            <a:r>
              <a:rPr lang="en-US" sz="2400" dirty="0" smtClean="0">
                <a:latin typeface="Calibri" panose="020F0502020204030204" pitchFamily="34" charset="0"/>
              </a:rPr>
              <a:t>Billing</a:t>
            </a:r>
            <a:endParaRPr lang="en-US" sz="2400" dirty="0">
              <a:latin typeface="Calibri" panose="020F0502020204030204" pitchFamily="34" charset="0"/>
            </a:endParaRPr>
          </a:p>
        </p:txBody>
      </p:sp>
      <p:sp>
        <p:nvSpPr>
          <p:cNvPr id="6" name="TextBox 5"/>
          <p:cNvSpPr txBox="1"/>
          <p:nvPr/>
        </p:nvSpPr>
        <p:spPr>
          <a:xfrm>
            <a:off x="5384919" y="5445709"/>
            <a:ext cx="2006481" cy="830997"/>
          </a:xfrm>
          <a:prstGeom prst="rect">
            <a:avLst/>
          </a:prstGeom>
          <a:noFill/>
        </p:spPr>
        <p:txBody>
          <a:bodyPr wrap="square" rtlCol="0">
            <a:spAutoFit/>
          </a:bodyPr>
          <a:lstStyle/>
          <a:p>
            <a:pPr algn="ctr"/>
            <a:r>
              <a:rPr lang="en-US" sz="2400" dirty="0" smtClean="0">
                <a:latin typeface="Calibri" panose="020F0502020204030204" pitchFamily="34" charset="0"/>
              </a:rPr>
              <a:t>Customer Service</a:t>
            </a:r>
            <a:endParaRPr lang="en-US" sz="2400" dirty="0">
              <a:latin typeface="Calibri" panose="020F0502020204030204" pitchFamily="34" charset="0"/>
            </a:endParaRPr>
          </a:p>
        </p:txBody>
      </p:sp>
      <p:sp>
        <p:nvSpPr>
          <p:cNvPr id="7" name="TextBox 6"/>
          <p:cNvSpPr txBox="1"/>
          <p:nvPr/>
        </p:nvSpPr>
        <p:spPr>
          <a:xfrm>
            <a:off x="2152553" y="1828800"/>
            <a:ext cx="3943447" cy="461665"/>
          </a:xfrm>
          <a:prstGeom prst="rect">
            <a:avLst/>
          </a:prstGeom>
          <a:noFill/>
        </p:spPr>
        <p:txBody>
          <a:bodyPr wrap="square" rtlCol="0">
            <a:spAutoFit/>
          </a:bodyPr>
          <a:lstStyle/>
          <a:p>
            <a:r>
              <a:rPr lang="en-US" sz="2400" dirty="0" smtClean="0">
                <a:latin typeface="Calibri" panose="020F0502020204030204" pitchFamily="34" charset="0"/>
              </a:rPr>
              <a:t>Meter Data Management</a:t>
            </a:r>
            <a:endParaRPr lang="en-US" sz="2400" dirty="0">
              <a:latin typeface="Calibri" panose="020F0502020204030204" pitchFamily="34" charset="0"/>
            </a:endParaRPr>
          </a:p>
        </p:txBody>
      </p:sp>
      <p:sp>
        <p:nvSpPr>
          <p:cNvPr id="8" name="TextBox 7"/>
          <p:cNvSpPr txBox="1"/>
          <p:nvPr/>
        </p:nvSpPr>
        <p:spPr>
          <a:xfrm>
            <a:off x="5715000" y="2209800"/>
            <a:ext cx="1478290" cy="461665"/>
          </a:xfrm>
          <a:prstGeom prst="rect">
            <a:avLst/>
          </a:prstGeom>
          <a:noFill/>
        </p:spPr>
        <p:txBody>
          <a:bodyPr wrap="none" rtlCol="0">
            <a:spAutoFit/>
          </a:bodyPr>
          <a:lstStyle/>
          <a:p>
            <a:r>
              <a:rPr lang="en-US" sz="2400" dirty="0" smtClean="0">
                <a:latin typeface="Calibri" panose="020F0502020204030204" pitchFamily="34" charset="0"/>
              </a:rPr>
              <a:t>Head-End </a:t>
            </a:r>
            <a:endParaRPr lang="en-US" sz="2400" dirty="0">
              <a:latin typeface="Calibri" panose="020F0502020204030204" pitchFamily="34" charset="0"/>
            </a:endParaRPr>
          </a:p>
        </p:txBody>
      </p:sp>
      <p:sp>
        <p:nvSpPr>
          <p:cNvPr id="9" name="TextBox 8"/>
          <p:cNvSpPr txBox="1"/>
          <p:nvPr/>
        </p:nvSpPr>
        <p:spPr>
          <a:xfrm>
            <a:off x="6096000" y="4267200"/>
            <a:ext cx="1930281" cy="830997"/>
          </a:xfrm>
          <a:prstGeom prst="rect">
            <a:avLst/>
          </a:prstGeom>
          <a:noFill/>
        </p:spPr>
        <p:txBody>
          <a:bodyPr wrap="square" rtlCol="0">
            <a:spAutoFit/>
          </a:bodyPr>
          <a:lstStyle/>
          <a:p>
            <a:pPr algn="r"/>
            <a:r>
              <a:rPr lang="en-US" sz="2400" dirty="0" smtClean="0">
                <a:latin typeface="Calibri" panose="020F0502020204030204" pitchFamily="34" charset="0"/>
              </a:rPr>
              <a:t>Work Management</a:t>
            </a:r>
            <a:endParaRPr lang="en-US" sz="2400" dirty="0">
              <a:latin typeface="Calibri" panose="020F0502020204030204" pitchFamily="34" charset="0"/>
            </a:endParaRPr>
          </a:p>
        </p:txBody>
      </p:sp>
      <p:sp>
        <p:nvSpPr>
          <p:cNvPr id="10" name="TextBox 9"/>
          <p:cNvSpPr txBox="1"/>
          <p:nvPr/>
        </p:nvSpPr>
        <p:spPr>
          <a:xfrm>
            <a:off x="457200" y="4038600"/>
            <a:ext cx="2133600" cy="1200329"/>
          </a:xfrm>
          <a:prstGeom prst="rect">
            <a:avLst/>
          </a:prstGeom>
          <a:noFill/>
        </p:spPr>
        <p:txBody>
          <a:bodyPr wrap="square" rtlCol="0">
            <a:spAutoFit/>
          </a:bodyPr>
          <a:lstStyle/>
          <a:p>
            <a:r>
              <a:rPr lang="en-US" sz="2400" dirty="0" smtClean="0">
                <a:latin typeface="Calibri" panose="020F0502020204030204" pitchFamily="34" charset="0"/>
              </a:rPr>
              <a:t>3</a:t>
            </a:r>
            <a:r>
              <a:rPr lang="en-US" sz="2400" baseline="30000" dirty="0" smtClean="0">
                <a:latin typeface="Calibri" panose="020F0502020204030204" pitchFamily="34" charset="0"/>
              </a:rPr>
              <a:t>rd</a:t>
            </a:r>
            <a:r>
              <a:rPr lang="en-US" sz="2400" dirty="0" smtClean="0">
                <a:latin typeface="Calibri" panose="020F0502020204030204" pitchFamily="34" charset="0"/>
              </a:rPr>
              <a:t> Party Vendors &amp; Manufacturers</a:t>
            </a:r>
            <a:endParaRPr lang="en-US" sz="2400" dirty="0">
              <a:latin typeface="Calibri" panose="020F0502020204030204" pitchFamily="34" charset="0"/>
            </a:endParaRPr>
          </a:p>
        </p:txBody>
      </p:sp>
      <p:sp>
        <p:nvSpPr>
          <p:cNvPr id="11" name="TextBox 10"/>
          <p:cNvSpPr txBox="1"/>
          <p:nvPr/>
        </p:nvSpPr>
        <p:spPr>
          <a:xfrm>
            <a:off x="7284710" y="2662535"/>
            <a:ext cx="1581843" cy="461665"/>
          </a:xfrm>
          <a:prstGeom prst="rect">
            <a:avLst/>
          </a:prstGeom>
          <a:noFill/>
        </p:spPr>
        <p:txBody>
          <a:bodyPr wrap="none" rtlCol="0">
            <a:spAutoFit/>
          </a:bodyPr>
          <a:lstStyle/>
          <a:p>
            <a:r>
              <a:rPr lang="en-US" sz="2400" dirty="0" smtClean="0">
                <a:latin typeface="Calibri" panose="020F0502020204030204" pitchFamily="34" charset="0"/>
              </a:rPr>
              <a:t>Accounting</a:t>
            </a:r>
            <a:endParaRPr lang="en-US" sz="2400" dirty="0">
              <a:latin typeface="Calibri" panose="020F0502020204030204" pitchFamily="34" charset="0"/>
            </a:endParaRPr>
          </a:p>
        </p:txBody>
      </p:sp>
      <p:sp>
        <p:nvSpPr>
          <p:cNvPr id="12" name="TextBox 11"/>
          <p:cNvSpPr txBox="1"/>
          <p:nvPr/>
        </p:nvSpPr>
        <p:spPr>
          <a:xfrm>
            <a:off x="1295400" y="2667000"/>
            <a:ext cx="2133600" cy="461665"/>
          </a:xfrm>
          <a:prstGeom prst="rect">
            <a:avLst/>
          </a:prstGeom>
          <a:noFill/>
        </p:spPr>
        <p:txBody>
          <a:bodyPr wrap="square" rtlCol="0">
            <a:spAutoFit/>
          </a:bodyPr>
          <a:lstStyle/>
          <a:p>
            <a:r>
              <a:rPr lang="en-US" sz="2400" dirty="0" smtClean="0">
                <a:latin typeface="Calibri" panose="020F0502020204030204" pitchFamily="34" charset="0"/>
              </a:rPr>
              <a:t>Test Boards</a:t>
            </a:r>
            <a:endParaRPr lang="en-US" sz="2400" dirty="0">
              <a:latin typeface="Calibri" panose="020F0502020204030204" pitchFamily="34" charset="0"/>
            </a:endParaRPr>
          </a:p>
        </p:txBody>
      </p:sp>
    </p:spTree>
    <p:extLst>
      <p:ext uri="{BB962C8B-B14F-4D97-AF65-F5344CB8AC3E}">
        <p14:creationId xmlns:p14="http://schemas.microsoft.com/office/powerpoint/2010/main" val="29905971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102b5c43d1276df47e40adda6c6d8312970d7"/>
  <p:tag name="ARTICULATE_PROJECT_OPEN" val="0"/>
  <p:tag name="ARTICULATE_SLIDE_COUNT" val="6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sco 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Template>
  <TotalTime>46552</TotalTime>
  <Words>1452</Words>
  <Application>Microsoft Office PowerPoint</Application>
  <PresentationFormat>On-screen Show (4:3)</PresentationFormat>
  <Paragraphs>261</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Tesco Template</vt:lpstr>
      <vt:lpstr>PowerPoint Presentation</vt:lpstr>
      <vt:lpstr>Agenda </vt:lpstr>
      <vt:lpstr>Asset Management &amp; Inventory Tracking</vt:lpstr>
      <vt:lpstr>Benefits &amp; Considerations</vt:lpstr>
      <vt:lpstr>Owners Perspectives, Needs &amp; Wants</vt:lpstr>
      <vt:lpstr>Build vs. Buy</vt:lpstr>
      <vt:lpstr>Project Methodology</vt:lpstr>
      <vt:lpstr>Getting Started</vt:lpstr>
      <vt:lpstr>The Portfolio Landscape </vt:lpstr>
      <vt:lpstr>Utility 2.0 – Asset/Inventory Mgmt.   Systems for Metering Services</vt:lpstr>
      <vt:lpstr>Meter Shop &amp; Field Operations</vt:lpstr>
      <vt:lpstr>Challenges Introduced by AMI</vt:lpstr>
      <vt:lpstr>Typical Meter Life-Cycle</vt:lpstr>
      <vt:lpstr>Typical Meter Life-Cycle (cont’d)</vt:lpstr>
      <vt:lpstr>Configurable &amp; Customizable – Out of the Box</vt:lpstr>
      <vt:lpstr>Paradigm Shift – Meter Testing</vt:lpstr>
      <vt:lpstr>Advancing Business Process Optimization</vt:lpstr>
      <vt:lpstr>The Promise of AMI</vt:lpstr>
      <vt:lpstr>What Data Are We Getting and                                 How Are We Using It?</vt:lpstr>
      <vt:lpstr>PowerPoint Presentation</vt:lpstr>
      <vt:lpstr>Questions and Discussion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TESCO Meter Manager</dc:title>
  <dc:creator>Tesco Meter Mngr</dc:creator>
  <cp:lastModifiedBy>Andrea Koch</cp:lastModifiedBy>
  <cp:revision>530</cp:revision>
  <dcterms:created xsi:type="dcterms:W3CDTF">2013-03-21T18:46:58Z</dcterms:created>
  <dcterms:modified xsi:type="dcterms:W3CDTF">2017-10-03T17:53:50Z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EB147055-BD8B-4096-90E9-2B2122A697E2</vt:lpwstr>
  </property>
  <property fmtid="{D5CDD505-2E9C-101B-9397-08002B2CF9AE}" pid="3" name="ArticulatePath">
    <vt:lpwstr>TESCO Meter Manager Overview</vt:lpwstr>
  </property>
</Properties>
</file>