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78" r:id="rId4"/>
    <p:sldId id="280" r:id="rId5"/>
    <p:sldId id="281" r:id="rId6"/>
    <p:sldId id="279" r:id="rId7"/>
    <p:sldId id="286" r:id="rId8"/>
    <p:sldId id="282" r:id="rId9"/>
    <p:sldId id="283" r:id="rId10"/>
    <p:sldId id="284" r:id="rId11"/>
    <p:sldId id="285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549D"/>
    <a:srgbClr val="CC0000"/>
    <a:srgbClr val="333333"/>
    <a:srgbClr val="292929"/>
    <a:srgbClr val="CC3300"/>
    <a:srgbClr val="003399"/>
    <a:srgbClr val="0000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6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D835191-F781-46C9-A48A-02A5EBAE1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283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FA32077-D6DB-4885-89BB-F6E04424EB7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A007AD4-3DF1-401E-83B9-2A44617BB38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70DE4CD-ED9B-4933-9AC4-8733F0FB7B16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6E3B3C4-357B-4992-AAA0-5FE45FA3E564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E0439D-0BF9-4415-B371-D874AD5DA343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8FABAA-CF87-464C-8498-B9A1B711DBF2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3B78C60-4A97-451D-86FF-5ECFEEB9D755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2D7AA11-D5B8-45B8-A80C-B863CF3EE598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45C3128-37F2-47AB-AD5B-040C8F7357EC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63AA972-B2E7-4F56-85E4-89A4997E413F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12B4A60-9E23-4066-A43B-665CD1F7AFDC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2BB63A7-4110-4137-BA90-6E9EB8173F68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48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268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568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569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♦"/>
              <a:defRPr/>
            </a:lvl1pPr>
            <a:lvl2pPr marL="742950" indent="-285750">
              <a:buFont typeface="Arial" panose="020B0604020202020204" pitchFamily="34" charset="0"/>
              <a:buChar char="■"/>
              <a:defRPr/>
            </a:lvl2pPr>
            <a:lvl3pPr marL="1143000" indent="-228600">
              <a:buFont typeface="Arial" panose="020B0604020202020204" pitchFamily="34" charset="0"/>
              <a:buChar char="●"/>
              <a:defRPr/>
            </a:lvl3pPr>
            <a:lvl4pPr marL="1600200" indent="-228600">
              <a:buFont typeface="Arial" panose="020B0604020202020204" pitchFamily="34" charset="0"/>
              <a:buChar char="▪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868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164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491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817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577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03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51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44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970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7" descr="logo_plai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22975"/>
            <a:ext cx="10668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1"/>
          <p:cNvSpPr txBox="1">
            <a:spLocks noChangeArrowheads="1"/>
          </p:cNvSpPr>
          <p:nvPr userDrawn="1"/>
        </p:nvSpPr>
        <p:spPr bwMode="auto">
          <a:xfrm>
            <a:off x="8458200" y="6369050"/>
            <a:ext cx="495300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5FB34A-C294-4D33-9BC2-BF3B905B5B9D}" type="slidenum">
              <a:rPr lang="en-US" altLang="en-US"/>
              <a:pPr eaLnBrk="1" hangingPunct="1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tesco-ami-meter-fa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99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1295400" y="4800600"/>
            <a:ext cx="7620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Prepared by William H. Hardy, Ph.D.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for the EEI Virtual Conference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bg1"/>
                </a:solidFill>
              </a:rPr>
              <a:t>October 6, 2020.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2311400" y="1660525"/>
            <a:ext cx="64516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500">
                <a:solidFill>
                  <a:srgbClr val="2F549D"/>
                </a:solidFill>
              </a:rPr>
              <a:t>ANSI STANDARDS UPDATE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500">
                <a:solidFill>
                  <a:srgbClr val="2F549D"/>
                </a:solidFill>
              </a:rPr>
              <a:t>FALL 2020</a:t>
            </a:r>
          </a:p>
        </p:txBody>
      </p:sp>
      <p:pic>
        <p:nvPicPr>
          <p:cNvPr id="307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712913"/>
            <a:ext cx="19812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C12.32 DC Metering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3213"/>
            <a:ext cx="8229600" cy="609600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Accuracy Classes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3886200"/>
            <a:ext cx="8229600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♦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/>
            </a:pPr>
            <a:r>
              <a:rPr lang="en-US" altLang="en-US" sz="2800" kern="0" dirty="0"/>
              <a:t>Environmental Classes</a:t>
            </a: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133600"/>
            <a:ext cx="74295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4513263"/>
            <a:ext cx="72485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C12.46 AC Metering Standard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038600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C12.46 has been under development for a long time.  It is intended to be a comprehensive replacement for C12.1(C12.20) in a form consistent with OIML R46.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Close to completion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l" eaLnBrk="1" hangingPunct="1"/>
            <a:r>
              <a:rPr lang="en-US" altLang="en-US" sz="3000" smtClean="0">
                <a:solidFill>
                  <a:schemeClr val="bg1"/>
                </a:solidFill>
              </a:rPr>
              <a:t>              Questions and Discussion</a:t>
            </a:r>
            <a:r>
              <a:rPr lang="en-US" altLang="en-US" sz="4000" smtClean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187825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/>
              <a:t>William H. Hardy, Ph.D.</a:t>
            </a:r>
          </a:p>
          <a:p>
            <a:pPr algn="ctr" eaLnBrk="1" hangingPunct="1">
              <a:buFontTx/>
              <a:buNone/>
            </a:pPr>
            <a:r>
              <a:rPr lang="en-US" altLang="en-US" sz="2400" b="1" i="1" smtClean="0"/>
              <a:t>CTO</a:t>
            </a:r>
          </a:p>
          <a:p>
            <a:pPr algn="ctr" eaLnBrk="1" hangingPunct="1">
              <a:buFontTx/>
              <a:buNone/>
            </a:pPr>
            <a:r>
              <a:rPr lang="en-US" altLang="en-US" sz="2000" smtClean="0">
                <a:solidFill>
                  <a:srgbClr val="FF0000"/>
                </a:solidFill>
              </a:rPr>
              <a:t>Bill.Hardy@tescometering.com</a:t>
            </a:r>
          </a:p>
          <a:p>
            <a:pPr algn="ctr" eaLnBrk="1" hangingPunct="1">
              <a:buFontTx/>
              <a:buNone/>
            </a:pPr>
            <a:endParaRPr lang="en-US" altLang="en-US" sz="120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400" b="1" smtClean="0"/>
              <a:t>TESCO – The Eastern Specialty Company</a:t>
            </a:r>
            <a:r>
              <a:rPr lang="en-US" altLang="en-US" sz="2400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1800" i="1" smtClean="0"/>
              <a:t>Bristol, PA</a:t>
            </a:r>
          </a:p>
          <a:p>
            <a:pPr algn="ctr" eaLnBrk="1" hangingPunct="1"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215-228-0500</a:t>
            </a:r>
            <a:endParaRPr lang="en-US" altLang="en-US" sz="200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This presentation can also be found under Meter Conferences and Schools on the TESCO website: </a:t>
            </a:r>
            <a:r>
              <a:rPr lang="en-US" altLang="en-US" sz="2000" smtClean="0">
                <a:solidFill>
                  <a:srgbClr val="FF0000"/>
                </a:solidFill>
              </a:rPr>
              <a:t>www.tescometering.com</a:t>
            </a:r>
          </a:p>
        </p:txBody>
      </p:sp>
      <p:pic>
        <p:nvPicPr>
          <p:cNvPr id="25604" name="Picture 7" descr="MC90043151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3"/>
          <p:cNvSpPr txBox="1">
            <a:spLocks noChangeArrowheads="1"/>
          </p:cNvSpPr>
          <p:nvPr/>
        </p:nvSpPr>
        <p:spPr bwMode="auto">
          <a:xfrm>
            <a:off x="914400" y="60198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2F549D"/>
                </a:solidFill>
              </a:rPr>
              <a:t>ISO 9001:2015 Certified Quality Company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2F549D"/>
                </a:solidFill>
              </a:rPr>
              <a:t>ISO 17025:2017 Accredited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038600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●"/>
            </a:pPr>
            <a:r>
              <a:rPr lang="en-US" altLang="en-US" sz="2800" smtClean="0"/>
              <a:t>2020 has been a strange year for the world, but a productive one for C12 standards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●"/>
            </a:pPr>
            <a:r>
              <a:rPr lang="en-US" altLang="en-US" sz="2800" smtClean="0"/>
              <a:t>With so many people working from home we seem to have found more time for working in small groups where rapid progress can be made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Arial" charset="0"/>
              <a:buChar char="●"/>
            </a:pPr>
            <a:r>
              <a:rPr lang="en-US" altLang="en-US" sz="2800" smtClean="0"/>
              <a:t>This presentation is a quick review on the main achievements for the year.</a:t>
            </a:r>
          </a:p>
          <a:p>
            <a:pPr eaLnBrk="1" hangingPunct="1">
              <a:lnSpc>
                <a:spcPct val="80000"/>
              </a:lnSpc>
              <a:spcAft>
                <a:spcPct val="100000"/>
              </a:spcAft>
              <a:buFont typeface="Arial" charset="0"/>
              <a:buChar char="●"/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spcAft>
                <a:spcPct val="100000"/>
              </a:spcAft>
              <a:buFont typeface="Arial" charset="0"/>
              <a:buChar char="●"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C12.1 AND C12.20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038600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charset="0"/>
              <a:buChar char="●"/>
            </a:pPr>
            <a:r>
              <a:rPr lang="en-US" altLang="en-US" sz="2800" smtClean="0"/>
              <a:t>C12.1 and C12.20 are the most fundamental of the ANSI metering standards.  They provide all of the performance and accuracy requirements for meters.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●"/>
            </a:pPr>
            <a:r>
              <a:rPr lang="en-US" altLang="en-US" sz="2800" smtClean="0"/>
              <a:t>C12.20 has been merged into C12.1 to create a single meter performance standard.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●"/>
            </a:pPr>
            <a:r>
              <a:rPr lang="en-US" altLang="en-US" sz="2800" smtClean="0"/>
              <a:t>The merged standard is ready to be balloted.</a:t>
            </a:r>
          </a:p>
          <a:p>
            <a:pPr eaLnBrk="1" hangingPunct="1">
              <a:lnSpc>
                <a:spcPct val="80000"/>
              </a:lnSpc>
              <a:spcAft>
                <a:spcPct val="100000"/>
              </a:spcAft>
              <a:buFont typeface="Arial" charset="0"/>
              <a:buChar char="●"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C12.29 Field Testing of Electricity Meters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038600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This is a technical paper which provides guidance on testing meters in the field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Historically many utilities have used a 2% threshold for fields testing of all meters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C12.29 establishes tolerances based on the accuracy class of the meter and a broad set of operational conditions.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C12.29 Field Testing of Electricity Meters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0560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C12.30 Service Disconnect Switches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038600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A standard for testing of service disconnect switches is in progress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Establishes safety and reliability tests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Proposes a series of tests to assure that the disconnect switch does not reclose when </a:t>
            </a:r>
            <a:r>
              <a:rPr lang="en-US" altLang="en-US" sz="2800" b="1" smtClean="0"/>
              <a:t>any type</a:t>
            </a:r>
            <a:r>
              <a:rPr lang="en-US" altLang="en-US" sz="2800" smtClean="0"/>
              <a:t> of load is present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This will probably be added to C12.1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C12.31 VA Measurement Standard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038600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Standard for the measurement of VA under harmonic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Ready for publication pending the resolution of the issue of including “Source VA” as proposed by John Voisine of Landis+Gyr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C12.32 DC Metering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038600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The DC equivalent of C12.1 in the format of C12.46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Generated in less than 12 months through the tireless efforts of Charlie Ploeger, David Lawrence and super-editor Andrew Dudding and their small band of merry men.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Establishes a full range of performance specifications for DC meters.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chemeClr val="bg1"/>
                </a:solidFill>
              </a:rPr>
              <a:t>C12.32 DC Metering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3213"/>
            <a:ext cx="8229600" cy="609600"/>
          </a:xfrm>
          <a:solidFill>
            <a:srgbClr val="FFFFFF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charset="0"/>
              <a:buChar char="●"/>
            </a:pPr>
            <a:r>
              <a:rPr lang="en-US" altLang="en-US" sz="2800" smtClean="0"/>
              <a:t>Accuracy Classes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3886200"/>
            <a:ext cx="8229600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♦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■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/>
            </a:pPr>
            <a:r>
              <a:rPr lang="en-US" altLang="en-US" sz="2800" kern="0" dirty="0"/>
              <a:t>Environmental Classes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133600"/>
            <a:ext cx="74295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4513263"/>
            <a:ext cx="72485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4691</TotalTime>
  <Words>420</Words>
  <Application>Microsoft Office PowerPoint</Application>
  <PresentationFormat>On-screen Show (4:3)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Custom Design</vt:lpstr>
      <vt:lpstr>PowerPoint Presentation</vt:lpstr>
      <vt:lpstr>OVERVIEW</vt:lpstr>
      <vt:lpstr>C12.1 AND C12.20</vt:lpstr>
      <vt:lpstr>C12.29 Field Testing of Electricity Meters</vt:lpstr>
      <vt:lpstr>C12.29 Field Testing of Electricity Meters</vt:lpstr>
      <vt:lpstr>C12.30 Service Disconnect Switches</vt:lpstr>
      <vt:lpstr>C12.31 VA Measurement Standard</vt:lpstr>
      <vt:lpstr>C12.32 DC Metering</vt:lpstr>
      <vt:lpstr>C12.32 DC Metering</vt:lpstr>
      <vt:lpstr>C12.32 DC Metering</vt:lpstr>
      <vt:lpstr>C12.46 AC Metering Standard</vt:lpstr>
      <vt:lpstr>              Questions and Discussion  </vt:lpstr>
    </vt:vector>
  </TitlesOfParts>
  <Company>Advent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jchesterson</dc:creator>
  <cp:lastModifiedBy>Andrea Koch</cp:lastModifiedBy>
  <cp:revision>94</cp:revision>
  <dcterms:created xsi:type="dcterms:W3CDTF">2012-09-24T21:06:00Z</dcterms:created>
  <dcterms:modified xsi:type="dcterms:W3CDTF">2020-10-14T21:40:15Z</dcterms:modified>
</cp:coreProperties>
</file>