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2" r:id="rId2"/>
  </p:sldMasterIdLst>
  <p:notesMasterIdLst>
    <p:notesMasterId r:id="rId22"/>
  </p:notesMasterIdLst>
  <p:sldIdLst>
    <p:sldId id="256" r:id="rId3"/>
    <p:sldId id="257" r:id="rId4"/>
    <p:sldId id="277" r:id="rId5"/>
    <p:sldId id="304" r:id="rId6"/>
    <p:sldId id="303" r:id="rId7"/>
    <p:sldId id="289" r:id="rId8"/>
    <p:sldId id="300" r:id="rId9"/>
    <p:sldId id="280" r:id="rId10"/>
    <p:sldId id="294" r:id="rId11"/>
    <p:sldId id="296" r:id="rId12"/>
    <p:sldId id="298" r:id="rId13"/>
    <p:sldId id="279" r:id="rId14"/>
    <p:sldId id="297" r:id="rId15"/>
    <p:sldId id="278" r:id="rId16"/>
    <p:sldId id="299" r:id="rId17"/>
    <p:sldId id="295" r:id="rId18"/>
    <p:sldId id="308" r:id="rId19"/>
    <p:sldId id="305" r:id="rId20"/>
    <p:sldId id="30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2F549D"/>
    <a:srgbClr val="CC0000"/>
    <a:srgbClr val="333333"/>
    <a:srgbClr val="292929"/>
    <a:srgbClr val="CC3300"/>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A46DEB0-BD14-46B0-95BA-AAC3C3911BC1}" type="slidenum">
              <a:rPr lang="en-US"/>
              <a:pPr>
                <a:defRPr/>
              </a:pPr>
              <a:t>‹#›</a:t>
            </a:fld>
            <a:endParaRPr lang="en-US" dirty="0"/>
          </a:p>
        </p:txBody>
      </p:sp>
    </p:spTree>
    <p:extLst>
      <p:ext uri="{BB962C8B-B14F-4D97-AF65-F5344CB8AC3E}">
        <p14:creationId xmlns:p14="http://schemas.microsoft.com/office/powerpoint/2010/main" val="2001656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7E0F4EB-320D-4A27-8699-33482446350D}" type="slidenum">
              <a:rPr lang="en-US" altLang="en-US" smtClean="0"/>
              <a:pPr eaLnBrk="1" hangingPunct="1">
                <a:spcBef>
                  <a:spcPct val="0"/>
                </a:spcBef>
                <a:defRPr/>
              </a:pPr>
              <a:t>1</a:t>
            </a:fld>
            <a:endParaRPr lang="en-US" alt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0446773-FB28-4A40-AD11-FE5BFA36B29E}" type="slidenum">
              <a:rPr lang="en-US" altLang="en-US" smtClean="0"/>
              <a:pPr eaLnBrk="1" hangingPunct="1">
                <a:spcBef>
                  <a:spcPct val="0"/>
                </a:spcBef>
                <a:defRPr/>
              </a:pPr>
              <a:t>10</a:t>
            </a:fld>
            <a:endParaRPr lang="en-US" alt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9586B54-03A7-40B2-A061-33E43F088C42}" type="slidenum">
              <a:rPr lang="en-US" altLang="en-US" smtClean="0"/>
              <a:pPr eaLnBrk="1" hangingPunct="1">
                <a:spcBef>
                  <a:spcPct val="0"/>
                </a:spcBef>
                <a:defRPr/>
              </a:pPr>
              <a:t>11</a:t>
            </a:fld>
            <a:endParaRPr lang="en-US" alt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AE60085-5467-4DE0-94AD-584AE8914702}" type="slidenum">
              <a:rPr lang="en-US" altLang="en-US" smtClean="0"/>
              <a:pPr eaLnBrk="1" hangingPunct="1">
                <a:spcBef>
                  <a:spcPct val="0"/>
                </a:spcBef>
                <a:defRPr/>
              </a:pPr>
              <a:t>12</a:t>
            </a:fld>
            <a:endParaRPr lang="en-US" alt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1B377EF-46B7-4BDE-B451-91152026C9C5}" type="slidenum">
              <a:rPr lang="en-US" altLang="en-US" smtClean="0"/>
              <a:pPr eaLnBrk="1" hangingPunct="1">
                <a:spcBef>
                  <a:spcPct val="0"/>
                </a:spcBef>
                <a:defRPr/>
              </a:pPr>
              <a:t>13</a:t>
            </a:fld>
            <a:endParaRPr lang="en-US" alt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DBBD216-6B41-4556-9652-67EAC66CBD85}" type="slidenum">
              <a:rPr lang="en-US" altLang="en-US" smtClean="0"/>
              <a:pPr eaLnBrk="1" hangingPunct="1">
                <a:spcBef>
                  <a:spcPct val="0"/>
                </a:spcBef>
                <a:defRPr/>
              </a:pPr>
              <a:t>14</a:t>
            </a:fld>
            <a:endParaRPr lang="en-US"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31AB2C6-BDC5-4DB4-8FCB-8FDC99098B2A}" type="slidenum">
              <a:rPr lang="en-US" altLang="en-US" smtClean="0"/>
              <a:pPr eaLnBrk="1" hangingPunct="1">
                <a:spcBef>
                  <a:spcPct val="0"/>
                </a:spcBef>
                <a:defRPr/>
              </a:pPr>
              <a:t>15</a:t>
            </a:fld>
            <a:endParaRPr lang="en-US" alt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16</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17</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18</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9" indent="-285734">
              <a:spcBef>
                <a:spcPct val="30000"/>
              </a:spcBef>
              <a:defRPr sz="1200">
                <a:solidFill>
                  <a:schemeClr val="tx1"/>
                </a:solidFill>
                <a:latin typeface="Arial" charset="0"/>
              </a:defRPr>
            </a:lvl2pPr>
            <a:lvl3pPr marL="1142937" indent="-228587">
              <a:spcBef>
                <a:spcPct val="30000"/>
              </a:spcBef>
              <a:defRPr sz="1200">
                <a:solidFill>
                  <a:schemeClr val="tx1"/>
                </a:solidFill>
                <a:latin typeface="Arial" charset="0"/>
              </a:defRPr>
            </a:lvl3pPr>
            <a:lvl4pPr marL="1600112" indent="-228587">
              <a:spcBef>
                <a:spcPct val="30000"/>
              </a:spcBef>
              <a:defRPr sz="1200">
                <a:solidFill>
                  <a:schemeClr val="tx1"/>
                </a:solidFill>
                <a:latin typeface="Arial" charset="0"/>
              </a:defRPr>
            </a:lvl4pPr>
            <a:lvl5pPr marL="2057287" indent="-228587">
              <a:spcBef>
                <a:spcPct val="30000"/>
              </a:spcBef>
              <a:defRPr sz="1200">
                <a:solidFill>
                  <a:schemeClr val="tx1"/>
                </a:solidFill>
                <a:latin typeface="Arial" charset="0"/>
              </a:defRPr>
            </a:lvl5pPr>
            <a:lvl6pPr marL="2514461" indent="-228587" eaLnBrk="0" fontAlgn="base" hangingPunct="0">
              <a:spcBef>
                <a:spcPct val="30000"/>
              </a:spcBef>
              <a:spcAft>
                <a:spcPct val="0"/>
              </a:spcAft>
              <a:defRPr sz="1200">
                <a:solidFill>
                  <a:schemeClr val="tx1"/>
                </a:solidFill>
                <a:latin typeface="Arial" charset="0"/>
              </a:defRPr>
            </a:lvl6pPr>
            <a:lvl7pPr marL="2971635" indent="-228587" eaLnBrk="0" fontAlgn="base" hangingPunct="0">
              <a:spcBef>
                <a:spcPct val="30000"/>
              </a:spcBef>
              <a:spcAft>
                <a:spcPct val="0"/>
              </a:spcAft>
              <a:defRPr sz="1200">
                <a:solidFill>
                  <a:schemeClr val="tx1"/>
                </a:solidFill>
                <a:latin typeface="Arial" charset="0"/>
              </a:defRPr>
            </a:lvl7pPr>
            <a:lvl8pPr marL="3428810" indent="-228587" eaLnBrk="0" fontAlgn="base" hangingPunct="0">
              <a:spcBef>
                <a:spcPct val="30000"/>
              </a:spcBef>
              <a:spcAft>
                <a:spcPct val="0"/>
              </a:spcAft>
              <a:defRPr sz="1200">
                <a:solidFill>
                  <a:schemeClr val="tx1"/>
                </a:solidFill>
                <a:latin typeface="Arial" charset="0"/>
              </a:defRPr>
            </a:lvl8pPr>
            <a:lvl9pPr marL="3885985" indent="-228587"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19</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F1FE261-B765-4E0F-AAB7-75A1C240609E}" type="slidenum">
              <a:rPr lang="en-US" altLang="en-US" smtClean="0"/>
              <a:pPr eaLnBrk="1" hangingPunct="1">
                <a:spcBef>
                  <a:spcPct val="0"/>
                </a:spcBef>
                <a:defRPr/>
              </a:pPr>
              <a:t>2</a:t>
            </a:fld>
            <a:endParaRPr lang="en-US" alt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3</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4</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5</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97735DF-B945-4D97-A2DA-19746C15E9C3}" type="slidenum">
              <a:rPr lang="en-US" altLang="en-US" smtClean="0"/>
              <a:pPr eaLnBrk="1" hangingPunct="1">
                <a:spcBef>
                  <a:spcPct val="0"/>
                </a:spcBef>
                <a:defRPr/>
              </a:pPr>
              <a:t>6</a:t>
            </a:fld>
            <a:endParaRPr lang="en-US" alt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577C8E4-DE3F-41A7-AF2C-BA1FB8465A27}" type="slidenum">
              <a:rPr lang="en-US" altLang="en-US" smtClean="0"/>
              <a:pPr eaLnBrk="1" hangingPunct="1">
                <a:spcBef>
                  <a:spcPct val="0"/>
                </a:spcBef>
                <a:defRPr/>
              </a:pPr>
              <a:t>7</a:t>
            </a:fld>
            <a:endParaRPr lang="en-US" alt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E7C5702-C977-409E-8090-5F4C101B752F}" type="slidenum">
              <a:rPr lang="en-US" altLang="en-US" smtClean="0"/>
              <a:pPr eaLnBrk="1" hangingPunct="1">
                <a:spcBef>
                  <a:spcPct val="0"/>
                </a:spcBef>
                <a:defRPr/>
              </a:pPr>
              <a:t>8</a:t>
            </a:fld>
            <a:endParaRPr lang="en-US" alt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D244E43-8983-43AD-8788-1D1248C50DC8}" type="slidenum">
              <a:rPr lang="en-US" altLang="en-US" smtClean="0"/>
              <a:pPr eaLnBrk="1" hangingPunct="1">
                <a:spcBef>
                  <a:spcPct val="0"/>
                </a:spcBef>
                <a:defRPr/>
              </a:pPr>
              <a:t>9</a:t>
            </a:fld>
            <a:endParaRPr lang="en-US" alt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585707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294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1285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80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105676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7796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2002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524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5252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433297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0595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626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1147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0385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5332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0023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6498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3032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178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228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1481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13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615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227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199" y="164349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6" name="Picture 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a:extLst>
              <a:ext uri="{FF2B5EF4-FFF2-40B4-BE49-F238E27FC236}"/>
            </a:extLst>
          </p:cNvPr>
          <p:cNvSpPr txBox="1">
            <a:spLocks noChangeArrowheads="1"/>
          </p:cNvSpPr>
          <p:nvPr userDrawn="1"/>
        </p:nvSpPr>
        <p:spPr bwMode="auto">
          <a:xfrm>
            <a:off x="457199" y="6288088"/>
            <a:ext cx="828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400" dirty="0" smtClean="0"/>
              <a:t>Slide </a:t>
            </a:r>
            <a:fld id="{584634A8-2479-4EB5-93B0-8C6D2C75A37A}" type="slidenum">
              <a:rPr lang="en-US" altLang="en-US" sz="1400" smtClean="0"/>
              <a:pPr algn="ctr" eaLnBrk="1" hangingPunct="1">
                <a:defRPr/>
              </a:pPr>
              <a:t>‹#›</a:t>
            </a:fld>
            <a:endParaRPr lang="en-US" altLang="en-US" sz="1400" dirty="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smtClean="0">
              <a:latin typeface="AvantGarde"/>
              <a:cs typeface="+mn-cs"/>
            </a:endParaRPr>
          </a:p>
        </p:txBody>
      </p:sp>
      <p:sp>
        <p:nvSpPr>
          <p:cNvPr id="1042" name="Rectangle 2"/>
          <p:cNvSpPr>
            <a:spLocks noChangeArrowheads="1"/>
          </p:cNvSpPr>
          <p:nvPr userDrawn="1"/>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dirty="0" smtClean="0">
              <a:cs typeface="+mn-cs"/>
            </a:endParaRPr>
          </a:p>
        </p:txBody>
      </p:sp>
      <p:pic>
        <p:nvPicPr>
          <p:cNvPr id="6" name="Picture 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2418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tom.lawton@tescometering.com"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hyperlink" Target="http://www.tescometering.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4" name="Rectangle 5"/>
          <p:cNvSpPr>
            <a:spLocks noChangeArrowheads="1"/>
          </p:cNvSpPr>
          <p:nvPr/>
        </p:nvSpPr>
        <p:spPr bwMode="auto">
          <a:xfrm>
            <a:off x="0" y="1416571"/>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5" name="Text Box 4"/>
          <p:cNvSpPr txBox="1">
            <a:spLocks noChangeArrowheads="1"/>
          </p:cNvSpPr>
          <p:nvPr/>
        </p:nvSpPr>
        <p:spPr bwMode="auto">
          <a:xfrm>
            <a:off x="1847850" y="1600199"/>
            <a:ext cx="5448299"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4800" dirty="0" smtClean="0">
                <a:solidFill>
                  <a:srgbClr val="2F549D"/>
                </a:solidFill>
              </a:rPr>
              <a:t>Streetlight Metering</a:t>
            </a:r>
            <a:endParaRPr lang="en-US" altLang="en-US" sz="4800" dirty="0">
              <a:solidFill>
                <a:srgbClr val="2F549D"/>
              </a:solidFill>
            </a:endParaRPr>
          </a:p>
          <a:p>
            <a:pPr algn="ctr">
              <a:buFontTx/>
              <a:buNone/>
            </a:pPr>
            <a:endParaRPr lang="en-US" altLang="en-US" sz="4800" dirty="0">
              <a:solidFill>
                <a:srgbClr val="2F549D"/>
              </a:solidFill>
            </a:endParaRPr>
          </a:p>
        </p:txBody>
      </p:sp>
      <p:sp>
        <p:nvSpPr>
          <p:cNvPr id="12"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a:t>
            </a:r>
            <a:r>
              <a:rPr lang="en-US" altLang="en-US" sz="2400" dirty="0" smtClean="0">
                <a:solidFill>
                  <a:schemeClr val="bg1"/>
                </a:solidFill>
              </a:rPr>
              <a:t>, TESCO</a:t>
            </a:r>
            <a:endParaRPr lang="en-US" altLang="en-US" sz="2400" dirty="0">
              <a:solidFill>
                <a:schemeClr val="bg1"/>
              </a:solidFill>
            </a:endParaRP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ECNE Spring E&amp;O Conference</a:t>
            </a:r>
          </a:p>
          <a:p>
            <a:pPr algn="r" eaLnBrk="1" hangingPunct="1">
              <a:spcBef>
                <a:spcPct val="0"/>
              </a:spcBef>
              <a:spcAft>
                <a:spcPts val="0"/>
              </a:spcAft>
              <a:buFontTx/>
              <a:buNone/>
            </a:pPr>
            <a:r>
              <a:rPr lang="en-US" altLang="en-US" sz="1600" i="1" dirty="0" smtClean="0">
                <a:solidFill>
                  <a:schemeClr val="bg1"/>
                </a:solidFill>
              </a:rPr>
              <a:t>Thursday, March 21, 2019</a:t>
            </a:r>
          </a:p>
          <a:p>
            <a:pPr algn="r" eaLnBrk="1" hangingPunct="1">
              <a:spcBef>
                <a:spcPct val="0"/>
              </a:spcBef>
              <a:spcAft>
                <a:spcPts val="0"/>
              </a:spcAft>
              <a:buFontTx/>
              <a:buNone/>
            </a:pPr>
            <a:r>
              <a:rPr lang="en-US" altLang="en-US" sz="1600" i="1" dirty="0" smtClean="0">
                <a:solidFill>
                  <a:schemeClr val="bg1"/>
                </a:solidFill>
              </a:rPr>
              <a:t>2:00 p.m. – 3:00 p.m.</a:t>
            </a:r>
            <a:endParaRPr lang="en-US" altLang="en-US" sz="1600" i="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692101"/>
            <a:ext cx="1492596" cy="1492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975" y="1860204"/>
            <a:ext cx="2007972" cy="11563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Streetlight Metering</a:t>
            </a:r>
            <a:r>
              <a:rPr lang="en-US" altLang="en-US" sz="3000" dirty="0" smtClean="0">
                <a:solidFill>
                  <a:schemeClr val="bg1"/>
                </a:solidFill>
              </a:rPr>
              <a:t>—Intelligent Lighting </a:t>
            </a:r>
          </a:p>
        </p:txBody>
      </p:sp>
      <p:sp>
        <p:nvSpPr>
          <p:cNvPr id="9219" name="Rectangle 3"/>
          <p:cNvSpPr>
            <a:spLocks noGrp="1" noChangeArrowheads="1"/>
          </p:cNvSpPr>
          <p:nvPr>
            <p:ph type="body" idx="1"/>
          </p:nvPr>
        </p:nvSpPr>
        <p:spPr>
          <a:xfrm>
            <a:off x="457200" y="1752600"/>
            <a:ext cx="8229600" cy="3733800"/>
          </a:xfrm>
          <a:solidFill>
            <a:srgbClr val="FFFFFF"/>
          </a:solidFill>
        </p:spPr>
        <p:txBody>
          <a:bodyPr/>
          <a:lstStyle/>
          <a:p>
            <a:pPr marL="0" indent="0">
              <a:buFontTx/>
              <a:buNone/>
            </a:pPr>
            <a:r>
              <a:rPr lang="en-US" altLang="en-US" sz="2800" dirty="0" smtClean="0"/>
              <a:t>Using metrology to do energy metering</a:t>
            </a:r>
          </a:p>
          <a:p>
            <a:pPr lvl="1"/>
            <a:r>
              <a:rPr lang="en-US" altLang="en-US" sz="2400" dirty="0" smtClean="0"/>
              <a:t>A utility may want to test the accuracy of the nodes and work with local municipalities to determine whether the variance in billing due to metering accuracy could still provide better consistency and more accurate billing than current fixed billing algorithms can provide. </a:t>
            </a:r>
          </a:p>
          <a:p>
            <a:pPr marL="0" indent="0">
              <a:buFontTx/>
              <a:buNone/>
            </a:pPr>
            <a:endParaRPr lang="en-US" altLang="en-US" sz="1600" dirty="0" smtClean="0"/>
          </a:p>
        </p:txBody>
      </p:sp>
      <p:pic>
        <p:nvPicPr>
          <p:cNvPr id="9220" name="Picture 7" descr="Best Practic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133561"/>
            <a:ext cx="2729852" cy="203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3949700" cy="276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2800" b="1" dirty="0" smtClean="0">
                <a:solidFill>
                  <a:schemeClr val="bg1"/>
                </a:solidFill>
              </a:rPr>
              <a:t>Streetlight Metering</a:t>
            </a:r>
            <a:r>
              <a:rPr lang="en-US" altLang="en-US" sz="2800" dirty="0" smtClean="0">
                <a:solidFill>
                  <a:schemeClr val="bg1"/>
                </a:solidFill>
              </a:rPr>
              <a:t>—Applications</a:t>
            </a:r>
            <a:endParaRPr lang="en-US" altLang="en-US" sz="3000" dirty="0" smtClean="0">
              <a:solidFill>
                <a:schemeClr val="bg1"/>
              </a:solidFill>
            </a:endParaRPr>
          </a:p>
        </p:txBody>
      </p:sp>
      <p:sp>
        <p:nvSpPr>
          <p:cNvPr id="2" name="Rectangle 3"/>
          <p:cNvSpPr>
            <a:spLocks noGrp="1" noChangeArrowheads="1"/>
          </p:cNvSpPr>
          <p:nvPr>
            <p:ph type="body" idx="1"/>
          </p:nvPr>
        </p:nvSpPr>
        <p:spPr>
          <a:xfrm>
            <a:off x="533400" y="1752600"/>
            <a:ext cx="4495800" cy="2514600"/>
          </a:xfrm>
          <a:solidFill>
            <a:srgbClr val="FFFFFF"/>
          </a:solidFill>
        </p:spPr>
        <p:txBody>
          <a:bodyPr/>
          <a:lstStyle/>
          <a:p>
            <a:pPr marL="0" indent="0">
              <a:buFontTx/>
              <a:buNone/>
              <a:defRPr/>
            </a:pPr>
            <a:r>
              <a:rPr lang="en-US" altLang="en-US" dirty="0" smtClean="0"/>
              <a:t>Applications</a:t>
            </a:r>
          </a:p>
          <a:p>
            <a:pPr lvl="1">
              <a:defRPr/>
            </a:pPr>
            <a:r>
              <a:rPr lang="en-US" altLang="en-US" dirty="0" smtClean="0"/>
              <a:t>Single streetlight meter</a:t>
            </a:r>
          </a:p>
          <a:p>
            <a:pPr lvl="1">
              <a:defRPr/>
            </a:pPr>
            <a:r>
              <a:rPr lang="en-US" altLang="en-US" dirty="0" smtClean="0"/>
              <a:t>Group of single streetlight meters</a:t>
            </a:r>
          </a:p>
          <a:p>
            <a:pPr lvl="1">
              <a:defRPr/>
            </a:pPr>
            <a:r>
              <a:rPr lang="en-US" altLang="en-US" dirty="0" smtClean="0"/>
              <a:t>Meter for a group of streetlights</a:t>
            </a:r>
          </a:p>
          <a:p>
            <a:pPr lvl="1">
              <a:defRPr/>
            </a:pPr>
            <a:r>
              <a:rPr lang="en-US" altLang="en-US" dirty="0" smtClean="0"/>
              <a:t>Meter for any pole mounted device</a:t>
            </a:r>
          </a:p>
          <a:p>
            <a:pPr>
              <a:defRPr/>
            </a:pPr>
            <a:endParaRPr lang="en-US" alt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Streetlight Metering</a:t>
            </a:r>
            <a:r>
              <a:rPr lang="en-US" altLang="en-US" sz="3000" dirty="0" smtClean="0">
                <a:solidFill>
                  <a:schemeClr val="bg1"/>
                </a:solidFill>
              </a:rPr>
              <a:t>—Challenges</a:t>
            </a:r>
          </a:p>
        </p:txBody>
      </p:sp>
      <p:sp>
        <p:nvSpPr>
          <p:cNvPr id="11267" name="Rectangle 3"/>
          <p:cNvSpPr>
            <a:spLocks noGrp="1" noChangeArrowheads="1"/>
          </p:cNvSpPr>
          <p:nvPr>
            <p:ph type="body" idx="1"/>
          </p:nvPr>
        </p:nvSpPr>
        <p:spPr>
          <a:xfrm>
            <a:off x="457200" y="1676400"/>
            <a:ext cx="7924800" cy="2286000"/>
          </a:xfrm>
          <a:solidFill>
            <a:srgbClr val="FFFFFF"/>
          </a:solidFill>
        </p:spPr>
        <p:txBody>
          <a:bodyPr/>
          <a:lstStyle/>
          <a:p>
            <a:pPr marL="0" indent="0">
              <a:buFontTx/>
              <a:buNone/>
            </a:pPr>
            <a:r>
              <a:rPr lang="en-US" altLang="en-US" dirty="0" smtClean="0"/>
              <a:t>Testing Challenges</a:t>
            </a:r>
          </a:p>
          <a:p>
            <a:pPr lvl="1"/>
            <a:r>
              <a:rPr lang="en-US" altLang="en-US" sz="1800" dirty="0" smtClean="0"/>
              <a:t>Meter test pulse</a:t>
            </a:r>
          </a:p>
          <a:p>
            <a:pPr marL="914400" lvl="2" indent="0">
              <a:buFontTx/>
              <a:buNone/>
            </a:pPr>
            <a:r>
              <a:rPr lang="en-US" altLang="en-US" sz="1800" dirty="0" smtClean="0"/>
              <a:t>Without this pulse, most nodes only report whole watthours through their communications radios. Testing requires 10,000 Wh (in order to get 5 significant digits – 100.00%). 10,000 Wh at 120V and .25A (typical Light Load value) would take 320 hours</a:t>
            </a:r>
          </a:p>
          <a:p>
            <a:pPr lvl="1">
              <a:buFontTx/>
              <a:buChar char="–"/>
            </a:pPr>
            <a:r>
              <a:rPr lang="en-US" altLang="en-US" sz="1800" dirty="0" smtClean="0"/>
              <a:t>C136.50 is now requiring a pulse for every street light “meter”.  Testing can now be done in “conventional” time periods.</a:t>
            </a:r>
          </a:p>
          <a:p>
            <a:pPr marL="914400" lvl="2" indent="0">
              <a:buFontTx/>
              <a:buNone/>
            </a:pPr>
            <a:endParaRPr lang="en-US" altLang="en-US" sz="1800" dirty="0" smtClean="0"/>
          </a:p>
          <a:p>
            <a:pPr marL="914400" lvl="2" indent="0">
              <a:buFontTx/>
              <a:buNone/>
            </a:pPr>
            <a:endParaRPr lang="en-US" altLang="en-US" sz="1800" dirty="0" smtClean="0"/>
          </a:p>
          <a:p>
            <a:pPr marL="0" indent="0" eaLnBrk="1" hangingPunct="1">
              <a:lnSpc>
                <a:spcPct val="80000"/>
              </a:lnSpc>
              <a:spcAft>
                <a:spcPts val="600"/>
              </a:spcAft>
              <a:buFontTx/>
              <a:buNone/>
            </a:pPr>
            <a:endParaRPr lang="en-US" altLang="en-US" sz="1800"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572000"/>
            <a:ext cx="4038600" cy="163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Streetlight Metering</a:t>
            </a:r>
            <a:r>
              <a:rPr lang="en-US" altLang="en-US" sz="3000" dirty="0" smtClean="0">
                <a:solidFill>
                  <a:schemeClr val="bg1"/>
                </a:solidFill>
              </a:rPr>
              <a:t>—Challenges</a:t>
            </a:r>
          </a:p>
        </p:txBody>
      </p:sp>
      <p:sp>
        <p:nvSpPr>
          <p:cNvPr id="11267" name="Rectangle 3"/>
          <p:cNvSpPr>
            <a:spLocks noGrp="1" noChangeArrowheads="1"/>
          </p:cNvSpPr>
          <p:nvPr>
            <p:ph type="body" idx="1"/>
          </p:nvPr>
        </p:nvSpPr>
        <p:spPr>
          <a:xfrm>
            <a:off x="457200" y="1752600"/>
            <a:ext cx="5181600" cy="2971800"/>
          </a:xfrm>
          <a:solidFill>
            <a:srgbClr val="FFFFFF"/>
          </a:solidFill>
        </p:spPr>
        <p:txBody>
          <a:bodyPr/>
          <a:lstStyle/>
          <a:p>
            <a:pPr marL="0" indent="0">
              <a:buFontTx/>
              <a:buNone/>
              <a:defRPr/>
            </a:pPr>
            <a:r>
              <a:rPr lang="en-US" altLang="en-US" sz="2800" dirty="0" smtClean="0"/>
              <a:t>Testing Challenges</a:t>
            </a:r>
          </a:p>
          <a:p>
            <a:pPr lvl="1">
              <a:defRPr/>
            </a:pPr>
            <a:r>
              <a:rPr lang="en-US" altLang="en-US" sz="2000" dirty="0" smtClean="0"/>
              <a:t>Meter setups</a:t>
            </a:r>
          </a:p>
          <a:p>
            <a:pPr lvl="2">
              <a:defRPr/>
            </a:pPr>
            <a:r>
              <a:rPr lang="en-US" altLang="en-US" sz="1800" dirty="0" smtClean="0"/>
              <a:t>The setup on each node must be checked to make sure that it is not setup to do any scheduled dimming, or scheduled on/off control, so that the output relay remains on during the testing. </a:t>
            </a:r>
          </a:p>
          <a:p>
            <a:pPr lvl="2">
              <a:defRPr/>
            </a:pPr>
            <a:r>
              <a:rPr lang="en-US" altLang="en-US" sz="1800" dirty="0" smtClean="0"/>
              <a:t>After testing is complete, the setups should be returned to the factory settings before releasing the node. </a:t>
            </a:r>
          </a:p>
          <a:p>
            <a:pPr lvl="1">
              <a:lnSpc>
                <a:spcPct val="80000"/>
              </a:lnSpc>
              <a:defRPr/>
            </a:pPr>
            <a:r>
              <a:rPr lang="en-US" altLang="en-US" sz="2000" dirty="0" smtClean="0"/>
              <a:t>Working to introduce to C136.50 the concept of test modes for street light meters.  </a:t>
            </a:r>
            <a:endParaRPr lang="en-US" altLang="en-US" sz="2000" dirty="0"/>
          </a:p>
          <a:p>
            <a:pPr marL="0" indent="0" eaLnBrk="1" hangingPunct="1">
              <a:lnSpc>
                <a:spcPct val="80000"/>
              </a:lnSpc>
              <a:spcAft>
                <a:spcPct val="100000"/>
              </a:spcAft>
              <a:buFontTx/>
              <a:buNone/>
              <a:defRPr/>
            </a:pPr>
            <a:endParaRPr lang="en-US" altLang="en-US" sz="2000" dirty="0" smtClean="0"/>
          </a:p>
          <a:p>
            <a:pPr eaLnBrk="1" hangingPunct="1">
              <a:lnSpc>
                <a:spcPct val="80000"/>
              </a:lnSpc>
              <a:spcAft>
                <a:spcPct val="100000"/>
              </a:spcAft>
              <a:defRPr/>
            </a:pPr>
            <a:endParaRPr lang="en-US" altLang="en-US" sz="2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1828800"/>
            <a:ext cx="2663825" cy="354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1143000"/>
          </a:xfrm>
          <a:solidFill>
            <a:srgbClr val="FF0000"/>
          </a:solidFill>
        </p:spPr>
        <p:txBody>
          <a:bodyPr/>
          <a:lstStyle/>
          <a:p>
            <a:pPr eaLnBrk="1" hangingPunct="1"/>
            <a:r>
              <a:rPr lang="en-US" altLang="en-US" sz="3000" b="1" dirty="0" smtClean="0">
                <a:solidFill>
                  <a:schemeClr val="bg1"/>
                </a:solidFill>
              </a:rPr>
              <a:t>Streetlight Metering</a:t>
            </a:r>
            <a:r>
              <a:rPr lang="en-US" altLang="en-US" sz="3000" dirty="0" smtClean="0">
                <a:solidFill>
                  <a:schemeClr val="bg1"/>
                </a:solidFill>
              </a:rPr>
              <a:t>—Challenges</a:t>
            </a:r>
          </a:p>
        </p:txBody>
      </p:sp>
      <p:sp>
        <p:nvSpPr>
          <p:cNvPr id="12291" name="Rectangle 3"/>
          <p:cNvSpPr>
            <a:spLocks noGrp="1" noChangeArrowheads="1"/>
          </p:cNvSpPr>
          <p:nvPr>
            <p:ph type="body" idx="1"/>
          </p:nvPr>
        </p:nvSpPr>
        <p:spPr>
          <a:xfrm>
            <a:off x="457200" y="1752600"/>
            <a:ext cx="8229600" cy="3733800"/>
          </a:xfrm>
          <a:solidFill>
            <a:srgbClr val="FFFFFF"/>
          </a:solidFill>
        </p:spPr>
        <p:txBody>
          <a:bodyPr/>
          <a:lstStyle/>
          <a:p>
            <a:pPr marL="0" indent="0">
              <a:buFontTx/>
              <a:buNone/>
              <a:defRPr/>
            </a:pPr>
            <a:r>
              <a:rPr lang="en-US" altLang="en-US" dirty="0" smtClean="0"/>
              <a:t>Testing Challenges</a:t>
            </a:r>
          </a:p>
          <a:p>
            <a:pPr lvl="1">
              <a:defRPr/>
            </a:pPr>
            <a:r>
              <a:rPr lang="en-US" altLang="en-US" dirty="0" smtClean="0"/>
              <a:t>Functional / Communication testing</a:t>
            </a:r>
          </a:p>
          <a:p>
            <a:pPr lvl="2">
              <a:defRPr/>
            </a:pPr>
            <a:r>
              <a:rPr lang="en-US" altLang="en-US" dirty="0" smtClean="0"/>
              <a:t>This testing is going to be quite similar to standard revenue meters, as the communications networks used are either the same, or similar to what you are used to. </a:t>
            </a:r>
          </a:p>
          <a:p>
            <a:pPr lvl="2">
              <a:defRPr/>
            </a:pPr>
            <a:r>
              <a:rPr lang="en-US" altLang="en-US" dirty="0" smtClean="0"/>
              <a:t>One difference would be that if the utility is using scheduled on/off/dimming, that program will have to be setup or downloaded to the node before releasing for installation. </a:t>
            </a:r>
          </a:p>
          <a:p>
            <a:pPr marL="0" indent="0">
              <a:buFontTx/>
              <a:buNone/>
              <a:defRPr/>
            </a:pPr>
            <a:endParaRPr lang="en-US" altLang="en-US" sz="2000" dirty="0" smtClean="0"/>
          </a:p>
          <a:p>
            <a:pPr>
              <a:defRPr/>
            </a:pPr>
            <a:endParaRPr lang="en-US" alt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Streetlight Metering</a:t>
            </a:r>
            <a:r>
              <a:rPr lang="en-US" altLang="en-US" sz="3000" dirty="0" smtClean="0">
                <a:solidFill>
                  <a:schemeClr val="bg1"/>
                </a:solidFill>
              </a:rPr>
              <a:t>—Challenges</a:t>
            </a:r>
          </a:p>
        </p:txBody>
      </p:sp>
      <p:sp>
        <p:nvSpPr>
          <p:cNvPr id="14339" name="Rectangle 3"/>
          <p:cNvSpPr>
            <a:spLocks noGrp="1" noChangeArrowheads="1"/>
          </p:cNvSpPr>
          <p:nvPr>
            <p:ph type="body" idx="1"/>
          </p:nvPr>
        </p:nvSpPr>
        <p:spPr>
          <a:xfrm>
            <a:off x="457200" y="1752600"/>
            <a:ext cx="8229600" cy="3581400"/>
          </a:xfrm>
          <a:solidFill>
            <a:srgbClr val="FFFFFF"/>
          </a:solidFill>
        </p:spPr>
        <p:txBody>
          <a:bodyPr/>
          <a:lstStyle/>
          <a:p>
            <a:pPr marL="0" indent="0">
              <a:buFontTx/>
              <a:buNone/>
            </a:pPr>
            <a:r>
              <a:rPr lang="en-US" altLang="en-US" dirty="0" smtClean="0"/>
              <a:t>Testing Challenges</a:t>
            </a:r>
          </a:p>
          <a:p>
            <a:pPr lvl="1"/>
            <a:r>
              <a:rPr lang="en-US" altLang="en-US" sz="2000" dirty="0" smtClean="0"/>
              <a:t>Conclusions</a:t>
            </a:r>
          </a:p>
          <a:p>
            <a:pPr lvl="2"/>
            <a:r>
              <a:rPr lang="en-US" altLang="en-US" sz="2000" dirty="0" smtClean="0"/>
              <a:t>A Test Mode will make testing of streetlight meters easier and more consistent to perform in a meter shop environment.</a:t>
            </a:r>
          </a:p>
          <a:p>
            <a:pPr lvl="2"/>
            <a:r>
              <a:rPr lang="en-US" altLang="en-US" sz="2000" dirty="0" smtClean="0"/>
              <a:t>The testing will all be more equitable for all manufacturers and users once the ANSI specification is released. </a:t>
            </a:r>
          </a:p>
          <a:p>
            <a:pPr lvl="2"/>
            <a:r>
              <a:rPr lang="en-US" altLang="en-US" sz="2000" dirty="0" smtClean="0"/>
              <a:t>Relevant testing both for accuracy and functionality can still be done in light of the above; it will just take longer and could be somewhat subjective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Streetlight Metering</a:t>
            </a:r>
            <a:r>
              <a:rPr lang="en-US" altLang="en-US" sz="3000" dirty="0" smtClean="0">
                <a:solidFill>
                  <a:schemeClr val="bg1"/>
                </a:solidFill>
              </a:rPr>
              <a:t>—Tests Required</a:t>
            </a:r>
          </a:p>
        </p:txBody>
      </p:sp>
      <p:sp>
        <p:nvSpPr>
          <p:cNvPr id="7" name="TextBox 2"/>
          <p:cNvSpPr txBox="1">
            <a:spLocks noChangeArrowheads="1"/>
          </p:cNvSpPr>
          <p:nvPr/>
        </p:nvSpPr>
        <p:spPr bwMode="auto">
          <a:xfrm>
            <a:off x="533400" y="1758149"/>
            <a:ext cx="57150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en-US" altLang="en-US" sz="2400" b="1" dirty="0" smtClean="0"/>
              <a:t>Tests</a:t>
            </a:r>
            <a:r>
              <a:rPr lang="en-US" altLang="en-US" sz="2400" b="1" dirty="0" smtClean="0"/>
              <a:t>:</a:t>
            </a:r>
          </a:p>
          <a:p>
            <a:pPr marL="0" indent="0" eaLnBrk="1" hangingPunct="1">
              <a:spcBef>
                <a:spcPct val="0"/>
              </a:spcBef>
              <a:buFontTx/>
              <a:buNone/>
              <a:defRPr/>
            </a:pPr>
            <a:endParaRPr lang="en-US" altLang="en-US" sz="2400" b="1" dirty="0" smtClean="0"/>
          </a:p>
          <a:p>
            <a:pPr eaLnBrk="1" hangingPunct="1">
              <a:spcBef>
                <a:spcPct val="0"/>
              </a:spcBef>
              <a:defRPr/>
            </a:pPr>
            <a:r>
              <a:rPr lang="en-US" altLang="en-US" sz="2000" dirty="0"/>
              <a:t>Manufacturer product </a:t>
            </a:r>
            <a:endParaRPr lang="en-US" altLang="en-US" sz="2000" dirty="0" smtClean="0"/>
          </a:p>
          <a:p>
            <a:pPr marL="0" indent="0" eaLnBrk="1" hangingPunct="1">
              <a:spcBef>
                <a:spcPct val="0"/>
              </a:spcBef>
              <a:buNone/>
              <a:defRPr/>
            </a:pPr>
            <a:r>
              <a:rPr lang="en-US" altLang="en-US" sz="2000" dirty="0" smtClean="0"/>
              <a:t>       evaluation </a:t>
            </a:r>
            <a:r>
              <a:rPr lang="en-US" altLang="en-US" sz="2000" dirty="0"/>
              <a:t>testing </a:t>
            </a:r>
            <a:endParaRPr lang="en-US" altLang="en-US" sz="2000" dirty="0" smtClean="0"/>
          </a:p>
          <a:p>
            <a:pPr marL="0" indent="0" eaLnBrk="1" hangingPunct="1">
              <a:spcBef>
                <a:spcPct val="0"/>
              </a:spcBef>
              <a:buNone/>
              <a:defRPr/>
            </a:pPr>
            <a:endParaRPr lang="en-US" altLang="en-US" sz="2000" dirty="0"/>
          </a:p>
          <a:p>
            <a:pPr eaLnBrk="1" hangingPunct="1">
              <a:spcBef>
                <a:spcPct val="0"/>
              </a:spcBef>
              <a:defRPr/>
            </a:pPr>
            <a:r>
              <a:rPr lang="en-US" altLang="en-US" sz="2000" dirty="0" smtClean="0"/>
              <a:t>Accuracy </a:t>
            </a:r>
            <a:r>
              <a:rPr lang="en-US" altLang="en-US" sz="2000" dirty="0" smtClean="0"/>
              <a:t>testing</a:t>
            </a:r>
          </a:p>
          <a:p>
            <a:pPr eaLnBrk="1" hangingPunct="1">
              <a:spcBef>
                <a:spcPct val="0"/>
              </a:spcBef>
              <a:defRPr/>
            </a:pPr>
            <a:endParaRPr lang="en-US" altLang="en-US" sz="2000" dirty="0" smtClean="0"/>
          </a:p>
          <a:p>
            <a:pPr eaLnBrk="1" hangingPunct="1">
              <a:spcBef>
                <a:spcPct val="0"/>
              </a:spcBef>
              <a:defRPr/>
            </a:pPr>
            <a:r>
              <a:rPr lang="en-US" altLang="en-US" sz="2000" dirty="0" smtClean="0"/>
              <a:t>Functional </a:t>
            </a:r>
            <a:r>
              <a:rPr lang="en-US" altLang="en-US" sz="2000" dirty="0" smtClean="0"/>
              <a:t>testing</a:t>
            </a:r>
          </a:p>
          <a:p>
            <a:pPr eaLnBrk="1" hangingPunct="1">
              <a:spcBef>
                <a:spcPct val="0"/>
              </a:spcBef>
              <a:defRPr/>
            </a:pPr>
            <a:endParaRPr lang="en-US" altLang="en-US" sz="2000" dirty="0" smtClean="0"/>
          </a:p>
          <a:p>
            <a:pPr eaLnBrk="1" hangingPunct="1">
              <a:spcBef>
                <a:spcPct val="0"/>
              </a:spcBef>
              <a:defRPr/>
            </a:pPr>
            <a:r>
              <a:rPr lang="en-US" altLang="en-US" sz="2000" dirty="0" smtClean="0"/>
              <a:t>Qualification testing</a:t>
            </a:r>
          </a:p>
        </p:txBody>
      </p:sp>
      <p:pic>
        <p:nvPicPr>
          <p:cNvPr id="1028" name="Picture 4" descr="P:\Tesco\Marketing DO NOT MOVE THIS FOLDER\Product images\Smart Streetlights\IMG_20180416_155608902_HDR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850958"/>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Streetlight Metering in the Meter Shop</a:t>
            </a:r>
            <a:endParaRPr lang="en-US" altLang="en-US" sz="3000" dirty="0" smtClean="0">
              <a:solidFill>
                <a:schemeClr val="bg1"/>
              </a:solidFill>
            </a:endParaRPr>
          </a:p>
        </p:txBody>
      </p:sp>
      <p:sp>
        <p:nvSpPr>
          <p:cNvPr id="6" name="TextBox 2"/>
          <p:cNvSpPr txBox="1">
            <a:spLocks noChangeArrowheads="1"/>
          </p:cNvSpPr>
          <p:nvPr/>
        </p:nvSpPr>
        <p:spPr bwMode="auto">
          <a:xfrm>
            <a:off x="533400" y="2057400"/>
            <a:ext cx="381635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en-US" altLang="en-US" sz="2400" b="1" dirty="0" smtClean="0"/>
              <a:t>Equipment Needed:</a:t>
            </a:r>
          </a:p>
          <a:p>
            <a:pPr eaLnBrk="1" hangingPunct="1">
              <a:spcBef>
                <a:spcPct val="0"/>
              </a:spcBef>
              <a:defRPr/>
            </a:pPr>
            <a:r>
              <a:rPr lang="en-US" altLang="en-US" sz="2000" dirty="0" smtClean="0"/>
              <a:t>Test Boards </a:t>
            </a:r>
          </a:p>
          <a:p>
            <a:pPr eaLnBrk="1" hangingPunct="1">
              <a:spcBef>
                <a:spcPct val="0"/>
              </a:spcBef>
              <a:defRPr/>
            </a:pPr>
            <a:r>
              <a:rPr lang="en-US" altLang="en-US" sz="2000" dirty="0" smtClean="0"/>
              <a:t>Mounting sockets</a:t>
            </a:r>
          </a:p>
          <a:p>
            <a:pPr eaLnBrk="1" hangingPunct="1">
              <a:spcBef>
                <a:spcPct val="0"/>
              </a:spcBef>
              <a:defRPr/>
            </a:pPr>
            <a:r>
              <a:rPr lang="en-US" altLang="en-US" sz="2000" dirty="0" smtClean="0"/>
              <a:t>Transformer Rated applications</a:t>
            </a:r>
          </a:p>
          <a:p>
            <a:pPr eaLnBrk="1" hangingPunct="1">
              <a:spcBef>
                <a:spcPct val="0"/>
              </a:spcBef>
              <a:defRPr/>
            </a:pPr>
            <a:r>
              <a:rPr lang="en-US" altLang="en-US" sz="2000" dirty="0" smtClean="0"/>
              <a:t>Field Test Equipment</a:t>
            </a:r>
          </a:p>
          <a:p>
            <a:pPr eaLnBrk="1" hangingPunct="1">
              <a:spcBef>
                <a:spcPct val="0"/>
              </a:spcBef>
              <a:defRPr/>
            </a:pPr>
            <a:r>
              <a:rPr lang="en-US" altLang="en-US" sz="2000" dirty="0" smtClean="0"/>
              <a:t>Meter Farms</a:t>
            </a:r>
          </a:p>
          <a:p>
            <a:pPr eaLnBrk="1" hangingPunct="1">
              <a:spcBef>
                <a:spcPct val="0"/>
              </a:spcBef>
              <a:defRPr/>
            </a:pPr>
            <a:r>
              <a:rPr lang="en-US" altLang="en-US" sz="2000" dirty="0" smtClean="0"/>
              <a:t>Meter Socket Adapters</a:t>
            </a:r>
          </a:p>
        </p:txBody>
      </p:sp>
      <p:pic>
        <p:nvPicPr>
          <p:cNvPr id="1536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52600"/>
            <a:ext cx="44688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729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Negative Business Case or Business Opportunity?</a:t>
            </a:r>
            <a:endParaRPr lang="en-US" altLang="en-US" sz="3000" dirty="0" smtClean="0">
              <a:solidFill>
                <a:schemeClr val="bg1"/>
              </a:solidFill>
            </a:endParaRPr>
          </a:p>
        </p:txBody>
      </p:sp>
      <p:sp>
        <p:nvSpPr>
          <p:cNvPr id="6" name="TextBox 2"/>
          <p:cNvSpPr txBox="1">
            <a:spLocks noChangeArrowheads="1"/>
          </p:cNvSpPr>
          <p:nvPr/>
        </p:nvSpPr>
        <p:spPr bwMode="auto">
          <a:xfrm>
            <a:off x="533400" y="1665288"/>
            <a:ext cx="79248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eaLnBrk="1" hangingPunct="1">
              <a:spcBef>
                <a:spcPct val="0"/>
              </a:spcBef>
              <a:buFontTx/>
              <a:buNone/>
              <a:defRPr/>
            </a:pPr>
            <a:r>
              <a:rPr lang="en-US" altLang="en-US" sz="2400" b="1" dirty="0" smtClean="0"/>
              <a:t>A large investment by Electric Utilities for less revenue</a:t>
            </a:r>
          </a:p>
          <a:p>
            <a:pPr eaLnBrk="1" hangingPunct="1">
              <a:spcBef>
                <a:spcPct val="0"/>
              </a:spcBef>
              <a:defRPr/>
            </a:pPr>
            <a:endParaRPr lang="en-US" altLang="en-US" sz="2000" dirty="0" smtClean="0"/>
          </a:p>
          <a:p>
            <a:pPr eaLnBrk="1" hangingPunct="1">
              <a:spcBef>
                <a:spcPct val="0"/>
              </a:spcBef>
              <a:defRPr/>
            </a:pPr>
            <a:r>
              <a:rPr lang="en-US" altLang="en-US" sz="2000" dirty="0" smtClean="0"/>
              <a:t>When the market place wants something there is no wisdom in trying to hold back the flood gates.  Embrace and figure out how to not only survive but to thrive.</a:t>
            </a:r>
          </a:p>
          <a:p>
            <a:pPr eaLnBrk="1" hangingPunct="1">
              <a:spcBef>
                <a:spcPct val="0"/>
              </a:spcBef>
              <a:defRPr/>
            </a:pPr>
            <a:r>
              <a:rPr lang="en-US" altLang="en-US" sz="2000" dirty="0" smtClean="0"/>
              <a:t>Smart Poles</a:t>
            </a:r>
          </a:p>
          <a:p>
            <a:pPr eaLnBrk="1" hangingPunct="1">
              <a:spcBef>
                <a:spcPct val="0"/>
              </a:spcBef>
              <a:defRPr/>
            </a:pPr>
            <a:r>
              <a:rPr lang="en-US" altLang="en-US" sz="2000" dirty="0" smtClean="0"/>
              <a:t>Additional Lighting</a:t>
            </a:r>
          </a:p>
          <a:p>
            <a:pPr eaLnBrk="1" hangingPunct="1">
              <a:spcBef>
                <a:spcPct val="0"/>
              </a:spcBef>
              <a:defRPr/>
            </a:pPr>
            <a:r>
              <a:rPr lang="en-US" altLang="en-US" sz="2000" dirty="0" smtClean="0"/>
              <a:t>Controls for the Lighting</a:t>
            </a:r>
          </a:p>
          <a:p>
            <a:pPr eaLnBrk="1" hangingPunct="1">
              <a:spcBef>
                <a:spcPct val="0"/>
              </a:spcBef>
              <a:defRPr/>
            </a:pPr>
            <a:r>
              <a:rPr lang="en-US" altLang="en-US" sz="2000" dirty="0" smtClean="0"/>
              <a:t>Potential new products for Industrial Customers</a:t>
            </a:r>
          </a:p>
          <a:p>
            <a:pPr eaLnBrk="1" hangingPunct="1">
              <a:spcBef>
                <a:spcPct val="0"/>
              </a:spcBef>
              <a:defRPr/>
            </a:pPr>
            <a:r>
              <a:rPr lang="en-US" altLang="en-US" sz="2000" dirty="0" smtClean="0"/>
              <a:t>Potential new </a:t>
            </a:r>
            <a:r>
              <a:rPr lang="en-US" altLang="en-US" sz="2000" dirty="0"/>
              <a:t>p</a:t>
            </a:r>
            <a:r>
              <a:rPr lang="en-US" altLang="en-US" sz="2000" dirty="0" smtClean="0"/>
              <a:t>roducts for residential customers</a:t>
            </a:r>
          </a:p>
          <a:p>
            <a:pPr eaLnBrk="1" hangingPunct="1">
              <a:spcBef>
                <a:spcPct val="0"/>
              </a:spcBef>
              <a:defRPr/>
            </a:pPr>
            <a:endParaRPr lang="en-US" altLang="en-US" sz="2000" dirty="0"/>
          </a:p>
          <a:p>
            <a:pPr marL="0" indent="0" eaLnBrk="1" hangingPunct="1">
              <a:spcBef>
                <a:spcPct val="0"/>
              </a:spcBef>
              <a:buNone/>
              <a:defRPr/>
            </a:pPr>
            <a:r>
              <a:rPr lang="en-US" altLang="en-US" sz="2000" b="1" dirty="0" smtClean="0"/>
              <a:t>…..but also an investment in future Business Opportunities</a:t>
            </a:r>
            <a:endParaRPr lang="en-US" altLang="en-US" sz="2000" dirty="0"/>
          </a:p>
        </p:txBody>
      </p:sp>
    </p:spTree>
    <p:extLst>
      <p:ext uri="{BB962C8B-B14F-4D97-AF65-F5344CB8AC3E}">
        <p14:creationId xmlns:p14="http://schemas.microsoft.com/office/powerpoint/2010/main" val="3484316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solidFill>
            <a:srgbClr val="FF0000"/>
          </a:solidFill>
        </p:spPr>
        <p:txBody>
          <a:bodyPr/>
          <a:lstStyle/>
          <a:p>
            <a:pPr algn="l" eaLnBrk="1" hangingPunct="1"/>
            <a:r>
              <a:rPr lang="en-US" altLang="en-US" sz="3000" dirty="0" smtClean="0">
                <a:solidFill>
                  <a:schemeClr val="bg1"/>
                </a:solidFill>
              </a:rPr>
              <a:t>              </a:t>
            </a:r>
            <a:r>
              <a:rPr lang="en-US" altLang="en-US" sz="3000" b="1" dirty="0" smtClean="0">
                <a:solidFill>
                  <a:schemeClr val="bg1"/>
                </a:solidFill>
              </a:rPr>
              <a:t>Questions and Discussion</a:t>
            </a:r>
            <a:r>
              <a:rPr lang="en-US" altLang="en-US" sz="4000" b="1" dirty="0" smtClean="0">
                <a:solidFill>
                  <a:schemeClr val="bg1"/>
                </a:solidFill>
              </a:rPr>
              <a:t>  </a:t>
            </a:r>
          </a:p>
        </p:txBody>
      </p:sp>
      <p:sp>
        <p:nvSpPr>
          <p:cNvPr id="22531" name="Rectangle 5"/>
          <p:cNvSpPr>
            <a:spLocks noGrp="1" noChangeArrowheads="1"/>
          </p:cNvSpPr>
          <p:nvPr>
            <p:ph type="body" idx="1"/>
          </p:nvPr>
        </p:nvSpPr>
        <p:spPr>
          <a:xfrm>
            <a:off x="433388" y="1600200"/>
            <a:ext cx="8229600" cy="4525963"/>
          </a:xfrm>
          <a:noFill/>
        </p:spPr>
        <p:txBody>
          <a:bodyPr/>
          <a:lstStyle/>
          <a:p>
            <a:pPr algn="ctr" eaLnBrk="1" hangingPunct="1">
              <a:buFontTx/>
              <a:buNone/>
            </a:pPr>
            <a:r>
              <a:rPr lang="en-US" altLang="en-US" sz="3500" dirty="0" smtClean="0">
                <a:latin typeface="Arial" panose="020B0604020202020204" pitchFamily="34" charset="0"/>
                <a:cs typeface="Arial" panose="020B0604020202020204" pitchFamily="34" charset="0"/>
              </a:rPr>
              <a:t>Tom Lawton</a:t>
            </a:r>
          </a:p>
          <a:p>
            <a:pPr algn="ctr" eaLnBrk="1" hangingPunct="1">
              <a:buFontTx/>
              <a:buNone/>
            </a:pPr>
            <a:r>
              <a:rPr lang="en-US" altLang="en-US" sz="2000" dirty="0" smtClean="0">
                <a:solidFill>
                  <a:srgbClr val="0033CC"/>
                </a:solidFill>
                <a:latin typeface="Arial" panose="020B0604020202020204" pitchFamily="34" charset="0"/>
                <a:cs typeface="Arial" panose="020B0604020202020204" pitchFamily="34" charset="0"/>
                <a:hlinkClick r:id="rId3"/>
              </a:rPr>
              <a:t>tom.lawton@tescometering.com</a:t>
            </a:r>
            <a:r>
              <a:rPr lang="en-US" altLang="en-US" sz="3600" dirty="0" smtClean="0">
                <a:solidFill>
                  <a:srgbClr val="0033CC"/>
                </a:solidFill>
                <a:latin typeface="Arial" panose="020B0604020202020204" pitchFamily="34" charset="0"/>
                <a:cs typeface="Arial" panose="020B0604020202020204" pitchFamily="34" charset="0"/>
              </a:rPr>
              <a:t> </a:t>
            </a:r>
          </a:p>
          <a:p>
            <a:pPr algn="ctr" eaLnBrk="1" hangingPunct="1">
              <a:buFontTx/>
              <a:buNone/>
            </a:pPr>
            <a:r>
              <a:rPr lang="en-US" altLang="en-US" dirty="0" smtClean="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dirty="0" smtClean="0">
                <a:latin typeface="Arial" panose="020B0604020202020204" pitchFamily="34" charset="0"/>
                <a:cs typeface="Arial" panose="020B0604020202020204" pitchFamily="34" charset="0"/>
              </a:rPr>
              <a:t>Bristol, PA</a:t>
            </a:r>
          </a:p>
          <a:p>
            <a:pPr algn="ctr" eaLnBrk="1" hangingPunct="1">
              <a:buFontTx/>
              <a:buNone/>
            </a:pPr>
            <a:r>
              <a:rPr lang="en-US" altLang="en-US" sz="2800" dirty="0" smtClean="0">
                <a:solidFill>
                  <a:srgbClr val="0000FF"/>
                </a:solidFill>
                <a:latin typeface="Arial" panose="020B0604020202020204" pitchFamily="34" charset="0"/>
                <a:cs typeface="Arial" panose="020B0604020202020204" pitchFamily="34" charset="0"/>
              </a:rPr>
              <a:t>215-785-2338</a:t>
            </a:r>
          </a:p>
          <a:p>
            <a:pPr algn="ctr" eaLnBrk="1" hangingPunct="1">
              <a:buFontTx/>
              <a:buNone/>
            </a:pPr>
            <a:endParaRPr lang="en-US" altLang="en-US" sz="2300" dirty="0" smtClean="0">
              <a:latin typeface="Arial" panose="020B0604020202020204" pitchFamily="34" charset="0"/>
              <a:cs typeface="Arial" panose="020B0604020202020204" pitchFamily="34" charset="0"/>
            </a:endParaRPr>
          </a:p>
          <a:p>
            <a:pPr algn="ctr" eaLnBrk="1" hangingPunct="1">
              <a:buFontTx/>
              <a:buNone/>
            </a:pPr>
            <a:r>
              <a:rPr lang="en-US" altLang="en-US" sz="2300" dirty="0" smtClean="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300" dirty="0" smtClean="0">
                <a:solidFill>
                  <a:srgbClr val="FF0000"/>
                </a:solidFill>
                <a:latin typeface="Arial" panose="020B0604020202020204" pitchFamily="34" charset="0"/>
                <a:cs typeface="Arial" panose="020B0604020202020204" pitchFamily="34" charset="0"/>
                <a:hlinkClick r:id="rId4"/>
              </a:rPr>
              <a:t>www.tescometering.com</a:t>
            </a:r>
            <a:endParaRPr lang="en-US" altLang="en-US" sz="2300" dirty="0" smtClean="0">
              <a:solidFill>
                <a:srgbClr val="FF0000"/>
              </a:solidFill>
              <a:latin typeface="Arial" panose="020B0604020202020204" pitchFamily="34" charset="0"/>
              <a:cs typeface="Arial" panose="020B0604020202020204" pitchFamily="34" charset="0"/>
            </a:endParaRPr>
          </a:p>
          <a:p>
            <a:pPr algn="ctr" eaLnBrk="1" hangingPunct="1">
              <a:buFontTx/>
              <a:buNone/>
            </a:pPr>
            <a:endParaRPr lang="en-US" altLang="en-US" sz="2300" dirty="0" smtClean="0">
              <a:solidFill>
                <a:srgbClr val="CC3300"/>
              </a:solidFill>
            </a:endParaRPr>
          </a:p>
        </p:txBody>
      </p:sp>
      <p:pic>
        <p:nvPicPr>
          <p:cNvPr id="22532" name="Picture 7" descr="MC9004315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32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Introduction </a:t>
            </a:r>
          </a:p>
        </p:txBody>
      </p:sp>
      <p:sp>
        <p:nvSpPr>
          <p:cNvPr id="3075" name="Rectangle 3"/>
          <p:cNvSpPr>
            <a:spLocks noGrp="1" noChangeArrowheads="1"/>
          </p:cNvSpPr>
          <p:nvPr>
            <p:ph type="body" idx="1"/>
          </p:nvPr>
        </p:nvSpPr>
        <p:spPr>
          <a:xfrm>
            <a:off x="457200" y="1752600"/>
            <a:ext cx="8229600" cy="3733800"/>
          </a:xfrm>
          <a:solidFill>
            <a:srgbClr val="FFFFFF"/>
          </a:solidFill>
        </p:spPr>
        <p:txBody>
          <a:bodyPr/>
          <a:lstStyle/>
          <a:p>
            <a:pPr marL="0" indent="0" eaLnBrk="1" hangingPunct="1">
              <a:lnSpc>
                <a:spcPct val="80000"/>
              </a:lnSpc>
              <a:spcAft>
                <a:spcPct val="100000"/>
              </a:spcAft>
              <a:buFontTx/>
              <a:buNone/>
            </a:pPr>
            <a:r>
              <a:rPr lang="en-US" altLang="en-US" sz="2000" dirty="0" smtClean="0"/>
              <a:t>This presentation will discuss the current usages and challenges for streetlight metering and the latest in testing/qualification of streetlight meters.</a:t>
            </a:r>
            <a:r>
              <a:rPr lang="en-US" altLang="en-US" sz="2000" i="1" dirty="0" smtClean="0"/>
              <a:t> </a:t>
            </a:r>
          </a:p>
          <a:p>
            <a:pPr marL="0" indent="0" eaLnBrk="1" hangingPunct="1">
              <a:lnSpc>
                <a:spcPct val="80000"/>
              </a:lnSpc>
              <a:spcAft>
                <a:spcPct val="100000"/>
              </a:spcAft>
              <a:buFontTx/>
              <a:buNone/>
            </a:pPr>
            <a:endParaRPr lang="en-US" altLang="en-US" sz="2000" dirty="0" smtClean="0"/>
          </a:p>
          <a:p>
            <a:pPr marL="0" indent="0" eaLnBrk="1" hangingPunct="1">
              <a:lnSpc>
                <a:spcPct val="80000"/>
              </a:lnSpc>
              <a:spcAft>
                <a:spcPct val="100000"/>
              </a:spcAft>
            </a:pPr>
            <a:endParaRPr lang="en-US" altLang="en-US" sz="2000" dirty="0" smtClean="0"/>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2895600"/>
            <a:ext cx="4665663" cy="251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7" name="TextBox 1"/>
          <p:cNvSpPr txBox="1">
            <a:spLocks noChangeArrowheads="1"/>
          </p:cNvSpPr>
          <p:nvPr/>
        </p:nvSpPr>
        <p:spPr bwMode="auto">
          <a:xfrm>
            <a:off x="4900613" y="5183188"/>
            <a:ext cx="19177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00" dirty="0"/>
              <a:t>Photos: Acuity Brands Lighting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3400" y="1639888"/>
            <a:ext cx="8153400" cy="4191000"/>
          </a:xfrm>
          <a:solidFill>
            <a:srgbClr val="FFFFFF"/>
          </a:solidFill>
        </p:spPr>
        <p:txBody>
          <a:bodyPr/>
          <a:lstStyle/>
          <a:p>
            <a:pPr marL="0" indent="0" eaLnBrk="1" hangingPunct="1">
              <a:lnSpc>
                <a:spcPct val="80000"/>
              </a:lnSpc>
              <a:spcAft>
                <a:spcPts val="600"/>
              </a:spcAft>
              <a:buFontTx/>
              <a:buNone/>
              <a:defRPr/>
            </a:pPr>
            <a:endParaRPr lang="en-US" altLang="en-US" sz="2000" dirty="0" smtClean="0"/>
          </a:p>
          <a:p>
            <a:pPr marL="0" indent="0" eaLnBrk="1" hangingPunct="1">
              <a:lnSpc>
                <a:spcPct val="80000"/>
              </a:lnSpc>
              <a:spcAft>
                <a:spcPts val="600"/>
              </a:spcAft>
              <a:buFontTx/>
              <a:buNone/>
              <a:defRPr/>
            </a:pPr>
            <a:endParaRPr lang="en-US" altLang="en-US" sz="2000" dirty="0" smtClean="0"/>
          </a:p>
          <a:p>
            <a:pPr eaLnBrk="1" hangingPunct="1">
              <a:lnSpc>
                <a:spcPct val="80000"/>
              </a:lnSpc>
              <a:spcAft>
                <a:spcPts val="0"/>
              </a:spcAft>
              <a:defRPr/>
            </a:pPr>
            <a:endParaRPr lang="en-US" altLang="en-US" sz="2000" dirty="0" smtClean="0"/>
          </a:p>
        </p:txBody>
      </p:sp>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Streetlight Metering</a:t>
            </a:r>
            <a:r>
              <a:rPr lang="en-US" altLang="en-US" sz="3000" dirty="0" smtClean="0">
                <a:solidFill>
                  <a:schemeClr val="bg1"/>
                </a:solidFill>
              </a:rPr>
              <a:t>—Why change? </a:t>
            </a:r>
          </a:p>
        </p:txBody>
      </p:sp>
      <p:sp>
        <p:nvSpPr>
          <p:cNvPr id="4100" name="TextBox 2"/>
          <p:cNvSpPr txBox="1">
            <a:spLocks noChangeArrowheads="1"/>
          </p:cNvSpPr>
          <p:nvPr/>
        </p:nvSpPr>
        <p:spPr bwMode="auto">
          <a:xfrm>
            <a:off x="509587" y="1998672"/>
            <a:ext cx="48244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4800" dirty="0" smtClean="0"/>
              <a:t>LED’s</a:t>
            </a:r>
            <a:endParaRPr lang="en-US" altLang="en-US" sz="2800" dirty="0" smtClean="0"/>
          </a:p>
          <a:p>
            <a:pPr algn="ctr">
              <a:buFontTx/>
              <a:buNone/>
            </a:pPr>
            <a:endParaRPr lang="en-US" altLang="en-US" sz="1600" dirty="0" smtClean="0"/>
          </a:p>
          <a:p>
            <a:pPr>
              <a:buFontTx/>
              <a:buNone/>
            </a:pPr>
            <a:r>
              <a:rPr lang="en-US" altLang="en-US" sz="2400" dirty="0" smtClean="0"/>
              <a:t>LED’s have swept through one industry after another over the past twenty five years.  Once LED’s are developed for a particular application they take over that industry in just a few years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1477102"/>
            <a:ext cx="2926763" cy="2090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793" y="3567647"/>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3400" y="1639888"/>
            <a:ext cx="8153400" cy="4191000"/>
          </a:xfrm>
          <a:solidFill>
            <a:srgbClr val="FFFFFF"/>
          </a:solidFill>
        </p:spPr>
        <p:txBody>
          <a:bodyPr/>
          <a:lstStyle/>
          <a:p>
            <a:pPr marL="0" indent="0" eaLnBrk="1" hangingPunct="1">
              <a:lnSpc>
                <a:spcPct val="80000"/>
              </a:lnSpc>
              <a:spcAft>
                <a:spcPts val="600"/>
              </a:spcAft>
              <a:buFontTx/>
              <a:buNone/>
              <a:defRPr/>
            </a:pPr>
            <a:endParaRPr lang="en-US" altLang="en-US" sz="2000" dirty="0" smtClean="0"/>
          </a:p>
          <a:p>
            <a:pPr marL="0" indent="0" eaLnBrk="1" hangingPunct="1">
              <a:lnSpc>
                <a:spcPct val="80000"/>
              </a:lnSpc>
              <a:spcAft>
                <a:spcPts val="600"/>
              </a:spcAft>
              <a:buFontTx/>
              <a:buNone/>
              <a:defRPr/>
            </a:pPr>
            <a:endParaRPr lang="en-US" altLang="en-US" sz="2000" dirty="0" smtClean="0"/>
          </a:p>
          <a:p>
            <a:pPr eaLnBrk="1" hangingPunct="1">
              <a:lnSpc>
                <a:spcPct val="80000"/>
              </a:lnSpc>
              <a:spcAft>
                <a:spcPts val="0"/>
              </a:spcAft>
              <a:defRPr/>
            </a:pPr>
            <a:endParaRPr lang="en-US" altLang="en-US" sz="2000" dirty="0" smtClean="0"/>
          </a:p>
        </p:txBody>
      </p:sp>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LED’s start to take over</a:t>
            </a:r>
            <a:r>
              <a:rPr lang="en-US" altLang="en-US" sz="3000" dirty="0" smtClean="0">
                <a:solidFill>
                  <a:schemeClr val="bg1"/>
                </a:solidFill>
              </a:rPr>
              <a:t> </a:t>
            </a:r>
          </a:p>
        </p:txBody>
      </p:sp>
      <p:sp>
        <p:nvSpPr>
          <p:cNvPr id="4100" name="TextBox 2"/>
          <p:cNvSpPr txBox="1">
            <a:spLocks noChangeArrowheads="1"/>
          </p:cNvSpPr>
          <p:nvPr/>
        </p:nvSpPr>
        <p:spPr bwMode="auto">
          <a:xfrm>
            <a:off x="533400" y="1676400"/>
            <a:ext cx="5140325" cy="509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altLang="en-US" dirty="0" smtClean="0"/>
              <a:t>A Better Solution</a:t>
            </a:r>
          </a:p>
          <a:p>
            <a:pPr>
              <a:buNone/>
            </a:pPr>
            <a:endParaRPr lang="en-US" altLang="en-US" sz="1000" dirty="0" smtClean="0"/>
          </a:p>
          <a:p>
            <a:pPr marL="342900" indent="-342900"/>
            <a:r>
              <a:rPr lang="en-US" altLang="en-US" sz="2000" dirty="0" smtClean="0"/>
              <a:t>Better lighting of the pavement surface</a:t>
            </a:r>
          </a:p>
          <a:p>
            <a:pPr marL="342900" indent="-342900"/>
            <a:r>
              <a:rPr lang="en-US" altLang="en-US" sz="2000" dirty="0" smtClean="0"/>
              <a:t>Light is better directed so there is less light pollution</a:t>
            </a:r>
          </a:p>
          <a:p>
            <a:pPr marL="342900" indent="-342900"/>
            <a:r>
              <a:rPr lang="en-US" altLang="en-US" sz="2000" dirty="0" smtClean="0"/>
              <a:t>Less maintenance</a:t>
            </a:r>
          </a:p>
          <a:p>
            <a:pPr marL="342900" indent="-342900"/>
            <a:r>
              <a:rPr lang="en-US" altLang="en-US" sz="2000" dirty="0" smtClean="0"/>
              <a:t>Longer Life </a:t>
            </a:r>
          </a:p>
          <a:p>
            <a:pPr marL="342900" indent="-342900"/>
            <a:r>
              <a:rPr lang="en-US" altLang="en-US" sz="2000" dirty="0" smtClean="0"/>
              <a:t>Less energy consumed</a:t>
            </a:r>
          </a:p>
          <a:p>
            <a:pPr marL="342900" indent="-342900"/>
            <a:r>
              <a:rPr lang="en-US" altLang="en-US" sz="2000" dirty="0" smtClean="0"/>
              <a:t>Ability to control the lighting load by individual light or bank for </a:t>
            </a:r>
          </a:p>
          <a:p>
            <a:pPr marL="1085850" lvl="1" indent="-342900"/>
            <a:r>
              <a:rPr lang="en-US" altLang="en-US" sz="2000" dirty="0"/>
              <a:t>more suitable use given the location and time of day</a:t>
            </a:r>
          </a:p>
          <a:p>
            <a:pPr marL="1085850" lvl="1" indent="-342900"/>
            <a:r>
              <a:rPr lang="en-US" altLang="en-US" sz="2000" dirty="0" smtClean="0"/>
              <a:t>emergency situations</a:t>
            </a:r>
          </a:p>
          <a:p>
            <a:pPr>
              <a:buFontTx/>
              <a:buNone/>
            </a:pPr>
            <a:endParaRPr lang="en-US" altLang="en-US" sz="24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725" y="2590800"/>
            <a:ext cx="2984500" cy="223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093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3400" y="1639888"/>
            <a:ext cx="8153400" cy="4191000"/>
          </a:xfrm>
          <a:solidFill>
            <a:srgbClr val="FFFFFF"/>
          </a:solidFill>
        </p:spPr>
        <p:txBody>
          <a:bodyPr/>
          <a:lstStyle/>
          <a:p>
            <a:pPr marL="0" indent="0" eaLnBrk="1" hangingPunct="1">
              <a:lnSpc>
                <a:spcPct val="80000"/>
              </a:lnSpc>
              <a:spcAft>
                <a:spcPts val="600"/>
              </a:spcAft>
              <a:buFontTx/>
              <a:buNone/>
              <a:defRPr/>
            </a:pPr>
            <a:endParaRPr lang="en-US" altLang="en-US" sz="2000" dirty="0" smtClean="0"/>
          </a:p>
          <a:p>
            <a:pPr marL="0" indent="0" eaLnBrk="1" hangingPunct="1">
              <a:lnSpc>
                <a:spcPct val="80000"/>
              </a:lnSpc>
              <a:spcAft>
                <a:spcPts val="600"/>
              </a:spcAft>
              <a:buFontTx/>
              <a:buNone/>
              <a:defRPr/>
            </a:pPr>
            <a:endParaRPr lang="en-US" altLang="en-US" sz="2000" dirty="0" smtClean="0"/>
          </a:p>
          <a:p>
            <a:pPr eaLnBrk="1" hangingPunct="1">
              <a:lnSpc>
                <a:spcPct val="80000"/>
              </a:lnSpc>
              <a:spcAft>
                <a:spcPts val="0"/>
              </a:spcAft>
              <a:defRPr/>
            </a:pPr>
            <a:endParaRPr lang="en-US" altLang="en-US" sz="2000" dirty="0" smtClean="0"/>
          </a:p>
        </p:txBody>
      </p:sp>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Streetlight Metering</a:t>
            </a:r>
            <a:r>
              <a:rPr lang="en-US" altLang="en-US" sz="3000" dirty="0" smtClean="0">
                <a:solidFill>
                  <a:schemeClr val="bg1"/>
                </a:solidFill>
              </a:rPr>
              <a:t>—Intelligent Lighting </a:t>
            </a:r>
          </a:p>
        </p:txBody>
      </p:sp>
      <p:sp>
        <p:nvSpPr>
          <p:cNvPr id="4100" name="TextBox 2"/>
          <p:cNvSpPr txBox="1">
            <a:spLocks noChangeArrowheads="1"/>
          </p:cNvSpPr>
          <p:nvPr/>
        </p:nvSpPr>
        <p:spPr bwMode="auto">
          <a:xfrm>
            <a:off x="533400" y="1639888"/>
            <a:ext cx="815340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dirty="0"/>
              <a:t>Streetlight controls:</a:t>
            </a:r>
          </a:p>
          <a:p>
            <a:pPr lvl="1">
              <a:buFont typeface="Arial" charset="0"/>
              <a:buChar char="•"/>
            </a:pPr>
            <a:r>
              <a:rPr lang="en-US" altLang="en-US" sz="2400" dirty="0"/>
              <a:t>Standard photocell operation</a:t>
            </a:r>
          </a:p>
          <a:p>
            <a:pPr lvl="1">
              <a:buFont typeface="Arial" charset="0"/>
              <a:buChar char="•"/>
            </a:pPr>
            <a:r>
              <a:rPr lang="en-US" altLang="en-US" sz="2400" dirty="0"/>
              <a:t>Advanced controls for holiday lighting, billboards, etc. </a:t>
            </a:r>
          </a:p>
          <a:p>
            <a:pPr lvl="1">
              <a:buFont typeface="Arial" charset="0"/>
              <a:buChar char="•"/>
            </a:pPr>
            <a:r>
              <a:rPr lang="en-US" altLang="en-US" sz="2400" dirty="0"/>
              <a:t>Remote mesh network communications</a:t>
            </a:r>
          </a:p>
          <a:p>
            <a:pPr lvl="1">
              <a:buFont typeface="Arial" charset="0"/>
              <a:buChar char="•"/>
            </a:pPr>
            <a:r>
              <a:rPr lang="en-US" altLang="en-US" sz="2400" dirty="0"/>
              <a:t>Scheduling  and dimming (LED Lighting</a:t>
            </a:r>
            <a:r>
              <a:rPr lang="en-US" altLang="en-US" dirty="0"/>
              <a:t>)</a:t>
            </a:r>
          </a:p>
        </p:txBody>
      </p:sp>
      <p:pic>
        <p:nvPicPr>
          <p:cNvPr id="410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95800"/>
            <a:ext cx="60356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2" name="TextBox 2"/>
          <p:cNvSpPr txBox="1">
            <a:spLocks noChangeArrowheads="1"/>
          </p:cNvSpPr>
          <p:nvPr/>
        </p:nvSpPr>
        <p:spPr bwMode="auto">
          <a:xfrm>
            <a:off x="5638800" y="5695950"/>
            <a:ext cx="2667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rgbClr val="0070C0"/>
                </a:solidFill>
              </a:rPr>
              <a:t>Graphic: GE lighting</a:t>
            </a:r>
          </a:p>
        </p:txBody>
      </p:sp>
    </p:spTree>
    <p:extLst>
      <p:ext uri="{BB962C8B-B14F-4D97-AF65-F5344CB8AC3E}">
        <p14:creationId xmlns:p14="http://schemas.microsoft.com/office/powerpoint/2010/main" val="1469496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Streetlight Metering</a:t>
            </a:r>
            <a:r>
              <a:rPr lang="en-US" altLang="en-US" sz="3000" dirty="0" smtClean="0">
                <a:solidFill>
                  <a:schemeClr val="bg1"/>
                </a:solidFill>
              </a:rPr>
              <a:t>—Intelligent Lighting </a:t>
            </a:r>
          </a:p>
        </p:txBody>
      </p:sp>
      <p:sp>
        <p:nvSpPr>
          <p:cNvPr id="5123" name="Rectangle 3"/>
          <p:cNvSpPr>
            <a:spLocks noGrp="1" noChangeArrowheads="1"/>
          </p:cNvSpPr>
          <p:nvPr>
            <p:ph type="body" idx="1"/>
          </p:nvPr>
        </p:nvSpPr>
        <p:spPr>
          <a:xfrm>
            <a:off x="1066800" y="1752600"/>
            <a:ext cx="6781800" cy="1143000"/>
          </a:xfrm>
          <a:solidFill>
            <a:srgbClr val="FFFFFF"/>
          </a:solidFill>
        </p:spPr>
        <p:txBody>
          <a:bodyPr/>
          <a:lstStyle/>
          <a:p>
            <a:pPr marL="0" indent="0" algn="ctr">
              <a:buFontTx/>
              <a:buNone/>
              <a:defRPr/>
            </a:pPr>
            <a:r>
              <a:rPr lang="en-US" sz="2400" dirty="0"/>
              <a:t>Integration of metrology into </a:t>
            </a:r>
            <a:r>
              <a:rPr lang="en-US" sz="2400" dirty="0" smtClean="0"/>
              <a:t>streetlighting…</a:t>
            </a:r>
            <a:endParaRPr lang="en-US" sz="2400" dirty="0"/>
          </a:p>
          <a:p>
            <a:pPr marL="0" indent="0">
              <a:buFontTx/>
              <a:buNone/>
              <a:defRPr/>
            </a:pPr>
            <a:endParaRPr lang="en-US" sz="2000" dirty="0" smtClean="0"/>
          </a:p>
          <a:p>
            <a:pPr marL="292100" indent="-292100" eaLnBrk="1" hangingPunct="1">
              <a:lnSpc>
                <a:spcPct val="80000"/>
              </a:lnSpc>
              <a:defRPr/>
            </a:pPr>
            <a:endParaRPr lang="en-US" altLang="en-US" sz="2000" dirty="0" smtClean="0"/>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3200"/>
            <a:ext cx="6629400" cy="243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34200" y="5141913"/>
            <a:ext cx="1447800" cy="185737"/>
          </a:xfrm>
          <a:prstGeom prst="rect">
            <a:avLst/>
          </a:prstGeom>
          <a:noFill/>
        </p:spPr>
        <p:txBody>
          <a:bodyPr>
            <a:spAutoFit/>
          </a:bodyPr>
          <a:lstStyle/>
          <a:p>
            <a:pPr>
              <a:defRPr/>
            </a:pPr>
            <a:r>
              <a:rPr lang="en-US" sz="600" dirty="0">
                <a:solidFill>
                  <a:schemeClr val="bg1">
                    <a:lumMod val="50000"/>
                  </a:schemeClr>
                </a:solidFill>
              </a:rPr>
              <a:t>Graphic: 360Logica.com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Streetlight Metering</a:t>
            </a:r>
            <a:r>
              <a:rPr lang="en-US" altLang="en-US" sz="3000" dirty="0" smtClean="0">
                <a:solidFill>
                  <a:schemeClr val="bg1"/>
                </a:solidFill>
              </a:rPr>
              <a:t>—Intelligent Lighting </a:t>
            </a:r>
          </a:p>
        </p:txBody>
      </p:sp>
      <p:sp>
        <p:nvSpPr>
          <p:cNvPr id="5123" name="Rectangle 3"/>
          <p:cNvSpPr>
            <a:spLocks noGrp="1" noChangeArrowheads="1"/>
          </p:cNvSpPr>
          <p:nvPr>
            <p:ph type="body" idx="1"/>
          </p:nvPr>
        </p:nvSpPr>
        <p:spPr>
          <a:xfrm>
            <a:off x="457200" y="1752600"/>
            <a:ext cx="8229600" cy="2819400"/>
          </a:xfrm>
          <a:solidFill>
            <a:srgbClr val="FFFFFF"/>
          </a:solidFill>
        </p:spPr>
        <p:txBody>
          <a:bodyPr/>
          <a:lstStyle/>
          <a:p>
            <a:pPr marL="0" indent="0">
              <a:buFontTx/>
              <a:buNone/>
              <a:defRPr/>
            </a:pPr>
            <a:r>
              <a:rPr lang="en-US" sz="2400" dirty="0"/>
              <a:t>Integration of metrology into streetlighting</a:t>
            </a:r>
          </a:p>
          <a:p>
            <a:pPr lvl="1">
              <a:defRPr/>
            </a:pPr>
            <a:r>
              <a:rPr lang="en-US" sz="1600" dirty="0"/>
              <a:t>Metrology (metering function) integration into “nodes”</a:t>
            </a:r>
          </a:p>
          <a:p>
            <a:pPr lvl="1">
              <a:defRPr/>
            </a:pPr>
            <a:r>
              <a:rPr lang="en-US" sz="1600" dirty="0"/>
              <a:t>Combining metrology with remote access gives utilities access to information that they may never have had before.</a:t>
            </a:r>
          </a:p>
          <a:p>
            <a:pPr lvl="2">
              <a:defRPr/>
            </a:pPr>
            <a:r>
              <a:rPr lang="en-US" sz="1600" dirty="0"/>
              <a:t>Read voltage, current and power factor from each node. </a:t>
            </a:r>
          </a:p>
          <a:p>
            <a:pPr lvl="2">
              <a:defRPr/>
            </a:pPr>
            <a:r>
              <a:rPr lang="en-US" sz="1600" dirty="0"/>
              <a:t>Determine changes in lighting element faults and poor operation.</a:t>
            </a:r>
          </a:p>
          <a:p>
            <a:pPr lvl="2">
              <a:defRPr/>
            </a:pPr>
            <a:r>
              <a:rPr lang="en-US" sz="1600" dirty="0"/>
              <a:t>This information can be used to determine lighting outages (and dispatch a service truck automatically). </a:t>
            </a:r>
          </a:p>
          <a:p>
            <a:pPr lvl="2">
              <a:defRPr/>
            </a:pPr>
            <a:r>
              <a:rPr lang="en-US" sz="1600" dirty="0"/>
              <a:t>Can be used to monitor general outages like </a:t>
            </a:r>
          </a:p>
          <a:p>
            <a:pPr marL="914400" lvl="2" indent="0">
              <a:spcBef>
                <a:spcPts val="0"/>
              </a:spcBef>
              <a:buFontTx/>
              <a:buNone/>
              <a:defRPr/>
            </a:pPr>
            <a:r>
              <a:rPr lang="en-US" sz="1600" dirty="0"/>
              <a:t>    residential meters are now</a:t>
            </a:r>
            <a:r>
              <a:rPr lang="en-US" sz="1400" dirty="0"/>
              <a:t>.</a:t>
            </a:r>
          </a:p>
          <a:p>
            <a:pPr marL="0" indent="0">
              <a:buFontTx/>
              <a:buNone/>
              <a:defRPr/>
            </a:pPr>
            <a:endParaRPr lang="en-US" sz="2000" dirty="0" smtClean="0"/>
          </a:p>
          <a:p>
            <a:pPr marL="292100" indent="-292100" eaLnBrk="1" hangingPunct="1">
              <a:lnSpc>
                <a:spcPct val="80000"/>
              </a:lnSpc>
              <a:defRPr/>
            </a:pPr>
            <a:endParaRPr lang="en-US" altLang="en-US" sz="2000" dirty="0" smtClean="0"/>
          </a:p>
        </p:txBody>
      </p:sp>
      <p:pic>
        <p:nvPicPr>
          <p:cNvPr id="6148" name="Picture 5" descr="Image result for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100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04800"/>
            <a:ext cx="8229600" cy="1143000"/>
          </a:xfrm>
          <a:solidFill>
            <a:srgbClr val="FF0000"/>
          </a:solidFill>
        </p:spPr>
        <p:txBody>
          <a:bodyPr/>
          <a:lstStyle/>
          <a:p>
            <a:pPr eaLnBrk="1" hangingPunct="1"/>
            <a:r>
              <a:rPr lang="en-US" altLang="en-US" sz="2800" b="1" dirty="0" smtClean="0">
                <a:solidFill>
                  <a:schemeClr val="bg1"/>
                </a:solidFill>
              </a:rPr>
              <a:t>Streetlight Metering</a:t>
            </a:r>
            <a:r>
              <a:rPr lang="en-US" altLang="en-US" sz="2800" dirty="0" smtClean="0">
                <a:solidFill>
                  <a:schemeClr val="bg1"/>
                </a:solidFill>
              </a:rPr>
              <a:t>—Intelligent Lighting </a:t>
            </a:r>
            <a:endParaRPr lang="en-US" altLang="en-US" sz="3000" dirty="0" smtClean="0">
              <a:solidFill>
                <a:schemeClr val="bg1"/>
              </a:solidFill>
            </a:endParaRPr>
          </a:p>
        </p:txBody>
      </p:sp>
      <p:sp>
        <p:nvSpPr>
          <p:cNvPr id="6147" name="Rectangle 3"/>
          <p:cNvSpPr>
            <a:spLocks noGrp="1" noChangeArrowheads="1"/>
          </p:cNvSpPr>
          <p:nvPr>
            <p:ph type="body" idx="1"/>
          </p:nvPr>
        </p:nvSpPr>
        <p:spPr>
          <a:xfrm>
            <a:off x="762000" y="1752600"/>
            <a:ext cx="6019800" cy="4191000"/>
          </a:xfrm>
          <a:solidFill>
            <a:srgbClr val="FFFFFF"/>
          </a:solidFill>
        </p:spPr>
        <p:txBody>
          <a:bodyPr/>
          <a:lstStyle/>
          <a:p>
            <a:pPr marL="57150" indent="0">
              <a:buFontTx/>
              <a:buNone/>
              <a:defRPr/>
            </a:pPr>
            <a:r>
              <a:rPr lang="en-US" altLang="en-US" dirty="0" smtClean="0"/>
              <a:t>Energy metering today:</a:t>
            </a:r>
          </a:p>
          <a:p>
            <a:pPr lvl="1">
              <a:buFont typeface="Arial" panose="020B0604020202020204" pitchFamily="34" charset="0"/>
              <a:buChar char="•"/>
              <a:defRPr/>
            </a:pPr>
            <a:r>
              <a:rPr lang="en-US" altLang="en-US" sz="2400" dirty="0" smtClean="0"/>
              <a:t>.5%, 1%, and 2% metering capabilities are now being quoted </a:t>
            </a:r>
          </a:p>
          <a:p>
            <a:pPr lvl="1">
              <a:buFont typeface="Arial" panose="020B0604020202020204" pitchFamily="34" charset="0"/>
              <a:buChar char="•"/>
              <a:defRPr/>
            </a:pPr>
            <a:r>
              <a:rPr lang="en-US" altLang="en-US" sz="2400" dirty="0" smtClean="0"/>
              <a:t>Qualification and validation documentation very sparse. </a:t>
            </a:r>
          </a:p>
          <a:p>
            <a:pPr lvl="1">
              <a:buFont typeface="Arial" panose="020B0604020202020204" pitchFamily="34" charset="0"/>
              <a:buChar char="•"/>
              <a:defRPr/>
            </a:pPr>
            <a:r>
              <a:rPr lang="en-US" altLang="en-US" sz="2400" dirty="0" smtClean="0"/>
              <a:t>No complete ANSI regulation to guide qualification testing, though a committee has formed and a spec is being developed (C136.50)</a:t>
            </a:r>
          </a:p>
          <a:p>
            <a:pPr>
              <a:defRPr/>
            </a:pPr>
            <a:endParaRPr lang="en-US" altLang="en-US" sz="1600" dirty="0" smtClean="0"/>
          </a:p>
        </p:txBody>
      </p:sp>
      <p:pic>
        <p:nvPicPr>
          <p:cNvPr id="7172" name="Picture 5" descr="Image result for what else"/>
          <p:cNvPicPr>
            <a:picLocks noChangeAspect="1" noChangeArrowheads="1"/>
          </p:cNvPicPr>
          <p:nvPr/>
        </p:nvPicPr>
        <p:blipFill>
          <a:blip r:embed="rId3">
            <a:extLst>
              <a:ext uri="{28A0092B-C50C-407E-A947-70E740481C1C}">
                <a14:useLocalDpi xmlns:a14="http://schemas.microsoft.com/office/drawing/2010/main" val="0"/>
              </a:ext>
            </a:extLst>
          </a:blip>
          <a:srcRect l="18332" r="11667"/>
          <a:stretch>
            <a:fillRect/>
          </a:stretch>
        </p:blipFill>
        <p:spPr bwMode="auto">
          <a:xfrm>
            <a:off x="6629400" y="2286000"/>
            <a:ext cx="2133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81000"/>
            <a:ext cx="8229600" cy="1143000"/>
          </a:xfrm>
          <a:solidFill>
            <a:srgbClr val="FF0000"/>
          </a:solidFill>
        </p:spPr>
        <p:txBody>
          <a:bodyPr/>
          <a:lstStyle/>
          <a:p>
            <a:pPr eaLnBrk="1" hangingPunct="1"/>
            <a:r>
              <a:rPr lang="en-US" altLang="en-US" sz="2800" b="1" dirty="0" smtClean="0">
                <a:solidFill>
                  <a:schemeClr val="bg1"/>
                </a:solidFill>
              </a:rPr>
              <a:t>Streetlight Metering</a:t>
            </a:r>
            <a:r>
              <a:rPr lang="en-US" altLang="en-US" sz="2800" dirty="0" smtClean="0">
                <a:solidFill>
                  <a:schemeClr val="bg1"/>
                </a:solidFill>
              </a:rPr>
              <a:t>—Intelligent Lighting </a:t>
            </a:r>
            <a:endParaRPr lang="en-US" altLang="en-US" sz="3000" dirty="0" smtClean="0">
              <a:solidFill>
                <a:schemeClr val="bg1"/>
              </a:solidFill>
            </a:endParaRPr>
          </a:p>
        </p:txBody>
      </p:sp>
      <p:sp>
        <p:nvSpPr>
          <p:cNvPr id="7171" name="Rectangle 3"/>
          <p:cNvSpPr>
            <a:spLocks noGrp="1" noChangeArrowheads="1"/>
          </p:cNvSpPr>
          <p:nvPr>
            <p:ph type="body" idx="1"/>
          </p:nvPr>
        </p:nvSpPr>
        <p:spPr>
          <a:xfrm>
            <a:off x="457200" y="1752600"/>
            <a:ext cx="8229600" cy="3733800"/>
          </a:xfrm>
          <a:solidFill>
            <a:srgbClr val="FFFFFF"/>
          </a:solidFill>
        </p:spPr>
        <p:txBody>
          <a:bodyPr/>
          <a:lstStyle/>
          <a:p>
            <a:pPr marL="0" indent="0">
              <a:buFontTx/>
              <a:buNone/>
              <a:defRPr/>
            </a:pPr>
            <a:r>
              <a:rPr lang="en-US" altLang="en-US" sz="2800" dirty="0" smtClean="0"/>
              <a:t>Energy metering today:</a:t>
            </a:r>
          </a:p>
          <a:p>
            <a:pPr lvl="1">
              <a:buFont typeface="Arial" panose="020B0604020202020204" pitchFamily="34" charset="0"/>
              <a:buChar char="•"/>
              <a:defRPr/>
            </a:pPr>
            <a:r>
              <a:rPr lang="en-US" altLang="en-US" sz="2400" dirty="0" smtClean="0"/>
              <a:t>Without the type of qualification testing that metering groups are used to doing prior to rollout of new vendor equipment or technology, billing usage for these nodes has been rare.</a:t>
            </a:r>
          </a:p>
          <a:p>
            <a:pPr>
              <a:buFont typeface="Arial" panose="020B0604020202020204" pitchFamily="34" charset="0"/>
              <a:buChar char="•"/>
              <a:defRPr/>
            </a:pPr>
            <a:endParaRPr lang="en-US" altLang="en-US" sz="2000" dirty="0" smtClean="0"/>
          </a:p>
        </p:txBody>
      </p:sp>
      <p:pic>
        <p:nvPicPr>
          <p:cNvPr id="8196" name="Picture 7" descr="Opin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959551"/>
            <a:ext cx="1538013" cy="222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7419</TotalTime>
  <Words>920</Words>
  <Application>Microsoft Office PowerPoint</Application>
  <PresentationFormat>On-screen Show (4:3)</PresentationFormat>
  <Paragraphs>144</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Custom Design</vt:lpstr>
      <vt:lpstr>1_Default Design</vt:lpstr>
      <vt:lpstr>PowerPoint Presentation</vt:lpstr>
      <vt:lpstr>Introduction </vt:lpstr>
      <vt:lpstr>Streetlight Metering—Why change? </vt:lpstr>
      <vt:lpstr>LED’s start to take over </vt:lpstr>
      <vt:lpstr>Streetlight Metering—Intelligent Lighting </vt:lpstr>
      <vt:lpstr>Streetlight Metering—Intelligent Lighting </vt:lpstr>
      <vt:lpstr>Streetlight Metering—Intelligent Lighting </vt:lpstr>
      <vt:lpstr>Streetlight Metering—Intelligent Lighting </vt:lpstr>
      <vt:lpstr>Streetlight Metering—Intelligent Lighting </vt:lpstr>
      <vt:lpstr>Streetlight Metering—Intelligent Lighting </vt:lpstr>
      <vt:lpstr>Streetlight Metering—Applications</vt:lpstr>
      <vt:lpstr>Streetlight Metering—Challenges</vt:lpstr>
      <vt:lpstr>Streetlight Metering—Challenges</vt:lpstr>
      <vt:lpstr>Streetlight Metering—Challenges</vt:lpstr>
      <vt:lpstr>Streetlight Metering—Challenges</vt:lpstr>
      <vt:lpstr>Streetlight Metering—Tests Required</vt:lpstr>
      <vt:lpstr>Streetlight Metering in the Meter Shop</vt:lpstr>
      <vt:lpstr>Negative Business Case or Business Opportunity?</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175</cp:revision>
  <dcterms:created xsi:type="dcterms:W3CDTF">2012-09-24T21:06:00Z</dcterms:created>
  <dcterms:modified xsi:type="dcterms:W3CDTF">2019-03-15T21:31:52Z</dcterms:modified>
</cp:coreProperties>
</file>