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79" r:id="rId2"/>
    <p:sldId id="257" r:id="rId3"/>
    <p:sldId id="258" r:id="rId4"/>
    <p:sldId id="259" r:id="rId5"/>
    <p:sldId id="260" r:id="rId6"/>
    <p:sldId id="278" r:id="rId7"/>
    <p:sldId id="261" r:id="rId8"/>
    <p:sldId id="273" r:id="rId9"/>
    <p:sldId id="275" r:id="rId10"/>
    <p:sldId id="274" r:id="rId11"/>
    <p:sldId id="276" r:id="rId12"/>
    <p:sldId id="263" r:id="rId13"/>
    <p:sldId id="265" r:id="rId14"/>
    <p:sldId id="277" r:id="rId15"/>
    <p:sldId id="268" r:id="rId16"/>
    <p:sldId id="269" r:id="rId17"/>
    <p:sldId id="280" r:id="rId18"/>
    <p:sldId id="281" r:id="rId19"/>
    <p:sldId id="282" r:id="rId20"/>
    <p:sldId id="271" r:id="rId21"/>
    <p:sldId id="284" r:id="rId22"/>
    <p:sldId id="285" r:id="rId23"/>
    <p:sldId id="283" r:id="rId24"/>
    <p:sldId id="27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94660"/>
  </p:normalViewPr>
  <p:slideViewPr>
    <p:cSldViewPr>
      <p:cViewPr varScale="1">
        <p:scale>
          <a:sx n="90" d="100"/>
          <a:sy n="90" d="100"/>
        </p:scale>
        <p:origin x="-87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BA46C2D-64CD-413D-864C-CD6A87C0BAA6}" type="slidenum">
              <a:rPr lang="en-US" altLang="en-US"/>
              <a:pPr/>
              <a:t>‹#›</a:t>
            </a:fld>
            <a:endParaRPr lang="en-US" altLang="en-US"/>
          </a:p>
        </p:txBody>
      </p:sp>
    </p:spTree>
    <p:extLst>
      <p:ext uri="{BB962C8B-B14F-4D97-AF65-F5344CB8AC3E}">
        <p14:creationId xmlns:p14="http://schemas.microsoft.com/office/powerpoint/2010/main" val="935866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AADA5AB-3C86-40FB-AA67-629F355F3DBB}" type="slidenum">
              <a:rPr lang="en-US" altLang="en-US"/>
              <a:pPr eaLnBrk="1" hangingPunct="1">
                <a:spcBef>
                  <a:spcPct val="0"/>
                </a:spcBef>
              </a:pPr>
              <a:t>1</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82966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A7F3263-AA82-4415-8F1D-757623D4C5DA}" type="slidenum">
              <a:rPr lang="en-US" altLang="en-US"/>
              <a:pPr eaLnBrk="1" hangingPunct="1">
                <a:spcBef>
                  <a:spcPct val="0"/>
                </a:spcBef>
              </a:pPr>
              <a:t>10</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09F57BC-18AB-49D2-869C-6F6B2444889B}" type="slidenum">
              <a:rPr lang="en-US" altLang="en-US"/>
              <a:pPr eaLnBrk="1" hangingPunct="1">
                <a:spcBef>
                  <a:spcPct val="0"/>
                </a:spcBef>
              </a:pPr>
              <a:t>11</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0874F9E-889F-46BE-A797-D3F062927692}" type="slidenum">
              <a:rPr lang="en-US" altLang="en-US"/>
              <a:pPr eaLnBrk="1" hangingPunct="1">
                <a:spcBef>
                  <a:spcPct val="0"/>
                </a:spcBef>
              </a:pPr>
              <a:t>12</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7024C7C-68EF-4261-BCFC-503AB47D300F}" type="slidenum">
              <a:rPr lang="en-US" altLang="en-US"/>
              <a:pPr eaLnBrk="1" hangingPunct="1">
                <a:spcBef>
                  <a:spcPct val="0"/>
                </a:spcBef>
              </a:pPr>
              <a:t>13</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84CAB83-F489-4BD2-9CF8-254957EC46C6}" type="slidenum">
              <a:rPr lang="en-US" altLang="en-US"/>
              <a:pPr eaLnBrk="1" hangingPunct="1">
                <a:spcBef>
                  <a:spcPct val="0"/>
                </a:spcBef>
              </a:pPr>
              <a:t>14</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80C12B8-AFF1-45D1-A531-FFF25B055CDE}" type="slidenum">
              <a:rPr lang="en-US" altLang="en-US"/>
              <a:pPr eaLnBrk="1" hangingPunct="1">
                <a:spcBef>
                  <a:spcPct val="0"/>
                </a:spcBef>
              </a:pPr>
              <a:t>15</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3E1527F-EB52-41C2-AB4A-817E98B5F855}" type="slidenum">
              <a:rPr lang="en-US" altLang="en-US"/>
              <a:pPr eaLnBrk="1" hangingPunct="1">
                <a:spcBef>
                  <a:spcPct val="0"/>
                </a:spcBef>
              </a:pPr>
              <a:t>16</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80C12B8-AFF1-45D1-A531-FFF25B055CDE}" type="slidenum">
              <a:rPr lang="en-US" altLang="en-US"/>
              <a:pPr eaLnBrk="1" hangingPunct="1">
                <a:spcBef>
                  <a:spcPct val="0"/>
                </a:spcBef>
              </a:pPr>
              <a:t>17</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51253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80C12B8-AFF1-45D1-A531-FFF25B055CDE}" type="slidenum">
              <a:rPr lang="en-US" altLang="en-US"/>
              <a:pPr eaLnBrk="1" hangingPunct="1">
                <a:spcBef>
                  <a:spcPct val="0"/>
                </a:spcBef>
              </a:pPr>
              <a:t>18</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14564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80C12B8-AFF1-45D1-A531-FFF25B055CDE}" type="slidenum">
              <a:rPr lang="en-US" altLang="en-US"/>
              <a:pPr eaLnBrk="1" hangingPunct="1">
                <a:spcBef>
                  <a:spcPct val="0"/>
                </a:spcBef>
              </a:pPr>
              <a:t>19</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1790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D6FC25-D1A8-4F36-ADA2-8FD07BE76729}" type="slidenum">
              <a:rPr lang="en-US" altLang="en-US"/>
              <a:pPr eaLnBrk="1" hangingPunct="1">
                <a:spcBef>
                  <a:spcPct val="0"/>
                </a:spcBef>
              </a:pPr>
              <a:t>2</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D6EB771-1AF5-49EA-B835-7AB0F6EC5B70}" type="slidenum">
              <a:rPr lang="en-US" altLang="en-US"/>
              <a:pPr eaLnBrk="1" hangingPunct="1">
                <a:spcBef>
                  <a:spcPct val="0"/>
                </a:spcBef>
              </a:pPr>
              <a:t>20</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D6EB771-1AF5-49EA-B835-7AB0F6EC5B70}" type="slidenum">
              <a:rPr lang="en-US" altLang="en-US"/>
              <a:pPr eaLnBrk="1" hangingPunct="1">
                <a:spcBef>
                  <a:spcPct val="0"/>
                </a:spcBef>
              </a:pPr>
              <a:t>21</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6362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D6EB771-1AF5-49EA-B835-7AB0F6EC5B70}" type="slidenum">
              <a:rPr lang="en-US" altLang="en-US"/>
              <a:pPr eaLnBrk="1" hangingPunct="1">
                <a:spcBef>
                  <a:spcPct val="0"/>
                </a:spcBef>
              </a:pPr>
              <a:t>22</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87257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D6EB771-1AF5-49EA-B835-7AB0F6EC5B70}" type="slidenum">
              <a:rPr lang="en-US" altLang="en-US"/>
              <a:pPr eaLnBrk="1" hangingPunct="1">
                <a:spcBef>
                  <a:spcPct val="0"/>
                </a:spcBef>
              </a:pPr>
              <a:t>23</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10436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56EDEE2-9C0C-43F2-ADA4-FC1E8DB4668E}" type="slidenum">
              <a:rPr lang="en-US" altLang="en-US"/>
              <a:pPr eaLnBrk="1" hangingPunct="1">
                <a:spcBef>
                  <a:spcPct val="0"/>
                </a:spcBef>
              </a:pPr>
              <a:t>24</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D3A9593-12CC-4B81-B231-BB1EFB4EF6C3}" type="slidenum">
              <a:rPr lang="en-US" altLang="en-US"/>
              <a:pPr eaLnBrk="1" hangingPunct="1">
                <a:spcBef>
                  <a:spcPct val="0"/>
                </a:spcBef>
              </a:pPr>
              <a:t>3</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09A4B89-4A75-4B63-8065-354E224574FD}" type="slidenum">
              <a:rPr lang="en-US" altLang="en-US"/>
              <a:pPr eaLnBrk="1" hangingPunct="1">
                <a:spcBef>
                  <a:spcPct val="0"/>
                </a:spcBef>
              </a:pPr>
              <a:t>4</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EFC4F53-C686-4788-8AC5-1450838ED327}" type="slidenum">
              <a:rPr lang="en-US" altLang="en-US"/>
              <a:pPr eaLnBrk="1" hangingPunct="1">
                <a:spcBef>
                  <a:spcPct val="0"/>
                </a:spcBef>
              </a:pPr>
              <a:t>5</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7A6D33E-39B6-4FF2-9DA1-E2768242AB98}" type="slidenum">
              <a:rPr lang="en-US" altLang="en-US"/>
              <a:pPr algn="r" eaLnBrk="1" hangingPunct="1">
                <a:spcBef>
                  <a:spcPct val="0"/>
                </a:spcBef>
              </a:pPr>
              <a:t>6</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04CD2DF-1C7C-40D2-8B73-3939E53F3D89}" type="slidenum">
              <a:rPr lang="en-US" altLang="en-US"/>
              <a:pPr eaLnBrk="1" hangingPunct="1">
                <a:spcBef>
                  <a:spcPct val="0"/>
                </a:spcBef>
              </a:pPr>
              <a:t>7</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BDBDC91-DA85-46E0-9375-3D17E67956A4}" type="slidenum">
              <a:rPr lang="en-US" altLang="en-US"/>
              <a:pPr eaLnBrk="1" hangingPunct="1">
                <a:spcBef>
                  <a:spcPct val="0"/>
                </a:spcBef>
              </a:pPr>
              <a:t>8</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4D5581-A499-4661-9945-5E0353065685}" type="slidenum">
              <a:rPr lang="en-US" altLang="en-US"/>
              <a:pPr eaLnBrk="1" hangingPunct="1">
                <a:spcBef>
                  <a:spcPct val="0"/>
                </a:spcBef>
              </a:pPr>
              <a:t>9</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7231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7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829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73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233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4016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86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45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7933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98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173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932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7" descr="logo_pla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772400" y="6022975"/>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10/02/2012</a:t>
            </a:r>
          </a:p>
        </p:txBody>
      </p:sp>
      <p:sp>
        <p:nvSpPr>
          <p:cNvPr id="2051" name="Slide Number Placeholder 4"/>
          <p:cNvSpPr>
            <a:spLocks noGrp="1"/>
          </p:cNvSpPr>
          <p:nvPr>
            <p:ph type="sldNum" sz="quarter" idx="4294967295"/>
          </p:nvPr>
        </p:nvSpPr>
        <p:spPr bwMode="auto">
          <a:xfrm>
            <a:off x="3810000" y="6248400"/>
            <a:ext cx="1066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t>Slide </a:t>
            </a:r>
            <a:fld id="{196B130F-AA3C-42D1-B24B-EB32934A7065}" type="slidenum">
              <a:rPr lang="en-US" altLang="en-US" sz="1400"/>
              <a:pPr algn="r" eaLnBrk="1" hangingPunct="1">
                <a:spcBef>
                  <a:spcPct val="0"/>
                </a:spcBef>
                <a:buFontTx/>
                <a:buNone/>
              </a:pPr>
              <a:t>1</a:t>
            </a:fld>
            <a:endParaRPr lang="en-US" altLang="en-US" sz="140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5" name="Text Box 4"/>
          <p:cNvSpPr txBox="1">
            <a:spLocks noChangeArrowheads="1"/>
          </p:cNvSpPr>
          <p:nvPr/>
        </p:nvSpPr>
        <p:spPr bwMode="auto">
          <a:xfrm>
            <a:off x="2057400" y="1660525"/>
            <a:ext cx="5486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500" dirty="0">
                <a:solidFill>
                  <a:srgbClr val="2F549D"/>
                </a:solidFill>
              </a:rPr>
              <a:t>Challenges for Meter Operations of the Future</a:t>
            </a:r>
          </a:p>
        </p:txBody>
      </p:sp>
      <p:sp>
        <p:nvSpPr>
          <p:cNvPr id="2056" name="Text Box 10"/>
          <p:cNvSpPr txBox="1">
            <a:spLocks noChangeArrowheads="1"/>
          </p:cNvSpPr>
          <p:nvPr/>
        </p:nvSpPr>
        <p:spPr bwMode="auto">
          <a:xfrm>
            <a:off x="1295400" y="4800600"/>
            <a:ext cx="7620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400" dirty="0">
                <a:solidFill>
                  <a:schemeClr val="bg1"/>
                </a:solidFill>
              </a:rPr>
              <a:t>Notes from the Field</a:t>
            </a:r>
          </a:p>
          <a:p>
            <a:pPr algn="r" eaLnBrk="1" hangingPunct="1">
              <a:spcBef>
                <a:spcPct val="0"/>
              </a:spcBef>
              <a:buFontTx/>
              <a:buNone/>
            </a:pPr>
            <a:r>
              <a:rPr lang="en-US" altLang="en-US" sz="2400" dirty="0" smtClean="0">
                <a:solidFill>
                  <a:schemeClr val="bg1"/>
                </a:solidFill>
              </a:rPr>
              <a:t>Bill Hardy &amp; Tom Lawton, </a:t>
            </a:r>
            <a:r>
              <a:rPr lang="en-US" altLang="en-US" sz="2400" dirty="0" smtClean="0">
                <a:solidFill>
                  <a:schemeClr val="bg1"/>
                </a:solidFill>
              </a:rPr>
              <a:t>TESCO</a:t>
            </a:r>
            <a:endParaRPr lang="en-US" altLang="en-US" sz="2400" dirty="0">
              <a:solidFill>
                <a:schemeClr val="bg1"/>
              </a:solidFill>
            </a:endParaRPr>
          </a:p>
          <a:p>
            <a:pPr algn="r" eaLnBrk="1" hangingPunct="1">
              <a:spcBef>
                <a:spcPct val="0"/>
              </a:spcBef>
              <a:buFontTx/>
              <a:buNone/>
            </a:pPr>
            <a:endParaRPr lang="en-US" altLang="en-US" sz="2400" dirty="0">
              <a:solidFill>
                <a:schemeClr val="bg1"/>
              </a:solidFill>
            </a:endParaRPr>
          </a:p>
          <a:p>
            <a:pPr algn="r" eaLnBrk="1" hangingPunct="1">
              <a:spcBef>
                <a:spcPct val="0"/>
              </a:spcBef>
              <a:buFontTx/>
              <a:buNone/>
            </a:pPr>
            <a:endParaRPr lang="en-US" altLang="en-US" sz="2400" dirty="0">
              <a:solidFill>
                <a:schemeClr val="bg1"/>
              </a:solidFill>
            </a:endParaRPr>
          </a:p>
          <a:p>
            <a:pPr algn="r" eaLnBrk="1" hangingPunct="1">
              <a:spcBef>
                <a:spcPct val="0"/>
              </a:spcBef>
              <a:buFontTx/>
              <a:buNone/>
            </a:pPr>
            <a:r>
              <a:rPr lang="en-US" altLang="en-US" sz="1600" i="1" dirty="0">
                <a:solidFill>
                  <a:schemeClr val="bg1"/>
                </a:solidFill>
              </a:rPr>
              <a:t>for the 2016 ECNE Conference</a:t>
            </a:r>
          </a:p>
        </p:txBody>
      </p:sp>
      <p:pic>
        <p:nvPicPr>
          <p:cNvPr id="2057"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03425"/>
            <a:ext cx="2057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855788"/>
            <a:ext cx="102870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38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1676400"/>
            <a:ext cx="8229600" cy="4724400"/>
          </a:xfrm>
        </p:spPr>
        <p:txBody>
          <a:bodyPr/>
          <a:lstStyle/>
          <a:p>
            <a:pPr eaLnBrk="1" hangingPunct="1">
              <a:lnSpc>
                <a:spcPct val="120000"/>
              </a:lnSpc>
            </a:pPr>
            <a:r>
              <a:rPr lang="en-US" altLang="en-US" sz="1800" dirty="0"/>
              <a:t>Metering is becoming more about IT.  Some metering departments have been reorganized after AMI as part of the IT department.</a:t>
            </a:r>
          </a:p>
          <a:p>
            <a:pPr eaLnBrk="1" hangingPunct="1">
              <a:lnSpc>
                <a:spcPct val="120000"/>
              </a:lnSpc>
            </a:pPr>
            <a:r>
              <a:rPr lang="en-US" altLang="en-US" sz="1800" dirty="0"/>
              <a:t>Metering emphasis will shift strongly toward C&amp;I customers and further and further away from residential meters</a:t>
            </a:r>
          </a:p>
          <a:p>
            <a:pPr eaLnBrk="1" hangingPunct="1">
              <a:lnSpc>
                <a:spcPct val="120000"/>
              </a:lnSpc>
            </a:pPr>
            <a:r>
              <a:rPr lang="en-US" altLang="en-US" sz="1800" dirty="0"/>
              <a:t>Metering resources are being refocused on C&amp;I accounts.</a:t>
            </a:r>
          </a:p>
          <a:p>
            <a:pPr eaLnBrk="1" hangingPunct="1">
              <a:lnSpc>
                <a:spcPct val="120000"/>
              </a:lnSpc>
            </a:pPr>
            <a:r>
              <a:rPr lang="en-US" altLang="en-US" sz="1800" dirty="0"/>
              <a:t>There are fewer levels of meter tech.  Every meter tech needs to be at the higher level as there is not enough lower level work to warrant full time employees</a:t>
            </a:r>
          </a:p>
          <a:p>
            <a:pPr eaLnBrk="1" hangingPunct="1">
              <a:lnSpc>
                <a:spcPct val="120000"/>
              </a:lnSpc>
            </a:pPr>
            <a:r>
              <a:rPr lang="en-US" altLang="en-US" sz="1800" dirty="0"/>
              <a:t>More pressure is being put on the Utility to perform more testing in their own labs and at third party labs.  We need to once again be the experts in all things metering.</a:t>
            </a:r>
          </a:p>
          <a:p>
            <a:pPr eaLnBrk="1" hangingPunct="1">
              <a:lnSpc>
                <a:spcPct val="120000"/>
              </a:lnSpc>
            </a:pPr>
            <a:r>
              <a:rPr lang="en-US" altLang="en-US" sz="1800" dirty="0"/>
              <a:t>Now that many AMR/AMI systems have been deployed, questions of payback are being asked.</a:t>
            </a:r>
          </a:p>
          <a:p>
            <a:pPr eaLnBrk="1" hangingPunct="1">
              <a:lnSpc>
                <a:spcPct val="80000"/>
              </a:lnSpc>
            </a:pPr>
            <a:endParaRPr lang="en-US" altLang="en-US" sz="1800" dirty="0"/>
          </a:p>
        </p:txBody>
      </p:sp>
      <p:sp>
        <p:nvSpPr>
          <p:cNvPr id="11267" name="Rectangle 3"/>
          <p:cNvSpPr>
            <a:spLocks noGrp="1" noChangeArrowheads="1"/>
          </p:cNvSpPr>
          <p:nvPr>
            <p:ph type="title"/>
          </p:nvPr>
        </p:nvSpPr>
        <p:spPr>
          <a:solidFill>
            <a:srgbClr val="FF0000"/>
          </a:solidFill>
        </p:spPr>
        <p:txBody>
          <a:bodyPr/>
          <a:lstStyle/>
          <a:p>
            <a:pPr eaLnBrk="1" hangingPunct="1"/>
            <a:r>
              <a:rPr lang="en-US" altLang="en-US" sz="3000">
                <a:solidFill>
                  <a:schemeClr val="bg1"/>
                </a:solidFill>
              </a:rPr>
              <a:t>How are these new realities starting to affect metering operations?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p:txBody>
          <a:bodyPr/>
          <a:lstStyle/>
          <a:p>
            <a:pPr eaLnBrk="1" hangingPunct="1">
              <a:lnSpc>
                <a:spcPct val="120000"/>
              </a:lnSpc>
            </a:pPr>
            <a:r>
              <a:rPr lang="en-US" altLang="en-US" sz="1800"/>
              <a:t>Responsible for either reviewing ANSI Tests or even performing some of these ANSI Tests</a:t>
            </a:r>
          </a:p>
          <a:p>
            <a:pPr eaLnBrk="1" hangingPunct="1">
              <a:lnSpc>
                <a:spcPct val="120000"/>
              </a:lnSpc>
            </a:pPr>
            <a:r>
              <a:rPr lang="en-US" altLang="en-US" sz="1800"/>
              <a:t>Perform Meter Functionality testing on new and returned AMI meters</a:t>
            </a:r>
          </a:p>
          <a:p>
            <a:pPr eaLnBrk="1" hangingPunct="1">
              <a:lnSpc>
                <a:spcPct val="120000"/>
              </a:lnSpc>
            </a:pPr>
            <a:r>
              <a:rPr lang="en-US" altLang="en-US" sz="1800"/>
              <a:t>Register and communication module energy measurement comparison</a:t>
            </a:r>
          </a:p>
          <a:p>
            <a:pPr eaLnBrk="1" hangingPunct="1">
              <a:lnSpc>
                <a:spcPct val="120000"/>
              </a:lnSpc>
            </a:pPr>
            <a:r>
              <a:rPr lang="en-US" altLang="en-US" sz="1800"/>
              <a:t>Disconnect/Reconnect Functionality</a:t>
            </a:r>
          </a:p>
          <a:p>
            <a:pPr eaLnBrk="1" hangingPunct="1">
              <a:lnSpc>
                <a:spcPct val="120000"/>
              </a:lnSpc>
            </a:pPr>
            <a:r>
              <a:rPr lang="en-US" altLang="en-US" sz="1800"/>
              <a:t>Outage Performance</a:t>
            </a:r>
          </a:p>
          <a:p>
            <a:pPr eaLnBrk="1" hangingPunct="1">
              <a:lnSpc>
                <a:spcPct val="120000"/>
              </a:lnSpc>
            </a:pPr>
            <a:r>
              <a:rPr lang="en-US" altLang="en-US" sz="1800"/>
              <a:t>Meter Communications Performance</a:t>
            </a:r>
          </a:p>
          <a:p>
            <a:pPr eaLnBrk="1" hangingPunct="1">
              <a:lnSpc>
                <a:spcPct val="120000"/>
              </a:lnSpc>
            </a:pPr>
            <a:r>
              <a:rPr lang="en-US" altLang="en-US" sz="1800"/>
              <a:t>Consumer safety and combating real and perceived issues</a:t>
            </a:r>
          </a:p>
          <a:p>
            <a:pPr eaLnBrk="1" hangingPunct="1">
              <a:lnSpc>
                <a:spcPct val="120000"/>
              </a:lnSpc>
            </a:pPr>
            <a:r>
              <a:rPr lang="en-US" altLang="en-US" sz="1800"/>
              <a:t>Near continuous research into the “next” technology and the next deployment</a:t>
            </a:r>
          </a:p>
          <a:p>
            <a:pPr eaLnBrk="1" hangingPunct="1">
              <a:lnSpc>
                <a:spcPct val="80000"/>
              </a:lnSpc>
            </a:pPr>
            <a:endParaRPr lang="en-US" altLang="en-US" sz="1800"/>
          </a:p>
        </p:txBody>
      </p:sp>
      <p:sp>
        <p:nvSpPr>
          <p:cNvPr id="12291" name="Rectangle 3"/>
          <p:cNvSpPr>
            <a:spLocks noGrp="1" noChangeArrowheads="1"/>
          </p:cNvSpPr>
          <p:nvPr>
            <p:ph type="title"/>
          </p:nvPr>
        </p:nvSpPr>
        <p:spPr>
          <a:solidFill>
            <a:srgbClr val="FF0000"/>
          </a:solidFill>
        </p:spPr>
        <p:txBody>
          <a:bodyPr/>
          <a:lstStyle/>
          <a:p>
            <a:pPr eaLnBrk="1" hangingPunct="1"/>
            <a:r>
              <a:rPr lang="en-US" altLang="en-US" sz="3000">
                <a:solidFill>
                  <a:schemeClr val="bg1"/>
                </a:solidFill>
              </a:rPr>
              <a:t>New or expanded roles for metering departments of all sizes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body" idx="1"/>
          </p:nvPr>
        </p:nvSpPr>
        <p:spPr>
          <a:xfrm>
            <a:off x="381000" y="1828800"/>
            <a:ext cx="4267200" cy="3810000"/>
          </a:xfrm>
          <a:solidFill>
            <a:schemeClr val="bg1"/>
          </a:solidFill>
        </p:spPr>
        <p:txBody>
          <a:bodyPr/>
          <a:lstStyle/>
          <a:p>
            <a:pPr marL="609600" indent="-609600" eaLnBrk="1" hangingPunct="1">
              <a:lnSpc>
                <a:spcPct val="90000"/>
              </a:lnSpc>
              <a:spcBef>
                <a:spcPct val="0"/>
              </a:spcBef>
              <a:spcAft>
                <a:spcPct val="50000"/>
              </a:spcAft>
            </a:pPr>
            <a:r>
              <a:rPr lang="en-US" altLang="en-US" sz="2100"/>
              <a:t>Accuracy testing</a:t>
            </a:r>
          </a:p>
          <a:p>
            <a:pPr marL="609600" indent="-609600" eaLnBrk="1" hangingPunct="1">
              <a:lnSpc>
                <a:spcPct val="90000"/>
              </a:lnSpc>
              <a:spcBef>
                <a:spcPct val="0"/>
              </a:spcBef>
              <a:spcAft>
                <a:spcPct val="50000"/>
              </a:spcAft>
            </a:pPr>
            <a:r>
              <a:rPr lang="en-US" altLang="en-US" sz="2100"/>
              <a:t>Meter Communications Performance </a:t>
            </a:r>
          </a:p>
          <a:p>
            <a:pPr marL="609600" indent="-609600" eaLnBrk="1" hangingPunct="1">
              <a:lnSpc>
                <a:spcPct val="90000"/>
              </a:lnSpc>
              <a:spcBef>
                <a:spcPct val="0"/>
              </a:spcBef>
              <a:spcAft>
                <a:spcPct val="50000"/>
              </a:spcAft>
            </a:pPr>
            <a:r>
              <a:rPr lang="en-US" altLang="en-US" sz="2100"/>
              <a:t>Software and firmware verification</a:t>
            </a:r>
          </a:p>
          <a:p>
            <a:pPr marL="609600" indent="-609600" eaLnBrk="1" hangingPunct="1">
              <a:lnSpc>
                <a:spcPct val="90000"/>
              </a:lnSpc>
              <a:spcBef>
                <a:spcPct val="0"/>
              </a:spcBef>
              <a:spcAft>
                <a:spcPct val="50000"/>
              </a:spcAft>
            </a:pPr>
            <a:r>
              <a:rPr lang="en-US" altLang="en-US" sz="2100"/>
              <a:t>Setting verification</a:t>
            </a:r>
          </a:p>
          <a:p>
            <a:pPr marL="609600" indent="-609600" eaLnBrk="1" hangingPunct="1">
              <a:lnSpc>
                <a:spcPct val="90000"/>
              </a:lnSpc>
              <a:spcBef>
                <a:spcPct val="0"/>
              </a:spcBef>
              <a:spcAft>
                <a:spcPct val="50000"/>
              </a:spcAft>
            </a:pPr>
            <a:r>
              <a:rPr lang="en-US" altLang="en-US" sz="2100"/>
              <a:t>Functional testing </a:t>
            </a:r>
          </a:p>
          <a:p>
            <a:pPr marL="609600" indent="-609600" eaLnBrk="1" hangingPunct="1">
              <a:lnSpc>
                <a:spcPct val="90000"/>
              </a:lnSpc>
              <a:spcBef>
                <a:spcPct val="0"/>
              </a:spcBef>
              <a:spcAft>
                <a:spcPct val="50000"/>
              </a:spcAft>
            </a:pPr>
            <a:r>
              <a:rPr lang="en-US" altLang="en-US" sz="2100"/>
              <a:t>Disconnect/reconnect Functionality</a:t>
            </a:r>
            <a:br>
              <a:rPr lang="en-US" altLang="en-US" sz="2100"/>
            </a:br>
            <a:r>
              <a:rPr lang="en-US" altLang="en-US" sz="2100"/>
              <a:t>and as left setting</a:t>
            </a:r>
          </a:p>
        </p:txBody>
      </p:sp>
      <p:sp>
        <p:nvSpPr>
          <p:cNvPr id="13315" name="Rectangle 9"/>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a:solidFill>
                  <a:schemeClr val="bg1"/>
                </a:solidFill>
              </a:rPr>
              <a:t>Shop Testing</a:t>
            </a:r>
            <a:r>
              <a:rPr lang="en-US" altLang="en-US" sz="4000"/>
              <a:t> </a:t>
            </a:r>
          </a:p>
        </p:txBody>
      </p:sp>
      <p:pic>
        <p:nvPicPr>
          <p:cNvPr id="13316" name="Picture 10" descr="Picture1"/>
          <p:cNvPicPr>
            <a:picLocks noChangeAspect="1" noChangeArrowheads="1"/>
          </p:cNvPicPr>
          <p:nvPr/>
        </p:nvPicPr>
        <p:blipFill>
          <a:blip r:embed="rId3">
            <a:extLst>
              <a:ext uri="{28A0092B-C50C-407E-A947-70E740481C1C}">
                <a14:useLocalDpi xmlns:a14="http://schemas.microsoft.com/office/drawing/2010/main" val="0"/>
              </a:ext>
            </a:extLst>
          </a:blip>
          <a:srcRect t="5725"/>
          <a:stretch>
            <a:fillRect/>
          </a:stretch>
        </p:blipFill>
        <p:spPr bwMode="auto">
          <a:xfrm>
            <a:off x="4419600" y="1676400"/>
            <a:ext cx="41910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solidFill>
            <a:srgbClr val="FF0000"/>
          </a:solidFill>
        </p:spPr>
        <p:txBody>
          <a:bodyPr/>
          <a:lstStyle/>
          <a:p>
            <a:pPr eaLnBrk="1" hangingPunct="1"/>
            <a:r>
              <a:rPr lang="en-US" altLang="en-US" sz="3000">
                <a:solidFill>
                  <a:schemeClr val="bg1"/>
                </a:solidFill>
              </a:rPr>
              <a:t>Field Testing</a:t>
            </a:r>
            <a:r>
              <a:rPr lang="en-US" altLang="en-US" sz="4000">
                <a:solidFill>
                  <a:schemeClr val="bg1"/>
                </a:solidFill>
              </a:rPr>
              <a:t> </a:t>
            </a:r>
          </a:p>
        </p:txBody>
      </p:sp>
      <p:sp>
        <p:nvSpPr>
          <p:cNvPr id="14339" name="Rectangle 7"/>
          <p:cNvSpPr>
            <a:spLocks noGrp="1" noChangeArrowheads="1"/>
          </p:cNvSpPr>
          <p:nvPr>
            <p:ph type="body" idx="1"/>
          </p:nvPr>
        </p:nvSpPr>
        <p:spPr>
          <a:xfrm>
            <a:off x="3581400" y="1646238"/>
            <a:ext cx="5410200" cy="4525962"/>
          </a:xfrm>
          <a:noFill/>
        </p:spPr>
        <p:txBody>
          <a:bodyPr/>
          <a:lstStyle/>
          <a:p>
            <a:pPr marL="520700" indent="-292100" eaLnBrk="1" hangingPunct="1">
              <a:lnSpc>
                <a:spcPct val="80000"/>
              </a:lnSpc>
              <a:spcBef>
                <a:spcPct val="0"/>
              </a:spcBef>
              <a:spcAft>
                <a:spcPct val="50000"/>
              </a:spcAft>
            </a:pPr>
            <a:r>
              <a:rPr lang="en-US" altLang="en-US" sz="2100"/>
              <a:t>Accuracy Testing</a:t>
            </a:r>
          </a:p>
          <a:p>
            <a:pPr marL="520700" indent="-292100" eaLnBrk="1" hangingPunct="1">
              <a:lnSpc>
                <a:spcPct val="80000"/>
              </a:lnSpc>
              <a:spcBef>
                <a:spcPct val="0"/>
              </a:spcBef>
              <a:spcAft>
                <a:spcPct val="50000"/>
              </a:spcAft>
            </a:pPr>
            <a:r>
              <a:rPr lang="en-US" altLang="en-US" sz="2100"/>
              <a:t>Meter Communications Performance </a:t>
            </a:r>
          </a:p>
          <a:p>
            <a:pPr marL="520700" indent="-292100" eaLnBrk="1" hangingPunct="1">
              <a:lnSpc>
                <a:spcPct val="80000"/>
              </a:lnSpc>
              <a:spcBef>
                <a:spcPct val="0"/>
              </a:spcBef>
              <a:spcAft>
                <a:spcPct val="50000"/>
              </a:spcAft>
            </a:pPr>
            <a:r>
              <a:rPr lang="en-US" altLang="en-US" sz="2100"/>
              <a:t>Software &amp; Firmware Verification</a:t>
            </a:r>
          </a:p>
          <a:p>
            <a:pPr marL="520700" indent="-292100" eaLnBrk="1" hangingPunct="1">
              <a:lnSpc>
                <a:spcPct val="80000"/>
              </a:lnSpc>
              <a:spcBef>
                <a:spcPct val="0"/>
              </a:spcBef>
              <a:spcAft>
                <a:spcPct val="50000"/>
              </a:spcAft>
            </a:pPr>
            <a:r>
              <a:rPr lang="en-US" altLang="en-US" sz="2100"/>
              <a:t>Setting Verification</a:t>
            </a:r>
          </a:p>
          <a:p>
            <a:pPr marL="520700" indent="-292100" eaLnBrk="1" hangingPunct="1">
              <a:lnSpc>
                <a:spcPct val="80000"/>
              </a:lnSpc>
              <a:spcBef>
                <a:spcPct val="0"/>
              </a:spcBef>
              <a:spcAft>
                <a:spcPct val="50000"/>
              </a:spcAft>
            </a:pPr>
            <a:r>
              <a:rPr lang="en-US" altLang="en-US" sz="2100"/>
              <a:t>Functional Testing </a:t>
            </a:r>
          </a:p>
          <a:p>
            <a:pPr marL="520700" indent="-292100" eaLnBrk="1" hangingPunct="1">
              <a:lnSpc>
                <a:spcPct val="80000"/>
              </a:lnSpc>
              <a:spcBef>
                <a:spcPct val="0"/>
              </a:spcBef>
              <a:spcAft>
                <a:spcPct val="50000"/>
              </a:spcAft>
            </a:pPr>
            <a:r>
              <a:rPr lang="en-US" altLang="en-US" sz="2100"/>
              <a:t>Disconnect/Reconnect Functionality</a:t>
            </a:r>
            <a:br>
              <a:rPr lang="en-US" altLang="en-US" sz="2100"/>
            </a:br>
            <a:r>
              <a:rPr lang="en-US" altLang="en-US" sz="2100"/>
              <a:t>and as left setting</a:t>
            </a:r>
          </a:p>
          <a:p>
            <a:pPr marL="520700" indent="-292100" eaLnBrk="1" hangingPunct="1">
              <a:lnSpc>
                <a:spcPct val="80000"/>
              </a:lnSpc>
              <a:spcBef>
                <a:spcPct val="0"/>
              </a:spcBef>
              <a:spcAft>
                <a:spcPct val="50000"/>
              </a:spcAft>
            </a:pPr>
            <a:r>
              <a:rPr lang="en-US" altLang="en-US" sz="2100"/>
              <a:t>Tamper Verification</a:t>
            </a:r>
          </a:p>
          <a:p>
            <a:pPr marL="520700" indent="-292100" eaLnBrk="1" hangingPunct="1">
              <a:lnSpc>
                <a:spcPct val="80000"/>
              </a:lnSpc>
              <a:spcBef>
                <a:spcPct val="0"/>
              </a:spcBef>
              <a:spcAft>
                <a:spcPct val="50000"/>
              </a:spcAft>
            </a:pPr>
            <a:r>
              <a:rPr lang="en-US" altLang="en-US" sz="2100"/>
              <a:t>Site Audits appropriate to the type</a:t>
            </a:r>
            <a:br>
              <a:rPr lang="en-US" altLang="en-US" sz="2100"/>
            </a:br>
            <a:r>
              <a:rPr lang="en-US" altLang="en-US" sz="2100"/>
              <a:t>of meter</a:t>
            </a:r>
          </a:p>
        </p:txBody>
      </p:sp>
      <p:pic>
        <p:nvPicPr>
          <p:cNvPr id="14340" name="Picture 9" descr="2200-F 001"/>
          <p:cNvPicPr>
            <a:picLocks noChangeAspect="1" noChangeArrowheads="1"/>
          </p:cNvPicPr>
          <p:nvPr/>
        </p:nvPicPr>
        <p:blipFill>
          <a:blip r:embed="rId3">
            <a:extLst>
              <a:ext uri="{28A0092B-C50C-407E-A947-70E740481C1C}">
                <a14:useLocalDpi xmlns:a14="http://schemas.microsoft.com/office/drawing/2010/main" val="0"/>
              </a:ext>
            </a:extLst>
          </a:blip>
          <a:srcRect l="9740" r="10390"/>
          <a:stretch>
            <a:fillRect/>
          </a:stretch>
        </p:blipFill>
        <p:spPr bwMode="auto">
          <a:xfrm>
            <a:off x="381000" y="1752600"/>
            <a:ext cx="31242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429000"/>
            <a:ext cx="2438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457200" y="228600"/>
            <a:ext cx="8229600" cy="1143000"/>
          </a:xfrm>
          <a:solidFill>
            <a:srgbClr val="FF0000"/>
          </a:solidFill>
        </p:spPr>
        <p:txBody>
          <a:bodyPr/>
          <a:lstStyle/>
          <a:p>
            <a:pPr eaLnBrk="1" hangingPunct="1">
              <a:lnSpc>
                <a:spcPct val="80000"/>
              </a:lnSpc>
            </a:pPr>
            <a:r>
              <a:rPr lang="en-US" altLang="en-US" sz="3000">
                <a:solidFill>
                  <a:schemeClr val="bg1"/>
                </a:solidFill>
              </a:rPr>
              <a:t>RMA’s, Root Cause Analysis and </a:t>
            </a:r>
            <a:br>
              <a:rPr lang="en-US" altLang="en-US" sz="3000">
                <a:solidFill>
                  <a:schemeClr val="bg1"/>
                </a:solidFill>
              </a:rPr>
            </a:br>
            <a:r>
              <a:rPr lang="en-US" altLang="en-US" sz="3000">
                <a:solidFill>
                  <a:schemeClr val="bg1"/>
                </a:solidFill>
              </a:rPr>
              <a:t>In Service Testing</a:t>
            </a:r>
            <a:r>
              <a:rPr lang="en-US" altLang="en-US"/>
              <a:t> </a:t>
            </a:r>
          </a:p>
        </p:txBody>
      </p:sp>
      <p:sp>
        <p:nvSpPr>
          <p:cNvPr id="15364" name="Rectangle 3"/>
          <p:cNvSpPr>
            <a:spLocks noGrp="1" noChangeArrowheads="1"/>
          </p:cNvSpPr>
          <p:nvPr>
            <p:ph type="body" idx="1"/>
          </p:nvPr>
        </p:nvSpPr>
        <p:spPr>
          <a:xfrm>
            <a:off x="457200" y="2438400"/>
            <a:ext cx="8077200" cy="1143000"/>
          </a:xfrm>
          <a:noFill/>
        </p:spPr>
        <p:txBody>
          <a:bodyPr/>
          <a:lstStyle/>
          <a:p>
            <a:pPr marL="228600" indent="-228600" eaLnBrk="1" hangingPunct="1">
              <a:lnSpc>
                <a:spcPct val="80000"/>
              </a:lnSpc>
              <a:buFontTx/>
              <a:buNone/>
            </a:pPr>
            <a:r>
              <a:rPr lang="en-US" altLang="en-US" sz="1600">
                <a:solidFill>
                  <a:srgbClr val="CC0000"/>
                </a:solidFill>
              </a:rPr>
              <a:t>Opportunities to Learn:</a:t>
            </a:r>
          </a:p>
          <a:p>
            <a:pPr marL="228600" indent="-228600" eaLnBrk="1" hangingPunct="1">
              <a:lnSpc>
                <a:spcPct val="80000"/>
              </a:lnSpc>
            </a:pPr>
            <a:r>
              <a:rPr lang="en-US" altLang="en-US" sz="1600"/>
              <a:t>Meters returned from the field as bad or flagged on incoming inspection. These RMA’s need to be tracked not only for warranty purposes but more importantly to understand the root cause of the issues.</a:t>
            </a:r>
            <a:r>
              <a:rPr lang="en-US" altLang="en-US" sz="1800"/>
              <a:t>  </a:t>
            </a:r>
            <a:endParaRPr lang="en-US" altLang="en-US" sz="1600"/>
          </a:p>
        </p:txBody>
      </p:sp>
      <p:sp>
        <p:nvSpPr>
          <p:cNvPr id="15365" name="Rectangle 8"/>
          <p:cNvSpPr>
            <a:spLocks noChangeArrowheads="1"/>
          </p:cNvSpPr>
          <p:nvPr/>
        </p:nvSpPr>
        <p:spPr bwMode="auto">
          <a:xfrm>
            <a:off x="457200" y="3657600"/>
            <a:ext cx="5715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spcBef>
                <a:spcPct val="20000"/>
              </a:spcBef>
              <a:buChar char="•"/>
              <a:defRPr sz="3200">
                <a:solidFill>
                  <a:schemeClr val="tx1"/>
                </a:solidFill>
                <a:latin typeface="Arial" panose="020B0604020202020204" pitchFamily="34" charset="0"/>
              </a:defRPr>
            </a:lvl1pPr>
            <a:lvl2pPr marL="635000" indent="-17780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600"/>
              <a:t>In Service Test programs need to be utilized to understand the overall performance of AMI meters and as failures are identified these meters need to be dissected and the failure mode understood.  If necessary, once the failure mode is understood the meter population may need to also be dissected to identify sub-groups of meter that may be similarly affected.  This could be a group of meters…</a:t>
            </a:r>
            <a:br>
              <a:rPr lang="en-US" altLang="en-US" sz="1600"/>
            </a:br>
            <a:endParaRPr lang="en-US" altLang="en-US" sz="1600"/>
          </a:p>
          <a:p>
            <a:pPr lvl="1" eaLnBrk="1" hangingPunct="1">
              <a:spcBef>
                <a:spcPct val="0"/>
              </a:spcBef>
              <a:buFontTx/>
              <a:buChar char="•"/>
            </a:pPr>
            <a:r>
              <a:rPr lang="en-US" altLang="en-US" sz="1600"/>
              <a:t> from the same shipment. </a:t>
            </a:r>
          </a:p>
          <a:p>
            <a:pPr lvl="1" eaLnBrk="1" hangingPunct="1">
              <a:spcBef>
                <a:spcPct val="0"/>
              </a:spcBef>
              <a:buFontTx/>
              <a:buChar char="•"/>
            </a:pPr>
            <a:r>
              <a:rPr lang="en-US" altLang="en-US" sz="1600"/>
              <a:t> that were deployed in the same geographic area.</a:t>
            </a:r>
          </a:p>
          <a:p>
            <a:pPr lvl="1" eaLnBrk="1" hangingPunct="1">
              <a:spcBef>
                <a:spcPct val="0"/>
              </a:spcBef>
              <a:buFontTx/>
              <a:buChar char="•"/>
            </a:pPr>
            <a:r>
              <a:rPr lang="en-US" altLang="en-US" sz="1600"/>
              <a:t> that saw the same type of usage or environment.</a:t>
            </a:r>
          </a:p>
        </p:txBody>
      </p:sp>
      <p:sp>
        <p:nvSpPr>
          <p:cNvPr id="15366" name="Rectangle 9"/>
          <p:cNvSpPr>
            <a:spLocks noChangeArrowheads="1"/>
          </p:cNvSpPr>
          <p:nvPr/>
        </p:nvSpPr>
        <p:spPr bwMode="auto">
          <a:xfrm>
            <a:off x="685800" y="1608138"/>
            <a:ext cx="7705725"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1600" b="1"/>
              <a:t>No one knows the actual life of their AMI meter.  To do this we must learn as much as we can from the failures and the performance of the meters we have deployed.</a:t>
            </a:r>
            <a:r>
              <a:rPr lang="en-US" altLang="en-US" sz="160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b="63792"/>
          <a:stretch>
            <a:fillRect/>
          </a:stretch>
        </p:blipFill>
        <p:spPr bwMode="auto">
          <a:xfrm>
            <a:off x="457200" y="1066800"/>
            <a:ext cx="822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a:solidFill>
                  <a:schemeClr val="bg1"/>
                </a:solidFill>
              </a:rPr>
              <a:t>Post-Deployment Needs</a:t>
            </a:r>
            <a:r>
              <a:rPr lang="en-US" altLang="en-US" sz="3200"/>
              <a:t> </a:t>
            </a:r>
          </a:p>
        </p:txBody>
      </p:sp>
      <p:sp>
        <p:nvSpPr>
          <p:cNvPr id="16388" name="Rectangle 5"/>
          <p:cNvSpPr>
            <a:spLocks noGrp="1" noChangeArrowheads="1"/>
          </p:cNvSpPr>
          <p:nvPr>
            <p:ph type="body" idx="1"/>
          </p:nvPr>
        </p:nvSpPr>
        <p:spPr>
          <a:xfrm>
            <a:off x="533400" y="2057400"/>
            <a:ext cx="8229600" cy="4297363"/>
          </a:xfrm>
          <a:noFill/>
        </p:spPr>
        <p:txBody>
          <a:bodyPr/>
          <a:lstStyle/>
          <a:p>
            <a:pPr eaLnBrk="1" hangingPunct="1">
              <a:lnSpc>
                <a:spcPct val="80000"/>
              </a:lnSpc>
            </a:pPr>
            <a:endParaRPr lang="en-US" altLang="en-US" sz="1000"/>
          </a:p>
          <a:p>
            <a:pPr eaLnBrk="1" hangingPunct="1">
              <a:lnSpc>
                <a:spcPct val="80000"/>
              </a:lnSpc>
            </a:pPr>
            <a:endParaRPr lang="en-US" altLang="en-US" sz="1000"/>
          </a:p>
          <a:p>
            <a:pPr eaLnBrk="1" hangingPunct="1">
              <a:lnSpc>
                <a:spcPct val="80000"/>
              </a:lnSpc>
            </a:pPr>
            <a:endParaRPr lang="en-US" altLang="en-US" sz="1000"/>
          </a:p>
          <a:p>
            <a:pPr eaLnBrk="1" hangingPunct="1">
              <a:lnSpc>
                <a:spcPct val="80000"/>
              </a:lnSpc>
            </a:pPr>
            <a:endParaRPr lang="en-US" altLang="en-US" sz="1000"/>
          </a:p>
          <a:p>
            <a:pPr eaLnBrk="1" hangingPunct="1">
              <a:lnSpc>
                <a:spcPct val="80000"/>
              </a:lnSpc>
            </a:pPr>
            <a:endParaRPr lang="en-US" altLang="en-US" sz="1200"/>
          </a:p>
          <a:p>
            <a:pPr eaLnBrk="1" hangingPunct="1">
              <a:lnSpc>
                <a:spcPct val="120000"/>
              </a:lnSpc>
            </a:pPr>
            <a:endParaRPr lang="en-US" altLang="en-US" sz="1200"/>
          </a:p>
          <a:p>
            <a:pPr eaLnBrk="1" hangingPunct="1">
              <a:lnSpc>
                <a:spcPct val="105000"/>
              </a:lnSpc>
            </a:pPr>
            <a:r>
              <a:rPr lang="en-US" altLang="en-US" sz="1600"/>
              <a:t>Once deployment is complete the certification and acceptance testing does not stop.</a:t>
            </a:r>
          </a:p>
          <a:p>
            <a:pPr eaLnBrk="1" hangingPunct="1">
              <a:lnSpc>
                <a:spcPct val="105000"/>
              </a:lnSpc>
            </a:pPr>
            <a:r>
              <a:rPr lang="en-US" altLang="en-US" sz="1600"/>
              <a:t>Everyone understands the importance of acceptance testing, but future generations of a smart meter also require certification testing.</a:t>
            </a:r>
          </a:p>
          <a:p>
            <a:pPr eaLnBrk="1" hangingPunct="1">
              <a:lnSpc>
                <a:spcPct val="105000"/>
              </a:lnSpc>
            </a:pPr>
            <a:r>
              <a:rPr lang="en-US" altLang="en-US" sz="1600"/>
              <a:t>New software and firmware needs to be tested and compared against the performance of older generations.</a:t>
            </a:r>
          </a:p>
          <a:p>
            <a:pPr eaLnBrk="1" hangingPunct="1">
              <a:lnSpc>
                <a:spcPct val="105000"/>
              </a:lnSpc>
            </a:pPr>
            <a:r>
              <a:rPr lang="en-US" altLang="en-US" sz="1600"/>
              <a:t>New hardware must be tested and compared to older generations.</a:t>
            </a:r>
          </a:p>
          <a:p>
            <a:pPr eaLnBrk="1" hangingPunct="1">
              <a:lnSpc>
                <a:spcPct val="105000"/>
              </a:lnSpc>
            </a:pPr>
            <a:r>
              <a:rPr lang="en-US" altLang="en-US" sz="1600"/>
              <a:t>Firmware upgrades need to be checked</a:t>
            </a:r>
          </a:p>
          <a:p>
            <a:pPr eaLnBrk="1" hangingPunct="1">
              <a:lnSpc>
                <a:spcPct val="105000"/>
              </a:lnSpc>
            </a:pPr>
            <a:r>
              <a:rPr lang="en-US" altLang="en-US" sz="1600"/>
              <a:t>New head end systems or IT protocols need to be tested against a large</a:t>
            </a:r>
            <a:br>
              <a:rPr lang="en-US" altLang="en-US" sz="1600"/>
            </a:br>
            <a:r>
              <a:rPr lang="en-US" altLang="en-US" sz="1600"/>
              <a:t> group of meters before going live.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a:solidFill>
            <a:srgbClr val="FF0000"/>
          </a:solidFill>
        </p:spPr>
        <p:txBody>
          <a:bodyPr/>
          <a:lstStyle/>
          <a:p>
            <a:pPr eaLnBrk="1" hangingPunct="1"/>
            <a:r>
              <a:rPr lang="en-US" altLang="en-US" sz="3000">
                <a:solidFill>
                  <a:schemeClr val="bg1"/>
                </a:solidFill>
              </a:rPr>
              <a:t>Real Life Examples of Change</a:t>
            </a:r>
            <a:br>
              <a:rPr lang="en-US" altLang="en-US" sz="3000">
                <a:solidFill>
                  <a:schemeClr val="bg1"/>
                </a:solidFill>
              </a:rPr>
            </a:br>
            <a:r>
              <a:rPr lang="en-US" altLang="en-US" sz="3000">
                <a:solidFill>
                  <a:schemeClr val="bg1"/>
                </a:solidFill>
              </a:rPr>
              <a:t> Management in Action</a:t>
            </a:r>
            <a:r>
              <a:rPr lang="en-US" altLang="en-US" sz="3600"/>
              <a:t> </a:t>
            </a:r>
          </a:p>
        </p:txBody>
      </p:sp>
      <p:sp>
        <p:nvSpPr>
          <p:cNvPr id="17411" name="Rectangle 6"/>
          <p:cNvSpPr>
            <a:spLocks noGrp="1" noChangeArrowheads="1"/>
          </p:cNvSpPr>
          <p:nvPr>
            <p:ph type="body" idx="1"/>
          </p:nvPr>
        </p:nvSpPr>
        <p:spPr>
          <a:noFill/>
        </p:spPr>
        <p:txBody>
          <a:bodyPr/>
          <a:lstStyle/>
          <a:p>
            <a:pPr eaLnBrk="1" hangingPunct="1">
              <a:lnSpc>
                <a:spcPct val="80000"/>
              </a:lnSpc>
            </a:pPr>
            <a:r>
              <a:rPr lang="en-US" altLang="en-US" sz="1700"/>
              <a:t>Issues in the system not the components – what is the definition of a meter and when did the meter change?</a:t>
            </a:r>
          </a:p>
          <a:p>
            <a:pPr lvl="1" eaLnBrk="1" hangingPunct="1">
              <a:lnSpc>
                <a:spcPct val="80000"/>
              </a:lnSpc>
            </a:pPr>
            <a:r>
              <a:rPr lang="en-US" altLang="en-US" sz="1700"/>
              <a:t>Meter and communication device interface</a:t>
            </a:r>
          </a:p>
          <a:p>
            <a:pPr eaLnBrk="1" hangingPunct="1">
              <a:lnSpc>
                <a:spcPct val="80000"/>
              </a:lnSpc>
            </a:pPr>
            <a:endParaRPr lang="en-US" altLang="en-US" sz="1700"/>
          </a:p>
          <a:p>
            <a:pPr eaLnBrk="1" hangingPunct="1">
              <a:lnSpc>
                <a:spcPct val="80000"/>
              </a:lnSpc>
            </a:pPr>
            <a:r>
              <a:rPr lang="en-US" altLang="en-US" sz="1700"/>
              <a:t>Feature Creep – every manufacturer wants to differentiate themselves – sometimes this works in unanticipated ways</a:t>
            </a:r>
          </a:p>
          <a:p>
            <a:pPr lvl="1" eaLnBrk="1" hangingPunct="1">
              <a:lnSpc>
                <a:spcPct val="80000"/>
              </a:lnSpc>
            </a:pPr>
            <a:r>
              <a:rPr lang="en-US" altLang="en-US" sz="1700"/>
              <a:t>Recovery from power outages</a:t>
            </a:r>
          </a:p>
          <a:p>
            <a:pPr lvl="1" eaLnBrk="1" hangingPunct="1">
              <a:lnSpc>
                <a:spcPct val="80000"/>
              </a:lnSpc>
            </a:pPr>
            <a:r>
              <a:rPr lang="en-US" altLang="en-US" sz="1700"/>
              <a:t>Short and long demand periods</a:t>
            </a:r>
          </a:p>
          <a:p>
            <a:pPr lvl="1" eaLnBrk="1" hangingPunct="1">
              <a:lnSpc>
                <a:spcPct val="80000"/>
              </a:lnSpc>
            </a:pPr>
            <a:endParaRPr lang="en-US" altLang="en-US" sz="1700"/>
          </a:p>
          <a:p>
            <a:pPr eaLnBrk="1" hangingPunct="1">
              <a:lnSpc>
                <a:spcPct val="80000"/>
              </a:lnSpc>
            </a:pPr>
            <a:r>
              <a:rPr lang="en-US" altLang="en-US" sz="1700"/>
              <a:t>But we only changed….lessons we </a:t>
            </a:r>
            <a:br>
              <a:rPr lang="en-US" altLang="en-US" sz="1700"/>
            </a:br>
            <a:r>
              <a:rPr lang="en-US" altLang="en-US" sz="1700"/>
              <a:t>should have learned from Microsoft</a:t>
            </a:r>
          </a:p>
          <a:p>
            <a:pPr lvl="1" eaLnBrk="1" hangingPunct="1">
              <a:lnSpc>
                <a:spcPct val="80000"/>
              </a:lnSpc>
            </a:pPr>
            <a:r>
              <a:rPr lang="en-US" altLang="en-US" sz="1700"/>
              <a:t>Over the air upgrades</a:t>
            </a:r>
          </a:p>
          <a:p>
            <a:pPr eaLnBrk="1" hangingPunct="1">
              <a:lnSpc>
                <a:spcPct val="80000"/>
              </a:lnSpc>
            </a:pPr>
            <a:endParaRPr lang="en-US" altLang="en-US" sz="1700"/>
          </a:p>
          <a:p>
            <a:pPr eaLnBrk="1" hangingPunct="1">
              <a:lnSpc>
                <a:spcPct val="80000"/>
              </a:lnSpc>
            </a:pPr>
            <a:r>
              <a:rPr lang="en-US" altLang="en-US" sz="1700"/>
              <a:t>Thank Goodness for test plans – right?</a:t>
            </a:r>
          </a:p>
          <a:p>
            <a:pPr lvl="1" eaLnBrk="1" hangingPunct="1">
              <a:lnSpc>
                <a:spcPct val="80000"/>
              </a:lnSpc>
            </a:pPr>
            <a:r>
              <a:rPr lang="en-US" altLang="en-US" sz="1700"/>
              <a:t>Half closed disconnect devices</a:t>
            </a:r>
          </a:p>
          <a:p>
            <a:pPr lvl="1" eaLnBrk="1" hangingPunct="1">
              <a:lnSpc>
                <a:spcPct val="80000"/>
              </a:lnSpc>
            </a:pPr>
            <a:r>
              <a:rPr lang="en-US" altLang="en-US" sz="1700"/>
              <a:t>Disconnect devices of unknown state</a:t>
            </a:r>
          </a:p>
          <a:p>
            <a:pPr lvl="1" eaLnBrk="1" hangingPunct="1">
              <a:lnSpc>
                <a:spcPct val="80000"/>
              </a:lnSpc>
            </a:pPr>
            <a:r>
              <a:rPr lang="en-US" altLang="en-US" sz="1700"/>
              <a:t>Meters with incorrect firmware</a:t>
            </a:r>
          </a:p>
          <a:p>
            <a:pPr lvl="1" eaLnBrk="1" hangingPunct="1">
              <a:lnSpc>
                <a:spcPct val="80000"/>
              </a:lnSpc>
            </a:pPr>
            <a:r>
              <a:rPr lang="en-US" altLang="en-US" sz="1700"/>
              <a:t>Hot Sockets and Meter failures during and after deployment</a:t>
            </a:r>
          </a:p>
        </p:txBody>
      </p:sp>
      <p:pic>
        <p:nvPicPr>
          <p:cNvPr id="17412" name="Picture 8"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124200"/>
            <a:ext cx="29718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dirty="0">
                <a:solidFill>
                  <a:schemeClr val="bg1"/>
                </a:solidFill>
              </a:rPr>
              <a:t>Change from Another Direction</a:t>
            </a:r>
            <a:endParaRPr lang="en-US" altLang="en-US" sz="3200" dirty="0"/>
          </a:p>
        </p:txBody>
      </p:sp>
      <p:sp>
        <p:nvSpPr>
          <p:cNvPr id="16388" name="Rectangle 5"/>
          <p:cNvSpPr>
            <a:spLocks noGrp="1" noChangeArrowheads="1"/>
          </p:cNvSpPr>
          <p:nvPr>
            <p:ph type="body" idx="1"/>
          </p:nvPr>
        </p:nvSpPr>
        <p:spPr>
          <a:xfrm>
            <a:off x="533400" y="2057400"/>
            <a:ext cx="8229600" cy="4297363"/>
          </a:xfrm>
          <a:noFill/>
        </p:spPr>
        <p:txBody>
          <a:bodyPr/>
          <a:lstStyle/>
          <a:p>
            <a:pPr eaLnBrk="1" hangingPunct="1">
              <a:lnSpc>
                <a:spcPct val="105000"/>
              </a:lnSpc>
              <a:buSzPct val="101000"/>
            </a:pPr>
            <a:r>
              <a:rPr lang="en-US" altLang="en-US" sz="2000" dirty="0"/>
              <a:t>New C12.20 just approved</a:t>
            </a:r>
          </a:p>
          <a:p>
            <a:pPr lvl="1" eaLnBrk="1" hangingPunct="1">
              <a:lnSpc>
                <a:spcPct val="105000"/>
              </a:lnSpc>
              <a:buFont typeface="Wingdings" panose="05000000000000000000" pitchFamily="2" charset="2"/>
              <a:buChar char="§"/>
            </a:pPr>
            <a:r>
              <a:rPr lang="en-US" altLang="en-US" sz="1600" dirty="0"/>
              <a:t>Adds 0.1 accuracy class</a:t>
            </a:r>
          </a:p>
          <a:p>
            <a:pPr lvl="1" eaLnBrk="1" hangingPunct="1">
              <a:lnSpc>
                <a:spcPct val="105000"/>
              </a:lnSpc>
              <a:buFont typeface="Wingdings" panose="05000000000000000000" pitchFamily="2" charset="2"/>
              <a:buChar char="§"/>
            </a:pPr>
            <a:r>
              <a:rPr lang="en-US" altLang="en-US" sz="1600" dirty="0"/>
              <a:t>Implements testing for harmonic effects</a:t>
            </a:r>
          </a:p>
          <a:p>
            <a:pPr lvl="1" eaLnBrk="1" hangingPunct="1">
              <a:lnSpc>
                <a:spcPct val="105000"/>
              </a:lnSpc>
              <a:buFont typeface="Wingdings" panose="05000000000000000000" pitchFamily="2" charset="2"/>
              <a:buChar char="§"/>
            </a:pPr>
            <a:r>
              <a:rPr lang="en-US" altLang="en-US" sz="1600" dirty="0"/>
              <a:t>Requires moving to true polyphase testing for polyphase meters</a:t>
            </a:r>
          </a:p>
          <a:p>
            <a:pPr eaLnBrk="1" hangingPunct="1">
              <a:lnSpc>
                <a:spcPct val="105000"/>
              </a:lnSpc>
              <a:buFont typeface="Arial" panose="020B0604020202020204" pitchFamily="34" charset="0"/>
              <a:buChar char="•"/>
            </a:pPr>
            <a:r>
              <a:rPr lang="en-US" altLang="en-US" sz="2000" dirty="0"/>
              <a:t>New C12.10 coming soon</a:t>
            </a:r>
          </a:p>
          <a:p>
            <a:pPr lvl="1" eaLnBrk="1" hangingPunct="1">
              <a:lnSpc>
                <a:spcPct val="105000"/>
              </a:lnSpc>
              <a:buFont typeface="Wingdings" panose="05000000000000000000" pitchFamily="2" charset="2"/>
              <a:buChar char="§"/>
            </a:pPr>
            <a:r>
              <a:rPr lang="en-US" altLang="en-US" sz="1600" dirty="0"/>
              <a:t>Aligns C12.10 with UL2735 – Will this lead to UL listing requirements for meters?</a:t>
            </a:r>
          </a:p>
          <a:p>
            <a:pPr eaLnBrk="1" hangingPunct="1">
              <a:lnSpc>
                <a:spcPct val="105000"/>
              </a:lnSpc>
              <a:buFont typeface="Arial" panose="020B0604020202020204" pitchFamily="34" charset="0"/>
              <a:buChar char="•"/>
            </a:pPr>
            <a:r>
              <a:rPr lang="en-US" altLang="en-US" sz="2000" dirty="0"/>
              <a:t>Coming Soon – C12.31 Formal definitions for P, VA and VAR</a:t>
            </a:r>
          </a:p>
          <a:p>
            <a:pPr lvl="1" eaLnBrk="1" hangingPunct="1">
              <a:lnSpc>
                <a:spcPct val="105000"/>
              </a:lnSpc>
              <a:buFont typeface="Wingdings" panose="05000000000000000000" pitchFamily="2" charset="2"/>
              <a:buChar char="§"/>
            </a:pPr>
            <a:r>
              <a:rPr lang="en-US" altLang="en-US" sz="1600" dirty="0"/>
              <a:t>Step one formal definition of VA – only one correct answer - 2017</a:t>
            </a:r>
          </a:p>
          <a:p>
            <a:pPr lvl="1" eaLnBrk="1" hangingPunct="1">
              <a:lnSpc>
                <a:spcPct val="105000"/>
              </a:lnSpc>
              <a:buFont typeface="Wingdings" panose="05000000000000000000" pitchFamily="2" charset="2"/>
              <a:buChar char="§"/>
            </a:pPr>
            <a:r>
              <a:rPr lang="en-US" altLang="en-US" sz="1600" dirty="0"/>
              <a:t>Step two formal definition of VAR –only one correct answer – 2018</a:t>
            </a:r>
          </a:p>
          <a:p>
            <a:pPr lvl="1" eaLnBrk="1" hangingPunct="1">
              <a:lnSpc>
                <a:spcPct val="105000"/>
              </a:lnSpc>
              <a:buFont typeface="Wingdings" panose="05000000000000000000" pitchFamily="2" charset="2"/>
              <a:buChar char="§"/>
            </a:pPr>
            <a:r>
              <a:rPr lang="en-US" altLang="en-US" sz="1600" dirty="0"/>
              <a:t>Time varying definitions replace steady state definitions</a:t>
            </a:r>
          </a:p>
        </p:txBody>
      </p:sp>
      <p:sp>
        <p:nvSpPr>
          <p:cNvPr id="2" name="TextBox 1"/>
          <p:cNvSpPr txBox="1"/>
          <p:nvPr/>
        </p:nvSpPr>
        <p:spPr>
          <a:xfrm>
            <a:off x="533400" y="1524000"/>
            <a:ext cx="8153400" cy="461665"/>
          </a:xfrm>
          <a:prstGeom prst="rect">
            <a:avLst/>
          </a:prstGeom>
          <a:noFill/>
        </p:spPr>
        <p:txBody>
          <a:bodyPr wrap="square" rtlCol="0">
            <a:spAutoFit/>
          </a:bodyPr>
          <a:lstStyle/>
          <a:p>
            <a:pPr algn="ctr"/>
            <a:r>
              <a:rPr lang="en-US" sz="2400" b="1" dirty="0"/>
              <a:t>ANSI C12 Moving to Completely Overhaul Standards</a:t>
            </a:r>
          </a:p>
        </p:txBody>
      </p:sp>
    </p:spTree>
    <p:extLst>
      <p:ext uri="{BB962C8B-B14F-4D97-AF65-F5344CB8AC3E}">
        <p14:creationId xmlns:p14="http://schemas.microsoft.com/office/powerpoint/2010/main" val="2696444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dirty="0">
                <a:solidFill>
                  <a:schemeClr val="bg1"/>
                </a:solidFill>
              </a:rPr>
              <a:t>Change from Another Direction</a:t>
            </a:r>
            <a:endParaRPr lang="en-US" altLang="en-US" sz="3200" dirty="0"/>
          </a:p>
        </p:txBody>
      </p:sp>
      <p:sp>
        <p:nvSpPr>
          <p:cNvPr id="16388" name="Rectangle 5"/>
          <p:cNvSpPr>
            <a:spLocks noGrp="1" noChangeArrowheads="1"/>
          </p:cNvSpPr>
          <p:nvPr>
            <p:ph type="body" idx="1"/>
          </p:nvPr>
        </p:nvSpPr>
        <p:spPr>
          <a:xfrm>
            <a:off x="533400" y="2057400"/>
            <a:ext cx="8229600" cy="4297363"/>
          </a:xfrm>
          <a:noFill/>
        </p:spPr>
        <p:txBody>
          <a:bodyPr/>
          <a:lstStyle/>
          <a:p>
            <a:pPr eaLnBrk="1" hangingPunct="1">
              <a:lnSpc>
                <a:spcPct val="105000"/>
              </a:lnSpc>
              <a:buFont typeface="Arial" panose="020B0604020202020204" pitchFamily="34" charset="0"/>
              <a:buChar char="•"/>
            </a:pPr>
            <a:r>
              <a:rPr lang="en-US" altLang="en-US" sz="2400" dirty="0"/>
              <a:t>Coming Soon – C12.29 Field Testing Standard</a:t>
            </a:r>
          </a:p>
          <a:p>
            <a:pPr lvl="1" eaLnBrk="1" hangingPunct="1">
              <a:lnSpc>
                <a:spcPct val="105000"/>
              </a:lnSpc>
              <a:buFont typeface="Wingdings" panose="05000000000000000000" pitchFamily="2" charset="2"/>
              <a:buChar char="§"/>
            </a:pPr>
            <a:r>
              <a:rPr lang="en-US" altLang="en-US" sz="1800" dirty="0"/>
              <a:t>Finally an easy to apply standard which defines what level of accuracy you should expect in the field under real world conditions</a:t>
            </a:r>
            <a:endParaRPr lang="en-US" altLang="en-US" sz="1600" dirty="0"/>
          </a:p>
        </p:txBody>
      </p:sp>
      <p:sp>
        <p:nvSpPr>
          <p:cNvPr id="2" name="TextBox 1"/>
          <p:cNvSpPr txBox="1"/>
          <p:nvPr/>
        </p:nvSpPr>
        <p:spPr>
          <a:xfrm>
            <a:off x="533400" y="1524000"/>
            <a:ext cx="8153400" cy="461665"/>
          </a:xfrm>
          <a:prstGeom prst="rect">
            <a:avLst/>
          </a:prstGeom>
          <a:noFill/>
        </p:spPr>
        <p:txBody>
          <a:bodyPr wrap="square" rtlCol="0">
            <a:spAutoFit/>
          </a:bodyPr>
          <a:lstStyle/>
          <a:p>
            <a:pPr algn="ctr"/>
            <a:r>
              <a:rPr lang="en-US" sz="2400" b="1" dirty="0"/>
              <a:t>ANSI C12 Moving to Completely Overhaul Standards</a:t>
            </a:r>
          </a:p>
        </p:txBody>
      </p:sp>
    </p:spTree>
    <p:extLst>
      <p:ext uri="{BB962C8B-B14F-4D97-AF65-F5344CB8AC3E}">
        <p14:creationId xmlns:p14="http://schemas.microsoft.com/office/powerpoint/2010/main" val="447765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dirty="0">
                <a:solidFill>
                  <a:schemeClr val="bg1"/>
                </a:solidFill>
              </a:rPr>
              <a:t>Change from Another Direction</a:t>
            </a:r>
            <a:endParaRPr lang="en-US" altLang="en-US" sz="3200" dirty="0"/>
          </a:p>
        </p:txBody>
      </p:sp>
      <p:sp>
        <p:nvSpPr>
          <p:cNvPr id="16388" name="Rectangle 5"/>
          <p:cNvSpPr>
            <a:spLocks noGrp="1" noChangeArrowheads="1"/>
          </p:cNvSpPr>
          <p:nvPr>
            <p:ph type="body" idx="1"/>
          </p:nvPr>
        </p:nvSpPr>
        <p:spPr>
          <a:xfrm>
            <a:off x="533400" y="2057400"/>
            <a:ext cx="8229600" cy="4297363"/>
          </a:xfrm>
          <a:noFill/>
        </p:spPr>
        <p:txBody>
          <a:bodyPr/>
          <a:lstStyle/>
          <a:p>
            <a:pPr eaLnBrk="1" hangingPunct="1">
              <a:lnSpc>
                <a:spcPct val="105000"/>
              </a:lnSpc>
              <a:buFont typeface="Arial" panose="020B0604020202020204" pitchFamily="34" charset="0"/>
              <a:buChar char="•"/>
            </a:pPr>
            <a:r>
              <a:rPr lang="en-US" altLang="en-US" sz="2400" dirty="0"/>
              <a:t>C12.46 Standard for Electricity Metering</a:t>
            </a:r>
          </a:p>
          <a:p>
            <a:pPr lvl="1" eaLnBrk="1" hangingPunct="1">
              <a:lnSpc>
                <a:spcPct val="105000"/>
              </a:lnSpc>
              <a:buFont typeface="Arial" panose="020B0604020202020204" pitchFamily="34" charset="0"/>
              <a:buChar char="•"/>
            </a:pPr>
            <a:r>
              <a:rPr lang="en-US" altLang="en-US" sz="1800" dirty="0"/>
              <a:t>Replaces C12.1 and C12.20</a:t>
            </a:r>
          </a:p>
          <a:p>
            <a:pPr lvl="1" eaLnBrk="1" hangingPunct="1">
              <a:lnSpc>
                <a:spcPct val="105000"/>
              </a:lnSpc>
              <a:buFont typeface="Arial" panose="020B0604020202020204" pitchFamily="34" charset="0"/>
              <a:buChar char="•"/>
            </a:pPr>
            <a:r>
              <a:rPr lang="en-US" altLang="en-US" sz="1800" dirty="0"/>
              <a:t>Defines accuracy requirements under ALL metering conditions</a:t>
            </a:r>
          </a:p>
          <a:p>
            <a:pPr lvl="2" eaLnBrk="1" hangingPunct="1">
              <a:lnSpc>
                <a:spcPct val="105000"/>
              </a:lnSpc>
              <a:buFont typeface="Arial" panose="020B0604020202020204" pitchFamily="34" charset="0"/>
              <a:buChar char="•"/>
            </a:pPr>
            <a:r>
              <a:rPr lang="en-US" altLang="en-US" sz="1600" dirty="0"/>
              <a:t>Sinusoidal, harmonic, time varying</a:t>
            </a:r>
          </a:p>
          <a:p>
            <a:pPr lvl="2" eaLnBrk="1" hangingPunct="1">
              <a:lnSpc>
                <a:spcPct val="105000"/>
              </a:lnSpc>
              <a:buFont typeface="Arial" panose="020B0604020202020204" pitchFamily="34" charset="0"/>
              <a:buChar char="•"/>
            </a:pPr>
            <a:r>
              <a:rPr lang="en-US" altLang="en-US" sz="1600" dirty="0"/>
              <a:t>Defines performance for Active Energy, Apparent Energy and Reactive Energy</a:t>
            </a:r>
          </a:p>
          <a:p>
            <a:pPr lvl="2" eaLnBrk="1" hangingPunct="1">
              <a:lnSpc>
                <a:spcPct val="105000"/>
              </a:lnSpc>
              <a:buFont typeface="Arial" panose="020B0604020202020204" pitchFamily="34" charset="0"/>
              <a:buChar char="•"/>
            </a:pPr>
            <a:r>
              <a:rPr lang="en-US" altLang="en-US" sz="1600" dirty="0"/>
              <a:t>Moves toward Active energy and Apparent Energy as being the quantities on which billing is based</a:t>
            </a:r>
          </a:p>
          <a:p>
            <a:pPr lvl="1" eaLnBrk="1" hangingPunct="1">
              <a:lnSpc>
                <a:spcPct val="105000"/>
              </a:lnSpc>
              <a:buFont typeface="Arial" panose="020B0604020202020204" pitchFamily="34" charset="0"/>
              <a:buChar char="•"/>
            </a:pPr>
            <a:r>
              <a:rPr lang="en-US" altLang="en-US" sz="1800" dirty="0"/>
              <a:t>Defines the meter as everything “under glass”.  So performance testing has to be done “as configured” in the field with all functions “fully operational”.</a:t>
            </a:r>
          </a:p>
        </p:txBody>
      </p:sp>
      <p:sp>
        <p:nvSpPr>
          <p:cNvPr id="2" name="TextBox 1"/>
          <p:cNvSpPr txBox="1"/>
          <p:nvPr/>
        </p:nvSpPr>
        <p:spPr>
          <a:xfrm>
            <a:off x="533400" y="1524000"/>
            <a:ext cx="8153400" cy="461665"/>
          </a:xfrm>
          <a:prstGeom prst="rect">
            <a:avLst/>
          </a:prstGeom>
          <a:noFill/>
        </p:spPr>
        <p:txBody>
          <a:bodyPr wrap="square" rtlCol="0">
            <a:spAutoFit/>
          </a:bodyPr>
          <a:lstStyle/>
          <a:p>
            <a:pPr algn="ctr"/>
            <a:r>
              <a:rPr lang="en-US" sz="2400" b="1" dirty="0"/>
              <a:t>ANSI C12 Moving to Completely Overhaul Standards</a:t>
            </a:r>
          </a:p>
        </p:txBody>
      </p:sp>
    </p:spTree>
    <p:extLst>
      <p:ext uri="{BB962C8B-B14F-4D97-AF65-F5344CB8AC3E}">
        <p14:creationId xmlns:p14="http://schemas.microsoft.com/office/powerpoint/2010/main" val="23776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a:solidFill>
                  <a:schemeClr val="bg1"/>
                </a:solidFill>
              </a:rPr>
              <a:t>Abstract</a:t>
            </a:r>
          </a:p>
        </p:txBody>
      </p:sp>
      <p:sp>
        <p:nvSpPr>
          <p:cNvPr id="3075" name="Rectangle 3"/>
          <p:cNvSpPr>
            <a:spLocks noGrp="1" noChangeArrowheads="1"/>
          </p:cNvSpPr>
          <p:nvPr>
            <p:ph type="body" idx="1"/>
          </p:nvPr>
        </p:nvSpPr>
        <p:spPr>
          <a:xfrm>
            <a:off x="457200" y="1752600"/>
            <a:ext cx="8229600" cy="3733800"/>
          </a:xfrm>
          <a:solidFill>
            <a:srgbClr val="FFFFFF"/>
          </a:solidFill>
        </p:spPr>
        <p:txBody>
          <a:bodyPr/>
          <a:lstStyle/>
          <a:p>
            <a:pPr eaLnBrk="1" hangingPunct="1">
              <a:lnSpc>
                <a:spcPct val="80000"/>
              </a:lnSpc>
              <a:spcAft>
                <a:spcPct val="100000"/>
              </a:spcAft>
            </a:pPr>
            <a:r>
              <a:rPr lang="en-US" altLang="en-US" sz="2000"/>
              <a:t>As many utilities have elected to deploy advanced metering systems and millions of new solid-state, microprocessor based end-points with communications under glass, a dramatic shift has begun regarding where metering resources are being deployed and what they are doing.</a:t>
            </a:r>
          </a:p>
          <a:p>
            <a:pPr eaLnBrk="1" hangingPunct="1">
              <a:lnSpc>
                <a:spcPct val="80000"/>
              </a:lnSpc>
              <a:spcAft>
                <a:spcPct val="100000"/>
              </a:spcAft>
            </a:pPr>
            <a:r>
              <a:rPr lang="en-US" altLang="en-US" sz="2000"/>
              <a:t>This presentation will highlight the new value proposition for metering personnel at their respective utility companies in a post-AMI World.</a:t>
            </a:r>
          </a:p>
          <a:p>
            <a:pPr eaLnBrk="1" hangingPunct="1">
              <a:lnSpc>
                <a:spcPct val="80000"/>
              </a:lnSpc>
              <a:spcAft>
                <a:spcPct val="100000"/>
              </a:spcAft>
            </a:pPr>
            <a:r>
              <a:rPr lang="en-US" altLang="en-US" sz="2000"/>
              <a:t>Examples of issues which have arisen or been identified over the course of various deployments and in the immediate aftermath of an AMI deployment.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solidFill>
            <a:srgbClr val="FF0000"/>
          </a:solidFill>
        </p:spPr>
        <p:txBody>
          <a:bodyPr/>
          <a:lstStyle/>
          <a:p>
            <a:pPr eaLnBrk="1" hangingPunct="1"/>
            <a:r>
              <a:rPr lang="en-US" altLang="en-US" sz="3000">
                <a:solidFill>
                  <a:schemeClr val="bg1"/>
                </a:solidFill>
              </a:rPr>
              <a:t>Summary</a:t>
            </a:r>
            <a:r>
              <a:rPr lang="en-US" altLang="en-US" sz="3000"/>
              <a:t> </a:t>
            </a:r>
          </a:p>
        </p:txBody>
      </p:sp>
      <p:sp>
        <p:nvSpPr>
          <p:cNvPr id="18435" name="Rectangle 5"/>
          <p:cNvSpPr>
            <a:spLocks noGrp="1" noChangeArrowheads="1"/>
          </p:cNvSpPr>
          <p:nvPr>
            <p:ph type="body" idx="1"/>
          </p:nvPr>
        </p:nvSpPr>
        <p:spPr>
          <a:xfrm>
            <a:off x="381000" y="1600200"/>
            <a:ext cx="8305800" cy="4191000"/>
          </a:xfrm>
          <a:noFill/>
        </p:spPr>
        <p:txBody>
          <a:bodyPr/>
          <a:lstStyle/>
          <a:p>
            <a:pPr marL="228600" indent="-228600" eaLnBrk="1" hangingPunct="1">
              <a:lnSpc>
                <a:spcPct val="120000"/>
              </a:lnSpc>
            </a:pPr>
            <a:r>
              <a:rPr lang="en-US" altLang="en-US" sz="2400" dirty="0"/>
              <a:t>Metering is getting much more complicated</a:t>
            </a:r>
          </a:p>
          <a:p>
            <a:pPr lvl="1" indent="-342900" eaLnBrk="1" hangingPunct="1">
              <a:lnSpc>
                <a:spcPct val="120000"/>
              </a:lnSpc>
              <a:buFont typeface="Wingdings" panose="05000000000000000000" pitchFamily="2" charset="2"/>
              <a:buChar char="§"/>
            </a:pPr>
            <a:r>
              <a:rPr lang="en-US" altLang="en-US" sz="2000" dirty="0"/>
              <a:t>Accuracy is not just sinusoidal in the lab</a:t>
            </a:r>
          </a:p>
          <a:p>
            <a:pPr lvl="1" indent="-342900" eaLnBrk="1" hangingPunct="1">
              <a:lnSpc>
                <a:spcPct val="120000"/>
              </a:lnSpc>
              <a:buFont typeface="Wingdings" panose="05000000000000000000" pitchFamily="2" charset="2"/>
              <a:buChar char="§"/>
            </a:pPr>
            <a:r>
              <a:rPr lang="en-US" altLang="en-US" sz="2000" dirty="0"/>
              <a:t>Communications are complex and rapidly evolving</a:t>
            </a:r>
            <a:endParaRPr lang="en-US" altLang="en-US" sz="1300" dirty="0"/>
          </a:p>
          <a:p>
            <a:pPr marL="228600" indent="-228600" eaLnBrk="1" hangingPunct="1">
              <a:lnSpc>
                <a:spcPct val="120000"/>
              </a:lnSpc>
            </a:pPr>
            <a:r>
              <a:rPr lang="en-US" altLang="en-US" sz="2400" dirty="0"/>
              <a:t>At a time when meter operations are suffering from experience drain they need</a:t>
            </a:r>
          </a:p>
          <a:p>
            <a:pPr lvl="1" indent="-342900" eaLnBrk="1" hangingPunct="1">
              <a:lnSpc>
                <a:spcPct val="120000"/>
              </a:lnSpc>
              <a:buFont typeface="Wingdings" panose="05000000000000000000" pitchFamily="2" charset="2"/>
              <a:buChar char="§"/>
            </a:pPr>
            <a:r>
              <a:rPr lang="en-US" altLang="en-US" sz="2000" dirty="0"/>
              <a:t>Increased expertise in communications technologies</a:t>
            </a:r>
          </a:p>
          <a:p>
            <a:pPr lvl="1" indent="-342900" eaLnBrk="1" hangingPunct="1">
              <a:lnSpc>
                <a:spcPct val="120000"/>
              </a:lnSpc>
              <a:buFont typeface="Wingdings" panose="05000000000000000000" pitchFamily="2" charset="2"/>
              <a:buChar char="§"/>
            </a:pPr>
            <a:r>
              <a:rPr lang="en-US" altLang="en-US" sz="2000" dirty="0"/>
              <a:t>Ability to analyze complex data available from AMI/AMR systems</a:t>
            </a:r>
          </a:p>
          <a:p>
            <a:pPr lvl="1" indent="-342900" eaLnBrk="1" hangingPunct="1">
              <a:lnSpc>
                <a:spcPct val="120000"/>
              </a:lnSpc>
              <a:buFont typeface="Wingdings" panose="05000000000000000000" pitchFamily="2" charset="2"/>
              <a:buChar char="§"/>
            </a:pPr>
            <a:r>
              <a:rPr lang="en-US" altLang="en-US" sz="2000" dirty="0"/>
              <a:t>Ability to deal with changing Standards which are much more</a:t>
            </a:r>
          </a:p>
          <a:p>
            <a:pPr marL="0" indent="0" eaLnBrk="1" hangingPunct="1">
              <a:lnSpc>
                <a:spcPct val="80000"/>
              </a:lnSpc>
              <a:buNone/>
            </a:pPr>
            <a:endParaRPr lang="en-US" altLang="en-US" sz="1700" dirty="0"/>
          </a:p>
        </p:txBody>
      </p:sp>
      <p:sp>
        <p:nvSpPr>
          <p:cNvPr id="18436"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52070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solidFill>
            <a:srgbClr val="FF0000"/>
          </a:solidFill>
        </p:spPr>
        <p:txBody>
          <a:bodyPr/>
          <a:lstStyle/>
          <a:p>
            <a:pPr eaLnBrk="1" hangingPunct="1"/>
            <a:r>
              <a:rPr lang="en-US" altLang="en-US" sz="3000">
                <a:solidFill>
                  <a:schemeClr val="bg1"/>
                </a:solidFill>
              </a:rPr>
              <a:t>Summary</a:t>
            </a:r>
            <a:r>
              <a:rPr lang="en-US" altLang="en-US" sz="3000"/>
              <a:t> </a:t>
            </a:r>
          </a:p>
        </p:txBody>
      </p:sp>
      <p:sp>
        <p:nvSpPr>
          <p:cNvPr id="18435" name="Rectangle 5"/>
          <p:cNvSpPr>
            <a:spLocks noGrp="1" noChangeArrowheads="1"/>
          </p:cNvSpPr>
          <p:nvPr>
            <p:ph type="body" idx="1"/>
          </p:nvPr>
        </p:nvSpPr>
        <p:spPr>
          <a:xfrm>
            <a:off x="381000" y="1600200"/>
            <a:ext cx="8305800" cy="4191000"/>
          </a:xfrm>
          <a:noFill/>
        </p:spPr>
        <p:txBody>
          <a:bodyPr/>
          <a:lstStyle/>
          <a:p>
            <a:pPr marL="228600" indent="-228600" eaLnBrk="1" hangingPunct="1">
              <a:lnSpc>
                <a:spcPct val="120000"/>
              </a:lnSpc>
            </a:pPr>
            <a:r>
              <a:rPr lang="en-US" altLang="en-US" sz="2400" dirty="0"/>
              <a:t>At a time when meter operations are suffering from experience drain and budget tightening they need</a:t>
            </a:r>
          </a:p>
          <a:p>
            <a:pPr lvl="1" indent="-342900" eaLnBrk="1" hangingPunct="1">
              <a:lnSpc>
                <a:spcPct val="120000"/>
              </a:lnSpc>
              <a:buFont typeface="Wingdings" panose="05000000000000000000" pitchFamily="2" charset="2"/>
              <a:buChar char="§"/>
            </a:pPr>
            <a:r>
              <a:rPr lang="en-US" altLang="en-US" sz="2000" dirty="0"/>
              <a:t>Increased expertise in communications technologies</a:t>
            </a:r>
          </a:p>
          <a:p>
            <a:pPr lvl="1" indent="-342900" eaLnBrk="1" hangingPunct="1">
              <a:lnSpc>
                <a:spcPct val="120000"/>
              </a:lnSpc>
              <a:buFont typeface="Wingdings" panose="05000000000000000000" pitchFamily="2" charset="2"/>
              <a:buChar char="§"/>
            </a:pPr>
            <a:r>
              <a:rPr lang="en-US" altLang="en-US" sz="2000" dirty="0"/>
              <a:t>Ability to analyze complex data available from AMI/AMR systems</a:t>
            </a:r>
          </a:p>
          <a:p>
            <a:pPr lvl="1" indent="-342900" eaLnBrk="1" hangingPunct="1">
              <a:lnSpc>
                <a:spcPct val="120000"/>
              </a:lnSpc>
              <a:buFont typeface="Wingdings" panose="05000000000000000000" pitchFamily="2" charset="2"/>
              <a:buChar char="§"/>
            </a:pPr>
            <a:r>
              <a:rPr lang="en-US" altLang="en-US" sz="2000" dirty="0"/>
              <a:t>Ability to deal with changing Standards which are much more complex because they are “real world oriented”</a:t>
            </a:r>
          </a:p>
          <a:p>
            <a:pPr marL="228600" indent="-228600" eaLnBrk="1" hangingPunct="1">
              <a:lnSpc>
                <a:spcPct val="120000"/>
              </a:lnSpc>
            </a:pPr>
            <a:r>
              <a:rPr lang="en-US" altLang="en-US" sz="2400" dirty="0"/>
              <a:t>How will metering operations meet these new challenges</a:t>
            </a:r>
          </a:p>
          <a:p>
            <a:pPr lvl="1" indent="-342900" eaLnBrk="1" hangingPunct="1">
              <a:lnSpc>
                <a:spcPct val="120000"/>
              </a:lnSpc>
              <a:buFont typeface="Wingdings" panose="05000000000000000000" pitchFamily="2" charset="2"/>
              <a:buChar char="§"/>
            </a:pPr>
            <a:r>
              <a:rPr lang="en-US" altLang="en-US" sz="2000" dirty="0"/>
              <a:t>Expand staff?  Bring in experts?  Use outside services?</a:t>
            </a:r>
          </a:p>
          <a:p>
            <a:pPr lvl="1" indent="-342900" eaLnBrk="1" hangingPunct="1">
              <a:lnSpc>
                <a:spcPct val="120000"/>
              </a:lnSpc>
              <a:buFont typeface="Wingdings" panose="05000000000000000000" pitchFamily="2" charset="2"/>
              <a:buChar char="§"/>
            </a:pPr>
            <a:r>
              <a:rPr lang="en-US" altLang="en-US" sz="2000" dirty="0"/>
              <a:t>Communications are complex and rapidly evolving</a:t>
            </a:r>
            <a:endParaRPr lang="en-US" altLang="en-US" sz="1300" dirty="0"/>
          </a:p>
          <a:p>
            <a:pPr marL="0" indent="0" eaLnBrk="1" hangingPunct="1">
              <a:lnSpc>
                <a:spcPct val="80000"/>
              </a:lnSpc>
              <a:buNone/>
            </a:pPr>
            <a:endParaRPr lang="en-US" altLang="en-US" sz="1700" dirty="0"/>
          </a:p>
        </p:txBody>
      </p:sp>
      <p:sp>
        <p:nvSpPr>
          <p:cNvPr id="18436"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52070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800"/>
          </a:p>
        </p:txBody>
      </p:sp>
    </p:spTree>
    <p:extLst>
      <p:ext uri="{BB962C8B-B14F-4D97-AF65-F5344CB8AC3E}">
        <p14:creationId xmlns:p14="http://schemas.microsoft.com/office/powerpoint/2010/main" val="2033715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solidFill>
            <a:srgbClr val="FF0000"/>
          </a:solidFill>
        </p:spPr>
        <p:txBody>
          <a:bodyPr/>
          <a:lstStyle/>
          <a:p>
            <a:pPr eaLnBrk="1" hangingPunct="1"/>
            <a:r>
              <a:rPr lang="en-US" altLang="en-US" sz="3000">
                <a:solidFill>
                  <a:schemeClr val="bg1"/>
                </a:solidFill>
              </a:rPr>
              <a:t>Summary</a:t>
            </a:r>
            <a:r>
              <a:rPr lang="en-US" altLang="en-US" sz="3000"/>
              <a:t> </a:t>
            </a:r>
          </a:p>
        </p:txBody>
      </p:sp>
      <p:sp>
        <p:nvSpPr>
          <p:cNvPr id="18435" name="Rectangle 5"/>
          <p:cNvSpPr>
            <a:spLocks noGrp="1" noChangeArrowheads="1"/>
          </p:cNvSpPr>
          <p:nvPr>
            <p:ph type="body" idx="1"/>
          </p:nvPr>
        </p:nvSpPr>
        <p:spPr>
          <a:xfrm>
            <a:off x="381000" y="1600200"/>
            <a:ext cx="8305800" cy="4191000"/>
          </a:xfrm>
          <a:noFill/>
        </p:spPr>
        <p:txBody>
          <a:bodyPr/>
          <a:lstStyle/>
          <a:p>
            <a:pPr marL="228600" indent="-228600" eaLnBrk="1" hangingPunct="1">
              <a:lnSpc>
                <a:spcPct val="120000"/>
              </a:lnSpc>
            </a:pPr>
            <a:r>
              <a:rPr lang="en-US" altLang="en-US" sz="2400" dirty="0"/>
              <a:t>Change the approach to what they do</a:t>
            </a:r>
          </a:p>
          <a:p>
            <a:pPr lvl="1" indent="-342900" eaLnBrk="1" hangingPunct="1">
              <a:lnSpc>
                <a:spcPct val="120000"/>
              </a:lnSpc>
              <a:buFont typeface="Wingdings" panose="05000000000000000000" pitchFamily="2" charset="2"/>
              <a:buChar char="§"/>
            </a:pPr>
            <a:r>
              <a:rPr lang="en-US" altLang="en-US" sz="2000" dirty="0"/>
              <a:t>Targeted field testing using statistical analysis of AMR/AMI data, not random sampling</a:t>
            </a:r>
          </a:p>
          <a:p>
            <a:pPr lvl="1" indent="-342900" eaLnBrk="1" hangingPunct="1">
              <a:lnSpc>
                <a:spcPct val="120000"/>
              </a:lnSpc>
              <a:buFont typeface="Wingdings" panose="05000000000000000000" pitchFamily="2" charset="2"/>
              <a:buChar char="§"/>
            </a:pPr>
            <a:r>
              <a:rPr lang="en-US" altLang="en-US" sz="2000" dirty="0"/>
              <a:t>Large scale functionality testing prior to deployment</a:t>
            </a:r>
          </a:p>
          <a:p>
            <a:pPr lvl="1" indent="-342900" eaLnBrk="1" hangingPunct="1">
              <a:lnSpc>
                <a:spcPct val="120000"/>
              </a:lnSpc>
              <a:buFont typeface="Wingdings" panose="05000000000000000000" pitchFamily="2" charset="2"/>
              <a:buChar char="§"/>
            </a:pPr>
            <a:r>
              <a:rPr lang="en-US" altLang="en-US" sz="2000" dirty="0"/>
              <a:t>More automation in all aspects of testing</a:t>
            </a:r>
          </a:p>
          <a:p>
            <a:pPr lvl="2" indent="-342900" eaLnBrk="1" hangingPunct="1">
              <a:lnSpc>
                <a:spcPct val="120000"/>
              </a:lnSpc>
              <a:buFont typeface="Wingdings" panose="05000000000000000000" pitchFamily="2" charset="2"/>
              <a:buChar char="§"/>
            </a:pPr>
            <a:r>
              <a:rPr lang="en-US" altLang="en-US" sz="1600" dirty="0"/>
              <a:t>Consider the “cable guy”</a:t>
            </a:r>
          </a:p>
          <a:p>
            <a:pPr marL="228600" indent="-228600" eaLnBrk="1" hangingPunct="1">
              <a:lnSpc>
                <a:spcPct val="120000"/>
              </a:lnSpc>
            </a:pPr>
            <a:r>
              <a:rPr lang="en-US" altLang="en-US" sz="2400" dirty="0"/>
              <a:t>Find ways to leverage outside services and support</a:t>
            </a:r>
          </a:p>
          <a:p>
            <a:pPr marL="0" indent="0" eaLnBrk="1" hangingPunct="1">
              <a:lnSpc>
                <a:spcPct val="80000"/>
              </a:lnSpc>
              <a:buNone/>
            </a:pPr>
            <a:endParaRPr lang="en-US" altLang="en-US" sz="1700" dirty="0"/>
          </a:p>
        </p:txBody>
      </p:sp>
      <p:sp>
        <p:nvSpPr>
          <p:cNvPr id="18436"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52070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800"/>
          </a:p>
        </p:txBody>
      </p:sp>
    </p:spTree>
    <p:extLst>
      <p:ext uri="{BB962C8B-B14F-4D97-AF65-F5344CB8AC3E}">
        <p14:creationId xmlns:p14="http://schemas.microsoft.com/office/powerpoint/2010/main" val="3943522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solidFill>
            <a:srgbClr val="FF0000"/>
          </a:solidFill>
        </p:spPr>
        <p:txBody>
          <a:bodyPr/>
          <a:lstStyle/>
          <a:p>
            <a:pPr eaLnBrk="1" hangingPunct="1"/>
            <a:r>
              <a:rPr lang="en-US" altLang="en-US" sz="3000">
                <a:solidFill>
                  <a:schemeClr val="bg1"/>
                </a:solidFill>
              </a:rPr>
              <a:t>Summary</a:t>
            </a:r>
            <a:r>
              <a:rPr lang="en-US" altLang="en-US" sz="3000"/>
              <a:t> </a:t>
            </a:r>
          </a:p>
        </p:txBody>
      </p:sp>
      <p:sp>
        <p:nvSpPr>
          <p:cNvPr id="18435" name="Rectangle 5"/>
          <p:cNvSpPr>
            <a:spLocks noGrp="1" noChangeArrowheads="1"/>
          </p:cNvSpPr>
          <p:nvPr>
            <p:ph type="body" idx="1"/>
          </p:nvPr>
        </p:nvSpPr>
        <p:spPr>
          <a:xfrm>
            <a:off x="381000" y="1600200"/>
            <a:ext cx="8305800" cy="4419600"/>
          </a:xfrm>
          <a:noFill/>
        </p:spPr>
        <p:txBody>
          <a:bodyPr/>
          <a:lstStyle/>
          <a:p>
            <a:pPr marL="228600" indent="-228600" eaLnBrk="1" hangingPunct="1">
              <a:lnSpc>
                <a:spcPct val="120000"/>
              </a:lnSpc>
            </a:pPr>
            <a:r>
              <a:rPr lang="en-US" altLang="en-US" sz="1700" dirty="0"/>
              <a:t>There are fewer “routine jobs” in the field and many of the standard tasks are no longer required.  This will lead to fewer classifications of meter techs going forward and the need for a more highly trained tech.</a:t>
            </a:r>
          </a:p>
          <a:p>
            <a:pPr marL="228600" indent="-228600">
              <a:lnSpc>
                <a:spcPct val="120000"/>
              </a:lnSpc>
            </a:pPr>
            <a:r>
              <a:rPr lang="en-US" altLang="en-US" sz="1700" dirty="0"/>
              <a:t>Each Utility must take a far more active role as part of checking, certifying, and rechecking the functionality of their meters.</a:t>
            </a:r>
          </a:p>
          <a:p>
            <a:pPr marL="228600" indent="-228600" eaLnBrk="1" hangingPunct="1">
              <a:lnSpc>
                <a:spcPct val="80000"/>
              </a:lnSpc>
            </a:pPr>
            <a:r>
              <a:rPr lang="en-US" altLang="en-US" sz="1700" dirty="0"/>
              <a:t>Metering will be in a near constant cycle of looking for the next technology, evaluating those  technologies, planning for deploying these technologies, and cleaning up the aftermath of the deployment of </a:t>
            </a:r>
            <a:br>
              <a:rPr lang="en-US" altLang="en-US" sz="1700" dirty="0"/>
            </a:br>
            <a:r>
              <a:rPr lang="en-US" altLang="en-US" sz="1700" dirty="0"/>
              <a:t>these technologies.</a:t>
            </a:r>
          </a:p>
          <a:p>
            <a:pPr marL="228600" indent="-228600" eaLnBrk="1" hangingPunct="1">
              <a:lnSpc>
                <a:spcPct val="80000"/>
              </a:lnSpc>
            </a:pPr>
            <a:endParaRPr lang="en-US" altLang="en-US" sz="1700" dirty="0"/>
          </a:p>
        </p:txBody>
      </p:sp>
      <p:sp>
        <p:nvSpPr>
          <p:cNvPr id="18436"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52070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800"/>
          </a:p>
        </p:txBody>
      </p:sp>
    </p:spTree>
    <p:extLst>
      <p:ext uri="{BB962C8B-B14F-4D97-AF65-F5344CB8AC3E}">
        <p14:creationId xmlns:p14="http://schemas.microsoft.com/office/powerpoint/2010/main" val="91788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solidFill>
            <a:srgbClr val="FF0000"/>
          </a:solidFill>
        </p:spPr>
        <p:txBody>
          <a:bodyPr/>
          <a:lstStyle/>
          <a:p>
            <a:pPr algn="l" eaLnBrk="1" hangingPunct="1"/>
            <a:r>
              <a:rPr lang="en-US" altLang="en-US" sz="3000">
                <a:solidFill>
                  <a:schemeClr val="bg1"/>
                </a:solidFill>
              </a:rPr>
              <a:t>              Questions and Discussion</a:t>
            </a:r>
            <a:r>
              <a:rPr lang="en-US" altLang="en-US" sz="4000">
                <a:solidFill>
                  <a:schemeClr val="bg1"/>
                </a:solidFill>
              </a:rPr>
              <a:t>  </a:t>
            </a:r>
          </a:p>
        </p:txBody>
      </p:sp>
      <p:sp>
        <p:nvSpPr>
          <p:cNvPr id="19459" name="Rectangle 5"/>
          <p:cNvSpPr>
            <a:spLocks noGrp="1" noChangeArrowheads="1"/>
          </p:cNvSpPr>
          <p:nvPr>
            <p:ph type="body" idx="1"/>
          </p:nvPr>
        </p:nvSpPr>
        <p:spPr>
          <a:noFill/>
        </p:spPr>
        <p:txBody>
          <a:bodyPr/>
          <a:lstStyle/>
          <a:p>
            <a:pPr algn="ctr" eaLnBrk="1" hangingPunct="1">
              <a:buFontTx/>
              <a:buNone/>
            </a:pPr>
            <a:r>
              <a:rPr lang="en-US" altLang="en-US" sz="3500"/>
              <a:t>Bill Hardy</a:t>
            </a:r>
          </a:p>
          <a:p>
            <a:pPr algn="ctr" eaLnBrk="1" hangingPunct="1">
              <a:buFontTx/>
              <a:buNone/>
            </a:pPr>
            <a:r>
              <a:rPr lang="en-US" altLang="en-US"/>
              <a:t>TESCO – The Eastern Specialty Company</a:t>
            </a:r>
            <a:r>
              <a:rPr lang="en-US" altLang="en-US" sz="4000"/>
              <a:t> </a:t>
            </a:r>
          </a:p>
          <a:p>
            <a:pPr algn="ctr" eaLnBrk="1" hangingPunct="1">
              <a:buFontTx/>
              <a:buNone/>
            </a:pPr>
            <a:r>
              <a:rPr lang="en-US" altLang="en-US" sz="2800"/>
              <a:t>Bristol, PA</a:t>
            </a:r>
          </a:p>
          <a:p>
            <a:pPr algn="ctr" eaLnBrk="1" hangingPunct="1">
              <a:buFontTx/>
              <a:buNone/>
            </a:pPr>
            <a:r>
              <a:rPr lang="en-US" altLang="en-US" sz="2800"/>
              <a:t>1-800-762-8211</a:t>
            </a:r>
          </a:p>
          <a:p>
            <a:pPr algn="ctr" eaLnBrk="1" hangingPunct="1">
              <a:buFontTx/>
              <a:buNone/>
            </a:pPr>
            <a:r>
              <a:rPr lang="en-US" altLang="en-US" sz="2800"/>
              <a:t/>
            </a:r>
            <a:br>
              <a:rPr lang="en-US" altLang="en-US" sz="2800"/>
            </a:br>
            <a:r>
              <a:rPr lang="en-US" altLang="en-US" sz="2300"/>
              <a:t>This presentation can also be found under Meter Conferences and Schools on the TESCO web site: </a:t>
            </a:r>
            <a:r>
              <a:rPr lang="en-US" altLang="en-US" sz="2300">
                <a:solidFill>
                  <a:srgbClr val="CC3300"/>
                </a:solidFill>
                <a:hlinkClick r:id="rId3"/>
              </a:rPr>
              <a:t>www.tesco-advent.com</a:t>
            </a:r>
            <a:endParaRPr lang="en-US" altLang="en-US" sz="2300">
              <a:solidFill>
                <a:srgbClr val="CC3300"/>
              </a:solidFill>
            </a:endParaRPr>
          </a:p>
          <a:p>
            <a:pPr algn="ctr" eaLnBrk="1" hangingPunct="1">
              <a:buFontTx/>
              <a:buNone/>
            </a:pPr>
            <a:endParaRPr lang="en-US" altLang="en-US" sz="2300">
              <a:solidFill>
                <a:srgbClr val="CC3300"/>
              </a:solidFill>
            </a:endParaRPr>
          </a:p>
        </p:txBody>
      </p:sp>
      <p:pic>
        <p:nvPicPr>
          <p:cNvPr id="19460"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solidFill>
            <a:srgbClr val="FF0000"/>
          </a:solidFill>
        </p:spPr>
        <p:txBody>
          <a:bodyPr/>
          <a:lstStyle/>
          <a:p>
            <a:pPr marL="838200" indent="-838200" eaLnBrk="1" hangingPunct="1"/>
            <a:r>
              <a:rPr lang="en-US" altLang="en-US" sz="3000" dirty="0">
                <a:solidFill>
                  <a:schemeClr val="bg1"/>
                </a:solidFill>
              </a:rPr>
              <a:t>Ongoing Issues</a:t>
            </a:r>
            <a:endParaRPr lang="en-US" altLang="en-US" sz="2000" dirty="0">
              <a:solidFill>
                <a:schemeClr val="bg1"/>
              </a:solidFill>
            </a:endParaRPr>
          </a:p>
        </p:txBody>
      </p:sp>
      <p:sp>
        <p:nvSpPr>
          <p:cNvPr id="4099" name="Rectangle 5"/>
          <p:cNvSpPr>
            <a:spLocks noGrp="1" noChangeArrowheads="1"/>
          </p:cNvSpPr>
          <p:nvPr>
            <p:ph type="body" idx="1"/>
          </p:nvPr>
        </p:nvSpPr>
        <p:spPr>
          <a:xfrm>
            <a:off x="3048000" y="1981200"/>
            <a:ext cx="5867400" cy="3962400"/>
          </a:xfrm>
          <a:solidFill>
            <a:schemeClr val="bg1"/>
          </a:solidFill>
        </p:spPr>
        <p:txBody>
          <a:bodyPr/>
          <a:lstStyle/>
          <a:p>
            <a:pPr eaLnBrk="1" hangingPunct="1">
              <a:lnSpc>
                <a:spcPts val="2200"/>
              </a:lnSpc>
              <a:spcAft>
                <a:spcPct val="20000"/>
              </a:spcAft>
            </a:pPr>
            <a:r>
              <a:rPr lang="en-US" altLang="en-US" sz="1700" dirty="0"/>
              <a:t>Fewer meter techs in the field and in the shop than there were 25 years ago</a:t>
            </a:r>
          </a:p>
          <a:p>
            <a:pPr eaLnBrk="1" hangingPunct="1">
              <a:lnSpc>
                <a:spcPts val="2200"/>
              </a:lnSpc>
              <a:spcAft>
                <a:spcPct val="20000"/>
              </a:spcAft>
            </a:pPr>
            <a:r>
              <a:rPr lang="en-US" altLang="en-US" sz="1700" dirty="0"/>
              <a:t>Acute shortage of experienced techs growing as industry experiences a wave of retirements</a:t>
            </a:r>
          </a:p>
          <a:p>
            <a:pPr eaLnBrk="1" hangingPunct="1">
              <a:lnSpc>
                <a:spcPts val="2200"/>
              </a:lnSpc>
              <a:spcAft>
                <a:spcPct val="20000"/>
              </a:spcAft>
            </a:pPr>
            <a:r>
              <a:rPr lang="en-US" altLang="en-US" sz="1700" dirty="0"/>
              <a:t>Fewer Field checks and site verifications due to lack of personnel, lack of experience and lack of expertise</a:t>
            </a:r>
          </a:p>
          <a:p>
            <a:pPr eaLnBrk="1" hangingPunct="1">
              <a:lnSpc>
                <a:spcPts val="2200"/>
              </a:lnSpc>
              <a:spcAft>
                <a:spcPct val="20000"/>
              </a:spcAft>
            </a:pPr>
            <a:r>
              <a:rPr lang="en-US" altLang="en-US" sz="1700" dirty="0"/>
              <a:t>More features under glass in the meters even before AMI deployed</a:t>
            </a:r>
          </a:p>
          <a:p>
            <a:pPr eaLnBrk="1" hangingPunct="1">
              <a:lnSpc>
                <a:spcPts val="2200"/>
              </a:lnSpc>
              <a:spcAft>
                <a:spcPct val="20000"/>
              </a:spcAft>
            </a:pPr>
            <a:r>
              <a:rPr lang="en-US" altLang="en-US" sz="1700" dirty="0"/>
              <a:t>Significantly more features under glass in every AMR and AMI system being considered or being deployed</a:t>
            </a:r>
          </a:p>
        </p:txBody>
      </p:sp>
      <p:sp>
        <p:nvSpPr>
          <p:cNvPr id="4100" name="Text Box 8"/>
          <p:cNvSpPr txBox="1">
            <a:spLocks noChangeArrowheads="1"/>
          </p:cNvSpPr>
          <p:nvPr/>
        </p:nvSpPr>
        <p:spPr bwMode="auto">
          <a:xfrm>
            <a:off x="457200" y="150812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solidFill>
                  <a:srgbClr val="CC3300"/>
                </a:solidFill>
              </a:rPr>
              <a:t>Common Features and Common Sources of Concern</a:t>
            </a:r>
            <a:r>
              <a:rPr lang="en-US" altLang="en-US" sz="2000" b="1" dirty="0"/>
              <a:t> </a:t>
            </a:r>
          </a:p>
        </p:txBody>
      </p:sp>
      <p:pic>
        <p:nvPicPr>
          <p:cNvPr id="4101" name="Picture 10"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2565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solidFill>
            <a:srgbClr val="FF0000"/>
          </a:solidFill>
        </p:spPr>
        <p:txBody>
          <a:bodyPr/>
          <a:lstStyle/>
          <a:p>
            <a:pPr eaLnBrk="1" hangingPunct="1"/>
            <a:r>
              <a:rPr lang="en-US" altLang="en-US" sz="3000">
                <a:solidFill>
                  <a:schemeClr val="bg1"/>
                </a:solidFill>
              </a:rPr>
              <a:t>The Pendulum Starts to Move</a:t>
            </a:r>
          </a:p>
        </p:txBody>
      </p:sp>
      <p:sp>
        <p:nvSpPr>
          <p:cNvPr id="5123" name="Rectangle 8"/>
          <p:cNvSpPr>
            <a:spLocks noGrp="1" noChangeArrowheads="1"/>
          </p:cNvSpPr>
          <p:nvPr>
            <p:ph type="body" idx="1"/>
          </p:nvPr>
        </p:nvSpPr>
        <p:spPr>
          <a:xfrm>
            <a:off x="457200" y="1676400"/>
            <a:ext cx="8229600" cy="1981200"/>
          </a:xfrm>
          <a:solidFill>
            <a:schemeClr val="bg1"/>
          </a:solidFill>
        </p:spPr>
        <p:txBody>
          <a:bodyPr/>
          <a:lstStyle/>
          <a:p>
            <a:pPr marL="292100" indent="-292100" eaLnBrk="1" hangingPunct="1">
              <a:lnSpc>
                <a:spcPct val="120000"/>
              </a:lnSpc>
              <a:spcAft>
                <a:spcPct val="100000"/>
              </a:spcAft>
            </a:pPr>
            <a:r>
              <a:rPr lang="en-US" altLang="en-US" sz="1800"/>
              <a:t>Meter Operations.  Prior to deployment many larger utilities take an attitude of “this is only metering – how hard can that be?”.  Over the course of deployment Meter Operations gains a stature and a respect from the rest of the organization that was not previously accorded them – even if this is only begrudging respect.</a:t>
            </a:r>
            <a:r>
              <a:rPr lang="en-US" altLang="en-US" sz="2000"/>
              <a:t> </a:t>
            </a:r>
          </a:p>
        </p:txBody>
      </p:sp>
      <p:pic>
        <p:nvPicPr>
          <p:cNvPr id="5124" name="Picture 7" descr="pendu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76600"/>
            <a:ext cx="19161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8"/>
          <p:cNvSpPr>
            <a:spLocks noChangeArrowheads="1"/>
          </p:cNvSpPr>
          <p:nvPr/>
        </p:nvSpPr>
        <p:spPr bwMode="auto">
          <a:xfrm>
            <a:off x="457200" y="3429000"/>
            <a:ext cx="57150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eaLnBrk="0" hangingPunct="0">
              <a:spcBef>
                <a:spcPct val="20000"/>
              </a:spcBef>
              <a:buChar char="•"/>
              <a:defRPr sz="3200">
                <a:solidFill>
                  <a:schemeClr val="tx1"/>
                </a:solidFill>
                <a:latin typeface="Arial" panose="020B0604020202020204" pitchFamily="34" charset="0"/>
              </a:defRPr>
            </a:lvl1pPr>
            <a:lvl2pPr marL="68580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pPr>
            <a:r>
              <a:rPr lang="en-US" altLang="en-US" sz="1800"/>
              <a:t>New tests for AMI meters (e.g. communication, disconnect) are identified</a:t>
            </a:r>
          </a:p>
          <a:p>
            <a:pPr eaLnBrk="1" hangingPunct="1">
              <a:lnSpc>
                <a:spcPct val="120000"/>
              </a:lnSpc>
              <a:spcBef>
                <a:spcPct val="0"/>
              </a:spcBef>
            </a:pPr>
            <a:r>
              <a:rPr lang="en-US" altLang="en-US" sz="1800"/>
              <a:t>The complexity and issues around high revenue metering are at least acknowledged by the rest of the organization</a:t>
            </a:r>
          </a:p>
          <a:p>
            <a:pPr eaLnBrk="1" hangingPunct="1">
              <a:lnSpc>
                <a:spcPct val="120000"/>
              </a:lnSpc>
              <a:spcBef>
                <a:spcPct val="0"/>
              </a:spcBef>
            </a:pPr>
            <a:r>
              <a:rPr lang="en-US" altLang="en-US" sz="1800"/>
              <a:t>Tests which have not been performed in years are suddenly back in vogue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solidFill>
            <a:srgbClr val="FF0000"/>
          </a:solidFill>
        </p:spPr>
        <p:txBody>
          <a:bodyPr/>
          <a:lstStyle/>
          <a:p>
            <a:pPr eaLnBrk="1" hangingPunct="1"/>
            <a:r>
              <a:rPr lang="en-US" altLang="en-US" sz="3000">
                <a:solidFill>
                  <a:schemeClr val="bg1"/>
                </a:solidFill>
              </a:rPr>
              <a:t>The New Realities</a:t>
            </a:r>
            <a:endParaRPr lang="en-US" altLang="en-US" sz="3000"/>
          </a:p>
        </p:txBody>
      </p:sp>
      <p:sp>
        <p:nvSpPr>
          <p:cNvPr id="6147" name="Text Box 6"/>
          <p:cNvSpPr txBox="1">
            <a:spLocks noChangeArrowheads="1"/>
          </p:cNvSpPr>
          <p:nvPr/>
        </p:nvSpPr>
        <p:spPr bwMode="auto">
          <a:xfrm>
            <a:off x="457200" y="1539875"/>
            <a:ext cx="8229600" cy="232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5000"/>
              </a:lnSpc>
              <a:spcBef>
                <a:spcPct val="10000"/>
              </a:spcBef>
              <a:spcAft>
                <a:spcPct val="50000"/>
              </a:spcAft>
            </a:pPr>
            <a:r>
              <a:rPr lang="en-US" altLang="en-US" sz="1700" dirty="0"/>
              <a:t>Electro-Mechanical Meters typically lasted 30 years and more.  Electronic AMI meters are typically envisioned to have a life span of fifteen </a:t>
            </a:r>
          </a:p>
          <a:p>
            <a:pPr eaLnBrk="1" hangingPunct="1">
              <a:lnSpc>
                <a:spcPct val="105000"/>
              </a:lnSpc>
              <a:spcBef>
                <a:spcPct val="10000"/>
              </a:spcBef>
              <a:spcAft>
                <a:spcPct val="50000"/>
              </a:spcAft>
            </a:pPr>
            <a:r>
              <a:rPr lang="en-US" altLang="en-US" sz="1700" dirty="0"/>
              <a:t>Obsolescence more likely to be driven by technological change than devices wearing out.</a:t>
            </a:r>
          </a:p>
          <a:p>
            <a:pPr eaLnBrk="1" hangingPunct="1">
              <a:lnSpc>
                <a:spcPct val="105000"/>
              </a:lnSpc>
              <a:spcBef>
                <a:spcPct val="10000"/>
              </a:spcBef>
              <a:spcAft>
                <a:spcPct val="50000"/>
              </a:spcAft>
            </a:pPr>
            <a:r>
              <a:rPr lang="en-US" altLang="en-US" sz="1700" dirty="0"/>
              <a:t>This means entire systems are envisioned to be exchanged every fifteen years or so.  In the interim the meter population and communication network inherent in the infrastructure for each utility must be maintained.</a:t>
            </a:r>
          </a:p>
        </p:txBody>
      </p:sp>
      <p:pic>
        <p:nvPicPr>
          <p:cNvPr id="6148" name="Picture 7" descr="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628" y="3733800"/>
            <a:ext cx="2333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8"/>
          <p:cNvSpPr>
            <a:spLocks noChangeArrowheads="1"/>
          </p:cNvSpPr>
          <p:nvPr/>
        </p:nvSpPr>
        <p:spPr bwMode="auto">
          <a:xfrm>
            <a:off x="457200" y="3903066"/>
            <a:ext cx="52578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977900" indent="-285750" eaLnBrk="0" hangingPunct="0">
              <a:spcBef>
                <a:spcPct val="20000"/>
              </a:spcBef>
              <a:buChar char="–"/>
              <a:defRPr sz="2800">
                <a:solidFill>
                  <a:schemeClr val="tx1"/>
                </a:solidFill>
                <a:latin typeface="Arial" panose="020B0604020202020204" pitchFamily="34" charset="0"/>
              </a:defRPr>
            </a:lvl2pPr>
            <a:lvl3pPr marL="10922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5000"/>
              </a:lnSpc>
              <a:spcBef>
                <a:spcPct val="10000"/>
              </a:spcBef>
              <a:spcAft>
                <a:spcPct val="50000"/>
              </a:spcAft>
            </a:pPr>
            <a:r>
              <a:rPr lang="en-US" altLang="en-US" sz="1700" dirty="0"/>
              <a:t>Meter communication and meter data management are becoming as important to metering operations as meter accuracy.</a:t>
            </a:r>
          </a:p>
          <a:p>
            <a:pPr eaLnBrk="1" hangingPunct="1">
              <a:lnSpc>
                <a:spcPct val="105000"/>
              </a:lnSpc>
              <a:spcBef>
                <a:spcPct val="10000"/>
              </a:spcBef>
              <a:spcAft>
                <a:spcPct val="50000"/>
              </a:spcAft>
            </a:pPr>
            <a:r>
              <a:rPr lang="en-US" altLang="en-US" sz="1700" dirty="0"/>
              <a:t>Firmware upgrades, firmware stability and cyber security are becoming increasingly important to metering departments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a:solidFill>
            <a:srgbClr val="FF0000"/>
          </a:solidFill>
        </p:spPr>
        <p:txBody>
          <a:bodyPr/>
          <a:lstStyle/>
          <a:p>
            <a:pPr eaLnBrk="1" hangingPunct="1"/>
            <a:r>
              <a:rPr lang="en-US" altLang="en-US" sz="3000">
                <a:solidFill>
                  <a:schemeClr val="bg1"/>
                </a:solidFill>
              </a:rPr>
              <a:t>Expected &amp; Unexpected Trends at the </a:t>
            </a:r>
            <a:br>
              <a:rPr lang="en-US" altLang="en-US" sz="3000">
                <a:solidFill>
                  <a:schemeClr val="bg1"/>
                </a:solidFill>
              </a:rPr>
            </a:br>
            <a:r>
              <a:rPr lang="en-US" altLang="en-US" sz="3000">
                <a:solidFill>
                  <a:schemeClr val="bg1"/>
                </a:solidFill>
              </a:rPr>
              <a:t>End of Deployment</a:t>
            </a:r>
            <a:r>
              <a:rPr lang="en-US" altLang="en-US" sz="3600"/>
              <a:t> </a:t>
            </a:r>
          </a:p>
        </p:txBody>
      </p:sp>
      <p:sp>
        <p:nvSpPr>
          <p:cNvPr id="7171" name="Rectangle 5"/>
          <p:cNvSpPr>
            <a:spLocks noGrp="1" noChangeArrowheads="1"/>
          </p:cNvSpPr>
          <p:nvPr>
            <p:ph type="body" idx="4294967295"/>
          </p:nvPr>
        </p:nvSpPr>
        <p:spPr>
          <a:xfrm>
            <a:off x="457200" y="1600200"/>
            <a:ext cx="8229600" cy="2133600"/>
          </a:xfrm>
          <a:noFill/>
        </p:spPr>
        <p:txBody>
          <a:bodyPr/>
          <a:lstStyle/>
          <a:p>
            <a:pPr eaLnBrk="1" hangingPunct="1">
              <a:lnSpc>
                <a:spcPct val="80000"/>
              </a:lnSpc>
              <a:buFontTx/>
              <a:buNone/>
            </a:pPr>
            <a:r>
              <a:rPr lang="en-US" altLang="en-US" sz="1700" b="1">
                <a:solidFill>
                  <a:srgbClr val="CC0000"/>
                </a:solidFill>
              </a:rPr>
              <a:t>Expected:</a:t>
            </a:r>
          </a:p>
          <a:p>
            <a:pPr eaLnBrk="1" hangingPunct="1">
              <a:lnSpc>
                <a:spcPct val="80000"/>
              </a:lnSpc>
            </a:pPr>
            <a:r>
              <a:rPr lang="en-US" altLang="en-US" sz="1700"/>
              <a:t>The AMI deployment team will declare victory at some point and move on.  Clean-up will be left for the meter service department</a:t>
            </a:r>
          </a:p>
          <a:p>
            <a:pPr eaLnBrk="1" hangingPunct="1">
              <a:lnSpc>
                <a:spcPct val="80000"/>
              </a:lnSpc>
            </a:pPr>
            <a:r>
              <a:rPr lang="en-US" altLang="en-US" sz="1700"/>
              <a:t>Change Management continues to be a tremendous challenge for every vendor through every deployment</a:t>
            </a:r>
          </a:p>
          <a:p>
            <a:pPr eaLnBrk="1" hangingPunct="1">
              <a:lnSpc>
                <a:spcPct val="80000"/>
              </a:lnSpc>
            </a:pPr>
            <a:r>
              <a:rPr lang="en-US" altLang="en-US" sz="1700"/>
              <a:t>Meter Acceptance testing including far more than accuracy testing for every deployment</a:t>
            </a:r>
          </a:p>
          <a:p>
            <a:pPr eaLnBrk="1" hangingPunct="1">
              <a:lnSpc>
                <a:spcPct val="80000"/>
              </a:lnSpc>
            </a:pPr>
            <a:r>
              <a:rPr lang="en-US" altLang="en-US" sz="1700"/>
              <a:t>Firmware upgrades must be checked and tested before mass deployment</a:t>
            </a:r>
            <a:endParaRPr lang="en-US" altLang="en-US" sz="1600"/>
          </a:p>
        </p:txBody>
      </p:sp>
      <p:pic>
        <p:nvPicPr>
          <p:cNvPr id="7172" name="Picture 9"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0"/>
          <p:cNvSpPr>
            <a:spLocks noChangeArrowheads="1"/>
          </p:cNvSpPr>
          <p:nvPr/>
        </p:nvSpPr>
        <p:spPr bwMode="auto">
          <a:xfrm>
            <a:off x="457200" y="3657600"/>
            <a:ext cx="4191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700" b="1">
                <a:solidFill>
                  <a:srgbClr val="CC0000"/>
                </a:solidFill>
              </a:rPr>
              <a:t>Unexpected:</a:t>
            </a:r>
          </a:p>
          <a:p>
            <a:pPr eaLnBrk="1" hangingPunct="1"/>
            <a:r>
              <a:rPr lang="en-US" altLang="en-US" sz="1700"/>
              <a:t>Not all forms are available by the end of deployment and must be installed as part of normal operations by the meter service department</a:t>
            </a:r>
          </a:p>
          <a:p>
            <a:pPr eaLnBrk="1" hangingPunct="1"/>
            <a:r>
              <a:rPr lang="en-US" altLang="en-US" sz="1700"/>
              <a:t>Meter Certification Testing never slowed down over the course of any of the deployments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7200" y="228600"/>
            <a:ext cx="8229600" cy="1143000"/>
          </a:xfrm>
          <a:solidFill>
            <a:srgbClr val="FF0000"/>
          </a:solidFill>
        </p:spPr>
        <p:txBody>
          <a:bodyPr/>
          <a:lstStyle/>
          <a:p>
            <a:pPr marL="838200" indent="-838200" eaLnBrk="1" hangingPunct="1"/>
            <a:r>
              <a:rPr lang="en-US" altLang="en-US" sz="3000">
                <a:solidFill>
                  <a:schemeClr val="bg1"/>
                </a:solidFill>
              </a:rPr>
              <a:t/>
            </a:r>
            <a:br>
              <a:rPr lang="en-US" altLang="en-US" sz="3000">
                <a:solidFill>
                  <a:schemeClr val="bg1"/>
                </a:solidFill>
              </a:rPr>
            </a:br>
            <a:r>
              <a:rPr lang="en-US" altLang="en-US" sz="3000">
                <a:solidFill>
                  <a:schemeClr val="bg1"/>
                </a:solidFill>
              </a:rPr>
              <a:t>Why do AMI meters fail?</a:t>
            </a:r>
            <a:r>
              <a:rPr lang="en-US" altLang="en-US" sz="4000">
                <a:solidFill>
                  <a:schemeClr val="bg1"/>
                </a:solidFill>
              </a:rPr>
              <a:t/>
            </a:r>
            <a:br>
              <a:rPr lang="en-US" altLang="en-US" sz="4000">
                <a:solidFill>
                  <a:schemeClr val="bg1"/>
                </a:solidFill>
              </a:rPr>
            </a:br>
            <a:endParaRPr lang="en-US" altLang="en-US" sz="4000">
              <a:solidFill>
                <a:schemeClr val="bg1"/>
              </a:solidFill>
            </a:endParaRPr>
          </a:p>
        </p:txBody>
      </p:sp>
      <p:sp>
        <p:nvSpPr>
          <p:cNvPr id="8195" name="Text Box 9"/>
          <p:cNvSpPr txBox="1">
            <a:spLocks noChangeArrowheads="1"/>
          </p:cNvSpPr>
          <p:nvPr/>
        </p:nvSpPr>
        <p:spPr bwMode="auto">
          <a:xfrm>
            <a:off x="457200" y="1595438"/>
            <a:ext cx="822960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b="1">
                <a:solidFill>
                  <a:srgbClr val="CC3300"/>
                </a:solidFill>
              </a:rPr>
              <a:t>Looking back at various deployments – what are the chief </a:t>
            </a:r>
          </a:p>
          <a:p>
            <a:pPr algn="ctr" eaLnBrk="1" hangingPunct="1">
              <a:buFontTx/>
              <a:buNone/>
            </a:pPr>
            <a:r>
              <a:rPr lang="en-US" altLang="en-US" sz="2000" b="1">
                <a:solidFill>
                  <a:srgbClr val="CC3300"/>
                </a:solidFill>
              </a:rPr>
              <a:t>causes to reject meter shipments?</a:t>
            </a:r>
          </a:p>
          <a:p>
            <a:pPr eaLnBrk="1" hangingPunct="1">
              <a:lnSpc>
                <a:spcPts val="2500"/>
              </a:lnSpc>
              <a:buFontTx/>
              <a:buNone/>
            </a:pPr>
            <a:endParaRPr lang="en-US" altLang="en-US" sz="1800"/>
          </a:p>
          <a:p>
            <a:pPr eaLnBrk="1" hangingPunct="1">
              <a:lnSpc>
                <a:spcPts val="2500"/>
              </a:lnSpc>
              <a:buFontTx/>
              <a:buNone/>
            </a:pPr>
            <a:r>
              <a:rPr lang="en-US" altLang="en-US" sz="1800"/>
              <a:t>Meter functional test failures including but not limited to;</a:t>
            </a:r>
          </a:p>
          <a:p>
            <a:pPr eaLnBrk="1" hangingPunct="1">
              <a:lnSpc>
                <a:spcPts val="2500"/>
              </a:lnSpc>
            </a:pPr>
            <a:r>
              <a:rPr lang="en-US" altLang="en-US" sz="1800"/>
              <a:t>Incorrect firmware</a:t>
            </a:r>
          </a:p>
          <a:p>
            <a:pPr eaLnBrk="1" hangingPunct="1">
              <a:lnSpc>
                <a:spcPts val="2500"/>
              </a:lnSpc>
            </a:pPr>
            <a:r>
              <a:rPr lang="en-US" altLang="en-US" sz="1800"/>
              <a:t>Bad settings</a:t>
            </a:r>
          </a:p>
          <a:p>
            <a:pPr eaLnBrk="1" hangingPunct="1">
              <a:lnSpc>
                <a:spcPts val="2500"/>
              </a:lnSpc>
            </a:pPr>
            <a:r>
              <a:rPr lang="en-US" altLang="en-US" sz="1800"/>
              <a:t>Alarms and errors that do not clear</a:t>
            </a:r>
          </a:p>
          <a:p>
            <a:pPr eaLnBrk="1" hangingPunct="1">
              <a:lnSpc>
                <a:spcPts val="2500"/>
              </a:lnSpc>
            </a:pPr>
            <a:r>
              <a:rPr lang="en-US" altLang="en-US" sz="1800"/>
              <a:t>Communication test failures</a:t>
            </a:r>
          </a:p>
          <a:p>
            <a:pPr eaLnBrk="1" hangingPunct="1">
              <a:lnSpc>
                <a:spcPts val="2500"/>
              </a:lnSpc>
            </a:pPr>
            <a:r>
              <a:rPr lang="en-US" altLang="en-US" sz="1800"/>
              <a:t>Bad tables</a:t>
            </a:r>
          </a:p>
          <a:p>
            <a:pPr eaLnBrk="1" hangingPunct="1">
              <a:lnSpc>
                <a:spcPts val="2500"/>
              </a:lnSpc>
            </a:pPr>
            <a:r>
              <a:rPr lang="en-US" altLang="en-US" sz="1800"/>
              <a:t>Failed disconnect switches</a:t>
            </a:r>
          </a:p>
          <a:p>
            <a:pPr eaLnBrk="1" hangingPunct="1">
              <a:lnSpc>
                <a:spcPts val="2500"/>
              </a:lnSpc>
            </a:pPr>
            <a:endParaRPr lang="en-US" altLang="en-US" sz="1800"/>
          </a:p>
        </p:txBody>
      </p:sp>
      <p:pic>
        <p:nvPicPr>
          <p:cNvPr id="8196" name="Picture 9" desc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352800"/>
            <a:ext cx="22383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lstStyle/>
          <a:p>
            <a:pPr eaLnBrk="1" hangingPunct="1"/>
            <a:r>
              <a:rPr lang="en-US" altLang="en-US" sz="3000">
                <a:solidFill>
                  <a:schemeClr val="bg1"/>
                </a:solidFill>
              </a:rPr>
              <a:t>Lessons for the Future?</a:t>
            </a:r>
          </a:p>
        </p:txBody>
      </p:sp>
      <p:sp>
        <p:nvSpPr>
          <p:cNvPr id="9219" name="Rectangle 3"/>
          <p:cNvSpPr>
            <a:spLocks noGrp="1" noChangeArrowheads="1"/>
          </p:cNvSpPr>
          <p:nvPr>
            <p:ph type="body" sz="half" idx="1"/>
          </p:nvPr>
        </p:nvSpPr>
        <p:spPr>
          <a:xfrm>
            <a:off x="457200" y="1600200"/>
            <a:ext cx="8305800" cy="2362200"/>
          </a:xfrm>
        </p:spPr>
        <p:txBody>
          <a:bodyPr/>
          <a:lstStyle/>
          <a:p>
            <a:pPr eaLnBrk="1" hangingPunct="1">
              <a:lnSpc>
                <a:spcPct val="105000"/>
              </a:lnSpc>
            </a:pPr>
            <a:r>
              <a:rPr lang="en-US" altLang="en-US" sz="1800" dirty="0"/>
              <a:t>Are these infant mortality issues or are these issues to be concerned about going forward?</a:t>
            </a:r>
          </a:p>
          <a:p>
            <a:pPr eaLnBrk="1" hangingPunct="1">
              <a:lnSpc>
                <a:spcPct val="105000"/>
              </a:lnSpc>
            </a:pPr>
            <a:r>
              <a:rPr lang="en-US" altLang="en-US" sz="1800" dirty="0"/>
              <a:t>What is almost NEVER the reason for rejecting a shipment – meter accuracy.</a:t>
            </a:r>
          </a:p>
          <a:p>
            <a:pPr eaLnBrk="1" hangingPunct="1">
              <a:lnSpc>
                <a:spcPct val="105000"/>
              </a:lnSpc>
            </a:pPr>
            <a:r>
              <a:rPr lang="en-US" altLang="en-US" sz="1800" dirty="0"/>
              <a:t>Which are the most difficult meters for every deployment – the transformer rated meters.  Often these forms are not available until very late in the deployment and sometimes not until the deployment has officially ended.</a:t>
            </a:r>
          </a:p>
        </p:txBody>
      </p:sp>
      <p:pic>
        <p:nvPicPr>
          <p:cNvPr id="9220" name="Picture 16"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35631"/>
            <a:ext cx="26670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body" idx="1"/>
          </p:nvPr>
        </p:nvSpPr>
        <p:spPr>
          <a:xfrm>
            <a:off x="457200" y="1676400"/>
            <a:ext cx="8229600" cy="4114800"/>
          </a:xfrm>
        </p:spPr>
        <p:txBody>
          <a:bodyPr/>
          <a:lstStyle/>
          <a:p>
            <a:pPr eaLnBrk="1" hangingPunct="1">
              <a:lnSpc>
                <a:spcPct val="115000"/>
              </a:lnSpc>
            </a:pPr>
            <a:r>
              <a:rPr lang="en-US" altLang="en-US" sz="1800" dirty="0"/>
              <a:t>Most AMI deployments utilize third party contractors to handle the residential and some self contained non-2S services.  The balance are typically handled by the meter service department of the utility.</a:t>
            </a:r>
          </a:p>
          <a:p>
            <a:pPr eaLnBrk="1" hangingPunct="1">
              <a:lnSpc>
                <a:spcPct val="115000"/>
              </a:lnSpc>
            </a:pPr>
            <a:r>
              <a:rPr lang="en-US" altLang="en-US" sz="1800" dirty="0"/>
              <a:t>No AMI deployment has used the AMI communication network to handle the communication with the largest customer meters.  The risk from even a short term interruption of communication or loss of data far outweighs the benefit of meters which are already being communicated with daily or even several times a day.  </a:t>
            </a:r>
          </a:p>
          <a:p>
            <a:pPr eaLnBrk="1" hangingPunct="1">
              <a:lnSpc>
                <a:spcPct val="115000"/>
              </a:lnSpc>
            </a:pPr>
            <a:r>
              <a:rPr lang="en-US" altLang="en-US" sz="1800" dirty="0"/>
              <a:t>As these services are evaluated for new metering technology issues are being found at some accounts.  These issues represent revenue losses due to inappropriate metering schemes or partially failed metering components (e.g. transformers, electronic components).</a:t>
            </a:r>
            <a:endParaRPr lang="en-US" altLang="en-US" sz="2400" dirty="0"/>
          </a:p>
        </p:txBody>
      </p:sp>
      <p:sp>
        <p:nvSpPr>
          <p:cNvPr id="10244" name="Rectangle 3"/>
          <p:cNvSpPr>
            <a:spLocks noGrp="1" noChangeArrowheads="1"/>
          </p:cNvSpPr>
          <p:nvPr>
            <p:ph type="title"/>
          </p:nvPr>
        </p:nvSpPr>
        <p:spPr>
          <a:solidFill>
            <a:srgbClr val="FF0000"/>
          </a:solidFill>
        </p:spPr>
        <p:txBody>
          <a:bodyPr/>
          <a:lstStyle/>
          <a:p>
            <a:pPr eaLnBrk="1" hangingPunct="1"/>
            <a:r>
              <a:rPr lang="en-US" altLang="en-US" sz="3000">
                <a:solidFill>
                  <a:schemeClr val="bg1"/>
                </a:solidFill>
              </a:rPr>
              <a:t>Commercial and Industrial Metering Challenges</a:t>
            </a: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4540</TotalTime>
  <Words>1859</Words>
  <Application>Microsoft Office PowerPoint</Application>
  <PresentationFormat>On-screen Show (4:3)</PresentationFormat>
  <Paragraphs>209</Paragraphs>
  <Slides>24</Slides>
  <Notes>24</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Custom Design</vt:lpstr>
      <vt:lpstr>PowerPoint Presentation</vt:lpstr>
      <vt:lpstr>Abstract</vt:lpstr>
      <vt:lpstr>Ongoing Issues</vt:lpstr>
      <vt:lpstr>The Pendulum Starts to Move</vt:lpstr>
      <vt:lpstr>The New Realities</vt:lpstr>
      <vt:lpstr>Expected &amp; Unexpected Trends at the  End of Deployment </vt:lpstr>
      <vt:lpstr> Why do AMI meters fail? </vt:lpstr>
      <vt:lpstr>Lessons for the Future?</vt:lpstr>
      <vt:lpstr>Commercial and Industrial Metering Challenges</vt:lpstr>
      <vt:lpstr>How are these new realities starting to affect metering operations?</vt:lpstr>
      <vt:lpstr>New or expanded roles for metering departments of all sizes</vt:lpstr>
      <vt:lpstr>Shop Testing </vt:lpstr>
      <vt:lpstr>Field Testing </vt:lpstr>
      <vt:lpstr>RMA’s, Root Cause Analysis and  In Service Testing </vt:lpstr>
      <vt:lpstr>Post-Deployment Needs </vt:lpstr>
      <vt:lpstr>Real Life Examples of Change  Management in Action </vt:lpstr>
      <vt:lpstr>Change from Another Direction</vt:lpstr>
      <vt:lpstr>Change from Another Direction</vt:lpstr>
      <vt:lpstr>Change from Another Direction</vt:lpstr>
      <vt:lpstr>Summary </vt:lpstr>
      <vt:lpstr>Summary </vt:lpstr>
      <vt:lpstr>Summary </vt:lpstr>
      <vt:lpstr>Summary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Bill Hardy</cp:lastModifiedBy>
  <cp:revision>84</cp:revision>
  <dcterms:created xsi:type="dcterms:W3CDTF">2012-09-24T21:06:00Z</dcterms:created>
  <dcterms:modified xsi:type="dcterms:W3CDTF">2016-12-14T19:55:33Z</dcterms:modified>
</cp:coreProperties>
</file>