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48"/>
  </p:notesMasterIdLst>
  <p:sldIdLst>
    <p:sldId id="256" r:id="rId2"/>
    <p:sldId id="272" r:id="rId3"/>
    <p:sldId id="257" r:id="rId4"/>
    <p:sldId id="303" r:id="rId5"/>
    <p:sldId id="304" r:id="rId6"/>
    <p:sldId id="296" r:id="rId7"/>
    <p:sldId id="298" r:id="rId8"/>
    <p:sldId id="299" r:id="rId9"/>
    <p:sldId id="300" r:id="rId10"/>
    <p:sldId id="301" r:id="rId11"/>
    <p:sldId id="302" r:id="rId12"/>
    <p:sldId id="305" r:id="rId13"/>
    <p:sldId id="306" r:id="rId14"/>
    <p:sldId id="307" r:id="rId15"/>
    <p:sldId id="308" r:id="rId16"/>
    <p:sldId id="309" r:id="rId17"/>
    <p:sldId id="310" r:id="rId18"/>
    <p:sldId id="311" r:id="rId19"/>
    <p:sldId id="312" r:id="rId20"/>
    <p:sldId id="313" r:id="rId21"/>
    <p:sldId id="314" r:id="rId22"/>
    <p:sldId id="315" r:id="rId23"/>
    <p:sldId id="316" r:id="rId24"/>
    <p:sldId id="317" r:id="rId25"/>
    <p:sldId id="318" r:id="rId26"/>
    <p:sldId id="319" r:id="rId27"/>
    <p:sldId id="320" r:id="rId28"/>
    <p:sldId id="321" r:id="rId29"/>
    <p:sldId id="324" r:id="rId30"/>
    <p:sldId id="325" r:id="rId31"/>
    <p:sldId id="322" r:id="rId32"/>
    <p:sldId id="323" r:id="rId33"/>
    <p:sldId id="326" r:id="rId34"/>
    <p:sldId id="327" r:id="rId35"/>
    <p:sldId id="297" r:id="rId36"/>
    <p:sldId id="328" r:id="rId37"/>
    <p:sldId id="280" r:id="rId38"/>
    <p:sldId id="285" r:id="rId39"/>
    <p:sldId id="286" r:id="rId40"/>
    <p:sldId id="288" r:id="rId41"/>
    <p:sldId id="289" r:id="rId42"/>
    <p:sldId id="290" r:id="rId43"/>
    <p:sldId id="291" r:id="rId44"/>
    <p:sldId id="292" r:id="rId45"/>
    <p:sldId id="293" r:id="rId46"/>
    <p:sldId id="281" r:id="rId47"/>
  </p:sldIdLst>
  <p:sldSz cx="9144000" cy="6858000" type="screen4x3"/>
  <p:notesSz cx="7026275" cy="93122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showPr>
  <p:clrMru>
    <a:srgbClr val="64AEA5"/>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0610" autoAdjust="0"/>
  </p:normalViewPr>
  <p:slideViewPr>
    <p:cSldViewPr>
      <p:cViewPr>
        <p:scale>
          <a:sx n="70" d="100"/>
          <a:sy n="70" d="100"/>
        </p:scale>
        <p:origin x="-1824" y="-198"/>
      </p:cViewPr>
      <p:guideLst>
        <p:guide orient="horz" pos="2160"/>
        <p:guide pos="2880"/>
      </p:guideLst>
    </p:cSldViewPr>
  </p:slideViewPr>
  <p:outlineViewPr>
    <p:cViewPr>
      <p:scale>
        <a:sx n="33" d="100"/>
        <a:sy n="33" d="100"/>
      </p:scale>
      <p:origin x="48" y="5112"/>
    </p:cViewPr>
  </p:outlineViewPr>
  <p:notesTextViewPr>
    <p:cViewPr>
      <p:scale>
        <a:sx n="1" d="1"/>
        <a:sy n="1" d="1"/>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82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9863" y="0"/>
            <a:ext cx="304482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1524C074-52EA-44DC-AAD1-A489B14435C5}" type="datetimeFigureOut">
              <a:rPr lang="en-US"/>
              <a:pPr>
                <a:defRPr/>
              </a:pPr>
              <a:t>11/9/2014</a:t>
            </a:fld>
            <a:endParaRPr lang="en-US"/>
          </a:p>
        </p:txBody>
      </p:sp>
      <p:sp>
        <p:nvSpPr>
          <p:cNvPr id="4" name="Slide Image Placeholder 3"/>
          <p:cNvSpPr>
            <a:spLocks noGrp="1" noRot="1" noChangeAspect="1"/>
          </p:cNvSpPr>
          <p:nvPr>
            <p:ph type="sldImg" idx="2"/>
          </p:nvPr>
        </p:nvSpPr>
        <p:spPr>
          <a:xfrm>
            <a:off x="1184275" y="698500"/>
            <a:ext cx="4657725"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3263" y="4422775"/>
            <a:ext cx="5619750" cy="41910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5550"/>
            <a:ext cx="304482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9863" y="8845550"/>
            <a:ext cx="304482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84ACD3A6-B703-4B34-B426-05E15479A890}"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ctrTitle"/>
          </p:nvPr>
        </p:nvSpPr>
        <p:spPr>
          <a:xfrm>
            <a:off x="381000" y="4853411"/>
            <a:ext cx="8458200" cy="1222375"/>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fld id="{42E11A01-FC3D-47F5-ACCC-8787712AB253}" type="datetime1">
              <a:rPr lang="en-US"/>
              <a:pPr>
                <a:defRPr/>
              </a:pPr>
              <a:t>11/9/2014</a:t>
            </a:fld>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20DBDBCD-9A54-4CDC-82B0-48FEB0DE03B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D7D9241-CCB3-438C-84A0-673214525808}" type="datetime1">
              <a:rPr lang="en-US"/>
              <a:pPr>
                <a:defRPr/>
              </a:pPr>
              <a:t>11/9/2014</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B15A1880-DEA4-4B78-8830-7D21B2320D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fld id="{B873493F-3F1C-4A2F-9D8C-87EDFF04F6BF}" type="datetime1">
              <a:rPr lang="en-US"/>
              <a:pPr>
                <a:defRPr/>
              </a:pPr>
              <a:t>11/9/2014</a:t>
            </a:fld>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6EC657B2-5B7F-4F26-9325-B719674E61B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fld id="{CCA5624E-EC88-4736-82F2-2594445920C7}" type="datetime1">
              <a:rPr lang="en-US"/>
              <a:pPr>
                <a:defRPr/>
              </a:pPr>
              <a:t>11/9/2014</a:t>
            </a:fld>
            <a:endParaRPr lang="en-US"/>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E43062E0-4E2E-4780-8EE4-BCCD36D4514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fld id="{4D0FEB48-DA85-4DE4-987E-61F9D5ADC07A}" type="datetime1">
              <a:rPr lang="en-US"/>
              <a:pPr>
                <a:defRPr/>
              </a:pPr>
              <a:t>11/9/2014</a:t>
            </a:fld>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6DFBC762-68EB-4E29-8026-0804B7A2CD0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fld id="{E7BE9294-DDCD-4213-9ACC-652CDC387790}" type="datetime1">
              <a:rPr lang="en-US"/>
              <a:pPr>
                <a:defRPr/>
              </a:pPr>
              <a:t>11/9/2014</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190FB58A-9F9D-4805-A9EC-9FC3232E4C92}"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fld id="{B18A8823-FF8B-4F2A-9F0E-7C30E49B60C1}" type="datetime1">
              <a:rPr lang="en-US"/>
              <a:pPr>
                <a:defRPr/>
              </a:pPr>
              <a:t>11/9/2014</a:t>
            </a:fld>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EC62839C-25F9-4211-978B-5B55801F78B5}"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fld id="{A24632A8-D275-45B9-9F4F-5F06E2BCAC52}" type="datetime1">
              <a:rPr lang="en-US"/>
              <a:pPr>
                <a:defRPr/>
              </a:pPr>
              <a:t>11/9/2014</a:t>
            </a:fld>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DB0EEC9E-EBF9-4AFD-BE12-DF5EBA76F98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0"/>
          <p:cNvSpPr>
            <a:spLocks noGrp="1"/>
          </p:cNvSpPr>
          <p:nvPr>
            <p:ph type="dt" sz="half" idx="10"/>
          </p:nvPr>
        </p:nvSpPr>
        <p:spPr/>
        <p:txBody>
          <a:bodyPr/>
          <a:lstStyle>
            <a:lvl1pPr>
              <a:defRPr/>
            </a:lvl1pPr>
          </a:lstStyle>
          <a:p>
            <a:pPr>
              <a:defRPr/>
            </a:pPr>
            <a:fld id="{74662DE5-670B-4679-9CFD-123FCC95B6C0}" type="datetime1">
              <a:rPr lang="en-US"/>
              <a:pPr>
                <a:defRPr/>
              </a:pPr>
              <a:t>11/9/2014</a:t>
            </a:fld>
            <a:endParaRPr lang="en-US"/>
          </a:p>
        </p:txBody>
      </p:sp>
      <p:sp>
        <p:nvSpPr>
          <p:cNvPr id="3" name="Footer Placeholder 27"/>
          <p:cNvSpPr>
            <a:spLocks noGrp="1"/>
          </p:cNvSpPr>
          <p:nvPr>
            <p:ph type="ftr" sz="quarter" idx="11"/>
          </p:nvPr>
        </p:nvSpPr>
        <p:spPr/>
        <p:txBody>
          <a:bodyPr/>
          <a:lstStyle>
            <a:lvl1pPr>
              <a:defRPr/>
            </a:lvl1pPr>
          </a:lstStyle>
          <a:p>
            <a:pPr>
              <a:defRPr/>
            </a:pPr>
            <a:endParaRPr lang="en-US"/>
          </a:p>
        </p:txBody>
      </p:sp>
      <p:sp>
        <p:nvSpPr>
          <p:cNvPr id="4" name="Slide Number Placeholder 4"/>
          <p:cNvSpPr>
            <a:spLocks noGrp="1"/>
          </p:cNvSpPr>
          <p:nvPr>
            <p:ph type="sldNum" sz="quarter" idx="12"/>
          </p:nvPr>
        </p:nvSpPr>
        <p:spPr/>
        <p:txBody>
          <a:bodyPr/>
          <a:lstStyle>
            <a:lvl1pPr>
              <a:defRPr/>
            </a:lvl1pPr>
          </a:lstStyle>
          <a:p>
            <a:pPr>
              <a:defRPr/>
            </a:pPr>
            <a:fld id="{E1835FBF-E6AE-42BE-A29B-17A5034D9D5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fld id="{A2801B97-D39A-4066-9526-8A61BEC3F133}" type="datetime1">
              <a:rPr lang="en-US"/>
              <a:pPr>
                <a:defRPr/>
              </a:pPr>
              <a:t>11/9/2014</a:t>
            </a:fld>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4EF56867-A4C3-4BB7-BB6F-7A54EB0468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smtClean="0"/>
              <a:t>Click to edit Master title style</a:t>
            </a:r>
            <a:endParaRPr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10"/>
          <p:cNvSpPr>
            <a:spLocks noGrp="1"/>
          </p:cNvSpPr>
          <p:nvPr>
            <p:ph type="dt" sz="half" idx="10"/>
          </p:nvPr>
        </p:nvSpPr>
        <p:spPr/>
        <p:txBody>
          <a:bodyPr/>
          <a:lstStyle>
            <a:lvl1pPr>
              <a:defRPr/>
            </a:lvl1pPr>
          </a:lstStyle>
          <a:p>
            <a:pPr>
              <a:defRPr/>
            </a:pPr>
            <a:fld id="{5405D1D7-FA9A-4921-AA12-FE3E02C8AEE9}" type="datetime1">
              <a:rPr lang="en-US"/>
              <a:pPr>
                <a:defRPr/>
              </a:pPr>
              <a:t>11/9/2014</a:t>
            </a:fld>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E1E9CF3-3A14-45B5-B1E5-A90132A475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029" name="Text Placeholder 7"/>
          <p:cNvSpPr>
            <a:spLocks noGrp="1"/>
          </p:cNvSpPr>
          <p:nvPr>
            <p:ph type="body" idx="1"/>
          </p:nvPr>
        </p:nvSpPr>
        <p:spPr bwMode="auto">
          <a:xfrm>
            <a:off x="304800" y="1554163"/>
            <a:ext cx="86868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7786BC98-9074-4378-BD2D-2B9C36CDBE23}" type="datetime1">
              <a:rPr lang="en-US"/>
              <a:pPr>
                <a:defRPr/>
              </a:pPr>
              <a:t>11/9/2014</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fontAlgn="auto" latinLnBrk="0" hangingPunct="1">
              <a:spcBef>
                <a:spcPts val="0"/>
              </a:spcBef>
              <a:spcAft>
                <a:spcPts val="0"/>
              </a:spcAft>
              <a:defRPr kumimoji="0" sz="1200">
                <a:solidFill>
                  <a:schemeClr val="accent1">
                    <a:shade val="75000"/>
                  </a:schemeClr>
                </a:solidFill>
                <a:latin typeface="+mn-lt"/>
                <a:cs typeface="+mn-cs"/>
              </a:defRPr>
            </a:lvl1pPr>
          </a:lstStyle>
          <a:p>
            <a:pPr>
              <a:defRPr/>
            </a:pPr>
            <a:fld id="{A150AE00-9AAA-43CD-8C6F-AFF6C0C2177C}" type="slidenum">
              <a:rPr lang="en-US"/>
              <a:pPr>
                <a:defRPr/>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auto">
              <a:spcBef>
                <a:spcPts val="0"/>
              </a:spcBef>
              <a:spcAft>
                <a:spcPts val="0"/>
              </a:spcAft>
              <a:defRPr/>
            </a:pPr>
            <a:endParaRPr lang="en-US">
              <a:latin typeface="+mn-lt"/>
              <a:cs typeface="+mn-cs"/>
            </a:endParaRPr>
          </a:p>
        </p:txBody>
      </p:sp>
    </p:spTree>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1" r:id="rId4"/>
    <p:sldLayoutId id="2147483735" r:id="rId5"/>
    <p:sldLayoutId id="2147483730" r:id="rId6"/>
    <p:sldLayoutId id="2147483729" r:id="rId7"/>
    <p:sldLayoutId id="2147483736" r:id="rId8"/>
    <p:sldLayoutId id="2147483728" r:id="rId9"/>
    <p:sldLayoutId id="2147483727" r:id="rId10"/>
    <p:sldLayoutId id="2147483726" r:id="rId11"/>
  </p:sldLayoutIdLst>
  <p:hf hdr="0" ftr="0" dt="0"/>
  <p:txStyles>
    <p:titleStyle>
      <a:lvl1pPr algn="l" rtl="0" eaLnBrk="0" fontAlgn="base" hangingPunct="0">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3600">
          <a:solidFill>
            <a:schemeClr val="tx2"/>
          </a:solidFill>
          <a:latin typeface="Franklin Gothic Medium" pitchFamily="34" charset="0"/>
        </a:defRPr>
      </a:lvl2pPr>
      <a:lvl3pPr algn="l" rtl="0" eaLnBrk="0" fontAlgn="base" hangingPunct="0">
        <a:spcBef>
          <a:spcPct val="0"/>
        </a:spcBef>
        <a:spcAft>
          <a:spcPct val="0"/>
        </a:spcAft>
        <a:defRPr sz="3600">
          <a:solidFill>
            <a:schemeClr val="tx2"/>
          </a:solidFill>
          <a:latin typeface="Franklin Gothic Medium" pitchFamily="34" charset="0"/>
        </a:defRPr>
      </a:lvl3pPr>
      <a:lvl4pPr algn="l" rtl="0" eaLnBrk="0" fontAlgn="base" hangingPunct="0">
        <a:spcBef>
          <a:spcPct val="0"/>
        </a:spcBef>
        <a:spcAft>
          <a:spcPct val="0"/>
        </a:spcAft>
        <a:defRPr sz="3600">
          <a:solidFill>
            <a:schemeClr val="tx2"/>
          </a:solidFill>
          <a:latin typeface="Franklin Gothic Medium" pitchFamily="34" charset="0"/>
        </a:defRPr>
      </a:lvl4pPr>
      <a:lvl5pPr algn="l" rtl="0" eaLnBrk="0" fontAlgn="base" hangingPunct="0">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eaLnBrk="0" fontAlgn="base" hangingPunct="0">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eaLnBrk="0" fontAlgn="base" hangingPunct="0">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eaLnBrk="0" fontAlgn="base" hangingPunct="0">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eaLnBrk="0" fontAlgn="base" hangingPunct="0">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eaLnBrk="0" fontAlgn="base" hangingPunct="0">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wwweei.org/products-electricitymetering" TargetMode="External"/><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533400"/>
            <a:ext cx="8458200" cy="1222375"/>
          </a:xfrm>
        </p:spPr>
        <p:txBody>
          <a:bodyPr>
            <a:normAutofit fontScale="90000"/>
          </a:bodyPr>
          <a:lstStyle/>
          <a:p>
            <a:pPr algn="ctr" eaLnBrk="1" fontAlgn="auto" hangingPunct="1">
              <a:spcAft>
                <a:spcPts val="0"/>
              </a:spcAft>
              <a:defRPr/>
            </a:pPr>
            <a:r>
              <a:rPr lang="en-US" dirty="0" smtClean="0"/>
              <a:t>Status Update for the ANSI Standards</a:t>
            </a:r>
            <a:br>
              <a:rPr lang="en-US" dirty="0" smtClean="0"/>
            </a:br>
            <a:r>
              <a:rPr lang="en-US" sz="2000" dirty="0" smtClean="0"/>
              <a:t>Oct 2014</a:t>
            </a:r>
            <a:endParaRPr lang="en-US" sz="2000" dirty="0"/>
          </a:p>
        </p:txBody>
      </p:sp>
      <p:pic>
        <p:nvPicPr>
          <p:cNvPr id="14338" name="Picture 2"/>
          <p:cNvPicPr>
            <a:picLocks noChangeAspect="1" noChangeArrowheads="1"/>
          </p:cNvPicPr>
          <p:nvPr/>
        </p:nvPicPr>
        <p:blipFill>
          <a:blip r:embed="rId2"/>
          <a:srcRect/>
          <a:stretch>
            <a:fillRect/>
          </a:stretch>
        </p:blipFill>
        <p:spPr bwMode="auto">
          <a:xfrm>
            <a:off x="1752600" y="1981200"/>
            <a:ext cx="5957888" cy="11430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504F6A65-BB88-4C76-A37B-02190BC98016}" type="slidenum">
              <a:rPr lang="en-US"/>
              <a:pPr>
                <a:defRPr/>
              </a:pPr>
              <a:t>1</a:t>
            </a:fld>
            <a:endParaRPr lang="en-US"/>
          </a:p>
        </p:txBody>
      </p:sp>
      <p:sp>
        <p:nvSpPr>
          <p:cNvPr id="14340" name="TextBox 4"/>
          <p:cNvSpPr txBox="1">
            <a:spLocks noChangeArrowheads="1"/>
          </p:cNvSpPr>
          <p:nvPr/>
        </p:nvSpPr>
        <p:spPr bwMode="auto">
          <a:xfrm>
            <a:off x="5257800" y="5562600"/>
            <a:ext cx="3603625" cy="646113"/>
          </a:xfrm>
          <a:prstGeom prst="rect">
            <a:avLst/>
          </a:prstGeom>
          <a:noFill/>
          <a:ln w="9525">
            <a:noFill/>
            <a:miter lim="800000"/>
            <a:headEnd/>
            <a:tailEnd/>
          </a:ln>
        </p:spPr>
        <p:txBody>
          <a:bodyPr wrap="none">
            <a:spAutoFit/>
          </a:bodyPr>
          <a:lstStyle/>
          <a:p>
            <a:r>
              <a:rPr lang="en-US">
                <a:latin typeface="Franklin Gothic Book" pitchFamily="34" charset="0"/>
              </a:rPr>
              <a:t>Gordon Belcher,  Northeast Utilities</a:t>
            </a:r>
          </a:p>
          <a:p>
            <a:r>
              <a:rPr lang="en-US">
                <a:latin typeface="Franklin Gothic Book" pitchFamily="34" charset="0"/>
              </a:rPr>
              <a:t>Tom Lawton, TESCO/Advent Design</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001000"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3</a:t>
            </a:r>
            <a:r>
              <a:rPr lang="en-US" b="1" dirty="0" smtClean="0"/>
              <a:t> -Standards </a:t>
            </a:r>
            <a:r>
              <a:rPr lang="en-US" b="1" dirty="0"/>
              <a:t>and standardizing equipment</a:t>
            </a:r>
            <a:endParaRPr lang="en-US" b="1" u="sng" dirty="0"/>
          </a:p>
        </p:txBody>
      </p:sp>
      <p:sp>
        <p:nvSpPr>
          <p:cNvPr id="23554"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3555"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3556" name="Rectangle 4"/>
          <p:cNvSpPr>
            <a:spLocks noChangeArrowheads="1"/>
          </p:cNvSpPr>
          <p:nvPr/>
        </p:nvSpPr>
        <p:spPr bwMode="auto">
          <a:xfrm>
            <a:off x="381000" y="1752600"/>
            <a:ext cx="8001000" cy="2032000"/>
          </a:xfrm>
          <a:prstGeom prst="rect">
            <a:avLst/>
          </a:prstGeom>
          <a:noFill/>
          <a:ln w="9525">
            <a:noFill/>
            <a:miter lim="800000"/>
            <a:headEnd/>
            <a:tailEnd/>
          </a:ln>
        </p:spPr>
        <p:txBody>
          <a:bodyPr>
            <a:spAutoFit/>
          </a:bodyPr>
          <a:lstStyle/>
          <a:p>
            <a:pPr marL="342900" indent="-342900">
              <a:buFontTx/>
              <a:buAutoNum type="arabicPeriod"/>
            </a:pPr>
            <a:r>
              <a:rPr lang="en-US">
                <a:latin typeface="Franklin Gothic Book" pitchFamily="34" charset="0"/>
              </a:rPr>
              <a:t>Section 3.3 Traceability paths to NIST:</a:t>
            </a:r>
          </a:p>
          <a:p>
            <a:pPr lvl="1"/>
            <a:r>
              <a:rPr lang="en-US">
                <a:latin typeface="Franklin Gothic Book" pitchFamily="34" charset="0"/>
              </a:rPr>
              <a:t>Removed the NIST Traceability Path diagram. It still appears in Appendix B, under B.4  Establishing a Local Reference Standard of Energy</a:t>
            </a:r>
          </a:p>
          <a:p>
            <a:pPr lvl="1"/>
            <a:endParaRPr lang="en-US">
              <a:latin typeface="Franklin Gothic Book" pitchFamily="34" charset="0"/>
            </a:endParaRPr>
          </a:p>
          <a:p>
            <a:pPr marL="342900" indent="-342900">
              <a:buFontTx/>
              <a:buAutoNum type="arabicPeriod" startAt="2"/>
            </a:pPr>
            <a:r>
              <a:rPr lang="en-US">
                <a:latin typeface="Franklin Gothic Book" pitchFamily="34" charset="0"/>
              </a:rPr>
              <a:t>Section 3.10.2.2.2 Performance requirements</a:t>
            </a:r>
          </a:p>
          <a:p>
            <a:pPr lvl="1"/>
            <a:r>
              <a:rPr lang="en-US">
                <a:latin typeface="Franklin Gothic Book" pitchFamily="34" charset="0"/>
              </a:rPr>
              <a:t>Tightened the % errors for portable and reference standards at reference conditions including a specific voltage and current.</a:t>
            </a:r>
          </a:p>
        </p:txBody>
      </p:sp>
      <p:graphicFrame>
        <p:nvGraphicFramePr>
          <p:cNvPr id="6" name="Table 5"/>
          <p:cNvGraphicFramePr>
            <a:graphicFrameLocks noGrp="1"/>
          </p:cNvGraphicFramePr>
          <p:nvPr/>
        </p:nvGraphicFramePr>
        <p:xfrm>
          <a:off x="1295400" y="4953000"/>
          <a:ext cx="6172200" cy="1230313"/>
        </p:xfrm>
        <a:graphic>
          <a:graphicData uri="http://schemas.openxmlformats.org/drawingml/2006/table">
            <a:tbl>
              <a:tblPr>
                <a:tableStyleId>{5C22544A-7EE6-4342-B048-85BDC9FD1C3A}</a:tableStyleId>
              </a:tblPr>
              <a:tblGrid>
                <a:gridCol w="2611316"/>
                <a:gridCol w="1780443"/>
                <a:gridCol w="1780443"/>
              </a:tblGrid>
              <a:tr h="307531">
                <a:tc row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Standards</a:t>
                      </a:r>
                      <a:endParaRPr lang="en-US" sz="1400" b="1" spc="-10" dirty="0">
                        <a:effectLst/>
                        <a:latin typeface="Times New Roman"/>
                        <a:cs typeface="Times New Roman"/>
                      </a:endParaRPr>
                    </a:p>
                  </a:txBody>
                  <a:tcPr marL="68580" marR="68580" marT="0" marB="0" anchor="ctr"/>
                </a:tc>
                <a:tc grid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Percent Error</a:t>
                      </a:r>
                      <a:endParaRPr lang="en-US" sz="1400">
                        <a:effectLst/>
                        <a:latin typeface="Arial"/>
                        <a:ea typeface="Times New Roman"/>
                        <a:cs typeface="Times New Roman"/>
                      </a:endParaRPr>
                    </a:p>
                  </a:txBody>
                  <a:tcPr marL="68580" marR="68580" marT="0" marB="0" anchor="ctr"/>
                </a:tc>
                <a:tc hMerge="1">
                  <a:txBody>
                    <a:bodyPr/>
                    <a:lstStyle/>
                    <a:p>
                      <a:endParaRPr lang="en-US"/>
                    </a:p>
                  </a:txBody>
                  <a:tcPr/>
                </a:tc>
              </a:tr>
              <a:tr h="307531">
                <a:tc vMerge="1">
                  <a:txBody>
                    <a:bodyPr/>
                    <a:lstStyle/>
                    <a:p>
                      <a:endParaRPr lang="en-US"/>
                    </a:p>
                  </a:txBody>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 1.00 PF</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 0.5 PF</a:t>
                      </a:r>
                      <a:endParaRPr lang="en-US" sz="1400">
                        <a:effectLst/>
                        <a:latin typeface="Arial"/>
                        <a:ea typeface="Times New Roman"/>
                        <a:cs typeface="Times New Roman"/>
                      </a:endParaRPr>
                    </a:p>
                  </a:txBody>
                  <a:tcPr marL="68580" marR="68580" marT="0" marB="0" anchor="ctr"/>
                </a:tc>
              </a:tr>
              <a:tr h="307531">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Portable Standard (Section3.8)</a:t>
                      </a:r>
                      <a:endParaRPr lang="en-US" sz="1400" dirty="0">
                        <a:effectLst/>
                        <a:latin typeface="Arial"/>
                        <a:ea typeface="Times New Roman"/>
                        <a:cs typeface="Times New Roman"/>
                      </a:endParaRPr>
                    </a:p>
                  </a:txBody>
                  <a:tcPr marL="68580" marR="68580" marT="0" marB="0" anchor="ctr">
                    <a:solidFill>
                      <a:srgbClr val="FFC000"/>
                    </a:solidFill>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0.05 %</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0.05 %</a:t>
                      </a:r>
                      <a:endParaRPr lang="en-US" sz="1400">
                        <a:effectLst/>
                        <a:latin typeface="Arial"/>
                        <a:ea typeface="Times New Roman"/>
                        <a:cs typeface="Times New Roman"/>
                      </a:endParaRPr>
                    </a:p>
                  </a:txBody>
                  <a:tcPr marL="68580" marR="68580" marT="0" marB="0" anchor="ctr"/>
                </a:tc>
              </a:tr>
              <a:tr h="307531">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Reference Standard (Section3.6)</a:t>
                      </a:r>
                      <a:endParaRPr lang="en-US" sz="1400" dirty="0">
                        <a:effectLst/>
                        <a:latin typeface="Arial"/>
                        <a:ea typeface="Times New Roman"/>
                        <a:cs typeface="Times New Roman"/>
                      </a:endParaRPr>
                    </a:p>
                  </a:txBody>
                  <a:tcPr marL="68580" marR="68580" marT="0" marB="0" anchor="ctr">
                    <a:solidFill>
                      <a:srgbClr val="FFC000"/>
                    </a:solidFill>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0.02%</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0.02%</a:t>
                      </a:r>
                      <a:endParaRPr lang="en-US" sz="1400" dirty="0">
                        <a:effectLst/>
                        <a:latin typeface="Arial"/>
                        <a:ea typeface="Times New Roman"/>
                        <a:cs typeface="Times New Roman"/>
                      </a:endParaRPr>
                    </a:p>
                  </a:txBody>
                  <a:tcPr marL="68580" marR="68580" marT="0" marB="0" anchor="ctr"/>
                </a:tc>
              </a:tr>
            </a:tbl>
          </a:graphicData>
        </a:graphic>
      </p:graphicFrame>
      <p:sp>
        <p:nvSpPr>
          <p:cNvPr id="23577" name="Rectangle 1"/>
          <p:cNvSpPr>
            <a:spLocks noChangeArrowheads="1"/>
          </p:cNvSpPr>
          <p:nvPr/>
        </p:nvSpPr>
        <p:spPr bwMode="auto">
          <a:xfrm>
            <a:off x="996950" y="3868738"/>
            <a:ext cx="6769100" cy="862012"/>
          </a:xfrm>
          <a:prstGeom prst="rect">
            <a:avLst/>
          </a:prstGeom>
          <a:noFill/>
          <a:ln w="9525">
            <a:noFill/>
            <a:miter lim="800000"/>
            <a:headEnd/>
            <a:tailEnd/>
          </a:ln>
        </p:spPr>
        <p:txBody>
          <a:bodyPr lIns="0" tIns="0" rIns="0" bIns="0" anchor="ctr">
            <a:spAutoFit/>
          </a:bodyPr>
          <a:lstStyle/>
          <a:p>
            <a:pPr eaLnBrk="0" hangingPunct="0">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At these reference points, the error, after the application of the calibration values of the portable and reference standards, shall not exceed the values in Table 1a.</a:t>
            </a:r>
          </a:p>
          <a:p>
            <a:pPr eaLnBrk="0" hangingPunct="0">
              <a:tabLst>
                <a:tab pos="-457200" algn="l"/>
                <a:tab pos="274638" algn="l"/>
                <a:tab pos="457200" algn="l"/>
                <a:tab pos="731838" algn="l"/>
                <a:tab pos="914400" algn="l"/>
                <a:tab pos="1371600" algn="l"/>
                <a:tab pos="1828800" algn="l"/>
              </a:tabLst>
            </a:pPr>
            <a:endParaRPr lang="en-US" sz="1400" i="1"/>
          </a:p>
          <a:p>
            <a:pPr eaLnBrk="0" hangingPunct="0">
              <a:tabLst>
                <a:tab pos="-457200" algn="l"/>
                <a:tab pos="274638" algn="l"/>
                <a:tab pos="457200" algn="l"/>
                <a:tab pos="731838" algn="l"/>
                <a:tab pos="914400" algn="l"/>
                <a:tab pos="1371600" algn="l"/>
                <a:tab pos="1828800" algn="l"/>
              </a:tabLst>
            </a:pPr>
            <a:r>
              <a:rPr lang="en-US" sz="1400" b="1">
                <a:latin typeface="Arial Bold" pitchFamily="34" charset="0"/>
                <a:cs typeface="Times New Roman" pitchFamily="18" charset="0"/>
              </a:rPr>
              <a:t>                    Table 1a – Portable and Reference Standards Percent Errors</a:t>
            </a:r>
            <a:endParaRPr lang="en-US"/>
          </a:p>
        </p:txBody>
      </p:sp>
      <p:sp>
        <p:nvSpPr>
          <p:cNvPr id="4" name="Slide Number Placeholder 3"/>
          <p:cNvSpPr>
            <a:spLocks noGrp="1"/>
          </p:cNvSpPr>
          <p:nvPr>
            <p:ph type="sldNum" sz="quarter" idx="12"/>
          </p:nvPr>
        </p:nvSpPr>
        <p:spPr/>
        <p:txBody>
          <a:bodyPr/>
          <a:lstStyle/>
          <a:p>
            <a:pPr>
              <a:defRPr/>
            </a:pPr>
            <a:fld id="{C1EE86C4-9926-4998-ACCA-CB27B178DC39}" type="slidenum">
              <a:rPr lang="en-US"/>
              <a:pPr>
                <a:defRPr/>
              </a:pPr>
              <a:t>10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001000"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3</a:t>
            </a:r>
            <a:r>
              <a:rPr lang="en-US" b="1" dirty="0" smtClean="0"/>
              <a:t>– </a:t>
            </a:r>
            <a:r>
              <a:rPr lang="en-US" b="1" dirty="0"/>
              <a:t>Standards and standardizing equipment</a:t>
            </a:r>
            <a:endParaRPr lang="en-US" b="1" u="sng" dirty="0"/>
          </a:p>
        </p:txBody>
      </p:sp>
      <p:sp>
        <p:nvSpPr>
          <p:cNvPr id="24578"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4579"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4580" name="Rectangle 4"/>
          <p:cNvSpPr>
            <a:spLocks noChangeArrowheads="1"/>
          </p:cNvSpPr>
          <p:nvPr/>
        </p:nvSpPr>
        <p:spPr bwMode="auto">
          <a:xfrm>
            <a:off x="381000" y="1752600"/>
            <a:ext cx="8001000" cy="923925"/>
          </a:xfrm>
          <a:prstGeom prst="rect">
            <a:avLst/>
          </a:prstGeom>
          <a:noFill/>
          <a:ln w="9525">
            <a:noFill/>
            <a:miter lim="800000"/>
            <a:headEnd/>
            <a:tailEnd/>
          </a:ln>
        </p:spPr>
        <p:txBody>
          <a:bodyPr>
            <a:spAutoFit/>
          </a:bodyPr>
          <a:lstStyle/>
          <a:p>
            <a:r>
              <a:rPr lang="en-US">
                <a:latin typeface="Franklin Gothic Book" pitchFamily="34" charset="0"/>
              </a:rPr>
              <a:t>3. Section 3.10.2.2.3 Variation for reference condition</a:t>
            </a:r>
          </a:p>
          <a:p>
            <a:r>
              <a:rPr lang="en-US">
                <a:latin typeface="Franklin Gothic Book" pitchFamily="34" charset="0"/>
              </a:rPr>
              <a:t>    Gave additional percent errors for Portable and Reference Maximum Percent</a:t>
            </a:r>
          </a:p>
          <a:p>
            <a:r>
              <a:rPr lang="en-US">
                <a:latin typeface="Franklin Gothic Book" pitchFamily="34" charset="0"/>
              </a:rPr>
              <a:t>     Errors @ 23°C over the designed range of voltage and current</a:t>
            </a:r>
          </a:p>
        </p:txBody>
      </p:sp>
      <p:graphicFrame>
        <p:nvGraphicFramePr>
          <p:cNvPr id="4" name="Table 3"/>
          <p:cNvGraphicFramePr>
            <a:graphicFrameLocks noGrp="1"/>
          </p:cNvGraphicFramePr>
          <p:nvPr/>
        </p:nvGraphicFramePr>
        <p:xfrm>
          <a:off x="1295400" y="4114800"/>
          <a:ext cx="5364163" cy="1371600"/>
        </p:xfrm>
        <a:graphic>
          <a:graphicData uri="http://schemas.openxmlformats.org/drawingml/2006/table">
            <a:tbl>
              <a:tblPr firstRow="1" firstCol="1" bandRow="1">
                <a:tableStyleId>{5C22544A-7EE6-4342-B048-85BDC9FD1C3A}</a:tableStyleId>
              </a:tblPr>
              <a:tblGrid>
                <a:gridCol w="2269588"/>
                <a:gridCol w="1547446"/>
                <a:gridCol w="1547446"/>
              </a:tblGrid>
              <a:tr h="342900">
                <a:tc row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Standards</a:t>
                      </a:r>
                      <a:endParaRPr lang="en-US" sz="1400" b="1" spc="-10" dirty="0">
                        <a:effectLst/>
                        <a:latin typeface="Times New Roman"/>
                        <a:cs typeface="Times New Roman"/>
                      </a:endParaRPr>
                    </a:p>
                  </a:txBody>
                  <a:tcPr marL="68580" marR="68580" marT="0" marB="0" anchor="ctr"/>
                </a:tc>
                <a:tc gridSpan="2">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Percent Error</a:t>
                      </a:r>
                      <a:endParaRPr lang="en-US" sz="1400" dirty="0">
                        <a:effectLst/>
                        <a:latin typeface="Arial"/>
                        <a:ea typeface="Times New Roman"/>
                        <a:cs typeface="Times New Roman"/>
                      </a:endParaRPr>
                    </a:p>
                  </a:txBody>
                  <a:tcPr marL="68580" marR="68580" marT="0" marB="0" anchor="ctr"/>
                </a:tc>
                <a:tc hMerge="1">
                  <a:txBody>
                    <a:bodyPr/>
                    <a:lstStyle/>
                    <a:p>
                      <a:endParaRPr lang="en-US"/>
                    </a:p>
                  </a:txBody>
                  <a:tcPr/>
                </a:tc>
              </a:tr>
              <a:tr h="342900">
                <a:tc vMerge="1">
                  <a:txBody>
                    <a:bodyPr/>
                    <a:lstStyle/>
                    <a:p>
                      <a:endParaRPr lang="en-US"/>
                    </a:p>
                  </a:txBody>
                  <a:tcP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 1.00 PF</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 0.5 PF</a:t>
                      </a:r>
                      <a:endParaRPr lang="en-US" sz="1400">
                        <a:effectLst/>
                        <a:latin typeface="Arial"/>
                        <a:ea typeface="Times New Roman"/>
                        <a:cs typeface="Times New Roman"/>
                      </a:endParaRPr>
                    </a:p>
                  </a:txBody>
                  <a:tcPr marL="68580" marR="68580" marT="0" marB="0" anchor="ctr"/>
                </a:tc>
              </a:tr>
              <a:tr h="342900">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a:effectLst/>
                        </a:rPr>
                        <a:t>Portable Standard</a:t>
                      </a:r>
                      <a:endParaRPr lang="en-US" sz="14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0.07 %</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0.07 %</a:t>
                      </a:r>
                      <a:endParaRPr lang="en-US" sz="1400" dirty="0">
                        <a:effectLst/>
                        <a:latin typeface="Arial"/>
                        <a:ea typeface="Times New Roman"/>
                        <a:cs typeface="Times New Roman"/>
                      </a:endParaRPr>
                    </a:p>
                  </a:txBody>
                  <a:tcPr marL="68580" marR="68580" marT="0" marB="0" anchor="ctr"/>
                </a:tc>
              </a:tr>
              <a:tr h="342900">
                <a:tc>
                  <a:txBody>
                    <a:bodyPr/>
                    <a:lstStyle/>
                    <a:p>
                      <a:pPr marL="0" marR="0" algn="just">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Reference Standard</a:t>
                      </a:r>
                      <a:endParaRPr lang="en-US" sz="1400" dirty="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a:effectLst/>
                        </a:rPr>
                        <a:t>0.04%</a:t>
                      </a:r>
                      <a:endParaRPr lang="en-US" sz="1400">
                        <a:effectLst/>
                        <a:latin typeface="Arial"/>
                        <a:ea typeface="Times New Roman"/>
                        <a:cs typeface="Times New Roman"/>
                      </a:endParaRPr>
                    </a:p>
                  </a:txBody>
                  <a:tcPr marL="68580" marR="68580" marT="0" marB="0" anchor="ctr"/>
                </a:tc>
                <a:tc>
                  <a:txBody>
                    <a:bodyPr/>
                    <a:lstStyle/>
                    <a:p>
                      <a:pPr marL="0" marR="0" algn="ctr">
                        <a:spcBef>
                          <a:spcPts val="0"/>
                        </a:spcBef>
                        <a:spcAft>
                          <a:spcPts val="0"/>
                        </a:spcAft>
                        <a:tabLst>
                          <a:tab pos="-457200" algn="l"/>
                          <a:tab pos="274320" algn="l"/>
                          <a:tab pos="457200" algn="l"/>
                          <a:tab pos="731520" algn="l"/>
                          <a:tab pos="914400" algn="l"/>
                          <a:tab pos="1371600" algn="l"/>
                          <a:tab pos="1828800" algn="l"/>
                        </a:tabLst>
                      </a:pPr>
                      <a:r>
                        <a:rPr lang="en-US" sz="1400" spc="-10" dirty="0">
                          <a:effectLst/>
                        </a:rPr>
                        <a:t>0.04%</a:t>
                      </a:r>
                      <a:endParaRPr lang="en-US" sz="1400" dirty="0">
                        <a:effectLst/>
                        <a:latin typeface="Arial"/>
                        <a:ea typeface="Times New Roman"/>
                        <a:cs typeface="Times New Roman"/>
                      </a:endParaRPr>
                    </a:p>
                  </a:txBody>
                  <a:tcPr marL="68580" marR="68580" marT="0" marB="0" anchor="ctr"/>
                </a:tc>
              </a:tr>
            </a:tbl>
          </a:graphicData>
        </a:graphic>
      </p:graphicFrame>
      <p:sp>
        <p:nvSpPr>
          <p:cNvPr id="24604" name="Rectangle 1"/>
          <p:cNvSpPr>
            <a:spLocks noChangeArrowheads="1"/>
          </p:cNvSpPr>
          <p:nvPr/>
        </p:nvSpPr>
        <p:spPr bwMode="auto">
          <a:xfrm>
            <a:off x="533400" y="2792413"/>
            <a:ext cx="8455025" cy="1077912"/>
          </a:xfrm>
          <a:prstGeom prst="rect">
            <a:avLst/>
          </a:prstGeom>
          <a:noFill/>
          <a:ln w="9525">
            <a:noFill/>
            <a:miter lim="800000"/>
            <a:headEnd/>
            <a:tailEnd/>
          </a:ln>
        </p:spPr>
        <p:txBody>
          <a:bodyPr wrap="none" lIns="0" tIns="0" rIns="0" bIns="0" anchor="ctr">
            <a:spAutoFit/>
          </a:bodyPr>
          <a:lstStyle/>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Additionally, at the reference temperature, the error of the standard shall not exceed the values in Table 1b  </a:t>
            </a:r>
          </a:p>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over the design range of voltage and current.</a:t>
            </a:r>
            <a:endParaRPr lang="en-US" sz="1400" i="1"/>
          </a:p>
          <a:p>
            <a:pPr eaLnBrk="0" hangingPunct="0">
              <a:tabLst>
                <a:tab pos="-457200" algn="l"/>
                <a:tab pos="274638" algn="l"/>
                <a:tab pos="457200" algn="l"/>
                <a:tab pos="731838" algn="l"/>
                <a:tab pos="914400" algn="l"/>
                <a:tab pos="1371600" algn="l"/>
                <a:tab pos="1828800" algn="l"/>
              </a:tabLst>
            </a:pPr>
            <a:endParaRPr lang="en-US" sz="1400" b="1">
              <a:latin typeface="Arial Bold" pitchFamily="34" charset="0"/>
              <a:cs typeface="Times New Roman" pitchFamily="18" charset="0"/>
            </a:endParaRPr>
          </a:p>
          <a:p>
            <a:pPr eaLnBrk="0" hangingPunct="0">
              <a:tabLst>
                <a:tab pos="-457200" algn="l"/>
                <a:tab pos="274638" algn="l"/>
                <a:tab pos="457200" algn="l"/>
                <a:tab pos="731838" algn="l"/>
                <a:tab pos="914400" algn="l"/>
                <a:tab pos="1371600" algn="l"/>
                <a:tab pos="1828800" algn="l"/>
              </a:tabLst>
            </a:pPr>
            <a:endParaRPr lang="en-US" sz="1400" b="1">
              <a:latin typeface="Arial Bold" pitchFamily="34" charset="0"/>
              <a:cs typeface="Times New Roman" pitchFamily="18" charset="0"/>
            </a:endParaRPr>
          </a:p>
          <a:p>
            <a:pPr eaLnBrk="0" hangingPunct="0">
              <a:tabLst>
                <a:tab pos="-457200" algn="l"/>
                <a:tab pos="274638" algn="l"/>
                <a:tab pos="457200" algn="l"/>
                <a:tab pos="731838" algn="l"/>
                <a:tab pos="914400" algn="l"/>
                <a:tab pos="1371600" algn="l"/>
                <a:tab pos="1828800" algn="l"/>
              </a:tabLst>
            </a:pPr>
            <a:r>
              <a:rPr lang="en-US" sz="1400" b="1">
                <a:latin typeface="Arial Bold" pitchFamily="34" charset="0"/>
                <a:cs typeface="Times New Roman" pitchFamily="18" charset="0"/>
              </a:rPr>
              <a:t>                Table 1b – Portable and Reference Maximum Percent Errors @ 23</a:t>
            </a:r>
            <a:r>
              <a:rPr lang="en-US" sz="1400" b="1" baseline="30000">
                <a:latin typeface="Arial Bold" pitchFamily="34" charset="0"/>
                <a:cs typeface="Times New Roman" pitchFamily="18" charset="0"/>
              </a:rPr>
              <a:t>o</a:t>
            </a:r>
            <a:r>
              <a:rPr lang="en-US" sz="1400" b="1">
                <a:latin typeface="Arial Bold" pitchFamily="34" charset="0"/>
                <a:cs typeface="Times New Roman" pitchFamily="18" charset="0"/>
              </a:rPr>
              <a:t>C</a:t>
            </a:r>
            <a:endParaRPr lang="en-US"/>
          </a:p>
        </p:txBody>
      </p:sp>
      <p:sp>
        <p:nvSpPr>
          <p:cNvPr id="6" name="Slide Number Placeholder 5"/>
          <p:cNvSpPr>
            <a:spLocks noGrp="1"/>
          </p:cNvSpPr>
          <p:nvPr>
            <p:ph type="sldNum" sz="quarter" idx="12"/>
          </p:nvPr>
        </p:nvSpPr>
        <p:spPr/>
        <p:txBody>
          <a:bodyPr/>
          <a:lstStyle/>
          <a:p>
            <a:pPr>
              <a:defRPr/>
            </a:pPr>
            <a:fld id="{E2ED8877-A196-4CFF-A80D-23BEE4CF87C3}" type="slidenum">
              <a:rPr lang="en-US"/>
              <a:pPr>
                <a:defRPr/>
              </a:pPr>
              <a:t>11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77500" lnSpcReduction="20000"/>
          </a:bodyPr>
          <a:lstStyle/>
          <a:p>
            <a:pPr marL="0" indent="0" eaLnBrk="1" fontAlgn="auto" hangingPunct="1">
              <a:spcAft>
                <a:spcPts val="0"/>
              </a:spcAft>
              <a:buFont typeface="Wingdings 2"/>
              <a:buNone/>
              <a:defRPr/>
            </a:pPr>
            <a:r>
              <a:rPr lang="en-US" b="1" u="sng" dirty="0" smtClean="0"/>
              <a:t>Section 4</a:t>
            </a:r>
            <a:r>
              <a:rPr lang="en-US" b="1" dirty="0" smtClean="0"/>
              <a:t>– Acceptable performance of new types of Electricity meters and associated equipment</a:t>
            </a:r>
            <a:endParaRPr lang="en-US" b="1" u="sng" dirty="0"/>
          </a:p>
        </p:txBody>
      </p:sp>
      <p:sp>
        <p:nvSpPr>
          <p:cNvPr id="25602"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5603"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5604"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4.7.1 Test conditions under Performance Requirements </a:t>
            </a:r>
          </a:p>
        </p:txBody>
      </p:sp>
      <p:sp>
        <p:nvSpPr>
          <p:cNvPr id="25605" name="Rectangle 1"/>
          <p:cNvSpPr>
            <a:spLocks noChangeArrowheads="1"/>
          </p:cNvSpPr>
          <p:nvPr/>
        </p:nvSpPr>
        <p:spPr bwMode="auto">
          <a:xfrm>
            <a:off x="1347788" y="2139950"/>
            <a:ext cx="6067425" cy="430213"/>
          </a:xfrm>
          <a:prstGeom prst="rect">
            <a:avLst/>
          </a:prstGeom>
          <a:noFill/>
          <a:ln w="9525">
            <a:noFill/>
            <a:miter lim="800000"/>
            <a:headEnd/>
            <a:tailEnd/>
          </a:ln>
        </p:spPr>
        <p:txBody>
          <a:bodyPr wrap="none" lIns="0" tIns="0" rIns="0" bIns="0" anchor="ctr">
            <a:spAutoFit/>
          </a:bodyPr>
          <a:lstStyle/>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Addition of some clarity for the calibration level of meters prior to testing and </a:t>
            </a:r>
          </a:p>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 highlighted that no adjustments are to be made during the test.</a:t>
            </a:r>
            <a:endParaRPr lang="en-US" sz="1400" i="1"/>
          </a:p>
        </p:txBody>
      </p:sp>
      <p:sp>
        <p:nvSpPr>
          <p:cNvPr id="6" name="Slide Number Placeholder 5"/>
          <p:cNvSpPr>
            <a:spLocks noGrp="1"/>
          </p:cNvSpPr>
          <p:nvPr>
            <p:ph type="sldNum" sz="quarter" idx="12"/>
          </p:nvPr>
        </p:nvSpPr>
        <p:spPr/>
        <p:txBody>
          <a:bodyPr/>
          <a:lstStyle/>
          <a:p>
            <a:pPr>
              <a:defRPr/>
            </a:pPr>
            <a:fld id="{40149AF1-F954-4920-9C3C-A01C4501D37D}" type="slidenum">
              <a:rPr lang="en-US"/>
              <a:pPr>
                <a:defRPr/>
              </a:pPr>
              <a:t>12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25608" name="Picture 2"/>
          <p:cNvPicPr>
            <a:picLocks noChangeAspect="1" noChangeArrowheads="1"/>
          </p:cNvPicPr>
          <p:nvPr/>
        </p:nvPicPr>
        <p:blipFill>
          <a:blip r:embed="rId2"/>
          <a:srcRect/>
          <a:stretch>
            <a:fillRect/>
          </a:stretch>
        </p:blipFill>
        <p:spPr bwMode="auto">
          <a:xfrm>
            <a:off x="990600" y="2570163"/>
            <a:ext cx="7832725" cy="4110037"/>
          </a:xfrm>
          <a:prstGeom prst="rect">
            <a:avLst/>
          </a:prstGeom>
          <a:noFill/>
          <a:ln w="9525">
            <a:noFill/>
            <a:miter lim="800000"/>
            <a:headEnd/>
            <a:tailEnd/>
          </a:ln>
        </p:spPr>
      </p:pic>
      <p:sp>
        <p:nvSpPr>
          <p:cNvPr id="7" name="Right Arrow 6"/>
          <p:cNvSpPr/>
          <p:nvPr/>
        </p:nvSpPr>
        <p:spPr>
          <a:xfrm>
            <a:off x="254000" y="4741863"/>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Right Arrow 12"/>
          <p:cNvSpPr/>
          <p:nvPr/>
        </p:nvSpPr>
        <p:spPr>
          <a:xfrm>
            <a:off x="254000" y="5334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26626"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6627"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6628"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 Accuracy Tests – Internal Influences </a:t>
            </a:r>
          </a:p>
        </p:txBody>
      </p:sp>
      <p:sp>
        <p:nvSpPr>
          <p:cNvPr id="9" name="Rectangle 1"/>
          <p:cNvSpPr>
            <a:spLocks noChangeArrowheads="1"/>
          </p:cNvSpPr>
          <p:nvPr/>
        </p:nvSpPr>
        <p:spPr bwMode="auto">
          <a:xfrm>
            <a:off x="762000" y="2014538"/>
            <a:ext cx="8247063" cy="646112"/>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Added 0.5% Accuracy Class Limits for applicable tests #s 2 </a:t>
            </a:r>
            <a:r>
              <a:rPr lang="en-US" sz="1400" i="1" dirty="0">
                <a:solidFill>
                  <a:srgbClr val="000000"/>
                </a:solidFill>
                <a:latin typeface="Arial" pitchFamily="34" charset="0"/>
                <a:ea typeface="Times New Roman" pitchFamily="18" charset="0"/>
                <a:cs typeface="Times New Roman" pitchFamily="18" charset="0"/>
                <a:sym typeface="Wingdings" panose="05000000000000000000" pitchFamily="2" charset="2"/>
              </a:rPr>
              <a:t> 7, 11, 19, 20, and 21</a:t>
            </a:r>
          </a:p>
          <a:p>
            <a:pPr marL="342900" indent="-342900">
              <a:buFontTx/>
              <a:buAutoNum type="arabicPeriod"/>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Added conditions for meters that measure in both delivered and received directions for </a:t>
            </a:r>
          </a:p>
          <a:p>
            <a:pPr>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		test #2 –Starting Load, test # 3- Load Performance and test #4 – Effect of Variation of Power Factor .</a:t>
            </a:r>
            <a:endParaRPr lang="en-US" sz="1400" i="1" dirty="0">
              <a:latin typeface="Arial" pitchFamily="34" charset="0"/>
              <a:cs typeface="Arial" pitchFamily="34" charset="0"/>
            </a:endParaRPr>
          </a:p>
        </p:txBody>
      </p:sp>
      <p:sp>
        <p:nvSpPr>
          <p:cNvPr id="6" name="Slide Number Placeholder 5"/>
          <p:cNvSpPr>
            <a:spLocks noGrp="1"/>
          </p:cNvSpPr>
          <p:nvPr>
            <p:ph type="sldNum" sz="quarter" idx="12"/>
          </p:nvPr>
        </p:nvSpPr>
        <p:spPr/>
        <p:txBody>
          <a:bodyPr/>
          <a:lstStyle/>
          <a:p>
            <a:pPr>
              <a:defRPr/>
            </a:pPr>
            <a:fld id="{DD69B146-582E-4B80-8646-10A8C1067116}" type="slidenum">
              <a:rPr lang="en-US"/>
              <a:pPr>
                <a:defRPr/>
              </a:pPr>
              <a:t>13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26632" name="Picture 2"/>
          <p:cNvPicPr>
            <a:picLocks noChangeAspect="1" noChangeArrowheads="1"/>
          </p:cNvPicPr>
          <p:nvPr/>
        </p:nvPicPr>
        <p:blipFill>
          <a:blip r:embed="rId2"/>
          <a:srcRect/>
          <a:stretch>
            <a:fillRect/>
          </a:stretch>
        </p:blipFill>
        <p:spPr bwMode="auto">
          <a:xfrm>
            <a:off x="1752600" y="2660650"/>
            <a:ext cx="5334000" cy="1435100"/>
          </a:xfrm>
          <a:prstGeom prst="rect">
            <a:avLst/>
          </a:prstGeom>
          <a:noFill/>
          <a:ln w="9525">
            <a:noFill/>
            <a:miter lim="800000"/>
            <a:headEnd/>
            <a:tailEnd/>
          </a:ln>
        </p:spPr>
      </p:pic>
      <p:pic>
        <p:nvPicPr>
          <p:cNvPr id="26633" name="Picture 3"/>
          <p:cNvPicPr>
            <a:picLocks noChangeAspect="1" noChangeArrowheads="1"/>
          </p:cNvPicPr>
          <p:nvPr/>
        </p:nvPicPr>
        <p:blipFill>
          <a:blip r:embed="rId3"/>
          <a:srcRect/>
          <a:stretch>
            <a:fillRect/>
          </a:stretch>
        </p:blipFill>
        <p:spPr bwMode="auto">
          <a:xfrm>
            <a:off x="1752600" y="4095750"/>
            <a:ext cx="5334000" cy="2684463"/>
          </a:xfrm>
          <a:prstGeom prst="rect">
            <a:avLst/>
          </a:prstGeom>
          <a:noFill/>
          <a:ln w="9525">
            <a:noFill/>
            <a:miter lim="800000"/>
            <a:headEnd/>
            <a:tailEnd/>
          </a:ln>
        </p:spPr>
      </p:pic>
      <p:sp>
        <p:nvSpPr>
          <p:cNvPr id="14" name="Right Arrow 13"/>
          <p:cNvSpPr/>
          <p:nvPr/>
        </p:nvSpPr>
        <p:spPr>
          <a:xfrm>
            <a:off x="1044575" y="63595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val 1"/>
          <p:cNvSpPr/>
          <p:nvPr/>
        </p:nvSpPr>
        <p:spPr>
          <a:xfrm>
            <a:off x="4648200" y="2971800"/>
            <a:ext cx="2133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rot="10800000">
            <a:off x="6772275" y="32766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Right Arrow 16"/>
          <p:cNvSpPr/>
          <p:nvPr/>
        </p:nvSpPr>
        <p:spPr>
          <a:xfrm rot="10800000">
            <a:off x="6419850" y="46482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27650"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765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7652"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4.7.2.4  Test No. 4: Effect of variation of power factor </a:t>
            </a:r>
          </a:p>
        </p:txBody>
      </p:sp>
      <p:sp>
        <p:nvSpPr>
          <p:cNvPr id="27653" name="Rectangle 1"/>
          <p:cNvSpPr>
            <a:spLocks noChangeArrowheads="1"/>
          </p:cNvSpPr>
          <p:nvPr/>
        </p:nvSpPr>
        <p:spPr bwMode="auto">
          <a:xfrm>
            <a:off x="762000" y="2000250"/>
            <a:ext cx="6969125" cy="862013"/>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a test amps point for reference for conditions 2 and 3</a:t>
            </a:r>
            <a:endParaRPr lang="en-US" sz="1400" i="1">
              <a:solidFill>
                <a:srgbClr val="000000"/>
              </a:solidFill>
              <a:cs typeface="Times New Roman" pitchFamily="18" charset="0"/>
              <a:sym typeface="Wingdings" pitchFamily="2" charset="2"/>
            </a:endParaRP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the lead and lag reference for conditions 2 and 3</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the 0.5 accuracy class performance limits.</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conditions for meters that measure in both delivered and received directions.</a:t>
            </a:r>
          </a:p>
        </p:txBody>
      </p:sp>
      <p:sp>
        <p:nvSpPr>
          <p:cNvPr id="6" name="Slide Number Placeholder 5"/>
          <p:cNvSpPr>
            <a:spLocks noGrp="1"/>
          </p:cNvSpPr>
          <p:nvPr>
            <p:ph type="sldNum" sz="quarter" idx="12"/>
          </p:nvPr>
        </p:nvSpPr>
        <p:spPr/>
        <p:txBody>
          <a:bodyPr/>
          <a:lstStyle/>
          <a:p>
            <a:pPr>
              <a:defRPr/>
            </a:pPr>
            <a:fld id="{13354A93-E729-4549-8F1F-2509BA98A676}" type="slidenum">
              <a:rPr lang="en-US"/>
              <a:pPr>
                <a:defRPr/>
              </a:pPr>
              <a:t>14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27656" name="Picture 2"/>
          <p:cNvPicPr>
            <a:picLocks noChangeAspect="1" noChangeArrowheads="1"/>
          </p:cNvPicPr>
          <p:nvPr/>
        </p:nvPicPr>
        <p:blipFill>
          <a:blip r:embed="rId2"/>
          <a:srcRect/>
          <a:stretch>
            <a:fillRect/>
          </a:stretch>
        </p:blipFill>
        <p:spPr bwMode="auto">
          <a:xfrm>
            <a:off x="838200" y="3092450"/>
            <a:ext cx="5772150" cy="3600450"/>
          </a:xfrm>
          <a:prstGeom prst="rect">
            <a:avLst/>
          </a:prstGeom>
          <a:noFill/>
          <a:ln w="9525">
            <a:noFill/>
            <a:miter lim="800000"/>
            <a:headEnd/>
            <a:tailEnd/>
          </a:ln>
        </p:spPr>
      </p:pic>
      <p:sp>
        <p:nvSpPr>
          <p:cNvPr id="14" name="Right Arrow 13"/>
          <p:cNvSpPr/>
          <p:nvPr/>
        </p:nvSpPr>
        <p:spPr>
          <a:xfrm>
            <a:off x="228600" y="61690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Right Arrow 17"/>
          <p:cNvSpPr/>
          <p:nvPr/>
        </p:nvSpPr>
        <p:spPr>
          <a:xfrm rot="10800000">
            <a:off x="5943600" y="37338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Right Arrow 18"/>
          <p:cNvSpPr/>
          <p:nvPr/>
        </p:nvSpPr>
        <p:spPr>
          <a:xfrm>
            <a:off x="457200" y="470217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660" name="TextBox 3"/>
          <p:cNvSpPr txBox="1">
            <a:spLocks noChangeArrowheads="1"/>
          </p:cNvSpPr>
          <p:nvPr/>
        </p:nvSpPr>
        <p:spPr bwMode="auto">
          <a:xfrm>
            <a:off x="6638925" y="4324350"/>
            <a:ext cx="2363788" cy="2032000"/>
          </a:xfrm>
          <a:prstGeom prst="rect">
            <a:avLst/>
          </a:prstGeom>
          <a:noFill/>
          <a:ln w="9525">
            <a:noFill/>
            <a:miter lim="800000"/>
            <a:headEnd/>
            <a:tailEnd/>
          </a:ln>
        </p:spPr>
        <p:txBody>
          <a:bodyPr wrap="none">
            <a:spAutoFit/>
          </a:bodyPr>
          <a:lstStyle/>
          <a:p>
            <a:r>
              <a:rPr lang="en-US" sz="1400">
                <a:latin typeface="Franklin Gothic Book" pitchFamily="34" charset="0"/>
              </a:rPr>
              <a:t>Note that Table 6 provides </a:t>
            </a:r>
          </a:p>
          <a:p>
            <a:r>
              <a:rPr lang="en-US" sz="1400">
                <a:latin typeface="Franklin Gothic Book" pitchFamily="34" charset="0"/>
              </a:rPr>
              <a:t> performance limits for </a:t>
            </a:r>
          </a:p>
          <a:p>
            <a:r>
              <a:rPr lang="en-US" sz="1400">
                <a:latin typeface="Franklin Gothic Book" pitchFamily="34" charset="0"/>
              </a:rPr>
              <a:t> SINGLE Phase Meters. </a:t>
            </a:r>
          </a:p>
          <a:p>
            <a:endParaRPr lang="en-US" sz="1400">
              <a:latin typeface="Franklin Gothic Book" pitchFamily="34" charset="0"/>
            </a:endParaRPr>
          </a:p>
          <a:p>
            <a:r>
              <a:rPr lang="en-US" sz="1400">
                <a:latin typeface="Franklin Gothic Book" pitchFamily="34" charset="0"/>
              </a:rPr>
              <a:t>While Tables 7, 8, and 9 </a:t>
            </a:r>
          </a:p>
          <a:p>
            <a:r>
              <a:rPr lang="en-US" sz="1400">
                <a:latin typeface="Franklin Gothic Book" pitchFamily="34" charset="0"/>
              </a:rPr>
              <a:t> provides  for various types </a:t>
            </a:r>
          </a:p>
          <a:p>
            <a:r>
              <a:rPr lang="en-US" sz="1400">
                <a:latin typeface="Franklin Gothic Book" pitchFamily="34" charset="0"/>
              </a:rPr>
              <a:t> of polyphase meters.</a:t>
            </a:r>
          </a:p>
          <a:p>
            <a:endParaRPr lang="en-US" sz="1400">
              <a:latin typeface="Franklin Gothic Book" pitchFamily="34" charset="0"/>
            </a:endParaRPr>
          </a:p>
          <a:p>
            <a:r>
              <a:rPr lang="en-US" sz="1400">
                <a:latin typeface="Franklin Gothic Book" pitchFamily="34" charset="0"/>
              </a:rPr>
              <a:t>Table 8 added 320A column.</a:t>
            </a:r>
          </a:p>
        </p:txBody>
      </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28674"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8675"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8676"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4.7.2.5  Test No. 5: Effect of variation of voltage on the meter</a:t>
            </a:r>
          </a:p>
        </p:txBody>
      </p:sp>
      <p:sp>
        <p:nvSpPr>
          <p:cNvPr id="28677" name="Rectangle 1"/>
          <p:cNvSpPr>
            <a:spLocks noChangeArrowheads="1"/>
          </p:cNvSpPr>
          <p:nvPr/>
        </p:nvSpPr>
        <p:spPr bwMode="auto">
          <a:xfrm>
            <a:off x="762000" y="2216150"/>
            <a:ext cx="6953250" cy="430213"/>
          </a:xfrm>
          <a:prstGeom prst="rect">
            <a:avLst/>
          </a:prstGeom>
          <a:noFill/>
          <a:ln w="9525">
            <a:noFill/>
            <a:miter lim="800000"/>
            <a:headEnd/>
            <a:tailEnd/>
          </a:ln>
        </p:spPr>
        <p:txBody>
          <a:bodyPr wrap="none" lIns="0" tIns="0" rIns="0" bIns="0" anchor="ctr">
            <a:spAutoFit/>
          </a:bodyPr>
          <a:lstStyle/>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1. Added  a reference to wide voltage range meters in order to evaluate deviations from </a:t>
            </a:r>
          </a:p>
          <a:p>
            <a:pPr>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		Table 13 of ANSI C12.20.</a:t>
            </a:r>
          </a:p>
        </p:txBody>
      </p:sp>
      <p:sp>
        <p:nvSpPr>
          <p:cNvPr id="6" name="Slide Number Placeholder 5"/>
          <p:cNvSpPr>
            <a:spLocks noGrp="1"/>
          </p:cNvSpPr>
          <p:nvPr>
            <p:ph type="sldNum" sz="quarter" idx="12"/>
          </p:nvPr>
        </p:nvSpPr>
        <p:spPr/>
        <p:txBody>
          <a:bodyPr/>
          <a:lstStyle/>
          <a:p>
            <a:pPr>
              <a:defRPr/>
            </a:pPr>
            <a:fld id="{2FFE742E-AD16-49F0-AADC-7DCB4028CAE1}" type="slidenum">
              <a:rPr lang="en-US"/>
              <a:pPr>
                <a:defRPr/>
              </a:pPr>
              <a:t>15</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28680" name="Picture 2"/>
          <p:cNvPicPr>
            <a:picLocks noChangeAspect="1" noChangeArrowheads="1"/>
          </p:cNvPicPr>
          <p:nvPr/>
        </p:nvPicPr>
        <p:blipFill>
          <a:blip r:embed="rId2"/>
          <a:srcRect/>
          <a:stretch>
            <a:fillRect/>
          </a:stretch>
        </p:blipFill>
        <p:spPr bwMode="auto">
          <a:xfrm>
            <a:off x="990600" y="2679700"/>
            <a:ext cx="6781800" cy="4178300"/>
          </a:xfrm>
          <a:prstGeom prst="rect">
            <a:avLst/>
          </a:prstGeom>
          <a:noFill/>
          <a:ln w="9525">
            <a:noFill/>
            <a:miter lim="800000"/>
            <a:headEnd/>
            <a:tailEnd/>
          </a:ln>
        </p:spPr>
      </p:pic>
      <p:sp>
        <p:nvSpPr>
          <p:cNvPr id="15" name="Right Arrow 14"/>
          <p:cNvSpPr/>
          <p:nvPr/>
        </p:nvSpPr>
        <p:spPr>
          <a:xfrm>
            <a:off x="411163" y="3429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2"/>
          <p:cNvPicPr>
            <a:picLocks noChangeAspect="1" noChangeArrowheads="1"/>
          </p:cNvPicPr>
          <p:nvPr/>
        </p:nvPicPr>
        <p:blipFill>
          <a:blip r:embed="rId2"/>
          <a:srcRect/>
          <a:stretch>
            <a:fillRect/>
          </a:stretch>
        </p:blipFill>
        <p:spPr bwMode="auto">
          <a:xfrm>
            <a:off x="881063" y="3048000"/>
            <a:ext cx="7510462" cy="1652588"/>
          </a:xfrm>
          <a:prstGeom prst="rect">
            <a:avLst/>
          </a:prstGeom>
          <a:noFill/>
          <a:ln w="9525">
            <a:noFill/>
            <a:miter lim="800000"/>
            <a:headEnd/>
            <a:tailEnd/>
          </a:ln>
        </p:spPr>
      </p:pic>
      <p:sp>
        <p:nvSpPr>
          <p:cNvPr id="29698"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29699"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9700"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9701"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4.7.2.8  Test No. 8: Meter Losses </a:t>
            </a:r>
          </a:p>
        </p:txBody>
      </p:sp>
      <p:sp>
        <p:nvSpPr>
          <p:cNvPr id="9" name="Rectangle 1"/>
          <p:cNvSpPr>
            <a:spLocks noChangeArrowheads="1"/>
          </p:cNvSpPr>
          <p:nvPr/>
        </p:nvSpPr>
        <p:spPr bwMode="auto">
          <a:xfrm>
            <a:off x="762000" y="2108200"/>
            <a:ext cx="5907088" cy="646113"/>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Added for clarity that the loss in each current circuit of a meter will be </a:t>
            </a:r>
          </a:p>
          <a:p>
            <a:pPr>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		  measured at the reference test amps</a:t>
            </a:r>
          </a:p>
          <a:p>
            <a:pPr>
              <a:tabLst>
                <a:tab pos="-457200" algn="l"/>
                <a:tab pos="274638" algn="l"/>
                <a:tab pos="457200" algn="l"/>
                <a:tab pos="731838" algn="l"/>
                <a:tab pos="914400" algn="l"/>
                <a:tab pos="1371600" algn="l"/>
                <a:tab pos="1828800" algn="l"/>
              </a:tabLst>
              <a:defRPr/>
            </a:pPr>
            <a:endParaRPr lang="en-US" sz="1400" i="1" dirty="0">
              <a:solidFill>
                <a:srgbClr val="000000"/>
              </a:solidFill>
              <a:latin typeface="Arial" pitchFamily="34" charset="0"/>
              <a:ea typeface="Times New Roman" pitchFamily="18" charset="0"/>
              <a:cs typeface="Times New Roman" pitchFamily="18" charset="0"/>
            </a:endParaRPr>
          </a:p>
        </p:txBody>
      </p:sp>
      <p:sp>
        <p:nvSpPr>
          <p:cNvPr id="6" name="Slide Number Placeholder 5"/>
          <p:cNvSpPr>
            <a:spLocks noGrp="1"/>
          </p:cNvSpPr>
          <p:nvPr>
            <p:ph type="sldNum" sz="quarter" idx="12"/>
          </p:nvPr>
        </p:nvSpPr>
        <p:spPr/>
        <p:txBody>
          <a:bodyPr/>
          <a:lstStyle/>
          <a:p>
            <a:pPr>
              <a:defRPr/>
            </a:pPr>
            <a:fld id="{C345DD69-027A-435E-807A-5196AB9BEDA1}" type="slidenum">
              <a:rPr lang="en-US"/>
              <a:pPr>
                <a:defRPr/>
              </a:pPr>
              <a:t>16</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15" name="Right Arrow 14"/>
          <p:cNvSpPr/>
          <p:nvPr/>
        </p:nvSpPr>
        <p:spPr>
          <a:xfrm rot="5400000">
            <a:off x="4191000" y="28575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30722"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0723"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30724"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4.7.2.9  Test No. 9: Temperature Rise </a:t>
            </a:r>
          </a:p>
        </p:txBody>
      </p:sp>
      <p:sp>
        <p:nvSpPr>
          <p:cNvPr id="30725" name="Rectangle 1"/>
          <p:cNvSpPr>
            <a:spLocks noChangeArrowheads="1"/>
          </p:cNvSpPr>
          <p:nvPr/>
        </p:nvSpPr>
        <p:spPr bwMode="auto">
          <a:xfrm>
            <a:off x="609600" y="2122488"/>
            <a:ext cx="8442325" cy="4302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Clarified the test methodology i.e. how the test is to be performed, including the wire size and length.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performance conditions which are not to be exceeded in table 16</a:t>
            </a:r>
          </a:p>
        </p:txBody>
      </p:sp>
      <p:sp>
        <p:nvSpPr>
          <p:cNvPr id="6" name="Slide Number Placeholder 5"/>
          <p:cNvSpPr>
            <a:spLocks noGrp="1"/>
          </p:cNvSpPr>
          <p:nvPr>
            <p:ph type="sldNum" sz="quarter" idx="12"/>
          </p:nvPr>
        </p:nvSpPr>
        <p:spPr/>
        <p:txBody>
          <a:bodyPr/>
          <a:lstStyle/>
          <a:p>
            <a:pPr>
              <a:defRPr/>
            </a:pPr>
            <a:fld id="{017B5B1E-A81B-4746-91AF-35754BD209F0}" type="slidenum">
              <a:rPr lang="en-US"/>
              <a:pPr>
                <a:defRPr/>
              </a:pPr>
              <a:t>17</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30728" name="Picture 2"/>
          <p:cNvPicPr>
            <a:picLocks noChangeAspect="1" noChangeArrowheads="1"/>
          </p:cNvPicPr>
          <p:nvPr/>
        </p:nvPicPr>
        <p:blipFill>
          <a:blip r:embed="rId2"/>
          <a:srcRect/>
          <a:stretch>
            <a:fillRect/>
          </a:stretch>
        </p:blipFill>
        <p:spPr bwMode="auto">
          <a:xfrm>
            <a:off x="990600" y="2552700"/>
            <a:ext cx="5156200" cy="2055813"/>
          </a:xfrm>
          <a:prstGeom prst="rect">
            <a:avLst/>
          </a:prstGeom>
          <a:noFill/>
          <a:ln w="9525">
            <a:noFill/>
            <a:miter lim="800000"/>
            <a:headEnd/>
            <a:tailEnd/>
          </a:ln>
        </p:spPr>
      </p:pic>
      <p:pic>
        <p:nvPicPr>
          <p:cNvPr id="30729" name="Picture 3"/>
          <p:cNvPicPr>
            <a:picLocks noChangeAspect="1" noChangeArrowheads="1"/>
          </p:cNvPicPr>
          <p:nvPr/>
        </p:nvPicPr>
        <p:blipFill>
          <a:blip r:embed="rId3"/>
          <a:srcRect/>
          <a:stretch>
            <a:fillRect/>
          </a:stretch>
        </p:blipFill>
        <p:spPr bwMode="auto">
          <a:xfrm>
            <a:off x="3429000" y="4257675"/>
            <a:ext cx="4432300" cy="2543175"/>
          </a:xfrm>
          <a:prstGeom prst="rect">
            <a:avLst/>
          </a:prstGeom>
          <a:noFill/>
          <a:ln w="9525">
            <a:noFill/>
            <a:miter lim="800000"/>
            <a:headEnd/>
            <a:tailEnd/>
          </a:ln>
        </p:spPr>
      </p:pic>
      <p:sp>
        <p:nvSpPr>
          <p:cNvPr id="13" name="Right Arrow 12"/>
          <p:cNvSpPr/>
          <p:nvPr/>
        </p:nvSpPr>
        <p:spPr>
          <a:xfrm>
            <a:off x="2895600" y="6421438"/>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val 1"/>
          <p:cNvSpPr/>
          <p:nvPr/>
        </p:nvSpPr>
        <p:spPr>
          <a:xfrm>
            <a:off x="4114800" y="4419600"/>
            <a:ext cx="4572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rot="5400000">
            <a:off x="4152900" y="5124450"/>
            <a:ext cx="381000" cy="1905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31746"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1747"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31748"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4.7.2.9 .1 Test No. 9: Temperature Rise (Con’t) </a:t>
            </a:r>
          </a:p>
        </p:txBody>
      </p:sp>
      <p:sp>
        <p:nvSpPr>
          <p:cNvPr id="31749" name="Rectangle 1"/>
          <p:cNvSpPr>
            <a:spLocks noChangeArrowheads="1"/>
          </p:cNvSpPr>
          <p:nvPr/>
        </p:nvSpPr>
        <p:spPr bwMode="auto">
          <a:xfrm>
            <a:off x="609600" y="2014538"/>
            <a:ext cx="7038975" cy="6461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Further clarification of  the test methodology i.e. location of temperature detectors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Description of use of the “simulated” meter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Also clarified that an accuracy test shall be performed after the temperature rise test.</a:t>
            </a:r>
          </a:p>
        </p:txBody>
      </p:sp>
      <p:sp>
        <p:nvSpPr>
          <p:cNvPr id="6" name="Slide Number Placeholder 5"/>
          <p:cNvSpPr>
            <a:spLocks noGrp="1"/>
          </p:cNvSpPr>
          <p:nvPr>
            <p:ph type="sldNum" sz="quarter" idx="12"/>
          </p:nvPr>
        </p:nvSpPr>
        <p:spPr/>
        <p:txBody>
          <a:bodyPr/>
          <a:lstStyle/>
          <a:p>
            <a:pPr>
              <a:defRPr/>
            </a:pPr>
            <a:fld id="{6B7ED0ED-DB35-42D1-8C63-C8CC703C0103}" type="slidenum">
              <a:rPr lang="en-US"/>
              <a:pPr>
                <a:defRPr/>
              </a:pPr>
              <a:t>18</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31752" name="Picture 2"/>
          <p:cNvPicPr>
            <a:picLocks noChangeAspect="1" noChangeArrowheads="1"/>
          </p:cNvPicPr>
          <p:nvPr/>
        </p:nvPicPr>
        <p:blipFill>
          <a:blip r:embed="rId2"/>
          <a:srcRect/>
          <a:stretch>
            <a:fillRect/>
          </a:stretch>
        </p:blipFill>
        <p:spPr bwMode="auto">
          <a:xfrm>
            <a:off x="1143000" y="3048000"/>
            <a:ext cx="5534025" cy="30194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32770"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277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32772"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4.7.2.14 Test No. 14: Independence of Elements  </a:t>
            </a:r>
          </a:p>
        </p:txBody>
      </p:sp>
      <p:sp>
        <p:nvSpPr>
          <p:cNvPr id="32773" name="Rectangle 1"/>
          <p:cNvSpPr>
            <a:spLocks noChangeArrowheads="1"/>
          </p:cNvSpPr>
          <p:nvPr/>
        </p:nvSpPr>
        <p:spPr bwMode="auto">
          <a:xfrm>
            <a:off x="609600" y="2122488"/>
            <a:ext cx="7021513" cy="2143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Identified test conditions for Accuracy Class 0.5 meters – aligning with ANSI C12.20</a:t>
            </a:r>
          </a:p>
        </p:txBody>
      </p:sp>
      <p:sp>
        <p:nvSpPr>
          <p:cNvPr id="6" name="Slide Number Placeholder 5"/>
          <p:cNvSpPr>
            <a:spLocks noGrp="1"/>
          </p:cNvSpPr>
          <p:nvPr>
            <p:ph type="sldNum" sz="quarter" idx="12"/>
          </p:nvPr>
        </p:nvSpPr>
        <p:spPr/>
        <p:txBody>
          <a:bodyPr/>
          <a:lstStyle/>
          <a:p>
            <a:pPr>
              <a:defRPr/>
            </a:pPr>
            <a:fld id="{F53906F0-D2B2-496A-8167-D44D35EC5B2D}" type="slidenum">
              <a:rPr lang="en-US"/>
              <a:pPr>
                <a:defRPr/>
              </a:pPr>
              <a:t>19</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32776" name="Picture 2"/>
          <p:cNvPicPr>
            <a:picLocks noChangeAspect="1" noChangeArrowheads="1"/>
          </p:cNvPicPr>
          <p:nvPr/>
        </p:nvPicPr>
        <p:blipFill>
          <a:blip r:embed="rId2"/>
          <a:srcRect/>
          <a:stretch>
            <a:fillRect/>
          </a:stretch>
        </p:blipFill>
        <p:spPr bwMode="auto">
          <a:xfrm>
            <a:off x="142875" y="2355850"/>
            <a:ext cx="8858250" cy="1657350"/>
          </a:xfrm>
          <a:prstGeom prst="rect">
            <a:avLst/>
          </a:prstGeom>
          <a:noFill/>
          <a:ln w="9525">
            <a:noFill/>
            <a:miter lim="800000"/>
            <a:headEnd/>
            <a:tailEnd/>
          </a:ln>
        </p:spPr>
      </p:pic>
      <p:sp>
        <p:nvSpPr>
          <p:cNvPr id="32777" name="Rectangle 10"/>
          <p:cNvSpPr>
            <a:spLocks noChangeArrowheads="1"/>
          </p:cNvSpPr>
          <p:nvPr/>
        </p:nvSpPr>
        <p:spPr bwMode="auto">
          <a:xfrm>
            <a:off x="381000" y="4013200"/>
            <a:ext cx="8001000" cy="368300"/>
          </a:xfrm>
          <a:prstGeom prst="rect">
            <a:avLst/>
          </a:prstGeom>
          <a:noFill/>
          <a:ln w="9525">
            <a:noFill/>
            <a:miter lim="800000"/>
            <a:headEnd/>
            <a:tailEnd/>
          </a:ln>
        </p:spPr>
        <p:txBody>
          <a:bodyPr>
            <a:spAutoFit/>
          </a:bodyPr>
          <a:lstStyle/>
          <a:p>
            <a:r>
              <a:rPr lang="en-US">
                <a:latin typeface="Franklin Gothic Book" pitchFamily="34" charset="0"/>
              </a:rPr>
              <a:t>Section 4.7.3.1 Test No. 15: Insulation  </a:t>
            </a:r>
          </a:p>
        </p:txBody>
      </p:sp>
      <p:pic>
        <p:nvPicPr>
          <p:cNvPr id="32778" name="Picture 3"/>
          <p:cNvPicPr>
            <a:picLocks noChangeAspect="1" noChangeArrowheads="1"/>
          </p:cNvPicPr>
          <p:nvPr/>
        </p:nvPicPr>
        <p:blipFill>
          <a:blip r:embed="rId3"/>
          <a:srcRect/>
          <a:stretch>
            <a:fillRect/>
          </a:stretch>
        </p:blipFill>
        <p:spPr bwMode="auto">
          <a:xfrm>
            <a:off x="1066800" y="4895850"/>
            <a:ext cx="6862763" cy="1962150"/>
          </a:xfrm>
          <a:prstGeom prst="rect">
            <a:avLst/>
          </a:prstGeom>
          <a:noFill/>
          <a:ln w="9525">
            <a:noFill/>
            <a:miter lim="800000"/>
            <a:headEnd/>
            <a:tailEnd/>
          </a:ln>
        </p:spPr>
      </p:pic>
      <p:sp>
        <p:nvSpPr>
          <p:cNvPr id="14" name="Right Arrow 13"/>
          <p:cNvSpPr/>
          <p:nvPr/>
        </p:nvSpPr>
        <p:spPr>
          <a:xfrm>
            <a:off x="282575" y="61690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780" name="Rectangle 1"/>
          <p:cNvSpPr>
            <a:spLocks noChangeArrowheads="1"/>
          </p:cNvSpPr>
          <p:nvPr/>
        </p:nvSpPr>
        <p:spPr bwMode="auto">
          <a:xfrm>
            <a:off x="471488" y="4286250"/>
            <a:ext cx="8564562" cy="646113"/>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details specifying that specific components within solid state meters should be disconnected</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Also noting that the potential circuit may be isolated by any means if the meter does not have a test link.</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Removed the accuracy performance check after an insulation test</a:t>
            </a:r>
          </a:p>
        </p:txBody>
      </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2800" dirty="0" smtClean="0"/>
              <a:t>Status Update For the </a:t>
            </a:r>
            <a:r>
              <a:rPr lang="en-US" sz="2800" dirty="0"/>
              <a:t>ANSI </a:t>
            </a:r>
            <a:r>
              <a:rPr lang="en-US" sz="2800" dirty="0" smtClean="0"/>
              <a:t>Standards</a:t>
            </a:r>
            <a:r>
              <a:rPr lang="en-US" sz="3100" dirty="0" smtClean="0"/>
              <a:t>. </a:t>
            </a:r>
            <a:r>
              <a:rPr lang="en-US" sz="3100" dirty="0"/>
              <a:t/>
            </a:r>
            <a:br>
              <a:rPr lang="en-US" sz="3100" dirty="0"/>
            </a:br>
            <a:endParaRPr lang="en-US" sz="3100" dirty="0"/>
          </a:p>
        </p:txBody>
      </p:sp>
      <p:sp>
        <p:nvSpPr>
          <p:cNvPr id="3" name="Content Placeholder 2"/>
          <p:cNvSpPr>
            <a:spLocks noGrp="1"/>
          </p:cNvSpPr>
          <p:nvPr>
            <p:ph idx="1"/>
          </p:nvPr>
        </p:nvSpPr>
        <p:spPr/>
        <p:txBody>
          <a:bodyPr>
            <a:normAutofit/>
          </a:bodyPr>
          <a:lstStyle/>
          <a:p>
            <a:pPr marL="0" indent="0" algn="ctr" eaLnBrk="1" fontAlgn="auto" hangingPunct="1">
              <a:spcAft>
                <a:spcPts val="0"/>
              </a:spcAft>
              <a:buFont typeface="Wingdings 2"/>
              <a:buNone/>
              <a:defRPr/>
            </a:pPr>
            <a:r>
              <a:rPr lang="en-US" sz="2400" dirty="0" smtClean="0"/>
              <a:t>Several new releases to various ANSI standards will soon be issued.</a:t>
            </a:r>
          </a:p>
          <a:p>
            <a:pPr eaLnBrk="1" fontAlgn="auto" hangingPunct="1">
              <a:spcAft>
                <a:spcPts val="0"/>
              </a:spcAft>
              <a:buFont typeface="Wingdings 2"/>
              <a:buChar char=""/>
              <a:defRPr/>
            </a:pPr>
            <a:r>
              <a:rPr lang="en-US" sz="2400" dirty="0" smtClean="0"/>
              <a:t>The purpose of this discussion is to h</a:t>
            </a:r>
            <a:r>
              <a:rPr lang="en-US" sz="2600" dirty="0" smtClean="0"/>
              <a:t>ighlight the upcoming changes to: </a:t>
            </a:r>
          </a:p>
          <a:p>
            <a:pPr lvl="1" eaLnBrk="1" fontAlgn="auto" hangingPunct="1">
              <a:spcAft>
                <a:spcPts val="0"/>
              </a:spcAft>
              <a:buFont typeface="Wingdings" panose="05000000000000000000" pitchFamily="2" charset="2"/>
              <a:buChar char="Ø"/>
              <a:defRPr/>
            </a:pPr>
            <a:r>
              <a:rPr lang="en-US" sz="2600" dirty="0" smtClean="0"/>
              <a:t>ANSI C12.1 </a:t>
            </a:r>
            <a:r>
              <a:rPr lang="en-US" sz="2600" dirty="0"/>
              <a:t>– American National Standard </a:t>
            </a:r>
            <a:r>
              <a:rPr lang="en-US" sz="2600" dirty="0" smtClean="0"/>
              <a:t>for  Electricity Meters -Code for Electricity Metering</a:t>
            </a:r>
          </a:p>
          <a:p>
            <a:pPr lvl="1" eaLnBrk="1" fontAlgn="auto" hangingPunct="1">
              <a:spcAft>
                <a:spcPts val="0"/>
              </a:spcAft>
              <a:buFont typeface="Wingdings" panose="05000000000000000000" pitchFamily="2" charset="2"/>
              <a:buChar char="Ø"/>
              <a:defRPr/>
            </a:pPr>
            <a:endParaRPr lang="en-US" sz="2600" dirty="0" smtClean="0"/>
          </a:p>
          <a:p>
            <a:pPr lvl="1" eaLnBrk="1" fontAlgn="auto" hangingPunct="1">
              <a:spcAft>
                <a:spcPts val="0"/>
              </a:spcAft>
              <a:buFont typeface="Wingdings" panose="05000000000000000000" pitchFamily="2" charset="2"/>
              <a:buChar char="Ø"/>
              <a:defRPr/>
            </a:pPr>
            <a:r>
              <a:rPr lang="en-US" sz="2600" dirty="0" smtClean="0"/>
              <a:t>ANSI C12.20 – American National Standard for Electricity Meters -0.1, 0.2, and 0.5 Accuracy Class</a:t>
            </a:r>
          </a:p>
          <a:p>
            <a:pPr eaLnBrk="1" fontAlgn="auto" hangingPunct="1">
              <a:spcAft>
                <a:spcPts val="0"/>
              </a:spcAft>
              <a:buFont typeface="Wingdings 2"/>
              <a:buChar char=""/>
              <a:defRPr/>
            </a:pPr>
            <a:endParaRPr lang="en-US" dirty="0"/>
          </a:p>
        </p:txBody>
      </p:sp>
      <p:pic>
        <p:nvPicPr>
          <p:cNvPr id="15363" name="Picture 2"/>
          <p:cNvPicPr>
            <a:picLocks noChangeAspect="1" noChangeArrowheads="1"/>
          </p:cNvPicPr>
          <p:nvPr/>
        </p:nvPicPr>
        <p:blipFill>
          <a:blip r:embed="rId2"/>
          <a:srcRect/>
          <a:stretch>
            <a:fillRect/>
          </a:stretch>
        </p:blipFill>
        <p:spPr bwMode="auto">
          <a:xfrm>
            <a:off x="6705600" y="47625"/>
            <a:ext cx="2333625" cy="447675"/>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60833E5-66F6-434C-A7C5-5268DEF2235A}" type="slidenum">
              <a:rPr lang="en-US"/>
              <a:pPr>
                <a:defRPr/>
              </a:pPr>
              <a:t>2</a:t>
            </a:fld>
            <a:endParaRPr lang="en-US"/>
          </a:p>
        </p:txBody>
      </p:sp>
    </p:spTree>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4</a:t>
            </a:r>
            <a:r>
              <a:rPr lang="en-US" b="1" smtClean="0"/>
              <a:t>– Acceptable performance …..</a:t>
            </a:r>
            <a:endParaRPr lang="en-US" b="1" u="sng" smtClean="0"/>
          </a:p>
        </p:txBody>
      </p:sp>
      <p:sp>
        <p:nvSpPr>
          <p:cNvPr id="33794"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3795"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33796" name="Rectangle 4"/>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4.7.3.3 Test No. 17: Effect of high voltage line surges</a:t>
            </a:r>
          </a:p>
        </p:txBody>
      </p:sp>
      <p:sp>
        <p:nvSpPr>
          <p:cNvPr id="33797" name="Rectangle 1"/>
          <p:cNvSpPr>
            <a:spLocks noChangeArrowheads="1"/>
          </p:cNvSpPr>
          <p:nvPr/>
        </p:nvSpPr>
        <p:spPr bwMode="auto">
          <a:xfrm>
            <a:off x="609600" y="2122488"/>
            <a:ext cx="8035925" cy="2143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Added clarification on when the accuracy check may be performed for the 100kHz ring wave test. </a:t>
            </a:r>
          </a:p>
        </p:txBody>
      </p:sp>
      <p:sp>
        <p:nvSpPr>
          <p:cNvPr id="6" name="Slide Number Placeholder 5"/>
          <p:cNvSpPr>
            <a:spLocks noGrp="1"/>
          </p:cNvSpPr>
          <p:nvPr>
            <p:ph type="sldNum" sz="quarter" idx="12"/>
          </p:nvPr>
        </p:nvSpPr>
        <p:spPr/>
        <p:txBody>
          <a:bodyPr/>
          <a:lstStyle/>
          <a:p>
            <a:pPr>
              <a:defRPr/>
            </a:pPr>
            <a:fld id="{9F2FD968-3EAC-4C93-9E7F-C636F6EB77E8}" type="slidenum">
              <a:rPr lang="en-US"/>
              <a:pPr>
                <a:defRPr/>
              </a:pPr>
              <a:t>20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33800" name="Rectangle 10"/>
          <p:cNvSpPr>
            <a:spLocks noChangeArrowheads="1"/>
          </p:cNvSpPr>
          <p:nvPr/>
        </p:nvSpPr>
        <p:spPr bwMode="auto">
          <a:xfrm>
            <a:off x="374650" y="3505200"/>
            <a:ext cx="8001000" cy="369888"/>
          </a:xfrm>
          <a:prstGeom prst="rect">
            <a:avLst/>
          </a:prstGeom>
          <a:noFill/>
          <a:ln w="9525">
            <a:noFill/>
            <a:miter lim="800000"/>
            <a:headEnd/>
            <a:tailEnd/>
          </a:ln>
        </p:spPr>
        <p:txBody>
          <a:bodyPr>
            <a:spAutoFit/>
          </a:bodyPr>
          <a:lstStyle/>
          <a:p>
            <a:r>
              <a:rPr lang="en-US">
                <a:latin typeface="Franklin Gothic Book" pitchFamily="34" charset="0"/>
              </a:rPr>
              <a:t>Section 4.7.3.16 Test No. 30: Effect of operating temperature  </a:t>
            </a:r>
          </a:p>
        </p:txBody>
      </p:sp>
      <p:sp>
        <p:nvSpPr>
          <p:cNvPr id="33801" name="Rectangle 1"/>
          <p:cNvSpPr>
            <a:spLocks noChangeArrowheads="1"/>
          </p:cNvSpPr>
          <p:nvPr/>
        </p:nvSpPr>
        <p:spPr bwMode="auto">
          <a:xfrm>
            <a:off x="558800" y="3865563"/>
            <a:ext cx="7813675" cy="6461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Changed the ramp time from 6 hours to 5 hours</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Clarified that the current during the test should be between Light Load and Test Amps.</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Clarified that it is acceptable to perform the accuracy test after Test 31 – Relative Humidity Test</a:t>
            </a:r>
          </a:p>
        </p:txBody>
      </p:sp>
      <p:pic>
        <p:nvPicPr>
          <p:cNvPr id="33802" name="Picture 2"/>
          <p:cNvPicPr>
            <a:picLocks noChangeAspect="1" noChangeArrowheads="1"/>
          </p:cNvPicPr>
          <p:nvPr/>
        </p:nvPicPr>
        <p:blipFill>
          <a:blip r:embed="rId2"/>
          <a:srcRect/>
          <a:stretch>
            <a:fillRect/>
          </a:stretch>
        </p:blipFill>
        <p:spPr bwMode="auto">
          <a:xfrm>
            <a:off x="990600" y="2743200"/>
            <a:ext cx="5695950" cy="628650"/>
          </a:xfrm>
          <a:prstGeom prst="rect">
            <a:avLst/>
          </a:prstGeom>
          <a:noFill/>
          <a:ln w="9525">
            <a:noFill/>
            <a:miter lim="800000"/>
            <a:headEnd/>
            <a:tailEnd/>
          </a:ln>
        </p:spPr>
      </p:pic>
      <p:pic>
        <p:nvPicPr>
          <p:cNvPr id="33803" name="Picture 3"/>
          <p:cNvPicPr>
            <a:picLocks noChangeAspect="1" noChangeArrowheads="1"/>
          </p:cNvPicPr>
          <p:nvPr/>
        </p:nvPicPr>
        <p:blipFill>
          <a:blip r:embed="rId3"/>
          <a:srcRect/>
          <a:stretch>
            <a:fillRect/>
          </a:stretch>
        </p:blipFill>
        <p:spPr bwMode="auto">
          <a:xfrm>
            <a:off x="762000" y="2409825"/>
            <a:ext cx="1838325" cy="333375"/>
          </a:xfrm>
          <a:prstGeom prst="rect">
            <a:avLst/>
          </a:prstGeom>
          <a:noFill/>
          <a:ln w="9525">
            <a:noFill/>
            <a:miter lim="800000"/>
            <a:headEnd/>
            <a:tailEnd/>
          </a:ln>
        </p:spPr>
      </p:pic>
      <p:pic>
        <p:nvPicPr>
          <p:cNvPr id="33804" name="Picture 4"/>
          <p:cNvPicPr>
            <a:picLocks noChangeAspect="1" noChangeArrowheads="1"/>
          </p:cNvPicPr>
          <p:nvPr/>
        </p:nvPicPr>
        <p:blipFill>
          <a:blip r:embed="rId4"/>
          <a:srcRect/>
          <a:stretch>
            <a:fillRect/>
          </a:stretch>
        </p:blipFill>
        <p:spPr bwMode="auto">
          <a:xfrm>
            <a:off x="1057275" y="5181600"/>
            <a:ext cx="5629275" cy="638175"/>
          </a:xfrm>
          <a:prstGeom prst="rect">
            <a:avLst/>
          </a:prstGeom>
          <a:noFill/>
          <a:ln w="9525">
            <a:noFill/>
            <a:miter lim="800000"/>
            <a:headEnd/>
            <a:tailEnd/>
          </a:ln>
        </p:spPr>
      </p:pic>
      <p:pic>
        <p:nvPicPr>
          <p:cNvPr id="33805" name="Picture 5"/>
          <p:cNvPicPr>
            <a:picLocks noChangeAspect="1" noChangeArrowheads="1"/>
          </p:cNvPicPr>
          <p:nvPr/>
        </p:nvPicPr>
        <p:blipFill>
          <a:blip r:embed="rId5"/>
          <a:srcRect/>
          <a:stretch>
            <a:fillRect/>
          </a:stretch>
        </p:blipFill>
        <p:spPr bwMode="auto">
          <a:xfrm>
            <a:off x="738188" y="4664075"/>
            <a:ext cx="3095625" cy="304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4818"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4819"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34820" name="Rectangle 4"/>
          <p:cNvSpPr>
            <a:spLocks noChangeArrowheads="1"/>
          </p:cNvSpPr>
          <p:nvPr/>
        </p:nvSpPr>
        <p:spPr bwMode="auto">
          <a:xfrm>
            <a:off x="381000" y="1455738"/>
            <a:ext cx="8001000" cy="369887"/>
          </a:xfrm>
          <a:prstGeom prst="rect">
            <a:avLst/>
          </a:prstGeom>
          <a:noFill/>
          <a:ln w="9525">
            <a:noFill/>
            <a:miter lim="800000"/>
            <a:headEnd/>
            <a:tailEnd/>
          </a:ln>
        </p:spPr>
        <p:txBody>
          <a:bodyPr>
            <a:spAutoFit/>
          </a:bodyPr>
          <a:lstStyle/>
          <a:p>
            <a:r>
              <a:rPr lang="en-US">
                <a:latin typeface="Franklin Gothic Book" pitchFamily="34" charset="0"/>
              </a:rPr>
              <a:t>Overall changes</a:t>
            </a:r>
          </a:p>
        </p:txBody>
      </p:sp>
      <p:sp>
        <p:nvSpPr>
          <p:cNvPr id="34821" name="Rectangle 1"/>
          <p:cNvSpPr>
            <a:spLocks noChangeArrowheads="1"/>
          </p:cNvSpPr>
          <p:nvPr/>
        </p:nvSpPr>
        <p:spPr bwMode="auto">
          <a:xfrm>
            <a:off x="573088" y="1793875"/>
            <a:ext cx="8389937" cy="1292225"/>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Explicitly covers various metering devices as outlined in the general purposes.</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Clarifies the use of ANSI Z1.4/Z1.9 as an acceptable sampling plan along with acceptable AQL levels </a:t>
            </a:r>
          </a:p>
          <a:p>
            <a:pPr lvl="1">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if Z1.4 or Z1.9 is used.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Identifies corrective actions if a sampled group does not meet the acceptance criteria.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Changes to the Variable-Interval Plan allowing for random selection of in-service solid-state meters</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The informational table regarding the Variable-Interval Plan was moved to the appendix. </a:t>
            </a:r>
          </a:p>
        </p:txBody>
      </p:sp>
      <p:sp>
        <p:nvSpPr>
          <p:cNvPr id="6" name="Slide Number Placeholder 5"/>
          <p:cNvSpPr>
            <a:spLocks noGrp="1"/>
          </p:cNvSpPr>
          <p:nvPr>
            <p:ph type="sldNum" sz="quarter" idx="12"/>
          </p:nvPr>
        </p:nvSpPr>
        <p:spPr/>
        <p:txBody>
          <a:bodyPr/>
          <a:lstStyle/>
          <a:p>
            <a:pPr>
              <a:defRPr/>
            </a:pPr>
            <a:fld id="{57B88012-6E14-4B4A-A509-EE912D78055A}" type="slidenum">
              <a:rPr lang="en-US"/>
              <a:pPr>
                <a:defRPr/>
              </a:pPr>
              <a:t>21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34824" name="Picture 2"/>
          <p:cNvPicPr>
            <a:picLocks noChangeAspect="1" noChangeArrowheads="1"/>
          </p:cNvPicPr>
          <p:nvPr/>
        </p:nvPicPr>
        <p:blipFill>
          <a:blip r:embed="rId2"/>
          <a:srcRect/>
          <a:stretch>
            <a:fillRect/>
          </a:stretch>
        </p:blipFill>
        <p:spPr bwMode="auto">
          <a:xfrm>
            <a:off x="831850" y="3135313"/>
            <a:ext cx="7099300" cy="33528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5842"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5843"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246D8206-0596-42DC-8073-EE30C1C8C2EE}" type="slidenum">
              <a:rPr lang="en-US"/>
              <a:pPr>
                <a:defRPr/>
              </a:pPr>
              <a:t>22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pic>
        <p:nvPicPr>
          <p:cNvPr id="35846" name="Picture 2"/>
          <p:cNvPicPr>
            <a:picLocks noChangeAspect="1" noChangeArrowheads="1"/>
          </p:cNvPicPr>
          <p:nvPr/>
        </p:nvPicPr>
        <p:blipFill>
          <a:blip r:embed="rId2"/>
          <a:srcRect/>
          <a:stretch>
            <a:fillRect/>
          </a:stretch>
        </p:blipFill>
        <p:spPr bwMode="auto">
          <a:xfrm>
            <a:off x="1611313" y="2362200"/>
            <a:ext cx="6797675" cy="3335338"/>
          </a:xfrm>
          <a:prstGeom prst="rect">
            <a:avLst/>
          </a:prstGeom>
          <a:noFill/>
          <a:ln w="9525">
            <a:noFill/>
            <a:miter lim="800000"/>
            <a:headEnd/>
            <a:tailEnd/>
          </a:ln>
        </p:spPr>
      </p:pic>
      <p:sp>
        <p:nvSpPr>
          <p:cNvPr id="35847"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5.0.3.2 New metering device acceptance testing</a:t>
            </a:r>
          </a:p>
        </p:txBody>
      </p:sp>
      <p:sp>
        <p:nvSpPr>
          <p:cNvPr id="13" name="Right Arrow 12"/>
          <p:cNvSpPr/>
          <p:nvPr/>
        </p:nvSpPr>
        <p:spPr>
          <a:xfrm>
            <a:off x="914400" y="3433763"/>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Right Arrow 13"/>
          <p:cNvSpPr/>
          <p:nvPr/>
        </p:nvSpPr>
        <p:spPr>
          <a:xfrm>
            <a:off x="849313" y="48768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11113" y="4138613"/>
            <a:ext cx="1676400" cy="1200150"/>
          </a:xfrm>
          <a:prstGeom prst="rect">
            <a:avLst/>
          </a:prstGeom>
          <a:solidFill>
            <a:srgbClr val="92D050"/>
          </a:solidFill>
          <a:ln w="9525">
            <a:noFill/>
            <a:miter lim="800000"/>
            <a:headEnd/>
            <a:tailEnd/>
          </a:ln>
        </p:spPr>
        <p:txBody>
          <a:bodyPr>
            <a:spAutoFit/>
          </a:bodyPr>
          <a:lstStyle/>
          <a:p>
            <a:r>
              <a:rPr lang="en-US">
                <a:latin typeface="Franklin Gothic Book" pitchFamily="34" charset="0"/>
              </a:rPr>
              <a:t>This statement</a:t>
            </a:r>
          </a:p>
          <a:p>
            <a:endParaRPr lang="en-US">
              <a:latin typeface="Franklin Gothic Book" pitchFamily="34" charset="0"/>
            </a:endParaRPr>
          </a:p>
          <a:p>
            <a:r>
              <a:rPr lang="en-US">
                <a:latin typeface="Franklin Gothic Book" pitchFamily="34" charset="0"/>
              </a:rPr>
              <a:t> grandfather’s </a:t>
            </a:r>
          </a:p>
          <a:p>
            <a:r>
              <a:rPr lang="en-US">
                <a:latin typeface="Franklin Gothic Book" pitchFamily="34" charset="0"/>
              </a:rPr>
              <a:t> existing plans.</a:t>
            </a:r>
          </a:p>
        </p:txBody>
      </p:sp>
      <p:sp>
        <p:nvSpPr>
          <p:cNvPr id="2" name="Oval 1"/>
          <p:cNvSpPr/>
          <p:nvPr/>
        </p:nvSpPr>
        <p:spPr>
          <a:xfrm>
            <a:off x="1066800" y="4343400"/>
            <a:ext cx="7467600" cy="5334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6866"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6867"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9BF4007F-DB24-4C95-97E8-DD6B42F38557}" type="slidenum">
              <a:rPr lang="en-US"/>
              <a:pPr>
                <a:defRPr/>
              </a:pPr>
              <a:t>23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36870"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5.0.3.4 Test Plans</a:t>
            </a:r>
          </a:p>
        </p:txBody>
      </p:sp>
      <p:pic>
        <p:nvPicPr>
          <p:cNvPr id="36871" name="Picture 2"/>
          <p:cNvPicPr>
            <a:picLocks noChangeAspect="1" noChangeArrowheads="1"/>
          </p:cNvPicPr>
          <p:nvPr/>
        </p:nvPicPr>
        <p:blipFill>
          <a:blip r:embed="rId2"/>
          <a:srcRect/>
          <a:stretch>
            <a:fillRect/>
          </a:stretch>
        </p:blipFill>
        <p:spPr bwMode="auto">
          <a:xfrm>
            <a:off x="1595438" y="2209800"/>
            <a:ext cx="5610225" cy="923925"/>
          </a:xfrm>
          <a:prstGeom prst="rect">
            <a:avLst/>
          </a:prstGeom>
          <a:noFill/>
          <a:ln w="9525">
            <a:noFill/>
            <a:miter lim="800000"/>
            <a:headEnd/>
            <a:tailEnd/>
          </a:ln>
        </p:spPr>
      </p:pic>
      <p:pic>
        <p:nvPicPr>
          <p:cNvPr id="36872" name="Picture 3"/>
          <p:cNvPicPr>
            <a:picLocks noChangeAspect="1" noChangeArrowheads="1"/>
          </p:cNvPicPr>
          <p:nvPr/>
        </p:nvPicPr>
        <p:blipFill>
          <a:blip r:embed="rId3"/>
          <a:srcRect/>
          <a:stretch>
            <a:fillRect/>
          </a:stretch>
        </p:blipFill>
        <p:spPr bwMode="auto">
          <a:xfrm>
            <a:off x="1595438" y="3133725"/>
            <a:ext cx="5572125" cy="1876425"/>
          </a:xfrm>
          <a:prstGeom prst="rect">
            <a:avLst/>
          </a:prstGeom>
          <a:noFill/>
          <a:ln w="9525">
            <a:noFill/>
            <a:miter lim="800000"/>
            <a:headEnd/>
            <a:tailEnd/>
          </a:ln>
        </p:spPr>
      </p:pic>
      <p:pic>
        <p:nvPicPr>
          <p:cNvPr id="36873" name="Picture 4"/>
          <p:cNvPicPr>
            <a:picLocks noChangeAspect="1" noChangeArrowheads="1"/>
          </p:cNvPicPr>
          <p:nvPr/>
        </p:nvPicPr>
        <p:blipFill>
          <a:blip r:embed="rId4"/>
          <a:srcRect/>
          <a:stretch>
            <a:fillRect/>
          </a:stretch>
        </p:blipFill>
        <p:spPr bwMode="auto">
          <a:xfrm>
            <a:off x="1614488" y="5033963"/>
            <a:ext cx="5572125" cy="1428750"/>
          </a:xfrm>
          <a:prstGeom prst="rect">
            <a:avLst/>
          </a:prstGeom>
          <a:noFill/>
          <a:ln w="9525">
            <a:noFill/>
            <a:miter lim="800000"/>
            <a:headEnd/>
            <a:tailEnd/>
          </a:ln>
        </p:spPr>
      </p:pic>
      <p:sp>
        <p:nvSpPr>
          <p:cNvPr id="15" name="Right Arrow 14"/>
          <p:cNvSpPr/>
          <p:nvPr/>
        </p:nvSpPr>
        <p:spPr>
          <a:xfrm>
            <a:off x="833438" y="58674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858838" y="38100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7890"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789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E946A40D-D6CA-438C-847D-EA88C21D9D9D}" type="slidenum">
              <a:rPr lang="en-US"/>
              <a:pPr>
                <a:defRPr/>
              </a:pPr>
              <a:t>24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37894"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5.0.3.4.4 Corrective Action</a:t>
            </a:r>
          </a:p>
        </p:txBody>
      </p:sp>
      <p:pic>
        <p:nvPicPr>
          <p:cNvPr id="37895" name="Picture 2"/>
          <p:cNvPicPr>
            <a:picLocks noChangeAspect="1" noChangeArrowheads="1"/>
          </p:cNvPicPr>
          <p:nvPr/>
        </p:nvPicPr>
        <p:blipFill>
          <a:blip r:embed="rId2"/>
          <a:srcRect/>
          <a:stretch>
            <a:fillRect/>
          </a:stretch>
        </p:blipFill>
        <p:spPr bwMode="auto">
          <a:xfrm>
            <a:off x="381000" y="2743200"/>
            <a:ext cx="8524875" cy="27146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8914"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8915"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DEBECC6F-C7CF-4BB8-BDEE-CAC36C2024DE}" type="slidenum">
              <a:rPr lang="en-US"/>
              <a:pPr>
                <a:defRPr/>
              </a:pPr>
              <a:t>25</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38918"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5.2 Instrument transformers </a:t>
            </a:r>
          </a:p>
        </p:txBody>
      </p:sp>
      <p:sp>
        <p:nvSpPr>
          <p:cNvPr id="15" name="Right Arrow 14"/>
          <p:cNvSpPr/>
          <p:nvPr/>
        </p:nvSpPr>
        <p:spPr>
          <a:xfrm>
            <a:off x="455613" y="48863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38920" name="Picture 3"/>
          <p:cNvPicPr>
            <a:picLocks noChangeAspect="1" noChangeArrowheads="1"/>
          </p:cNvPicPr>
          <p:nvPr/>
        </p:nvPicPr>
        <p:blipFill>
          <a:blip r:embed="rId2"/>
          <a:srcRect/>
          <a:stretch>
            <a:fillRect/>
          </a:stretch>
        </p:blipFill>
        <p:spPr bwMode="auto">
          <a:xfrm>
            <a:off x="1327150" y="2198688"/>
            <a:ext cx="5524500" cy="1666875"/>
          </a:xfrm>
          <a:prstGeom prst="rect">
            <a:avLst/>
          </a:prstGeom>
          <a:noFill/>
          <a:ln w="9525">
            <a:noFill/>
            <a:miter lim="800000"/>
            <a:headEnd/>
            <a:tailEnd/>
          </a:ln>
        </p:spPr>
      </p:pic>
      <p:pic>
        <p:nvPicPr>
          <p:cNvPr id="38921" name="Picture 4"/>
          <p:cNvPicPr>
            <a:picLocks noChangeAspect="1" noChangeArrowheads="1"/>
          </p:cNvPicPr>
          <p:nvPr/>
        </p:nvPicPr>
        <p:blipFill>
          <a:blip r:embed="rId3"/>
          <a:srcRect/>
          <a:stretch>
            <a:fillRect/>
          </a:stretch>
        </p:blipFill>
        <p:spPr bwMode="auto">
          <a:xfrm>
            <a:off x="1320800" y="4343400"/>
            <a:ext cx="5695950" cy="10858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59825" cy="731838"/>
          </a:xfrm>
        </p:spPr>
        <p:txBody>
          <a:bodyPr>
            <a:normAutofit fontScale="85000" lnSpcReduction="10000"/>
          </a:bodyPr>
          <a:lstStyle/>
          <a:p>
            <a:pPr marL="0" indent="0" eaLnBrk="1" fontAlgn="auto" hangingPunct="1">
              <a:spcAft>
                <a:spcPts val="0"/>
              </a:spcAft>
              <a:buFont typeface="Wingdings 2"/>
              <a:buNone/>
              <a:defRPr/>
            </a:pPr>
            <a:r>
              <a:rPr lang="en-US" b="1" u="sng" dirty="0" smtClean="0"/>
              <a:t>Section 5</a:t>
            </a:r>
            <a:r>
              <a:rPr lang="en-US" b="1" dirty="0" smtClean="0"/>
              <a:t>– Standards for new and in-service performance</a:t>
            </a:r>
            <a:endParaRPr lang="en-US" b="1" u="sng" dirty="0"/>
          </a:p>
        </p:txBody>
      </p:sp>
      <p:sp>
        <p:nvSpPr>
          <p:cNvPr id="39938"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39939"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A9C85EC6-2CD8-49A1-900B-11D86567BA91}" type="slidenum">
              <a:rPr lang="en-US"/>
              <a:pPr>
                <a:defRPr/>
              </a:pPr>
              <a:t>26</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39942"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Section 5.5  Service Switches</a:t>
            </a:r>
          </a:p>
        </p:txBody>
      </p:sp>
      <p:pic>
        <p:nvPicPr>
          <p:cNvPr id="39943" name="Picture 2"/>
          <p:cNvPicPr>
            <a:picLocks noChangeAspect="1" noChangeArrowheads="1"/>
          </p:cNvPicPr>
          <p:nvPr/>
        </p:nvPicPr>
        <p:blipFill>
          <a:blip r:embed="rId2"/>
          <a:srcRect/>
          <a:stretch>
            <a:fillRect/>
          </a:stretch>
        </p:blipFill>
        <p:spPr bwMode="auto">
          <a:xfrm>
            <a:off x="1066800" y="2857500"/>
            <a:ext cx="7535863" cy="1833563"/>
          </a:xfrm>
          <a:prstGeom prst="rect">
            <a:avLst/>
          </a:prstGeom>
          <a:noFill/>
          <a:ln w="9525">
            <a:noFill/>
            <a:miter lim="800000"/>
            <a:headEnd/>
            <a:tailEnd/>
          </a:ln>
        </p:spPr>
      </p:pic>
      <p:sp>
        <p:nvSpPr>
          <p:cNvPr id="13" name="Rectangle 1"/>
          <p:cNvSpPr>
            <a:spLocks noChangeArrowheads="1"/>
          </p:cNvSpPr>
          <p:nvPr/>
        </p:nvSpPr>
        <p:spPr bwMode="auto">
          <a:xfrm>
            <a:off x="762000" y="2122488"/>
            <a:ext cx="5761038" cy="430212"/>
          </a:xfrm>
          <a:prstGeom prst="rect">
            <a:avLst/>
          </a:prstGeom>
          <a:noFill/>
          <a:ln>
            <a:noFill/>
          </a:ln>
          <a:effectLst/>
          <a:extLst>
            <a:ext uri="{909E8E84-426E-40DD-AFC4-6F175D3DCCD1}"/>
            <a:ext uri="{91240B29-F687-4F45-9708-019B960494DF}"/>
            <a:ext uri="{AF507438-7753-43E0-B8FC-AC1667EBCBE1}"/>
          </a:extLst>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defRPr/>
            </a:pPr>
            <a:r>
              <a:rPr lang="en-US" sz="1400" i="1" dirty="0">
                <a:solidFill>
                  <a:srgbClr val="000000"/>
                </a:solidFill>
                <a:latin typeface="Arial" pitchFamily="34" charset="0"/>
                <a:ea typeface="Times New Roman" pitchFamily="18" charset="0"/>
                <a:cs typeface="Times New Roman" pitchFamily="18" charset="0"/>
              </a:rPr>
              <a:t>Focus is on testing NEW devices; making in-service testing optional.</a:t>
            </a:r>
            <a:endParaRPr lang="en-US" sz="1400" i="1" dirty="0">
              <a:latin typeface="Arial" pitchFamily="34" charset="0"/>
              <a:cs typeface="Arial" pitchFamily="34" charset="0"/>
            </a:endParaRPr>
          </a:p>
          <a:p>
            <a:pPr>
              <a:tabLst>
                <a:tab pos="-457200" algn="l"/>
                <a:tab pos="274638" algn="l"/>
                <a:tab pos="457200" algn="l"/>
                <a:tab pos="731838" algn="l"/>
                <a:tab pos="914400" algn="l"/>
                <a:tab pos="1371600" algn="l"/>
                <a:tab pos="1828800" algn="l"/>
              </a:tabLst>
              <a:defRPr/>
            </a:pPr>
            <a:endParaRPr lang="en-US" sz="1400" i="1" dirty="0">
              <a:solidFill>
                <a:srgbClr val="000000"/>
              </a:solidFill>
              <a:latin typeface="Arial" pitchFamily="34" charset="0"/>
              <a:ea typeface="Times New Roman" pitchFamily="18" charset="0"/>
              <a:cs typeface="Times New Roman" pitchFamily="18" charset="0"/>
              <a:sym typeface="Wingdings" panose="05000000000000000000" pitchFamily="2" charset="2"/>
            </a:endParaRPr>
          </a:p>
        </p:txBody>
      </p:sp>
      <p:sp>
        <p:nvSpPr>
          <p:cNvPr id="15" name="Right Arrow 14"/>
          <p:cNvSpPr/>
          <p:nvPr/>
        </p:nvSpPr>
        <p:spPr>
          <a:xfrm>
            <a:off x="444500" y="3430588"/>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Oval 1"/>
          <p:cNvSpPr/>
          <p:nvPr/>
        </p:nvSpPr>
        <p:spPr>
          <a:xfrm>
            <a:off x="762000" y="3962400"/>
            <a:ext cx="8382000" cy="6096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TextBox 3"/>
          <p:cNvSpPr txBox="1">
            <a:spLocks noChangeArrowheads="1"/>
          </p:cNvSpPr>
          <p:nvPr/>
        </p:nvSpPr>
        <p:spPr bwMode="auto">
          <a:xfrm>
            <a:off x="1981200" y="4876800"/>
            <a:ext cx="5407025" cy="646113"/>
          </a:xfrm>
          <a:prstGeom prst="rect">
            <a:avLst/>
          </a:prstGeom>
          <a:noFill/>
          <a:ln w="9525">
            <a:noFill/>
            <a:miter lim="800000"/>
            <a:headEnd/>
            <a:tailEnd/>
          </a:ln>
        </p:spPr>
        <p:txBody>
          <a:bodyPr wrap="none">
            <a:spAutoFit/>
          </a:bodyPr>
          <a:lstStyle/>
          <a:p>
            <a:pPr algn="ctr"/>
            <a:r>
              <a:rPr lang="en-US">
                <a:latin typeface="Franklin Gothic Book" pitchFamily="34" charset="0"/>
              </a:rPr>
              <a:t>Can be used for In Service testing of service switches </a:t>
            </a:r>
          </a:p>
          <a:p>
            <a:pPr algn="ctr"/>
            <a:r>
              <a:rPr lang="en-US">
                <a:latin typeface="Franklin Gothic Book" pitchFamily="34" charset="0"/>
              </a:rPr>
              <a:t> if the Utility chooses to do so!!</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Other Sections</a:t>
            </a:r>
          </a:p>
        </p:txBody>
      </p:sp>
      <p:sp>
        <p:nvSpPr>
          <p:cNvPr id="40962"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0963"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8FF2610A-3320-4647-8FE7-8A10BAD9FE25}" type="slidenum">
              <a:rPr lang="en-US"/>
              <a:pPr>
                <a:defRPr/>
              </a:pPr>
              <a:t>27</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40966" name="Rectangle 10"/>
          <p:cNvSpPr>
            <a:spLocks noChangeArrowheads="1"/>
          </p:cNvSpPr>
          <p:nvPr/>
        </p:nvSpPr>
        <p:spPr bwMode="auto">
          <a:xfrm>
            <a:off x="381000" y="1752600"/>
            <a:ext cx="8001000" cy="369888"/>
          </a:xfrm>
          <a:prstGeom prst="rect">
            <a:avLst/>
          </a:prstGeom>
          <a:noFill/>
          <a:ln w="9525">
            <a:noFill/>
            <a:miter lim="800000"/>
            <a:headEnd/>
            <a:tailEnd/>
          </a:ln>
        </p:spPr>
        <p:txBody>
          <a:bodyPr>
            <a:spAutoFit/>
          </a:bodyPr>
          <a:lstStyle/>
          <a:p>
            <a:r>
              <a:rPr lang="en-US">
                <a:latin typeface="Franklin Gothic Book" pitchFamily="34" charset="0"/>
              </a:rPr>
              <a:t>Appendix D – Periodic Testing Schedules</a:t>
            </a:r>
          </a:p>
        </p:txBody>
      </p:sp>
      <p:sp>
        <p:nvSpPr>
          <p:cNvPr id="40967" name="Rectangle 1"/>
          <p:cNvSpPr>
            <a:spLocks noChangeArrowheads="1"/>
          </p:cNvSpPr>
          <p:nvPr/>
        </p:nvSpPr>
        <p:spPr bwMode="auto">
          <a:xfrm>
            <a:off x="762000" y="2122488"/>
            <a:ext cx="7967663" cy="430212"/>
          </a:xfrm>
          <a:prstGeom prst="rect">
            <a:avLst/>
          </a:prstGeom>
          <a:noFill/>
          <a:ln w="9525">
            <a:noFill/>
            <a:miter lim="800000"/>
            <a:headEnd/>
            <a:tailEnd/>
          </a:ln>
        </p:spPr>
        <p:txBody>
          <a:bodyPr wrap="none" lIns="0" tIns="0" rIns="0" bIns="0" anchor="ctr">
            <a:spAutoFit/>
          </a:bodyPr>
          <a:lstStyle/>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rPr>
              <a:t>The Appendix contains informational items only – no requirements. </a:t>
            </a:r>
          </a:p>
          <a:p>
            <a:pPr marL="342900" indent="-342900">
              <a:buFontTx/>
              <a:buAutoNum type="arabicPeriod"/>
              <a:tabLst>
                <a:tab pos="-457200" algn="l"/>
                <a:tab pos="274638" algn="l"/>
                <a:tab pos="457200" algn="l"/>
                <a:tab pos="731838" algn="l"/>
                <a:tab pos="914400" algn="l"/>
                <a:tab pos="1371600" algn="l"/>
                <a:tab pos="1828800" algn="l"/>
              </a:tabLst>
            </a:pPr>
            <a:r>
              <a:rPr lang="en-US" sz="1400" i="1">
                <a:solidFill>
                  <a:srgbClr val="000000"/>
                </a:solidFill>
                <a:cs typeface="Times New Roman" pitchFamily="18" charset="0"/>
                <a:sym typeface="Wingdings" pitchFamily="2" charset="2"/>
              </a:rPr>
              <a:t>Cleaned up the old table, placed a reference to AMI meters with an attempt at a definition, below.</a:t>
            </a:r>
          </a:p>
        </p:txBody>
      </p:sp>
      <p:pic>
        <p:nvPicPr>
          <p:cNvPr id="40968" name="Picture 2"/>
          <p:cNvPicPr>
            <a:picLocks noChangeAspect="1" noChangeArrowheads="1"/>
          </p:cNvPicPr>
          <p:nvPr/>
        </p:nvPicPr>
        <p:blipFill>
          <a:blip r:embed="rId2"/>
          <a:srcRect/>
          <a:stretch>
            <a:fillRect/>
          </a:stretch>
        </p:blipFill>
        <p:spPr bwMode="auto">
          <a:xfrm>
            <a:off x="990600" y="2667000"/>
            <a:ext cx="6267450" cy="40481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Outline of changes</a:t>
            </a:r>
          </a:p>
        </p:txBody>
      </p:sp>
      <p:sp>
        <p:nvSpPr>
          <p:cNvPr id="41986"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1987"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755E762F-E689-4A56-80E8-F433CA3F1334}" type="slidenum">
              <a:rPr lang="en-US"/>
              <a:pPr>
                <a:defRPr/>
              </a:pPr>
              <a:t>28</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C12.20</a:t>
            </a:r>
            <a:r>
              <a:rPr lang="en-US" sz="3100" dirty="0"/>
              <a:t/>
            </a:r>
            <a:br>
              <a:rPr lang="en-US" sz="3100" dirty="0"/>
            </a:br>
            <a:endParaRPr lang="en-US" sz="3100" dirty="0"/>
          </a:p>
        </p:txBody>
      </p:sp>
      <p:sp>
        <p:nvSpPr>
          <p:cNvPr id="11" name="Rectangle 10"/>
          <p:cNvSpPr/>
          <p:nvPr/>
        </p:nvSpPr>
        <p:spPr>
          <a:xfrm>
            <a:off x="381000" y="1752600"/>
            <a:ext cx="8305800" cy="4800600"/>
          </a:xfrm>
          <a:prstGeom prst="rect">
            <a:avLst/>
          </a:prstGeom>
        </p:spPr>
        <p:txBody>
          <a:bodyPr>
            <a:spAutoFit/>
          </a:bodyPr>
          <a:lstStyle/>
          <a:p>
            <a:pPr marL="342900" indent="-342900" fontAlgn="auto">
              <a:spcBef>
                <a:spcPts val="0"/>
              </a:spcBef>
              <a:spcAft>
                <a:spcPts val="0"/>
              </a:spcAft>
              <a:buFontTx/>
              <a:buAutoNum type="arabicPeriod"/>
              <a:defRPr/>
            </a:pPr>
            <a:r>
              <a:rPr lang="en-US" dirty="0">
                <a:latin typeface="+mn-lt"/>
                <a:cs typeface="+mn-cs"/>
              </a:rPr>
              <a:t>Scope change – Now includes 0.1 Accuracy Class meters </a:t>
            </a:r>
          </a:p>
          <a:p>
            <a:pPr marL="800100" lvl="1" indent="-342900" fontAlgn="auto">
              <a:spcBef>
                <a:spcPts val="0"/>
              </a:spcBef>
              <a:spcAft>
                <a:spcPts val="0"/>
              </a:spcAft>
              <a:buFont typeface="+mj-lt"/>
              <a:buAutoNum type="alphaLcParenR"/>
              <a:defRPr/>
            </a:pPr>
            <a:r>
              <a:rPr lang="en-US" dirty="0">
                <a:latin typeface="+mn-lt"/>
                <a:cs typeface="+mn-cs"/>
              </a:rPr>
              <a:t>General focus is on TYPE TESTING</a:t>
            </a:r>
          </a:p>
          <a:p>
            <a:pPr marL="800100" lvl="1" indent="-342900" fontAlgn="auto">
              <a:spcBef>
                <a:spcPts val="0"/>
              </a:spcBef>
              <a:spcAft>
                <a:spcPts val="0"/>
              </a:spcAft>
              <a:buFont typeface="+mj-lt"/>
              <a:buAutoNum type="alphaLcParenR"/>
              <a:defRPr/>
            </a:pPr>
            <a:r>
              <a:rPr lang="en-US" dirty="0">
                <a:latin typeface="+mn-lt"/>
                <a:cs typeface="+mn-cs"/>
              </a:rPr>
              <a:t>Defers to ANSI C12.1 for in service testing.</a:t>
            </a:r>
          </a:p>
          <a:p>
            <a:pPr lvl="1" fontAlgn="auto">
              <a:spcBef>
                <a:spcPts val="0"/>
              </a:spcBef>
              <a:spcAft>
                <a:spcPts val="0"/>
              </a:spcAft>
              <a:defRPr/>
            </a:pPr>
            <a:endParaRPr lang="en-US" dirty="0">
              <a:latin typeface="+mn-lt"/>
              <a:cs typeface="+mn-cs"/>
            </a:endParaRPr>
          </a:p>
          <a:p>
            <a:pPr lvl="1" fontAlgn="auto">
              <a:spcBef>
                <a:spcPts val="0"/>
              </a:spcBef>
              <a:spcAft>
                <a:spcPts val="0"/>
              </a:spcAft>
              <a:defRPr/>
            </a:pPr>
            <a:endParaRPr lang="en-US" dirty="0">
              <a:latin typeface="+mn-lt"/>
              <a:cs typeface="+mn-cs"/>
            </a:endParaRPr>
          </a:p>
          <a:p>
            <a:pPr lvl="1" fontAlgn="auto">
              <a:spcBef>
                <a:spcPts val="0"/>
              </a:spcBef>
              <a:spcAft>
                <a:spcPts val="0"/>
              </a:spcAft>
              <a:defRPr/>
            </a:pPr>
            <a:endParaRPr lang="en-US" dirty="0">
              <a:latin typeface="+mn-lt"/>
              <a:cs typeface="+mn-cs"/>
            </a:endParaRPr>
          </a:p>
          <a:p>
            <a:pPr lvl="1" fontAlgn="auto">
              <a:spcBef>
                <a:spcPts val="0"/>
              </a:spcBef>
              <a:spcAft>
                <a:spcPts val="0"/>
              </a:spcAft>
              <a:defRPr/>
            </a:pPr>
            <a:endParaRPr lang="en-US" dirty="0">
              <a:latin typeface="+mn-lt"/>
              <a:cs typeface="+mn-cs"/>
            </a:endParaRPr>
          </a:p>
          <a:p>
            <a:pPr lvl="1" fontAlgn="auto">
              <a:spcBef>
                <a:spcPts val="0"/>
              </a:spcBef>
              <a:spcAft>
                <a:spcPts val="0"/>
              </a:spcAft>
              <a:defRPr/>
            </a:pPr>
            <a:endParaRPr lang="en-US" dirty="0">
              <a:latin typeface="+mn-lt"/>
              <a:cs typeface="+mn-cs"/>
            </a:endParaRPr>
          </a:p>
          <a:p>
            <a:pPr lvl="1" fontAlgn="auto">
              <a:spcBef>
                <a:spcPts val="0"/>
              </a:spcBef>
              <a:spcAft>
                <a:spcPts val="0"/>
              </a:spcAft>
              <a:defRPr/>
            </a:pPr>
            <a:endParaRPr lang="en-US" dirty="0">
              <a:latin typeface="+mn-lt"/>
              <a:cs typeface="+mn-cs"/>
            </a:endParaRPr>
          </a:p>
          <a:p>
            <a:pPr marL="342900" indent="-342900" fontAlgn="auto">
              <a:spcBef>
                <a:spcPts val="0"/>
              </a:spcBef>
              <a:spcAft>
                <a:spcPts val="0"/>
              </a:spcAft>
              <a:buFontTx/>
              <a:buAutoNum type="arabicPeriod"/>
              <a:defRPr/>
            </a:pPr>
            <a:r>
              <a:rPr lang="en-US" dirty="0">
                <a:latin typeface="+mn-lt"/>
                <a:cs typeface="+mn-cs"/>
              </a:rPr>
              <a:t>Clarifies which meter forms meet </a:t>
            </a:r>
            <a:r>
              <a:rPr lang="en-US" dirty="0" err="1">
                <a:latin typeface="+mn-lt"/>
                <a:cs typeface="+mn-cs"/>
              </a:rPr>
              <a:t>Blondel’s</a:t>
            </a:r>
            <a:r>
              <a:rPr lang="en-US" dirty="0">
                <a:latin typeface="+mn-lt"/>
                <a:cs typeface="+mn-cs"/>
              </a:rPr>
              <a:t> Theorem and are therefore covered under ANSI C12.20.  Also list those meter forms that are NOT covered.</a:t>
            </a:r>
          </a:p>
          <a:p>
            <a:pPr marL="342900" indent="-342900" fontAlgn="auto">
              <a:spcBef>
                <a:spcPts val="0"/>
              </a:spcBef>
              <a:spcAft>
                <a:spcPts val="0"/>
              </a:spcAft>
              <a:buFontTx/>
              <a:buAutoNum type="arabicPeriod"/>
              <a:defRPr/>
            </a:pPr>
            <a:r>
              <a:rPr lang="en-US" dirty="0">
                <a:latin typeface="+mn-lt"/>
                <a:cs typeface="+mn-cs"/>
              </a:rPr>
              <a:t>Moving away from Series-Parallel loading toward true </a:t>
            </a:r>
            <a:r>
              <a:rPr lang="en-US" dirty="0" err="1">
                <a:latin typeface="+mn-lt"/>
                <a:cs typeface="+mn-cs"/>
              </a:rPr>
              <a:t>polyphase</a:t>
            </a:r>
            <a:r>
              <a:rPr lang="en-US" dirty="0">
                <a:latin typeface="+mn-lt"/>
                <a:cs typeface="+mn-cs"/>
              </a:rPr>
              <a:t> loading. </a:t>
            </a:r>
          </a:p>
          <a:p>
            <a:pPr marL="342900" indent="-342900" fontAlgn="auto">
              <a:spcBef>
                <a:spcPts val="0"/>
              </a:spcBef>
              <a:spcAft>
                <a:spcPts val="0"/>
              </a:spcAft>
              <a:buFontTx/>
              <a:buAutoNum type="arabicPeriod"/>
              <a:defRPr/>
            </a:pPr>
            <a:r>
              <a:rPr lang="en-US" dirty="0">
                <a:latin typeface="+mn-lt"/>
                <a:cs typeface="+mn-cs"/>
              </a:rPr>
              <a:t>Identifies Typical and Alternative loading methods for applicable meter forms</a:t>
            </a:r>
          </a:p>
          <a:p>
            <a:pPr marL="342900" indent="-342900" fontAlgn="auto">
              <a:spcBef>
                <a:spcPts val="0"/>
              </a:spcBef>
              <a:spcAft>
                <a:spcPts val="0"/>
              </a:spcAft>
              <a:buFontTx/>
              <a:buAutoNum type="arabicPeriod"/>
              <a:defRPr/>
            </a:pPr>
            <a:r>
              <a:rPr lang="en-US" dirty="0">
                <a:latin typeface="+mn-lt"/>
                <a:cs typeface="+mn-cs"/>
              </a:rPr>
              <a:t>Test 3 (load performance),4 ( Power Factor),5 (voltage variation)  and 14 (</a:t>
            </a:r>
            <a:r>
              <a:rPr lang="en-US" dirty="0" err="1">
                <a:latin typeface="+mn-lt"/>
                <a:cs typeface="+mn-cs"/>
              </a:rPr>
              <a:t>polyphase</a:t>
            </a:r>
            <a:r>
              <a:rPr lang="en-US" dirty="0">
                <a:latin typeface="+mn-lt"/>
                <a:cs typeface="+mn-cs"/>
              </a:rPr>
              <a:t> loading) must be performed with both the Typical and Alternative loading methods.   </a:t>
            </a:r>
          </a:p>
          <a:p>
            <a:pPr marL="342900" indent="-342900" fontAlgn="auto">
              <a:spcBef>
                <a:spcPts val="0"/>
              </a:spcBef>
              <a:spcAft>
                <a:spcPts val="0"/>
              </a:spcAft>
              <a:buFontTx/>
              <a:buAutoNum type="arabicPeriod"/>
              <a:defRPr/>
            </a:pPr>
            <a:r>
              <a:rPr lang="en-US" dirty="0">
                <a:latin typeface="+mn-lt"/>
                <a:cs typeface="+mn-cs"/>
              </a:rPr>
              <a:t>Added Harmonic Influence tests with 6 specific non-sinusoidal waveforms </a:t>
            </a:r>
          </a:p>
        </p:txBody>
      </p:sp>
      <p:pic>
        <p:nvPicPr>
          <p:cNvPr id="41991" name="Picture 2"/>
          <p:cNvPicPr>
            <a:picLocks noChangeAspect="1" noChangeArrowheads="1"/>
          </p:cNvPicPr>
          <p:nvPr/>
        </p:nvPicPr>
        <p:blipFill>
          <a:blip r:embed="rId2"/>
          <a:srcRect/>
          <a:stretch>
            <a:fillRect/>
          </a:stretch>
        </p:blipFill>
        <p:spPr bwMode="auto">
          <a:xfrm>
            <a:off x="676275" y="2744788"/>
            <a:ext cx="7858125" cy="13843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5.5.2</a:t>
            </a:r>
            <a:r>
              <a:rPr lang="en-US" b="1" smtClean="0"/>
              <a:t> – Loading for accuracy Tests</a:t>
            </a:r>
            <a:endParaRPr lang="en-US" b="1" u="sng" smtClean="0"/>
          </a:p>
        </p:txBody>
      </p:sp>
      <p:sp>
        <p:nvSpPr>
          <p:cNvPr id="43010"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301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EE2B1389-8D29-458E-ADF6-EDD495DDA0CD}" type="slidenum">
              <a:rPr lang="en-US"/>
              <a:pPr>
                <a:defRPr/>
              </a:pPr>
              <a:t>29</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C12.20</a:t>
            </a:r>
            <a:r>
              <a:rPr lang="en-US" sz="3100" dirty="0"/>
              <a:t/>
            </a:r>
            <a:br>
              <a:rPr lang="en-US" sz="3100" dirty="0"/>
            </a:br>
            <a:endParaRPr lang="en-US" sz="3100" dirty="0"/>
          </a:p>
        </p:txBody>
      </p:sp>
      <p:pic>
        <p:nvPicPr>
          <p:cNvPr id="43014" name="Picture 2"/>
          <p:cNvPicPr>
            <a:picLocks noChangeAspect="1" noChangeArrowheads="1"/>
          </p:cNvPicPr>
          <p:nvPr/>
        </p:nvPicPr>
        <p:blipFill>
          <a:blip r:embed="rId2"/>
          <a:srcRect/>
          <a:stretch>
            <a:fillRect/>
          </a:stretch>
        </p:blipFill>
        <p:spPr bwMode="auto">
          <a:xfrm>
            <a:off x="762000" y="1763713"/>
            <a:ext cx="7272338" cy="2767012"/>
          </a:xfrm>
          <a:prstGeom prst="rect">
            <a:avLst/>
          </a:prstGeom>
          <a:noFill/>
          <a:ln w="9525">
            <a:noFill/>
            <a:miter lim="800000"/>
            <a:headEnd/>
            <a:tailEnd/>
          </a:ln>
        </p:spPr>
      </p:pic>
      <p:pic>
        <p:nvPicPr>
          <p:cNvPr id="43015" name="Picture 3"/>
          <p:cNvPicPr>
            <a:picLocks noChangeAspect="1" noChangeArrowheads="1"/>
          </p:cNvPicPr>
          <p:nvPr/>
        </p:nvPicPr>
        <p:blipFill>
          <a:blip r:embed="rId3"/>
          <a:srcRect/>
          <a:stretch>
            <a:fillRect/>
          </a:stretch>
        </p:blipFill>
        <p:spPr bwMode="auto">
          <a:xfrm>
            <a:off x="1143000" y="4724400"/>
            <a:ext cx="6191250" cy="2057400"/>
          </a:xfrm>
          <a:prstGeom prst="rect">
            <a:avLst/>
          </a:prstGeom>
          <a:noFill/>
          <a:ln w="9525">
            <a:noFill/>
            <a:miter lim="800000"/>
            <a:headEnd/>
            <a:tailEnd/>
          </a:ln>
        </p:spPr>
      </p:pic>
      <p:sp>
        <p:nvSpPr>
          <p:cNvPr id="2" name="Oval 1"/>
          <p:cNvSpPr/>
          <p:nvPr/>
        </p:nvSpPr>
        <p:spPr>
          <a:xfrm>
            <a:off x="228600" y="2971800"/>
            <a:ext cx="8610600" cy="11430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 name="Elbow Connector 4"/>
          <p:cNvCxnSpPr>
            <a:stCxn id="2" idx="6"/>
            <a:endCxn id="20483" idx="3"/>
          </p:cNvCxnSpPr>
          <p:nvPr/>
        </p:nvCxnSpPr>
        <p:spPr>
          <a:xfrm flipH="1">
            <a:off x="7334250" y="3543300"/>
            <a:ext cx="1504950" cy="2209800"/>
          </a:xfrm>
          <a:prstGeom prst="bentConnector3">
            <a:avLst>
              <a:gd name="adj1" fmla="val -35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par>
                                <p:cTn id="8" presetID="21" presetClass="entr" presetSubtype="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2"/>
          <p:cNvPicPr>
            <a:picLocks noChangeAspect="1" noChangeArrowheads="1"/>
          </p:cNvPicPr>
          <p:nvPr/>
        </p:nvPicPr>
        <p:blipFill>
          <a:blip r:embed="rId2"/>
          <a:srcRect/>
          <a:stretch>
            <a:fillRect/>
          </a:stretch>
        </p:blipFill>
        <p:spPr bwMode="auto">
          <a:xfrm>
            <a:off x="6705600" y="47625"/>
            <a:ext cx="2333625" cy="44767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en-US" dirty="0" smtClean="0"/>
              <a:t>But First …… </a:t>
            </a:r>
            <a:endParaRPr lang="en-US" dirty="0"/>
          </a:p>
        </p:txBody>
      </p:sp>
      <p:sp>
        <p:nvSpPr>
          <p:cNvPr id="8" name="Slide Number Placeholder 7"/>
          <p:cNvSpPr>
            <a:spLocks noGrp="1"/>
          </p:cNvSpPr>
          <p:nvPr>
            <p:ph type="sldNum" sz="quarter" idx="12"/>
          </p:nvPr>
        </p:nvSpPr>
        <p:spPr/>
        <p:txBody>
          <a:bodyPr/>
          <a:lstStyle/>
          <a:p>
            <a:pPr>
              <a:defRPr/>
            </a:pPr>
            <a:fld id="{6D2C4737-F37E-4485-B124-A90D65549C38}" type="slidenum">
              <a:rPr lang="en-US"/>
              <a:pPr>
                <a:defRPr/>
              </a:pPr>
              <a:t>3</a:t>
            </a:fld>
            <a:endParaRPr lang="en-US"/>
          </a:p>
        </p:txBody>
      </p:sp>
      <p:sp>
        <p:nvSpPr>
          <p:cNvPr id="16388" name="TextBox 10"/>
          <p:cNvSpPr txBox="1">
            <a:spLocks noChangeArrowheads="1"/>
          </p:cNvSpPr>
          <p:nvPr/>
        </p:nvSpPr>
        <p:spPr bwMode="auto">
          <a:xfrm>
            <a:off x="533400" y="1700213"/>
            <a:ext cx="6553200" cy="1323975"/>
          </a:xfrm>
          <a:prstGeom prst="rect">
            <a:avLst/>
          </a:prstGeom>
          <a:noFill/>
          <a:ln w="9525">
            <a:noFill/>
            <a:miter lim="800000"/>
            <a:headEnd/>
            <a:tailEnd/>
          </a:ln>
        </p:spPr>
        <p:txBody>
          <a:bodyPr>
            <a:spAutoFit/>
          </a:bodyPr>
          <a:lstStyle/>
          <a:p>
            <a:r>
              <a:rPr lang="en-US" sz="8000">
                <a:latin typeface="Lucida Handwriting" pitchFamily="66" charset="0"/>
              </a:rPr>
              <a:t>2 </a:t>
            </a:r>
          </a:p>
        </p:txBody>
      </p:sp>
      <p:sp>
        <p:nvSpPr>
          <p:cNvPr id="16389" name="TextBox 11"/>
          <p:cNvSpPr txBox="1">
            <a:spLocks noChangeArrowheads="1"/>
          </p:cNvSpPr>
          <p:nvPr/>
        </p:nvSpPr>
        <p:spPr bwMode="auto">
          <a:xfrm>
            <a:off x="1409700" y="2209800"/>
            <a:ext cx="7116763" cy="2124075"/>
          </a:xfrm>
          <a:prstGeom prst="rect">
            <a:avLst/>
          </a:prstGeom>
          <a:noFill/>
          <a:ln w="9525">
            <a:noFill/>
            <a:miter lim="800000"/>
            <a:headEnd/>
            <a:tailEnd/>
          </a:ln>
        </p:spPr>
        <p:txBody>
          <a:bodyPr wrap="none">
            <a:spAutoFit/>
          </a:bodyPr>
          <a:lstStyle/>
          <a:p>
            <a:r>
              <a:rPr lang="en-US" sz="4400">
                <a:latin typeface="Franklin Gothic Book" pitchFamily="34" charset="0"/>
              </a:rPr>
              <a:t>Things to keep in mind when </a:t>
            </a:r>
          </a:p>
          <a:p>
            <a:endParaRPr lang="en-US" sz="4400">
              <a:latin typeface="Franklin Gothic Book" pitchFamily="34" charset="0"/>
            </a:endParaRPr>
          </a:p>
          <a:p>
            <a:r>
              <a:rPr lang="en-US" sz="4400">
                <a:latin typeface="Franklin Gothic Book" pitchFamily="34" charset="0"/>
              </a:rPr>
              <a:t>  discussing ANSI Standards</a:t>
            </a: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Section 5.5.2</a:t>
            </a:r>
            <a:r>
              <a:rPr lang="en-US" b="1" smtClean="0"/>
              <a:t> – Loading for accuracy Tests</a:t>
            </a:r>
            <a:endParaRPr lang="en-US" b="1" u="sng" smtClean="0"/>
          </a:p>
        </p:txBody>
      </p:sp>
      <p:sp>
        <p:nvSpPr>
          <p:cNvPr id="44034"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4035"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88FE6FE5-C24C-4F0C-B8F6-27B1962B354E}" type="slidenum">
              <a:rPr lang="en-US"/>
              <a:pPr>
                <a:defRPr/>
              </a:pPr>
              <a:t>30</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C12.20</a:t>
            </a:r>
            <a:r>
              <a:rPr lang="en-US" sz="3100" dirty="0"/>
              <a:t/>
            </a:r>
            <a:br>
              <a:rPr lang="en-US" sz="3100" dirty="0"/>
            </a:br>
            <a:endParaRPr lang="en-US" sz="3100" dirty="0"/>
          </a:p>
        </p:txBody>
      </p:sp>
      <p:pic>
        <p:nvPicPr>
          <p:cNvPr id="44038" name="Picture 2"/>
          <p:cNvPicPr>
            <a:picLocks noChangeAspect="1" noChangeArrowheads="1"/>
          </p:cNvPicPr>
          <p:nvPr/>
        </p:nvPicPr>
        <p:blipFill>
          <a:blip r:embed="rId2"/>
          <a:srcRect/>
          <a:stretch>
            <a:fillRect/>
          </a:stretch>
        </p:blipFill>
        <p:spPr bwMode="auto">
          <a:xfrm>
            <a:off x="1295400" y="1762125"/>
            <a:ext cx="5029200" cy="5062538"/>
          </a:xfrm>
          <a:prstGeom prst="rect">
            <a:avLst/>
          </a:prstGeom>
          <a:noFill/>
          <a:ln w="9525">
            <a:noFill/>
            <a:miter lim="800000"/>
            <a:headEnd/>
            <a:tailEnd/>
          </a:ln>
        </p:spPr>
      </p:pic>
      <p:sp>
        <p:nvSpPr>
          <p:cNvPr id="4" name="Oval 3"/>
          <p:cNvSpPr/>
          <p:nvPr/>
        </p:nvSpPr>
        <p:spPr>
          <a:xfrm>
            <a:off x="3840163" y="1979613"/>
            <a:ext cx="835025"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5486400" y="1954213"/>
            <a:ext cx="754063" cy="533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a:spLocks noChangeArrowheads="1"/>
          </p:cNvSpPr>
          <p:nvPr/>
        </p:nvSpPr>
        <p:spPr bwMode="auto">
          <a:xfrm>
            <a:off x="6959600" y="2051050"/>
            <a:ext cx="1630363" cy="923925"/>
          </a:xfrm>
          <a:prstGeom prst="rect">
            <a:avLst/>
          </a:prstGeom>
          <a:noFill/>
          <a:ln w="9525">
            <a:solidFill>
              <a:srgbClr val="FF0000"/>
            </a:solidFill>
            <a:miter lim="800000"/>
            <a:headEnd/>
            <a:tailEnd/>
          </a:ln>
        </p:spPr>
        <p:txBody>
          <a:bodyPr wrap="none">
            <a:spAutoFit/>
          </a:bodyPr>
          <a:lstStyle/>
          <a:p>
            <a:pPr algn="ctr"/>
            <a:r>
              <a:rPr lang="en-US">
                <a:latin typeface="Franklin Gothic Book" pitchFamily="34" charset="0"/>
              </a:rPr>
              <a:t>Polyphase or </a:t>
            </a:r>
          </a:p>
          <a:p>
            <a:pPr algn="ctr"/>
            <a:r>
              <a:rPr lang="en-US">
                <a:latin typeface="Franklin Gothic Book" pitchFamily="34" charset="0"/>
              </a:rPr>
              <a:t>Series-parallel </a:t>
            </a:r>
          </a:p>
          <a:p>
            <a:pPr algn="ctr"/>
            <a:r>
              <a:rPr lang="en-US">
                <a:latin typeface="Franklin Gothic Book" pitchFamily="34" charset="0"/>
              </a:rPr>
              <a:t>loading</a:t>
            </a:r>
          </a:p>
        </p:txBody>
      </p:sp>
      <p:sp>
        <p:nvSpPr>
          <p:cNvPr id="11" name="Rectangle 10"/>
          <p:cNvSpPr>
            <a:spLocks noChangeArrowheads="1"/>
          </p:cNvSpPr>
          <p:nvPr/>
        </p:nvSpPr>
        <p:spPr bwMode="auto">
          <a:xfrm>
            <a:off x="6959600" y="3430588"/>
            <a:ext cx="1273175" cy="1200150"/>
          </a:xfrm>
          <a:prstGeom prst="rect">
            <a:avLst/>
          </a:prstGeom>
          <a:noFill/>
          <a:ln w="9525">
            <a:solidFill>
              <a:srgbClr val="FF0000"/>
            </a:solidFill>
            <a:miter lim="800000"/>
            <a:headEnd/>
            <a:tailEnd/>
          </a:ln>
        </p:spPr>
        <p:txBody>
          <a:bodyPr wrap="none">
            <a:spAutoFit/>
          </a:bodyPr>
          <a:lstStyle/>
          <a:p>
            <a:pPr algn="ctr"/>
            <a:r>
              <a:rPr lang="en-US" u="sng">
                <a:latin typeface="Franklin Gothic Book" pitchFamily="34" charset="0"/>
              </a:rPr>
              <a:t>Required </a:t>
            </a:r>
          </a:p>
          <a:p>
            <a:pPr algn="ctr"/>
            <a:r>
              <a:rPr lang="en-US" u="sng">
                <a:latin typeface="Franklin Gothic Book" pitchFamily="34" charset="0"/>
              </a:rPr>
              <a:t>Alternative </a:t>
            </a:r>
          </a:p>
          <a:p>
            <a:pPr algn="ctr"/>
            <a:r>
              <a:rPr lang="en-US" u="sng">
                <a:latin typeface="Franklin Gothic Book" pitchFamily="34" charset="0"/>
              </a:rPr>
              <a:t>Loading </a:t>
            </a:r>
          </a:p>
          <a:p>
            <a:pPr algn="ctr"/>
            <a:r>
              <a:rPr lang="en-US" u="sng">
                <a:latin typeface="Franklin Gothic Book" pitchFamily="34" charset="0"/>
              </a:rPr>
              <a:t>Tests *</a:t>
            </a:r>
            <a:endParaRPr lang="en-US">
              <a:latin typeface="Franklin Gothic Book" pitchFamily="34" charset="0"/>
            </a:endParaRPr>
          </a:p>
        </p:txBody>
      </p:sp>
      <p:cxnSp>
        <p:nvCxnSpPr>
          <p:cNvPr id="15" name="Elbow Connector 14"/>
          <p:cNvCxnSpPr>
            <a:stCxn id="4" idx="0"/>
            <a:endCxn id="7" idx="0"/>
          </p:cNvCxnSpPr>
          <p:nvPr/>
        </p:nvCxnSpPr>
        <p:spPr>
          <a:xfrm rot="16200000" flipH="1">
            <a:off x="5980113" y="257175"/>
            <a:ext cx="71437" cy="3516313"/>
          </a:xfrm>
          <a:prstGeom prst="bentConnector3">
            <a:avLst>
              <a:gd name="adj1" fmla="val -422430"/>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8" name="Elbow Connector 17"/>
          <p:cNvCxnSpPr>
            <a:stCxn id="13" idx="6"/>
            <a:endCxn id="11" idx="1"/>
          </p:cNvCxnSpPr>
          <p:nvPr/>
        </p:nvCxnSpPr>
        <p:spPr>
          <a:xfrm>
            <a:off x="6240463" y="2220913"/>
            <a:ext cx="719137" cy="1809750"/>
          </a:xfrm>
          <a:prstGeom prst="bentConnector3">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ight Arrow 13"/>
          <p:cNvSpPr/>
          <p:nvPr/>
        </p:nvSpPr>
        <p:spPr>
          <a:xfrm>
            <a:off x="457200" y="2613025"/>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Right Arrow 15"/>
          <p:cNvSpPr/>
          <p:nvPr/>
        </p:nvSpPr>
        <p:spPr>
          <a:xfrm>
            <a:off x="573088" y="3657600"/>
            <a:ext cx="762000" cy="381000"/>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Oval 16"/>
          <p:cNvSpPr/>
          <p:nvPr/>
        </p:nvSpPr>
        <p:spPr>
          <a:xfrm>
            <a:off x="1295400" y="2590800"/>
            <a:ext cx="835025" cy="3841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Oval 18"/>
          <p:cNvSpPr/>
          <p:nvPr/>
        </p:nvSpPr>
        <p:spPr>
          <a:xfrm>
            <a:off x="1371600" y="3741738"/>
            <a:ext cx="609600" cy="2111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7" grpId="0" animBg="1"/>
      <p:bldP spid="11" grpId="0" animBg="1"/>
      <p:bldP spid="14" grpId="0" animBg="1"/>
      <p:bldP spid="16" grpId="0" animBg="1"/>
      <p:bldP spid="17" grpId="0" animBg="1"/>
      <p:bldP spid="1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Waveforms</a:t>
            </a:r>
          </a:p>
        </p:txBody>
      </p:sp>
      <p:sp>
        <p:nvSpPr>
          <p:cNvPr id="45058"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5059"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6593D7F7-6951-4E72-9955-3F8BEF704AE2}" type="slidenum">
              <a:rPr lang="en-US"/>
              <a:pPr>
                <a:defRPr/>
              </a:pPr>
              <a:t>31</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C12.20</a:t>
            </a:r>
            <a:r>
              <a:rPr lang="en-US" sz="3100" dirty="0"/>
              <a:t/>
            </a:r>
            <a:br>
              <a:rPr lang="en-US" sz="3100" dirty="0"/>
            </a:br>
            <a:endParaRPr lang="en-US" sz="3100" dirty="0"/>
          </a:p>
        </p:txBody>
      </p:sp>
      <p:pic>
        <p:nvPicPr>
          <p:cNvPr id="45062" name="Picture 2"/>
          <p:cNvPicPr>
            <a:picLocks noChangeAspect="1" noChangeArrowheads="1"/>
          </p:cNvPicPr>
          <p:nvPr/>
        </p:nvPicPr>
        <p:blipFill>
          <a:blip r:embed="rId2"/>
          <a:srcRect/>
          <a:stretch>
            <a:fillRect/>
          </a:stretch>
        </p:blipFill>
        <p:spPr bwMode="auto">
          <a:xfrm>
            <a:off x="185738" y="1768475"/>
            <a:ext cx="4081462" cy="2228850"/>
          </a:xfrm>
          <a:prstGeom prst="rect">
            <a:avLst/>
          </a:prstGeom>
          <a:noFill/>
          <a:ln w="9525">
            <a:noFill/>
            <a:miter lim="800000"/>
            <a:headEnd/>
            <a:tailEnd/>
          </a:ln>
        </p:spPr>
      </p:pic>
      <p:pic>
        <p:nvPicPr>
          <p:cNvPr id="45063" name="Picture 3"/>
          <p:cNvPicPr>
            <a:picLocks noChangeAspect="1" noChangeArrowheads="1"/>
          </p:cNvPicPr>
          <p:nvPr/>
        </p:nvPicPr>
        <p:blipFill>
          <a:blip r:embed="rId3"/>
          <a:srcRect/>
          <a:stretch>
            <a:fillRect/>
          </a:stretch>
        </p:blipFill>
        <p:spPr bwMode="auto">
          <a:xfrm>
            <a:off x="4267200" y="2133600"/>
            <a:ext cx="4543425" cy="2179638"/>
          </a:xfrm>
          <a:prstGeom prst="rect">
            <a:avLst/>
          </a:prstGeom>
          <a:noFill/>
          <a:ln w="9525">
            <a:noFill/>
            <a:miter lim="800000"/>
            <a:headEnd/>
            <a:tailEnd/>
          </a:ln>
        </p:spPr>
      </p:pic>
      <p:pic>
        <p:nvPicPr>
          <p:cNvPr id="45064" name="Picture 4"/>
          <p:cNvPicPr>
            <a:picLocks noChangeAspect="1" noChangeArrowheads="1"/>
          </p:cNvPicPr>
          <p:nvPr/>
        </p:nvPicPr>
        <p:blipFill>
          <a:blip r:embed="rId4"/>
          <a:srcRect/>
          <a:stretch>
            <a:fillRect/>
          </a:stretch>
        </p:blipFill>
        <p:spPr bwMode="auto">
          <a:xfrm>
            <a:off x="1295400" y="4403725"/>
            <a:ext cx="4981575" cy="23622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Content Placeholder 2"/>
          <p:cNvSpPr>
            <a:spLocks noGrp="1"/>
          </p:cNvSpPr>
          <p:nvPr>
            <p:ph idx="1"/>
          </p:nvPr>
        </p:nvSpPr>
        <p:spPr>
          <a:xfrm>
            <a:off x="228600" y="1143000"/>
            <a:ext cx="8759825" cy="731838"/>
          </a:xfrm>
        </p:spPr>
        <p:txBody>
          <a:bodyPr/>
          <a:lstStyle/>
          <a:p>
            <a:pPr marL="0" indent="0" eaLnBrk="1" hangingPunct="1">
              <a:buFont typeface="Wingdings 2" pitchFamily="18" charset="2"/>
              <a:buNone/>
            </a:pPr>
            <a:r>
              <a:rPr lang="en-US" b="1" u="sng" smtClean="0"/>
              <a:t>Waveforms</a:t>
            </a:r>
          </a:p>
        </p:txBody>
      </p:sp>
      <p:sp>
        <p:nvSpPr>
          <p:cNvPr id="46082"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6083"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14040747-8598-4492-BAE2-264ED2ABF42D}" type="slidenum">
              <a:rPr lang="en-US"/>
              <a:pPr>
                <a:defRPr/>
              </a:pPr>
              <a:t>32</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C12.20</a:t>
            </a:r>
            <a:r>
              <a:rPr lang="en-US" sz="3100" dirty="0"/>
              <a:t/>
            </a:r>
            <a:br>
              <a:rPr lang="en-US" sz="3100" dirty="0"/>
            </a:br>
            <a:endParaRPr lang="en-US" sz="3100" dirty="0"/>
          </a:p>
        </p:txBody>
      </p:sp>
      <p:pic>
        <p:nvPicPr>
          <p:cNvPr id="46086" name="Picture 5"/>
          <p:cNvPicPr>
            <a:picLocks noChangeAspect="1" noChangeArrowheads="1"/>
          </p:cNvPicPr>
          <p:nvPr/>
        </p:nvPicPr>
        <p:blipFill>
          <a:blip r:embed="rId2"/>
          <a:srcRect/>
          <a:stretch>
            <a:fillRect/>
          </a:stretch>
        </p:blipFill>
        <p:spPr bwMode="auto">
          <a:xfrm>
            <a:off x="127000" y="1666875"/>
            <a:ext cx="4421188" cy="1987550"/>
          </a:xfrm>
          <a:prstGeom prst="rect">
            <a:avLst/>
          </a:prstGeom>
          <a:noFill/>
          <a:ln w="9525">
            <a:noFill/>
            <a:miter lim="800000"/>
            <a:headEnd/>
            <a:tailEnd/>
          </a:ln>
        </p:spPr>
      </p:pic>
      <p:pic>
        <p:nvPicPr>
          <p:cNvPr id="46087" name="Picture 2"/>
          <p:cNvPicPr>
            <a:picLocks noChangeAspect="1" noChangeArrowheads="1"/>
          </p:cNvPicPr>
          <p:nvPr/>
        </p:nvPicPr>
        <p:blipFill>
          <a:blip r:embed="rId3"/>
          <a:srcRect/>
          <a:stretch>
            <a:fillRect/>
          </a:stretch>
        </p:blipFill>
        <p:spPr bwMode="auto">
          <a:xfrm>
            <a:off x="4652963" y="2239963"/>
            <a:ext cx="4364037" cy="1951037"/>
          </a:xfrm>
          <a:prstGeom prst="rect">
            <a:avLst/>
          </a:prstGeom>
          <a:noFill/>
          <a:ln w="9525">
            <a:noFill/>
            <a:miter lim="800000"/>
            <a:headEnd/>
            <a:tailEnd/>
          </a:ln>
        </p:spPr>
      </p:pic>
      <p:pic>
        <p:nvPicPr>
          <p:cNvPr id="46088" name="Picture 3"/>
          <p:cNvPicPr>
            <a:picLocks noChangeAspect="1" noChangeArrowheads="1"/>
          </p:cNvPicPr>
          <p:nvPr/>
        </p:nvPicPr>
        <p:blipFill>
          <a:blip r:embed="rId4"/>
          <a:srcRect/>
          <a:stretch>
            <a:fillRect/>
          </a:stretch>
        </p:blipFill>
        <p:spPr bwMode="auto">
          <a:xfrm>
            <a:off x="990600" y="4364038"/>
            <a:ext cx="5324475" cy="2474912"/>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7106"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151EC408-7C2B-449B-AE54-D758B838139C}" type="slidenum">
              <a:rPr lang="en-US"/>
              <a:pPr>
                <a:defRPr/>
              </a:pPr>
              <a:t>33</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Status of Current ANSI work</a:t>
            </a:r>
            <a:r>
              <a:rPr lang="en-US" sz="3100" dirty="0"/>
              <a:t/>
            </a:r>
            <a:br>
              <a:rPr lang="en-US" sz="3100" dirty="0"/>
            </a:br>
            <a:endParaRPr lang="en-US" sz="3100" dirty="0"/>
          </a:p>
        </p:txBody>
      </p:sp>
      <p:pic>
        <p:nvPicPr>
          <p:cNvPr id="47109" name="Picture 2"/>
          <p:cNvPicPr>
            <a:picLocks noChangeAspect="1" noChangeArrowheads="1"/>
          </p:cNvPicPr>
          <p:nvPr/>
        </p:nvPicPr>
        <p:blipFill>
          <a:blip r:embed="rId2"/>
          <a:srcRect/>
          <a:stretch>
            <a:fillRect/>
          </a:stretch>
        </p:blipFill>
        <p:spPr bwMode="auto">
          <a:xfrm>
            <a:off x="152400" y="1181100"/>
            <a:ext cx="8866188" cy="45720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48130"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6" name="Slide Number Placeholder 5"/>
          <p:cNvSpPr>
            <a:spLocks noGrp="1"/>
          </p:cNvSpPr>
          <p:nvPr>
            <p:ph type="sldNum" sz="quarter" idx="12"/>
          </p:nvPr>
        </p:nvSpPr>
        <p:spPr/>
        <p:txBody>
          <a:bodyPr/>
          <a:lstStyle/>
          <a:p>
            <a:pPr>
              <a:defRPr/>
            </a:pPr>
            <a:fld id="{2A23F7C5-0DEF-4EAE-80EA-1B22421EF17E}" type="slidenum">
              <a:rPr lang="en-US"/>
              <a:pPr>
                <a:defRPr/>
              </a:pPr>
              <a:t>34</a:t>
            </a:fld>
            <a:endParaRPr lang="en-US"/>
          </a:p>
        </p:txBody>
      </p:sp>
      <p:sp>
        <p:nvSpPr>
          <p:cNvPr id="1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Status of Current ANSI work</a:t>
            </a:r>
            <a:r>
              <a:rPr lang="en-US" sz="3100" dirty="0"/>
              <a:t/>
            </a:r>
            <a:br>
              <a:rPr lang="en-US" sz="3100" dirty="0"/>
            </a:br>
            <a:endParaRPr lang="en-US" sz="3100" dirty="0"/>
          </a:p>
        </p:txBody>
      </p:sp>
      <p:pic>
        <p:nvPicPr>
          <p:cNvPr id="48133" name="Picture 2"/>
          <p:cNvPicPr>
            <a:picLocks noChangeAspect="1" noChangeArrowheads="1"/>
          </p:cNvPicPr>
          <p:nvPr/>
        </p:nvPicPr>
        <p:blipFill>
          <a:blip r:embed="rId2"/>
          <a:srcRect/>
          <a:stretch>
            <a:fillRect/>
          </a:stretch>
        </p:blipFill>
        <p:spPr bwMode="auto">
          <a:xfrm>
            <a:off x="52388" y="1466850"/>
            <a:ext cx="9039225" cy="4471988"/>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B06B4CF8-FBF3-42CF-93EA-876DF4088D46}" type="slidenum">
              <a:rPr lang="en-US"/>
              <a:pPr>
                <a:defRPr/>
              </a:pPr>
              <a:t>35</a:t>
            </a:fld>
            <a:endParaRPr lang="en-US"/>
          </a:p>
        </p:txBody>
      </p:sp>
      <p:pic>
        <p:nvPicPr>
          <p:cNvPr id="49154" name="Picture 2"/>
          <p:cNvPicPr>
            <a:picLocks noChangeAspect="1" noChangeArrowheads="1"/>
          </p:cNvPicPr>
          <p:nvPr/>
        </p:nvPicPr>
        <p:blipFill>
          <a:blip r:embed="rId2"/>
          <a:srcRect/>
          <a:stretch>
            <a:fillRect/>
          </a:stretch>
        </p:blipFill>
        <p:spPr bwMode="auto">
          <a:xfrm>
            <a:off x="228600" y="1065213"/>
            <a:ext cx="4343400" cy="5583237"/>
          </a:xfrm>
          <a:prstGeom prst="rect">
            <a:avLst/>
          </a:prstGeom>
          <a:noFill/>
          <a:ln w="9525">
            <a:noFill/>
            <a:miter lim="800000"/>
            <a:headEnd/>
            <a:tailEnd/>
          </a:ln>
        </p:spPr>
      </p:pic>
      <p:sp>
        <p:nvSpPr>
          <p:cNvPr id="8"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New Metering Handbook is available</a:t>
            </a:r>
            <a:r>
              <a:rPr lang="en-US" sz="3100" dirty="0"/>
              <a:t/>
            </a:r>
            <a:br>
              <a:rPr lang="en-US" sz="3100" dirty="0"/>
            </a:br>
            <a:endParaRPr lang="en-US" sz="3100" dirty="0"/>
          </a:p>
        </p:txBody>
      </p:sp>
      <p:sp>
        <p:nvSpPr>
          <p:cNvPr id="49156" name="TextBox 6"/>
          <p:cNvSpPr txBox="1">
            <a:spLocks noChangeArrowheads="1"/>
          </p:cNvSpPr>
          <p:nvPr/>
        </p:nvSpPr>
        <p:spPr bwMode="auto">
          <a:xfrm>
            <a:off x="4953000" y="1539875"/>
            <a:ext cx="3736975" cy="1970088"/>
          </a:xfrm>
          <a:prstGeom prst="rect">
            <a:avLst/>
          </a:prstGeom>
          <a:noFill/>
          <a:ln w="9525">
            <a:noFill/>
            <a:miter lim="800000"/>
            <a:headEnd/>
            <a:tailEnd/>
          </a:ln>
        </p:spPr>
        <p:txBody>
          <a:bodyPr wrap="none">
            <a:spAutoFit/>
          </a:bodyPr>
          <a:lstStyle/>
          <a:p>
            <a:r>
              <a:rPr lang="en-US">
                <a:latin typeface="Franklin Gothic Book" pitchFamily="34" charset="0"/>
              </a:rPr>
              <a:t>To order contact EEI at</a:t>
            </a:r>
          </a:p>
          <a:p>
            <a:endParaRPr lang="en-US">
              <a:latin typeface="Franklin Gothic Book" pitchFamily="34" charset="0"/>
            </a:endParaRPr>
          </a:p>
          <a:p>
            <a:r>
              <a:rPr lang="en-US" sz="1400">
                <a:latin typeface="Franklin Gothic Book" pitchFamily="34" charset="0"/>
                <a:hlinkClick r:id="rId3"/>
              </a:rPr>
              <a:t>http://wwweei.org/products-electricitymetering</a:t>
            </a:r>
            <a:endParaRPr lang="en-US" sz="1400">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a:p>
            <a:endParaRPr lang="en-US">
              <a:latin typeface="Franklin Gothic Book" pitchFamily="34" charset="0"/>
            </a:endParaRPr>
          </a:p>
        </p:txBody>
      </p:sp>
      <p:pic>
        <p:nvPicPr>
          <p:cNvPr id="24579" name="Picture 3"/>
          <p:cNvPicPr>
            <a:picLocks noChangeAspect="1" noChangeArrowheads="1"/>
          </p:cNvPicPr>
          <p:nvPr/>
        </p:nvPicPr>
        <p:blipFill>
          <a:blip r:embed="rId4"/>
          <a:srcRect/>
          <a:stretch>
            <a:fillRect/>
          </a:stretch>
        </p:blipFill>
        <p:spPr bwMode="auto">
          <a:xfrm>
            <a:off x="3819525" y="2819400"/>
            <a:ext cx="5324475" cy="1800225"/>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4579"/>
                                        </p:tgtEl>
                                        <p:attrNameLst>
                                          <p:attrName>style.visibility</p:attrName>
                                        </p:attrNameLst>
                                      </p:cBhvr>
                                      <p:to>
                                        <p:strVal val="visible"/>
                                      </p:to>
                                    </p:set>
                                    <p:animEffect transition="in" filter="fade">
                                      <p:cBhvr>
                                        <p:cTn id="7" dur="1000"/>
                                        <p:tgtEl>
                                          <p:spTgt spid="24579"/>
                                        </p:tgtEl>
                                      </p:cBhvr>
                                    </p:animEffect>
                                    <p:anim calcmode="lin" valueType="num">
                                      <p:cBhvr>
                                        <p:cTn id="8" dur="1000" fill="hold"/>
                                        <p:tgtEl>
                                          <p:spTgt spid="24579"/>
                                        </p:tgtEl>
                                        <p:attrNameLst>
                                          <p:attrName>ppt_x</p:attrName>
                                        </p:attrNameLst>
                                      </p:cBhvr>
                                      <p:tavLst>
                                        <p:tav tm="0">
                                          <p:val>
                                            <p:strVal val="#ppt_x"/>
                                          </p:val>
                                        </p:tav>
                                        <p:tav tm="100000">
                                          <p:val>
                                            <p:strVal val="#ppt_x"/>
                                          </p:val>
                                        </p:tav>
                                      </p:tavLst>
                                    </p:anim>
                                    <p:anim calcmode="lin" valueType="num">
                                      <p:cBhvr>
                                        <p:cTn id="9" dur="1000" fill="hold"/>
                                        <p:tgtEl>
                                          <p:spTgt spid="245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A2C49D1C-2FC3-4281-BB5B-8CA5138CE637}" type="slidenum">
              <a:rPr lang="en-US"/>
              <a:pPr>
                <a:defRPr/>
              </a:pPr>
              <a:t>36</a:t>
            </a:fld>
            <a:endParaRPr lang="en-US"/>
          </a:p>
        </p:txBody>
      </p:sp>
      <p:sp>
        <p:nvSpPr>
          <p:cNvPr id="8"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New Metering Handbook is available</a:t>
            </a:r>
            <a:r>
              <a:rPr lang="en-US" sz="3100" dirty="0"/>
              <a:t/>
            </a:r>
            <a:br>
              <a:rPr lang="en-US" sz="3100" dirty="0"/>
            </a:br>
            <a:endParaRPr lang="en-US" sz="3100" dirty="0"/>
          </a:p>
        </p:txBody>
      </p:sp>
      <p:sp>
        <p:nvSpPr>
          <p:cNvPr id="50179" name="TextBox 1"/>
          <p:cNvSpPr txBox="1">
            <a:spLocks noChangeArrowheads="1"/>
          </p:cNvSpPr>
          <p:nvPr/>
        </p:nvSpPr>
        <p:spPr bwMode="auto">
          <a:xfrm>
            <a:off x="228600" y="1905000"/>
            <a:ext cx="8777288" cy="3694113"/>
          </a:xfrm>
          <a:prstGeom prst="rect">
            <a:avLst/>
          </a:prstGeom>
          <a:noFill/>
          <a:ln w="9525">
            <a:noFill/>
            <a:miter lim="800000"/>
            <a:headEnd/>
            <a:tailEnd/>
          </a:ln>
        </p:spPr>
        <p:txBody>
          <a:bodyPr wrap="none">
            <a:spAutoFit/>
          </a:bodyPr>
          <a:lstStyle/>
          <a:p>
            <a:r>
              <a:rPr lang="en-US">
                <a:latin typeface="Franklin Gothic Book" pitchFamily="34" charset="0"/>
              </a:rPr>
              <a:t>Chapter 1 – Intro to the Meter Dept		Chapter 12 –Meter Testing/Maintenance</a:t>
            </a:r>
          </a:p>
          <a:p>
            <a:r>
              <a:rPr lang="en-US">
                <a:latin typeface="Franklin Gothic Book" pitchFamily="34" charset="0"/>
              </a:rPr>
              <a:t>Chapter 2 – Common Terms			Chapter 13 –Demand Meters</a:t>
            </a:r>
          </a:p>
          <a:p>
            <a:r>
              <a:rPr lang="en-US">
                <a:latin typeface="Franklin Gothic Book" pitchFamily="34" charset="0"/>
              </a:rPr>
              <a:t>Chapter 3 –Math for Metering 		Chapter 14 –Demand Meter Testing</a:t>
            </a:r>
          </a:p>
          <a:p>
            <a:r>
              <a:rPr lang="en-US">
                <a:latin typeface="Franklin Gothic Book" pitchFamily="34" charset="0"/>
              </a:rPr>
              <a:t>Chapter 4 –Electrical Circuits		Chapter 15 –Kvar/KVA Metering</a:t>
            </a:r>
          </a:p>
          <a:p>
            <a:r>
              <a:rPr lang="en-US">
                <a:latin typeface="Franklin Gothic Book" pitchFamily="34" charset="0"/>
              </a:rPr>
              <a:t>Chapter 5 –Solid State Electronics		Chapter 16 –Special Metering</a:t>
            </a:r>
          </a:p>
          <a:p>
            <a:r>
              <a:rPr lang="en-US">
                <a:latin typeface="Franklin Gothic Book" pitchFamily="34" charset="0"/>
              </a:rPr>
              <a:t>Chapter 6 –Service Switch			Chapter 17 –Meter Reading</a:t>
            </a:r>
          </a:p>
          <a:p>
            <a:r>
              <a:rPr lang="en-US">
                <a:latin typeface="Franklin Gothic Book" pitchFamily="34" charset="0"/>
              </a:rPr>
              <a:t>Chapter 7 –Communications		Chapter 18 –Meter Wiring Diagrams</a:t>
            </a:r>
          </a:p>
          <a:p>
            <a:r>
              <a:rPr lang="en-US">
                <a:latin typeface="Franklin Gothic Book" pitchFamily="34" charset="0"/>
              </a:rPr>
              <a:t>Chapter 8 –The Smart Grid			Chapter 19 –The Customer ….</a:t>
            </a:r>
          </a:p>
          <a:p>
            <a:r>
              <a:rPr lang="en-US">
                <a:latin typeface="Franklin Gothic Book" pitchFamily="34" charset="0"/>
              </a:rPr>
              <a:t>Chapter 9 –Instruments			Chapter 20 –Standards Laboratory</a:t>
            </a:r>
          </a:p>
          <a:p>
            <a:r>
              <a:rPr lang="en-US">
                <a:latin typeface="Franklin Gothic Book" pitchFamily="34" charset="0"/>
              </a:rPr>
              <a:t>Chapter 10 –Instrument Transformers		Chapter 21 –Standards (ANSI, UL, etc…)</a:t>
            </a:r>
          </a:p>
          <a:p>
            <a:r>
              <a:rPr lang="en-US">
                <a:latin typeface="Franklin Gothic Book" pitchFamily="34" charset="0"/>
              </a:rPr>
              <a:t>Chapter 11 –The Watthour Meter</a:t>
            </a:r>
          </a:p>
          <a:p>
            <a:endParaRPr lang="en-US">
              <a:latin typeface="Franklin Gothic Book" pitchFamily="34" charset="0"/>
            </a:endParaRPr>
          </a:p>
          <a:p>
            <a:endParaRPr lang="en-US">
              <a:latin typeface="Franklin Gothic Book" pitchFamily="34" charset="0"/>
            </a:endParaRPr>
          </a:p>
        </p:txBody>
      </p:sp>
      <p:sp>
        <p:nvSpPr>
          <p:cNvPr id="3" name="TextBox 2"/>
          <p:cNvSpPr txBox="1">
            <a:spLocks noChangeArrowheads="1"/>
          </p:cNvSpPr>
          <p:nvPr/>
        </p:nvSpPr>
        <p:spPr bwMode="auto">
          <a:xfrm>
            <a:off x="2438400" y="1168400"/>
            <a:ext cx="4194175" cy="584200"/>
          </a:xfrm>
          <a:prstGeom prst="rect">
            <a:avLst/>
          </a:prstGeom>
          <a:noFill/>
          <a:ln w="9525">
            <a:noFill/>
            <a:miter lim="800000"/>
            <a:headEnd/>
            <a:tailEnd/>
          </a:ln>
        </p:spPr>
        <p:txBody>
          <a:bodyPr wrap="none">
            <a:spAutoFit/>
          </a:bodyPr>
          <a:lstStyle/>
          <a:p>
            <a:r>
              <a:rPr lang="en-US" sz="3200" b="1">
                <a:solidFill>
                  <a:srgbClr val="FF0000"/>
                </a:solidFill>
                <a:latin typeface="Blackadder ITC" pitchFamily="82" charset="0"/>
              </a:rPr>
              <a:t>New And Revised Chapters</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
        <p:nvSpPr>
          <p:cNvPr id="51202" name="Content Placeholder 2"/>
          <p:cNvSpPr>
            <a:spLocks noGrp="1"/>
          </p:cNvSpPr>
          <p:nvPr>
            <p:ph idx="1"/>
          </p:nvPr>
        </p:nvSpPr>
        <p:spPr>
          <a:xfrm>
            <a:off x="457200" y="1371600"/>
            <a:ext cx="8229600" cy="4800600"/>
          </a:xfrm>
        </p:spPr>
        <p:txBody>
          <a:bodyPr/>
          <a:lstStyle/>
          <a:p>
            <a:pPr eaLnBrk="1" hangingPunct="1"/>
            <a:r>
              <a:rPr lang="en-US" sz="1800" smtClean="0"/>
              <a:t>ANSI C12.1 – </a:t>
            </a:r>
            <a:r>
              <a:rPr lang="en-US" sz="1800" b="1" smtClean="0"/>
              <a:t>Code for Electricity Metering </a:t>
            </a:r>
            <a:r>
              <a:rPr lang="en-US" sz="1800" smtClean="0"/>
              <a:t>- This standard establishes acceptable performance criteria for new types of ac watt-hour meters, demand registers, pulse devices, and auxiliary devices. It also describes acceptable in-service performance levels for meters and devices used in revenue metering.  </a:t>
            </a:r>
          </a:p>
          <a:p>
            <a:pPr eaLnBrk="1" hangingPunct="1"/>
            <a:r>
              <a:rPr lang="en-US" sz="1800" smtClean="0"/>
              <a:t>ANSI C12.7 – </a:t>
            </a:r>
            <a:r>
              <a:rPr lang="en-US" sz="1800" b="1" smtClean="0"/>
              <a:t>Requirements for Watt-hour Meter Sockets </a:t>
            </a:r>
            <a:r>
              <a:rPr lang="en-US" sz="1800" smtClean="0"/>
              <a:t>- General requirements and pertinent dimensions applicable to watt-hour meter sockets rated up to and including 600V, and up to and including 320 A continuous duty per socket opening. </a:t>
            </a:r>
          </a:p>
          <a:p>
            <a:pPr eaLnBrk="1" hangingPunct="1"/>
            <a:r>
              <a:rPr lang="en-US" sz="1800" smtClean="0"/>
              <a:t>ANSI C12.9 – </a:t>
            </a:r>
            <a:r>
              <a:rPr lang="en-US" sz="1800" b="1" smtClean="0"/>
              <a:t>Test Switches for Transformer-Rated Meters </a:t>
            </a:r>
            <a:r>
              <a:rPr lang="en-US" sz="1800" smtClean="0"/>
              <a:t>- Covers the dimensions and functions of meter test switches used with transformer-rated watt-hour meters in conjunction with instrument transformers. </a:t>
            </a:r>
          </a:p>
          <a:p>
            <a:pPr eaLnBrk="1" hangingPunct="1"/>
            <a:r>
              <a:rPr lang="en-US" sz="1800" smtClean="0"/>
              <a:t>ANSI C12.10 - </a:t>
            </a:r>
            <a:r>
              <a:rPr lang="en-US" sz="1800" b="1" smtClean="0"/>
              <a:t>Physical Aspect of Electricity Meters </a:t>
            </a:r>
            <a:r>
              <a:rPr lang="en-US" sz="1800" smtClean="0"/>
              <a:t>– Safety Standard - This standard covers the physical aspects of both detachable and bottom-connected watt-hour meters and associated registers.  It also includes ratings, internal wiring arrangements, pertinent dimensions, markings, and other general specifications. </a:t>
            </a:r>
          </a:p>
        </p:txBody>
      </p:sp>
      <p:sp>
        <p:nvSpPr>
          <p:cNvPr id="4" name="Slide Number Placeholder 3"/>
          <p:cNvSpPr>
            <a:spLocks noGrp="1"/>
          </p:cNvSpPr>
          <p:nvPr>
            <p:ph type="sldNum" sz="quarter" idx="12"/>
          </p:nvPr>
        </p:nvSpPr>
        <p:spPr/>
        <p:txBody>
          <a:bodyPr/>
          <a:lstStyle/>
          <a:p>
            <a:pPr>
              <a:defRPr/>
            </a:pPr>
            <a:fld id="{1C5C9B74-2352-49E9-B552-294062B8BEC9}" type="slidenum">
              <a:rPr lang="en-US"/>
              <a:pPr>
                <a:defRPr/>
              </a:pPr>
              <a:t>37</a:t>
            </a:fld>
            <a:endParaRPr 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5486400"/>
          </a:xfrm>
        </p:spPr>
        <p:txBody>
          <a:bodyPr>
            <a:noAutofit/>
          </a:bodyPr>
          <a:lstStyle/>
          <a:p>
            <a:pPr marL="0" indent="0" eaLnBrk="1" fontAlgn="auto" hangingPunct="1">
              <a:spcAft>
                <a:spcPts val="0"/>
              </a:spcAft>
              <a:buFont typeface="Wingdings 2"/>
              <a:buNone/>
              <a:defRPr/>
            </a:pPr>
            <a:endParaRPr lang="en-US" sz="1800" dirty="0"/>
          </a:p>
          <a:p>
            <a:pPr eaLnBrk="1" fontAlgn="auto" hangingPunct="1">
              <a:spcAft>
                <a:spcPts val="0"/>
              </a:spcAft>
              <a:buFont typeface="Wingdings 2"/>
              <a:buChar char=""/>
              <a:defRPr/>
            </a:pPr>
            <a:r>
              <a:rPr lang="en-US" sz="1800" dirty="0"/>
              <a:t>ANSI C12.11  – </a:t>
            </a:r>
            <a:r>
              <a:rPr lang="en-US" sz="1800" b="1" dirty="0"/>
              <a:t>Instrument Transformers for Revenue Metering</a:t>
            </a:r>
            <a:r>
              <a:rPr lang="en-US" sz="1800" dirty="0"/>
              <a:t>, 10kV BIL through 350kV BIL (0.6kV NSV through 69kV NSV) - This standard covers the general requirements, revenue grade  accuracy, thermal ratings, and dimensions applicable to current and inductively coupled voltage transformers for revenue metering. </a:t>
            </a:r>
          </a:p>
          <a:p>
            <a:pPr eaLnBrk="1" fontAlgn="auto" hangingPunct="1">
              <a:spcAft>
                <a:spcPts val="0"/>
              </a:spcAft>
              <a:buFont typeface="Wingdings 2"/>
              <a:buChar char=""/>
              <a:defRPr/>
            </a:pPr>
            <a:r>
              <a:rPr lang="en-US" sz="1800" dirty="0"/>
              <a:t>ANSI C12.18 - </a:t>
            </a:r>
            <a:r>
              <a:rPr lang="en-US" sz="1800" b="1" dirty="0"/>
              <a:t>Protocol Specification for ANSI Type 2 Optical Port </a:t>
            </a:r>
            <a:r>
              <a:rPr lang="en-US" sz="1800" dirty="0"/>
              <a:t>- This document details the criteria required for communications with an electricity metering device by another device via an optical port. This document provides details for a complete implementation of an OSI 7-layer model. </a:t>
            </a:r>
          </a:p>
          <a:p>
            <a:pPr eaLnBrk="1" fontAlgn="auto" hangingPunct="1">
              <a:spcAft>
                <a:spcPts val="0"/>
              </a:spcAft>
              <a:buFont typeface="Wingdings 2"/>
              <a:buChar char=""/>
              <a:defRPr/>
            </a:pPr>
            <a:r>
              <a:rPr lang="en-US" sz="1800" dirty="0"/>
              <a:t>ANSI C12.19 - </a:t>
            </a:r>
            <a:r>
              <a:rPr lang="en-US" sz="1800" b="1" dirty="0"/>
              <a:t>Utility Industry End Device Data Tables </a:t>
            </a:r>
            <a:r>
              <a:rPr lang="en-US" sz="1800" dirty="0"/>
              <a:t>- This standard defines a table structure for utility application data to be passed between an End Device and any other device. It, however, neither defines device design criteria nor specifies the language or protocol used to transport that data</a:t>
            </a:r>
            <a:r>
              <a:rPr lang="en-US" sz="1800" dirty="0" smtClean="0"/>
              <a:t>.</a:t>
            </a:r>
            <a:endParaRPr lang="en-US" sz="1800" dirty="0"/>
          </a:p>
        </p:txBody>
      </p:sp>
      <p:sp>
        <p:nvSpPr>
          <p:cNvPr id="4" name="Slide Number Placeholder 3"/>
          <p:cNvSpPr>
            <a:spLocks noGrp="1"/>
          </p:cNvSpPr>
          <p:nvPr>
            <p:ph type="sldNum" sz="quarter" idx="12"/>
          </p:nvPr>
        </p:nvSpPr>
        <p:spPr/>
        <p:txBody>
          <a:bodyPr/>
          <a:lstStyle/>
          <a:p>
            <a:pPr>
              <a:defRPr/>
            </a:pPr>
            <a:fld id="{FDA9CA02-5B8A-4213-AF0F-0C3DC10F90E0}" type="slidenum">
              <a:rPr lang="en-US"/>
              <a:pPr>
                <a:defRPr/>
              </a:pPr>
              <a:t>38</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486400"/>
          </a:xfrm>
        </p:spPr>
        <p:txBody>
          <a:bodyPr>
            <a:noAutofit/>
          </a:bodyPr>
          <a:lstStyle/>
          <a:p>
            <a:pPr marL="0" indent="0" eaLnBrk="1" fontAlgn="auto" hangingPunct="1">
              <a:spcAft>
                <a:spcPts val="0"/>
              </a:spcAft>
              <a:buFont typeface="Wingdings 2"/>
              <a:buNone/>
              <a:defRPr/>
            </a:pPr>
            <a:endParaRPr lang="en-US" sz="1800" dirty="0"/>
          </a:p>
          <a:p>
            <a:pPr eaLnBrk="1" fontAlgn="auto" hangingPunct="1">
              <a:spcAft>
                <a:spcPts val="0"/>
              </a:spcAft>
              <a:buFont typeface="Wingdings 2"/>
              <a:buChar char=""/>
              <a:defRPr/>
            </a:pPr>
            <a:r>
              <a:rPr lang="en-US" sz="1800" dirty="0"/>
              <a:t>ANSI C12.20 - </a:t>
            </a:r>
            <a:r>
              <a:rPr lang="en-US" sz="1800" b="1" dirty="0"/>
              <a:t>0.2 and 0.5 Accuracy Classes for Electricity Meters </a:t>
            </a:r>
            <a:r>
              <a:rPr lang="en-US" sz="1800" dirty="0"/>
              <a:t>- This standard establishes the physical aspects and acceptable performance criteria for 0.2 and 0.5 accuracy class electricity meters meeting </a:t>
            </a:r>
            <a:r>
              <a:rPr lang="en-US" sz="1800" dirty="0" err="1"/>
              <a:t>Blondel’s</a:t>
            </a:r>
            <a:r>
              <a:rPr lang="en-US" sz="1800" dirty="0"/>
              <a:t> Theorem. Where differences exist between the requirements of this Standard and C12.1 and C12.10, the requirements of this Standard shall prevail. Conversely, requirements NOT specifically addressed within this standard, defer to ANSI C12.1.  </a:t>
            </a:r>
          </a:p>
          <a:p>
            <a:pPr eaLnBrk="1" fontAlgn="auto" hangingPunct="1">
              <a:spcAft>
                <a:spcPts val="0"/>
              </a:spcAft>
              <a:buFont typeface="Wingdings 2"/>
              <a:buChar char=""/>
              <a:defRPr/>
            </a:pPr>
            <a:r>
              <a:rPr lang="en-US" sz="1800" dirty="0"/>
              <a:t>ANSI C12.21– </a:t>
            </a:r>
            <a:r>
              <a:rPr lang="en-US" sz="1800" b="1" dirty="0"/>
              <a:t>Protocol Specification for Telephone Modem Communication </a:t>
            </a:r>
            <a:r>
              <a:rPr lang="en-US" sz="1800" dirty="0"/>
              <a:t>- This document details the criteria required for communications between an electric power metering device and a utility host via a modem connected to the switched telephone network. </a:t>
            </a:r>
          </a:p>
          <a:p>
            <a:pPr eaLnBrk="1" fontAlgn="auto" hangingPunct="1">
              <a:spcAft>
                <a:spcPts val="0"/>
              </a:spcAft>
              <a:buFont typeface="Wingdings 2"/>
              <a:buChar char=""/>
              <a:defRPr/>
            </a:pPr>
            <a:r>
              <a:rPr lang="en-US" sz="1800" dirty="0"/>
              <a:t>ANSI C12.22 – </a:t>
            </a:r>
            <a:r>
              <a:rPr lang="en-US" sz="1800" b="1" dirty="0"/>
              <a:t>Protocol Specification for Interfacing to Data Communication Networks </a:t>
            </a:r>
            <a:r>
              <a:rPr lang="en-US" sz="1800" dirty="0"/>
              <a:t>- This standard extends the concepts of the ANSI C12.18, C12.19 and C12.21 standards to allow transport of table data over any reliable networking communications system. </a:t>
            </a:r>
          </a:p>
        </p:txBody>
      </p:sp>
      <p:sp>
        <p:nvSpPr>
          <p:cNvPr id="4" name="Slide Number Placeholder 3"/>
          <p:cNvSpPr>
            <a:spLocks noGrp="1"/>
          </p:cNvSpPr>
          <p:nvPr>
            <p:ph type="sldNum" sz="quarter" idx="12"/>
          </p:nvPr>
        </p:nvSpPr>
        <p:spPr/>
        <p:txBody>
          <a:bodyPr/>
          <a:lstStyle/>
          <a:p>
            <a:pPr>
              <a:defRPr/>
            </a:pPr>
            <a:fld id="{151B0486-2303-4A88-B333-92463E13F9EB}" type="slidenum">
              <a:rPr lang="en-US"/>
              <a:pPr>
                <a:defRPr/>
              </a:pPr>
              <a:t>39</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2"/>
          <p:cNvPicPr>
            <a:picLocks noChangeAspect="1" noChangeArrowheads="1"/>
          </p:cNvPicPr>
          <p:nvPr/>
        </p:nvPicPr>
        <p:blipFill>
          <a:blip r:embed="rId2"/>
          <a:srcRect/>
          <a:stretch>
            <a:fillRect/>
          </a:stretch>
        </p:blipFill>
        <p:spPr bwMode="auto">
          <a:xfrm>
            <a:off x="6705600" y="47625"/>
            <a:ext cx="2333625" cy="44767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en-US" dirty="0" smtClean="0"/>
              <a:t>But First …… </a:t>
            </a:r>
            <a:endParaRPr lang="en-US" dirty="0"/>
          </a:p>
        </p:txBody>
      </p:sp>
      <p:sp>
        <p:nvSpPr>
          <p:cNvPr id="8" name="Slide Number Placeholder 7"/>
          <p:cNvSpPr>
            <a:spLocks noGrp="1"/>
          </p:cNvSpPr>
          <p:nvPr>
            <p:ph type="sldNum" sz="quarter" idx="12"/>
          </p:nvPr>
        </p:nvSpPr>
        <p:spPr/>
        <p:txBody>
          <a:bodyPr/>
          <a:lstStyle/>
          <a:p>
            <a:pPr>
              <a:defRPr/>
            </a:pPr>
            <a:fld id="{4D9A2E79-4936-4BFE-AD16-7FDFD2474BFD}" type="slidenum">
              <a:rPr lang="en-US"/>
              <a:pPr>
                <a:defRPr/>
              </a:pPr>
              <a:t>4</a:t>
            </a:fld>
            <a:endParaRPr lang="en-US"/>
          </a:p>
        </p:txBody>
      </p:sp>
      <p:sp>
        <p:nvSpPr>
          <p:cNvPr id="17412" name="TextBox 10"/>
          <p:cNvSpPr txBox="1">
            <a:spLocks noChangeArrowheads="1"/>
          </p:cNvSpPr>
          <p:nvPr/>
        </p:nvSpPr>
        <p:spPr bwMode="auto">
          <a:xfrm>
            <a:off x="533400" y="1700213"/>
            <a:ext cx="6553200" cy="1323975"/>
          </a:xfrm>
          <a:prstGeom prst="rect">
            <a:avLst/>
          </a:prstGeom>
          <a:noFill/>
          <a:ln w="9525">
            <a:noFill/>
            <a:miter lim="800000"/>
            <a:headEnd/>
            <a:tailEnd/>
          </a:ln>
        </p:spPr>
        <p:txBody>
          <a:bodyPr>
            <a:spAutoFit/>
          </a:bodyPr>
          <a:lstStyle/>
          <a:p>
            <a:r>
              <a:rPr lang="en-US" sz="8000">
                <a:latin typeface="Lucida Handwriting" pitchFamily="66" charset="0"/>
              </a:rPr>
              <a:t>1 </a:t>
            </a:r>
          </a:p>
        </p:txBody>
      </p:sp>
      <p:sp>
        <p:nvSpPr>
          <p:cNvPr id="17413" name="TextBox 11"/>
          <p:cNvSpPr txBox="1">
            <a:spLocks noChangeArrowheads="1"/>
          </p:cNvSpPr>
          <p:nvPr/>
        </p:nvSpPr>
        <p:spPr bwMode="auto">
          <a:xfrm>
            <a:off x="1409700" y="2209800"/>
            <a:ext cx="5943600" cy="2124075"/>
          </a:xfrm>
          <a:prstGeom prst="rect">
            <a:avLst/>
          </a:prstGeom>
          <a:noFill/>
          <a:ln w="9525">
            <a:noFill/>
            <a:miter lim="800000"/>
            <a:headEnd/>
            <a:tailEnd/>
          </a:ln>
        </p:spPr>
        <p:txBody>
          <a:bodyPr wrap="none">
            <a:spAutoFit/>
          </a:bodyPr>
          <a:lstStyle/>
          <a:p>
            <a:pPr algn="ctr"/>
            <a:r>
              <a:rPr lang="en-US" sz="4400">
                <a:latin typeface="Franklin Gothic Book" pitchFamily="34" charset="0"/>
              </a:rPr>
              <a:t>State Regulations </a:t>
            </a:r>
            <a:r>
              <a:rPr lang="en-US" sz="4400" b="1" i="1" u="sng">
                <a:solidFill>
                  <a:srgbClr val="FF0000"/>
                </a:solidFill>
                <a:latin typeface="Franklin Gothic Book" pitchFamily="34" charset="0"/>
              </a:rPr>
              <a:t>trump</a:t>
            </a:r>
          </a:p>
          <a:p>
            <a:pPr algn="ctr"/>
            <a:endParaRPr lang="en-US" sz="4400">
              <a:latin typeface="Franklin Gothic Book" pitchFamily="34" charset="0"/>
            </a:endParaRPr>
          </a:p>
          <a:p>
            <a:pPr algn="ctr"/>
            <a:r>
              <a:rPr lang="en-US" sz="4400">
                <a:latin typeface="Franklin Gothic Book" pitchFamily="34" charset="0"/>
              </a:rPr>
              <a:t>ANSI Standards !!</a:t>
            </a:r>
          </a:p>
        </p:txBody>
      </p:sp>
    </p:spTree>
  </p:cSld>
  <p:clrMapOvr>
    <a:masterClrMapping/>
  </p:clrMapOvr>
  <p:transition spd="slow">
    <p:push di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3" name="Content Placeholder 3"/>
          <p:cNvPicPr>
            <a:picLocks noGrp="1"/>
          </p:cNvPicPr>
          <p:nvPr>
            <p:ph idx="1"/>
          </p:nvPr>
        </p:nvPicPr>
        <p:blipFill>
          <a:blip r:embed="rId2"/>
          <a:srcRect/>
          <a:stretch>
            <a:fillRect/>
          </a:stretch>
        </p:blipFill>
        <p:spPr>
          <a:xfrm>
            <a:off x="457200" y="1219200"/>
            <a:ext cx="8077200" cy="5257800"/>
          </a:xfrm>
        </p:spPr>
      </p:pic>
      <p:sp>
        <p:nvSpPr>
          <p:cNvPr id="3" name="Slide Number Placeholder 2"/>
          <p:cNvSpPr>
            <a:spLocks noGrp="1"/>
          </p:cNvSpPr>
          <p:nvPr>
            <p:ph type="sldNum" sz="quarter" idx="12"/>
          </p:nvPr>
        </p:nvSpPr>
        <p:spPr/>
        <p:txBody>
          <a:bodyPr/>
          <a:lstStyle/>
          <a:p>
            <a:pPr>
              <a:defRPr/>
            </a:pPr>
            <a:fld id="{F6376A67-CA7F-4943-BEA8-53B32C3FD20E}" type="slidenum">
              <a:rPr lang="en-US"/>
              <a:pPr>
                <a:defRPr/>
              </a:pPr>
              <a:t>40</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7" name="Content Placeholder 4"/>
          <p:cNvPicPr>
            <a:picLocks noGrp="1"/>
          </p:cNvPicPr>
          <p:nvPr>
            <p:ph idx="1"/>
          </p:nvPr>
        </p:nvPicPr>
        <p:blipFill>
          <a:blip r:embed="rId2"/>
          <a:srcRect/>
          <a:stretch>
            <a:fillRect/>
          </a:stretch>
        </p:blipFill>
        <p:spPr>
          <a:xfrm>
            <a:off x="838200" y="1219200"/>
            <a:ext cx="7620000" cy="5334000"/>
          </a:xfrm>
        </p:spPr>
      </p:pic>
      <p:sp>
        <p:nvSpPr>
          <p:cNvPr id="3" name="Slide Number Placeholder 2"/>
          <p:cNvSpPr>
            <a:spLocks noGrp="1"/>
          </p:cNvSpPr>
          <p:nvPr>
            <p:ph type="sldNum" sz="quarter" idx="12"/>
          </p:nvPr>
        </p:nvSpPr>
        <p:spPr/>
        <p:txBody>
          <a:bodyPr/>
          <a:lstStyle/>
          <a:p>
            <a:pPr>
              <a:defRPr/>
            </a:pPr>
            <a:fld id="{2E13F600-CCB1-4867-86CF-C41ABE69109F}" type="slidenum">
              <a:rPr lang="en-US"/>
              <a:pPr>
                <a:defRPr/>
              </a:pPr>
              <a:t>41</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1" name="Content Placeholder 5"/>
          <p:cNvPicPr>
            <a:picLocks noGrp="1"/>
          </p:cNvPicPr>
          <p:nvPr>
            <p:ph idx="1"/>
          </p:nvPr>
        </p:nvPicPr>
        <p:blipFill>
          <a:blip r:embed="rId2"/>
          <a:srcRect/>
          <a:stretch>
            <a:fillRect/>
          </a:stretch>
        </p:blipFill>
        <p:spPr>
          <a:xfrm>
            <a:off x="685800" y="1219200"/>
            <a:ext cx="7772400" cy="4906963"/>
          </a:xfrm>
        </p:spPr>
      </p:pic>
      <p:sp>
        <p:nvSpPr>
          <p:cNvPr id="3" name="Slide Number Placeholder 2"/>
          <p:cNvSpPr>
            <a:spLocks noGrp="1"/>
          </p:cNvSpPr>
          <p:nvPr>
            <p:ph type="sldNum" sz="quarter" idx="12"/>
          </p:nvPr>
        </p:nvSpPr>
        <p:spPr/>
        <p:txBody>
          <a:bodyPr/>
          <a:lstStyle/>
          <a:p>
            <a:pPr>
              <a:defRPr/>
            </a:pPr>
            <a:fld id="{44B3BE9C-BF0E-460C-8983-26D3A100EC9B}" type="slidenum">
              <a:rPr lang="en-US"/>
              <a:pPr>
                <a:defRPr/>
              </a:pPr>
              <a:t>42</a:t>
            </a:fld>
            <a:endParaRPr lang="en-US"/>
          </a:p>
        </p:txBody>
      </p:sp>
      <p:sp>
        <p:nvSpPr>
          <p:cNvPr id="7"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Picture 3"/>
          <p:cNvPicPr>
            <a:picLocks noChangeAspect="1" noChangeArrowheads="1"/>
          </p:cNvPicPr>
          <p:nvPr/>
        </p:nvPicPr>
        <p:blipFill>
          <a:blip r:embed="rId2"/>
          <a:srcRect/>
          <a:stretch>
            <a:fillRect/>
          </a:stretch>
        </p:blipFill>
        <p:spPr bwMode="auto">
          <a:xfrm>
            <a:off x="1066800" y="1443038"/>
            <a:ext cx="7315200" cy="503396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1436A67-73AE-41E4-A888-C8D46B9342C5}" type="slidenum">
              <a:rPr lang="en-US"/>
              <a:pPr>
                <a:defRPr/>
              </a:pPr>
              <a:t>43</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69" name="Picture 4"/>
          <p:cNvPicPr>
            <a:picLocks noChangeAspect="1" noChangeArrowheads="1"/>
          </p:cNvPicPr>
          <p:nvPr/>
        </p:nvPicPr>
        <p:blipFill>
          <a:blip r:embed="rId2"/>
          <a:srcRect/>
          <a:stretch>
            <a:fillRect/>
          </a:stretch>
        </p:blipFill>
        <p:spPr bwMode="auto">
          <a:xfrm>
            <a:off x="457200" y="1309688"/>
            <a:ext cx="8458200" cy="5319712"/>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F1D5030-FC98-48B6-83F6-579766E95D76}" type="slidenum">
              <a:rPr lang="en-US"/>
              <a:pPr>
                <a:defRPr/>
              </a:pPr>
              <a:t>44</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3" name="Picture 3"/>
          <p:cNvPicPr>
            <a:picLocks noChangeAspect="1" noChangeArrowheads="1"/>
          </p:cNvPicPr>
          <p:nvPr/>
        </p:nvPicPr>
        <p:blipFill>
          <a:blip r:embed="rId2"/>
          <a:srcRect/>
          <a:stretch>
            <a:fillRect/>
          </a:stretch>
        </p:blipFill>
        <p:spPr bwMode="auto">
          <a:xfrm>
            <a:off x="990600" y="1304925"/>
            <a:ext cx="7086600" cy="509587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CD3C2578-5A40-4848-9118-A085B2FF11F1}" type="slidenum">
              <a:rPr lang="en-US"/>
              <a:pPr>
                <a:defRPr/>
              </a:pPr>
              <a:t>45</a:t>
            </a:fld>
            <a:endParaRPr lang="en-US"/>
          </a:p>
        </p:txBody>
      </p:sp>
      <p:sp>
        <p:nvSpPr>
          <p:cNvPr id="6" name="Title 1"/>
          <p:cNvSpPr>
            <a:spLocks noGrp="1"/>
          </p:cNvSpPr>
          <p:nvPr>
            <p:ph type="title"/>
          </p:nvPr>
        </p:nvSpPr>
        <p:spPr>
          <a:xfrm>
            <a:off x="457200" y="274638"/>
            <a:ext cx="8229600" cy="944562"/>
          </a:xfrm>
        </p:spPr>
        <p:txBody>
          <a:bodyPr/>
          <a:lstStyle/>
          <a:p>
            <a:pPr eaLnBrk="1" fontAlgn="auto" hangingPunct="1">
              <a:spcAft>
                <a:spcPts val="0"/>
              </a:spcAft>
              <a:defRPr/>
            </a:pPr>
            <a:r>
              <a:rPr lang="en-US" sz="2000" dirty="0" smtClean="0"/>
              <a:t>Metering Handbook – Chapter 21 STANDARDS</a:t>
            </a:r>
            <a:endParaRPr lang="en-US" sz="2000"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3"/>
          <p:cNvPicPr>
            <a:picLocks noChangeAspect="1" noChangeArrowheads="1"/>
          </p:cNvPicPr>
          <p:nvPr/>
        </p:nvPicPr>
        <p:blipFill>
          <a:blip r:embed="rId2"/>
          <a:srcRect/>
          <a:stretch>
            <a:fillRect/>
          </a:stretch>
        </p:blipFill>
        <p:spPr bwMode="auto">
          <a:xfrm>
            <a:off x="4068763" y="909638"/>
            <a:ext cx="901700" cy="1189037"/>
          </a:xfrm>
          <a:prstGeom prst="rect">
            <a:avLst/>
          </a:prstGeom>
          <a:noFill/>
          <a:ln w="9525">
            <a:noFill/>
            <a:miter lim="800000"/>
            <a:headEnd/>
            <a:tailEnd/>
          </a:ln>
        </p:spPr>
      </p:pic>
      <p:sp>
        <p:nvSpPr>
          <p:cNvPr id="9" name="Content Placeholder 8"/>
          <p:cNvSpPr>
            <a:spLocks noGrp="1"/>
          </p:cNvSpPr>
          <p:nvPr>
            <p:ph idx="1"/>
          </p:nvPr>
        </p:nvSpPr>
        <p:spPr>
          <a:xfrm>
            <a:off x="381000" y="2133600"/>
            <a:ext cx="8229600" cy="4027488"/>
          </a:xfrm>
        </p:spPr>
        <p:txBody>
          <a:bodyPr/>
          <a:lstStyle/>
          <a:p>
            <a:pPr algn="ctr" eaLnBrk="1" hangingPunct="1">
              <a:buFont typeface="Wingdings 2" pitchFamily="18" charset="2"/>
              <a:buNone/>
            </a:pPr>
            <a:r>
              <a:rPr lang="en-US" smtClean="0"/>
              <a:t>Questions?</a:t>
            </a:r>
          </a:p>
          <a:p>
            <a:pPr algn="ctr" eaLnBrk="1" hangingPunct="1"/>
            <a:endParaRPr lang="en-US" smtClean="0"/>
          </a:p>
          <a:p>
            <a:pPr algn="ctr" eaLnBrk="1" hangingPunct="1">
              <a:buFont typeface="Wingdings 2" pitchFamily="18" charset="2"/>
              <a:buNone/>
            </a:pPr>
            <a:r>
              <a:rPr lang="en-US" smtClean="0"/>
              <a:t>Thank you!</a:t>
            </a:r>
          </a:p>
          <a:p>
            <a:pPr algn="ctr" eaLnBrk="1" hangingPunct="1">
              <a:buFont typeface="Wingdings 2" pitchFamily="18" charset="2"/>
              <a:buNone/>
            </a:pPr>
            <a:r>
              <a:rPr lang="en-US" sz="2800" smtClean="0"/>
              <a:t>Gordon Belcher, Northeast Utilities</a:t>
            </a:r>
          </a:p>
          <a:p>
            <a:pPr algn="ctr" eaLnBrk="1" hangingPunct="1">
              <a:buFont typeface="Wingdings 2" pitchFamily="18" charset="2"/>
              <a:buNone/>
            </a:pPr>
            <a:r>
              <a:rPr lang="en-US" sz="2800" smtClean="0"/>
              <a:t>Tom Lawton, TESCO</a:t>
            </a:r>
          </a:p>
          <a:p>
            <a:pPr algn="ctr" eaLnBrk="1" hangingPunct="1">
              <a:buFont typeface="Wingdings 2" pitchFamily="18" charset="2"/>
              <a:buNone/>
            </a:pPr>
            <a:endParaRPr lang="en-US" sz="2800" smtClean="0"/>
          </a:p>
          <a:p>
            <a:pPr algn="ctr" eaLnBrk="1" hangingPunct="1">
              <a:buFont typeface="Wingdings 2" pitchFamily="18" charset="2"/>
              <a:buNone/>
            </a:pPr>
            <a:r>
              <a:rPr lang="en-US" sz="2800" smtClean="0"/>
              <a:t>Presentation is available on ECNE site or at www.tesco-advent.com</a:t>
            </a:r>
          </a:p>
        </p:txBody>
      </p:sp>
      <p:sp>
        <p:nvSpPr>
          <p:cNvPr id="2" name="Slide Number Placeholder 1"/>
          <p:cNvSpPr>
            <a:spLocks noGrp="1"/>
          </p:cNvSpPr>
          <p:nvPr>
            <p:ph type="sldNum" sz="quarter" idx="12"/>
          </p:nvPr>
        </p:nvSpPr>
        <p:spPr/>
        <p:txBody>
          <a:bodyPr/>
          <a:lstStyle/>
          <a:p>
            <a:pPr>
              <a:defRPr/>
            </a:pPr>
            <a:fld id="{206F2075-C3B7-487B-AA52-50BB0A2C3468}" type="slidenum">
              <a:rPr lang="en-US"/>
              <a:pPr>
                <a:defRPr/>
              </a:pPr>
              <a:t>46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iterate type="lt">
                                    <p:tmPct val="0"/>
                                  </p:iterate>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iterate type="lt">
                                    <p:tmPct val="0"/>
                                  </p:iterate>
                                  <p:childTnLst>
                                    <p:set>
                                      <p:cBhvr>
                                        <p:cTn id="11" dur="1" fill="hold">
                                          <p:stCondLst>
                                            <p:cond delay="0"/>
                                          </p:stCondLst>
                                        </p:cTn>
                                        <p:tgtEl>
                                          <p:spTgt spid="9">
                                            <p:txEl>
                                              <p:pRg st="2" end="2"/>
                                            </p:txEl>
                                          </p:spTgt>
                                        </p:tgtEl>
                                        <p:attrNameLst>
                                          <p:attrName>style.visibility</p:attrName>
                                        </p:attrNameLst>
                                      </p:cBhvr>
                                      <p:to>
                                        <p:strVal val="visible"/>
                                      </p:to>
                                    </p:set>
                                    <p:animEffect transition="in" filter="wipe(down)">
                                      <p:cBhvr>
                                        <p:cTn id="12" dur="500"/>
                                        <p:tgtEl>
                                          <p:spTgt spid="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iterate type="lt">
                                    <p:tmPct val="0"/>
                                  </p:iterate>
                                  <p:childTnLst>
                                    <p:set>
                                      <p:cBhvr>
                                        <p:cTn id="16" dur="1" fill="hold">
                                          <p:stCondLst>
                                            <p:cond delay="0"/>
                                          </p:stCondLst>
                                        </p:cTn>
                                        <p:tgtEl>
                                          <p:spTgt spid="9">
                                            <p:txEl>
                                              <p:pRg st="3" end="3"/>
                                            </p:txEl>
                                          </p:spTgt>
                                        </p:tgtEl>
                                        <p:attrNameLst>
                                          <p:attrName>style.visibility</p:attrName>
                                        </p:attrNameLst>
                                      </p:cBhvr>
                                      <p:to>
                                        <p:strVal val="visible"/>
                                      </p:to>
                                    </p:set>
                                    <p:animEffect transition="in" filter="wipe(down)">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iterate type="lt">
                                    <p:tmPct val="0"/>
                                  </p:iterate>
                                  <p:childTnLst>
                                    <p:set>
                                      <p:cBhvr>
                                        <p:cTn id="21" dur="1" fill="hold">
                                          <p:stCondLst>
                                            <p:cond delay="0"/>
                                          </p:stCondLst>
                                        </p:cTn>
                                        <p:tgtEl>
                                          <p:spTgt spid="9">
                                            <p:txEl>
                                              <p:pRg st="4" end="4"/>
                                            </p:txEl>
                                          </p:spTgt>
                                        </p:tgtEl>
                                        <p:attrNameLst>
                                          <p:attrName>style.visibility</p:attrName>
                                        </p:attrNameLst>
                                      </p:cBhvr>
                                      <p:to>
                                        <p:strVal val="visible"/>
                                      </p:to>
                                    </p:set>
                                    <p:animEffect transition="in" filter="wipe(down)">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iterate type="lt">
                                    <p:tmPct val="0"/>
                                  </p:iterate>
                                  <p:childTnLst>
                                    <p:set>
                                      <p:cBhvr>
                                        <p:cTn id="26" dur="1" fill="hold">
                                          <p:stCondLst>
                                            <p:cond delay="0"/>
                                          </p:stCondLst>
                                        </p:cTn>
                                        <p:tgtEl>
                                          <p:spTgt spid="9">
                                            <p:txEl>
                                              <p:pRg st="6" end="6"/>
                                            </p:txEl>
                                          </p:spTgt>
                                        </p:tgtEl>
                                        <p:attrNameLst>
                                          <p:attrName>style.visibility</p:attrName>
                                        </p:attrNameLst>
                                      </p:cBhvr>
                                      <p:to>
                                        <p:strVal val="visible"/>
                                      </p:to>
                                    </p:set>
                                    <p:animEffect transition="in" filter="wipe(down)">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mph" presetSubtype="0" fill="hold" grpId="0" nodeType="clickEffect">
                                  <p:stCondLst>
                                    <p:cond delay="0"/>
                                  </p:stCondLst>
                                  <p:iterate type="lt">
                                    <p:tmPct val="10000"/>
                                  </p:iterate>
                                  <p:childTnLst>
                                    <p:animMotion origin="layout" path="M 0.0033 0.10648 L -0.00017 -0.1706 " pathEditMode="relative" rAng="0" ptsTypes="AA">
                                      <p:cBhvr>
                                        <p:cTn id="31" dur="250" accel="50000" decel="50000" autoRev="1" fill="hold">
                                          <p:stCondLst>
                                            <p:cond delay="0"/>
                                          </p:stCondLst>
                                        </p:cTn>
                                        <p:tgtEl>
                                          <p:spTgt spid="9">
                                            <p:txEl>
                                              <p:pRg st="2" end="2"/>
                                            </p:txEl>
                                          </p:spTgt>
                                        </p:tgtEl>
                                        <p:attrNameLst>
                                          <p:attrName>ppt_x</p:attrName>
                                          <p:attrName>ppt_y</p:attrName>
                                        </p:attrNameLst>
                                      </p:cBhvr>
                                      <p:rCtr x="-174" y="-13866"/>
                                    </p:animMotion>
                                    <p:animRot by="1500000">
                                      <p:cBhvr>
                                        <p:cTn id="32" dur="125" fill="hold">
                                          <p:stCondLst>
                                            <p:cond delay="0"/>
                                          </p:stCondLst>
                                        </p:cTn>
                                        <p:tgtEl>
                                          <p:spTgt spid="9">
                                            <p:txEl>
                                              <p:pRg st="2" end="2"/>
                                            </p:txEl>
                                          </p:spTgt>
                                        </p:tgtEl>
                                        <p:attrNameLst>
                                          <p:attrName>r</p:attrName>
                                        </p:attrNameLst>
                                      </p:cBhvr>
                                    </p:animRot>
                                    <p:animRot by="-1500000">
                                      <p:cBhvr>
                                        <p:cTn id="33" dur="125" fill="hold">
                                          <p:stCondLst>
                                            <p:cond delay="125"/>
                                          </p:stCondLst>
                                        </p:cTn>
                                        <p:tgtEl>
                                          <p:spTgt spid="9">
                                            <p:txEl>
                                              <p:pRg st="2" end="2"/>
                                            </p:txEl>
                                          </p:spTgt>
                                        </p:tgtEl>
                                        <p:attrNameLst>
                                          <p:attrName>r</p:attrName>
                                        </p:attrNameLst>
                                      </p:cBhvr>
                                    </p:animRot>
                                    <p:animRot by="-1500000">
                                      <p:cBhvr>
                                        <p:cTn id="34" dur="125" fill="hold">
                                          <p:stCondLst>
                                            <p:cond delay="250"/>
                                          </p:stCondLst>
                                        </p:cTn>
                                        <p:tgtEl>
                                          <p:spTgt spid="9">
                                            <p:txEl>
                                              <p:pRg st="2" end="2"/>
                                            </p:txEl>
                                          </p:spTgt>
                                        </p:tgtEl>
                                        <p:attrNameLst>
                                          <p:attrName>r</p:attrName>
                                        </p:attrNameLst>
                                      </p:cBhvr>
                                    </p:animRot>
                                    <p:animRot by="1500000">
                                      <p:cBhvr>
                                        <p:cTn id="35" dur="125" fill="hold">
                                          <p:stCondLst>
                                            <p:cond delay="375"/>
                                          </p:stCondLst>
                                        </p:cTn>
                                        <p:tgtEl>
                                          <p:spTgt spid="9">
                                            <p:txEl>
                                              <p:pRg st="2" end="2"/>
                                            </p:txEl>
                                          </p:spTgt>
                                        </p:tgtEl>
                                        <p:attrNameLst>
                                          <p:attrName>r</p:attrName>
                                        </p:attrNameLst>
                                      </p:cBhvr>
                                    </p:animRot>
                                  </p:childTnLst>
                                </p:cTn>
                              </p:par>
                            </p:childTnLst>
                          </p:cTn>
                        </p:par>
                      </p:childTnLst>
                    </p:cTn>
                  </p:par>
                  <p:par>
                    <p:cTn id="36" fill="hold">
                      <p:stCondLst>
                        <p:cond delay="indefinite"/>
                      </p:stCondLst>
                      <p:childTnLst>
                        <p:par>
                          <p:cTn id="37" fill="hold">
                            <p:stCondLst>
                              <p:cond delay="0"/>
                            </p:stCondLst>
                            <p:childTnLst>
                              <p:par>
                                <p:cTn id="38" presetID="34" presetClass="emph" presetSubtype="0" fill="hold" grpId="0" nodeType="clickEffect">
                                  <p:stCondLst>
                                    <p:cond delay="0"/>
                                  </p:stCondLst>
                                  <p:iterate type="lt">
                                    <p:tmPct val="10000"/>
                                  </p:iterate>
                                  <p:childTnLst>
                                    <p:animMotion origin="layout" path="M 0.0033 0.10648 L -0.00017 -0.1706 " pathEditMode="relative" rAng="0" ptsTypes="AA">
                                      <p:cBhvr>
                                        <p:cTn id="39" dur="250" accel="50000" decel="50000" autoRev="1" fill="hold">
                                          <p:stCondLst>
                                            <p:cond delay="0"/>
                                          </p:stCondLst>
                                        </p:cTn>
                                        <p:tgtEl>
                                          <p:spTgt spid="9">
                                            <p:txEl>
                                              <p:pRg st="3" end="3"/>
                                            </p:txEl>
                                          </p:spTgt>
                                        </p:tgtEl>
                                        <p:attrNameLst>
                                          <p:attrName>ppt_x</p:attrName>
                                          <p:attrName>ppt_y</p:attrName>
                                        </p:attrNameLst>
                                      </p:cBhvr>
                                      <p:rCtr x="-174" y="-13866"/>
                                    </p:animMotion>
                                    <p:animRot by="1500000">
                                      <p:cBhvr>
                                        <p:cTn id="40" dur="125" fill="hold">
                                          <p:stCondLst>
                                            <p:cond delay="0"/>
                                          </p:stCondLst>
                                        </p:cTn>
                                        <p:tgtEl>
                                          <p:spTgt spid="9">
                                            <p:txEl>
                                              <p:pRg st="3" end="3"/>
                                            </p:txEl>
                                          </p:spTgt>
                                        </p:tgtEl>
                                        <p:attrNameLst>
                                          <p:attrName>r</p:attrName>
                                        </p:attrNameLst>
                                      </p:cBhvr>
                                    </p:animRot>
                                    <p:animRot by="-1500000">
                                      <p:cBhvr>
                                        <p:cTn id="41" dur="125" fill="hold">
                                          <p:stCondLst>
                                            <p:cond delay="125"/>
                                          </p:stCondLst>
                                        </p:cTn>
                                        <p:tgtEl>
                                          <p:spTgt spid="9">
                                            <p:txEl>
                                              <p:pRg st="3" end="3"/>
                                            </p:txEl>
                                          </p:spTgt>
                                        </p:tgtEl>
                                        <p:attrNameLst>
                                          <p:attrName>r</p:attrName>
                                        </p:attrNameLst>
                                      </p:cBhvr>
                                    </p:animRot>
                                    <p:animRot by="-1500000">
                                      <p:cBhvr>
                                        <p:cTn id="42" dur="125" fill="hold">
                                          <p:stCondLst>
                                            <p:cond delay="250"/>
                                          </p:stCondLst>
                                        </p:cTn>
                                        <p:tgtEl>
                                          <p:spTgt spid="9">
                                            <p:txEl>
                                              <p:pRg st="3" end="3"/>
                                            </p:txEl>
                                          </p:spTgt>
                                        </p:tgtEl>
                                        <p:attrNameLst>
                                          <p:attrName>r</p:attrName>
                                        </p:attrNameLst>
                                      </p:cBhvr>
                                    </p:animRot>
                                    <p:animRot by="1500000">
                                      <p:cBhvr>
                                        <p:cTn id="43" dur="125" fill="hold">
                                          <p:stCondLst>
                                            <p:cond delay="375"/>
                                          </p:stCondLst>
                                        </p:cTn>
                                        <p:tgtEl>
                                          <p:spTgt spid="9">
                                            <p:txEl>
                                              <p:pRg st="3" end="3"/>
                                            </p:txEl>
                                          </p:spTgt>
                                        </p:tgtEl>
                                        <p:attrNameLst>
                                          <p:attrName>r</p:attrName>
                                        </p:attrNameLst>
                                      </p:cBhvr>
                                    </p:animRot>
                                  </p:childTnLst>
                                </p:cTn>
                              </p:par>
                            </p:childTnLst>
                          </p:cTn>
                        </p:par>
                      </p:childTnLst>
                    </p:cTn>
                  </p:par>
                  <p:par>
                    <p:cTn id="44" fill="hold">
                      <p:stCondLst>
                        <p:cond delay="indefinite"/>
                      </p:stCondLst>
                      <p:childTnLst>
                        <p:par>
                          <p:cTn id="45" fill="hold">
                            <p:stCondLst>
                              <p:cond delay="0"/>
                            </p:stCondLst>
                            <p:childTnLst>
                              <p:par>
                                <p:cTn id="46" presetID="34" presetClass="emph" presetSubtype="0" fill="hold" grpId="0" nodeType="clickEffect">
                                  <p:stCondLst>
                                    <p:cond delay="0"/>
                                  </p:stCondLst>
                                  <p:iterate type="lt">
                                    <p:tmPct val="10000"/>
                                  </p:iterate>
                                  <p:childTnLst>
                                    <p:animMotion origin="layout" path="M 0.0033 0.10648 L -0.00017 -0.1706 " pathEditMode="relative" rAng="0" ptsTypes="AA">
                                      <p:cBhvr>
                                        <p:cTn id="47" dur="250" accel="50000" decel="50000" autoRev="1" fill="hold">
                                          <p:stCondLst>
                                            <p:cond delay="0"/>
                                          </p:stCondLst>
                                        </p:cTn>
                                        <p:tgtEl>
                                          <p:spTgt spid="9">
                                            <p:txEl>
                                              <p:pRg st="4" end="4"/>
                                            </p:txEl>
                                          </p:spTgt>
                                        </p:tgtEl>
                                        <p:attrNameLst>
                                          <p:attrName>ppt_x</p:attrName>
                                          <p:attrName>ppt_y</p:attrName>
                                        </p:attrNameLst>
                                      </p:cBhvr>
                                      <p:rCtr x="-174" y="-13866"/>
                                    </p:animMotion>
                                    <p:animRot by="1500000">
                                      <p:cBhvr>
                                        <p:cTn id="48" dur="125" fill="hold">
                                          <p:stCondLst>
                                            <p:cond delay="0"/>
                                          </p:stCondLst>
                                        </p:cTn>
                                        <p:tgtEl>
                                          <p:spTgt spid="9">
                                            <p:txEl>
                                              <p:pRg st="4" end="4"/>
                                            </p:txEl>
                                          </p:spTgt>
                                        </p:tgtEl>
                                        <p:attrNameLst>
                                          <p:attrName>r</p:attrName>
                                        </p:attrNameLst>
                                      </p:cBhvr>
                                    </p:animRot>
                                    <p:animRot by="-1500000">
                                      <p:cBhvr>
                                        <p:cTn id="49" dur="125" fill="hold">
                                          <p:stCondLst>
                                            <p:cond delay="125"/>
                                          </p:stCondLst>
                                        </p:cTn>
                                        <p:tgtEl>
                                          <p:spTgt spid="9">
                                            <p:txEl>
                                              <p:pRg st="4" end="4"/>
                                            </p:txEl>
                                          </p:spTgt>
                                        </p:tgtEl>
                                        <p:attrNameLst>
                                          <p:attrName>r</p:attrName>
                                        </p:attrNameLst>
                                      </p:cBhvr>
                                    </p:animRot>
                                    <p:animRot by="-1500000">
                                      <p:cBhvr>
                                        <p:cTn id="50" dur="125" fill="hold">
                                          <p:stCondLst>
                                            <p:cond delay="250"/>
                                          </p:stCondLst>
                                        </p:cTn>
                                        <p:tgtEl>
                                          <p:spTgt spid="9">
                                            <p:txEl>
                                              <p:pRg st="4" end="4"/>
                                            </p:txEl>
                                          </p:spTgt>
                                        </p:tgtEl>
                                        <p:attrNameLst>
                                          <p:attrName>r</p:attrName>
                                        </p:attrNameLst>
                                      </p:cBhvr>
                                    </p:animRot>
                                    <p:animRot by="1500000">
                                      <p:cBhvr>
                                        <p:cTn id="51" dur="125" fill="hold">
                                          <p:stCondLst>
                                            <p:cond delay="375"/>
                                          </p:stCondLst>
                                        </p:cTn>
                                        <p:tgtEl>
                                          <p:spTgt spid="9">
                                            <p:txEl>
                                              <p:pRg st="4" end="4"/>
                                            </p:txEl>
                                          </p:spTgt>
                                        </p:tgtEl>
                                        <p:attrNameLst>
                                          <p:attrName>r</p:attrName>
                                        </p:attrNameLst>
                                      </p:cBhvr>
                                    </p:animRot>
                                  </p:childTnLst>
                                </p:cTn>
                              </p:par>
                            </p:childTnLst>
                          </p:cTn>
                        </p:par>
                      </p:childTnLst>
                    </p:cTn>
                  </p:par>
                  <p:par>
                    <p:cTn id="52" fill="hold">
                      <p:stCondLst>
                        <p:cond delay="indefinite"/>
                      </p:stCondLst>
                      <p:childTnLst>
                        <p:par>
                          <p:cTn id="53" fill="hold">
                            <p:stCondLst>
                              <p:cond delay="0"/>
                            </p:stCondLst>
                            <p:childTnLst>
                              <p:par>
                                <p:cTn id="54" presetID="34" presetClass="emph" presetSubtype="0" fill="hold" grpId="0" nodeType="clickEffect">
                                  <p:stCondLst>
                                    <p:cond delay="0"/>
                                  </p:stCondLst>
                                  <p:iterate type="lt">
                                    <p:tmPct val="10000"/>
                                  </p:iterate>
                                  <p:childTnLst>
                                    <p:animMotion origin="layout" path="M 0.0033 0.10648 L -0.00017 -0.1706 " pathEditMode="relative" rAng="0" ptsTypes="AA">
                                      <p:cBhvr>
                                        <p:cTn id="55" dur="250" accel="50000" decel="50000" autoRev="1" fill="hold">
                                          <p:stCondLst>
                                            <p:cond delay="0"/>
                                          </p:stCondLst>
                                        </p:cTn>
                                        <p:tgtEl>
                                          <p:spTgt spid="9">
                                            <p:txEl>
                                              <p:pRg st="6" end="6"/>
                                            </p:txEl>
                                          </p:spTgt>
                                        </p:tgtEl>
                                        <p:attrNameLst>
                                          <p:attrName>ppt_x</p:attrName>
                                          <p:attrName>ppt_y</p:attrName>
                                        </p:attrNameLst>
                                      </p:cBhvr>
                                      <p:rCtr x="-174" y="-13866"/>
                                    </p:animMotion>
                                    <p:animRot by="1500000">
                                      <p:cBhvr>
                                        <p:cTn id="56" dur="125" fill="hold">
                                          <p:stCondLst>
                                            <p:cond delay="0"/>
                                          </p:stCondLst>
                                        </p:cTn>
                                        <p:tgtEl>
                                          <p:spTgt spid="9">
                                            <p:txEl>
                                              <p:pRg st="6" end="6"/>
                                            </p:txEl>
                                          </p:spTgt>
                                        </p:tgtEl>
                                        <p:attrNameLst>
                                          <p:attrName>r</p:attrName>
                                        </p:attrNameLst>
                                      </p:cBhvr>
                                    </p:animRot>
                                    <p:animRot by="-1500000">
                                      <p:cBhvr>
                                        <p:cTn id="57" dur="125" fill="hold">
                                          <p:stCondLst>
                                            <p:cond delay="125"/>
                                          </p:stCondLst>
                                        </p:cTn>
                                        <p:tgtEl>
                                          <p:spTgt spid="9">
                                            <p:txEl>
                                              <p:pRg st="6" end="6"/>
                                            </p:txEl>
                                          </p:spTgt>
                                        </p:tgtEl>
                                        <p:attrNameLst>
                                          <p:attrName>r</p:attrName>
                                        </p:attrNameLst>
                                      </p:cBhvr>
                                    </p:animRot>
                                    <p:animRot by="-1500000">
                                      <p:cBhvr>
                                        <p:cTn id="58" dur="125" fill="hold">
                                          <p:stCondLst>
                                            <p:cond delay="250"/>
                                          </p:stCondLst>
                                        </p:cTn>
                                        <p:tgtEl>
                                          <p:spTgt spid="9">
                                            <p:txEl>
                                              <p:pRg st="6" end="6"/>
                                            </p:txEl>
                                          </p:spTgt>
                                        </p:tgtEl>
                                        <p:attrNameLst>
                                          <p:attrName>r</p:attrName>
                                        </p:attrNameLst>
                                      </p:cBhvr>
                                    </p:animRot>
                                    <p:animRot by="1500000">
                                      <p:cBhvr>
                                        <p:cTn id="59" dur="125" fill="hold">
                                          <p:stCondLst>
                                            <p:cond delay="375"/>
                                          </p:stCondLst>
                                        </p:cTn>
                                        <p:tgtEl>
                                          <p:spTgt spid="9">
                                            <p:txEl>
                                              <p:pRg st="6" end="6"/>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2"/>
          <p:cNvPicPr>
            <a:picLocks noChangeAspect="1" noChangeArrowheads="1"/>
          </p:cNvPicPr>
          <p:nvPr/>
        </p:nvPicPr>
        <p:blipFill>
          <a:blip r:embed="rId2"/>
          <a:srcRect/>
          <a:stretch>
            <a:fillRect/>
          </a:stretch>
        </p:blipFill>
        <p:spPr bwMode="auto">
          <a:xfrm>
            <a:off x="6705600" y="47625"/>
            <a:ext cx="2333625" cy="447675"/>
          </a:xfrm>
          <a:prstGeom prst="rect">
            <a:avLst/>
          </a:prstGeom>
          <a:noFill/>
          <a:ln w="9525">
            <a:noFill/>
            <a:miter lim="800000"/>
            <a:headEnd/>
            <a:tailEnd/>
          </a:ln>
        </p:spPr>
      </p:pic>
      <p:sp>
        <p:nvSpPr>
          <p:cNvPr id="5" name="Title 4"/>
          <p:cNvSpPr>
            <a:spLocks noGrp="1"/>
          </p:cNvSpPr>
          <p:nvPr>
            <p:ph type="title"/>
          </p:nvPr>
        </p:nvSpPr>
        <p:spPr/>
        <p:txBody>
          <a:bodyPr/>
          <a:lstStyle/>
          <a:p>
            <a:pPr eaLnBrk="1" fontAlgn="auto" hangingPunct="1">
              <a:spcAft>
                <a:spcPts val="0"/>
              </a:spcAft>
              <a:defRPr/>
            </a:pPr>
            <a:r>
              <a:rPr lang="en-US" dirty="0" smtClean="0"/>
              <a:t>But First …… </a:t>
            </a:r>
            <a:endParaRPr lang="en-US" dirty="0"/>
          </a:p>
        </p:txBody>
      </p:sp>
      <p:sp>
        <p:nvSpPr>
          <p:cNvPr id="8" name="Slide Number Placeholder 7"/>
          <p:cNvSpPr>
            <a:spLocks noGrp="1"/>
          </p:cNvSpPr>
          <p:nvPr>
            <p:ph type="sldNum" sz="quarter" idx="12"/>
          </p:nvPr>
        </p:nvSpPr>
        <p:spPr/>
        <p:txBody>
          <a:bodyPr/>
          <a:lstStyle/>
          <a:p>
            <a:pPr>
              <a:defRPr/>
            </a:pPr>
            <a:fld id="{67041CAF-B922-4565-B56F-541FC4B0534D}" type="slidenum">
              <a:rPr lang="en-US"/>
              <a:pPr>
                <a:defRPr/>
              </a:pPr>
              <a:t>5</a:t>
            </a:fld>
            <a:endParaRPr lang="en-US"/>
          </a:p>
        </p:txBody>
      </p:sp>
      <p:sp>
        <p:nvSpPr>
          <p:cNvPr id="18436" name="TextBox 10"/>
          <p:cNvSpPr txBox="1">
            <a:spLocks noChangeArrowheads="1"/>
          </p:cNvSpPr>
          <p:nvPr/>
        </p:nvSpPr>
        <p:spPr bwMode="auto">
          <a:xfrm>
            <a:off x="533400" y="1700213"/>
            <a:ext cx="6553200" cy="1323975"/>
          </a:xfrm>
          <a:prstGeom prst="rect">
            <a:avLst/>
          </a:prstGeom>
          <a:noFill/>
          <a:ln w="9525">
            <a:noFill/>
            <a:miter lim="800000"/>
            <a:headEnd/>
            <a:tailEnd/>
          </a:ln>
        </p:spPr>
        <p:txBody>
          <a:bodyPr>
            <a:spAutoFit/>
          </a:bodyPr>
          <a:lstStyle/>
          <a:p>
            <a:r>
              <a:rPr lang="en-US" sz="8000">
                <a:latin typeface="Lucida Handwriting" pitchFamily="66" charset="0"/>
              </a:rPr>
              <a:t>AND </a:t>
            </a:r>
          </a:p>
        </p:txBody>
      </p:sp>
      <p:sp>
        <p:nvSpPr>
          <p:cNvPr id="18437" name="TextBox 11"/>
          <p:cNvSpPr txBox="1">
            <a:spLocks noChangeArrowheads="1"/>
          </p:cNvSpPr>
          <p:nvPr/>
        </p:nvSpPr>
        <p:spPr bwMode="auto">
          <a:xfrm>
            <a:off x="77788" y="2743200"/>
            <a:ext cx="8653462" cy="1446213"/>
          </a:xfrm>
          <a:prstGeom prst="rect">
            <a:avLst/>
          </a:prstGeom>
          <a:noFill/>
          <a:ln w="9525">
            <a:noFill/>
            <a:miter lim="800000"/>
            <a:headEnd/>
            <a:tailEnd/>
          </a:ln>
        </p:spPr>
        <p:txBody>
          <a:bodyPr wrap="none">
            <a:spAutoFit/>
          </a:bodyPr>
          <a:lstStyle/>
          <a:p>
            <a:pPr algn="ctr"/>
            <a:r>
              <a:rPr lang="en-US" sz="4400">
                <a:latin typeface="Franklin Gothic Book" pitchFamily="34" charset="0"/>
              </a:rPr>
              <a:t>Understand how each Standard is</a:t>
            </a:r>
          </a:p>
          <a:p>
            <a:pPr algn="ctr"/>
            <a:r>
              <a:rPr lang="en-US" sz="4400">
                <a:latin typeface="Franklin Gothic Book" pitchFamily="34" charset="0"/>
              </a:rPr>
              <a:t>Organized and where it’s applicable</a:t>
            </a:r>
          </a:p>
        </p:txBody>
      </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ANSI – Application and organization</a:t>
            </a:r>
            <a:r>
              <a:rPr lang="en-US" sz="3100" dirty="0"/>
              <a:t/>
            </a:r>
            <a:br>
              <a:rPr lang="en-US" sz="3100" dirty="0"/>
            </a:br>
            <a:endParaRPr lang="en-US" sz="3100" dirty="0"/>
          </a:p>
        </p:txBody>
      </p:sp>
      <p:sp>
        <p:nvSpPr>
          <p:cNvPr id="19458" name="Content Placeholder 2"/>
          <p:cNvSpPr>
            <a:spLocks noGrp="1"/>
          </p:cNvSpPr>
          <p:nvPr>
            <p:ph idx="1"/>
          </p:nvPr>
        </p:nvSpPr>
        <p:spPr>
          <a:xfrm>
            <a:off x="228600" y="1143000"/>
            <a:ext cx="2286000" cy="731838"/>
          </a:xfrm>
        </p:spPr>
        <p:txBody>
          <a:bodyPr/>
          <a:lstStyle/>
          <a:p>
            <a:pPr marL="0" indent="0" eaLnBrk="1" hangingPunct="1">
              <a:buFont typeface="Wingdings 2" pitchFamily="18" charset="2"/>
              <a:buNone/>
            </a:pPr>
            <a:r>
              <a:rPr lang="en-US" b="1" u="sng" smtClean="0"/>
              <a:t>ANSI C12.1</a:t>
            </a:r>
          </a:p>
        </p:txBody>
      </p:sp>
      <p:sp>
        <p:nvSpPr>
          <p:cNvPr id="19459" name="TextBox 3"/>
          <p:cNvSpPr txBox="1">
            <a:spLocks noChangeArrowheads="1"/>
          </p:cNvSpPr>
          <p:nvPr/>
        </p:nvSpPr>
        <p:spPr bwMode="auto">
          <a:xfrm>
            <a:off x="66675" y="2179638"/>
            <a:ext cx="9077325" cy="2492375"/>
          </a:xfrm>
          <a:prstGeom prst="rect">
            <a:avLst/>
          </a:prstGeom>
          <a:noFill/>
          <a:ln w="9525">
            <a:noFill/>
            <a:miter lim="800000"/>
            <a:headEnd/>
            <a:tailEnd/>
          </a:ln>
        </p:spPr>
        <p:txBody>
          <a:bodyPr wrap="none">
            <a:spAutoFit/>
          </a:bodyPr>
          <a:lstStyle/>
          <a:p>
            <a:pPr marL="342900" indent="-342900">
              <a:buFontTx/>
              <a:buAutoNum type="arabicPeriod"/>
            </a:pPr>
            <a:r>
              <a:rPr lang="en-US">
                <a:latin typeface="Franklin Gothic Book" pitchFamily="34" charset="0"/>
              </a:rPr>
              <a:t>Section 1 –</a:t>
            </a:r>
            <a:r>
              <a:rPr lang="en-US" b="1">
                <a:latin typeface="Franklin Gothic Book" pitchFamily="34" charset="0"/>
              </a:rPr>
              <a:t>Scope and References	</a:t>
            </a:r>
          </a:p>
          <a:p>
            <a:pPr marL="342900" indent="-342900">
              <a:buFontTx/>
              <a:buAutoNum type="arabicPeriod"/>
            </a:pPr>
            <a:r>
              <a:rPr lang="en-US">
                <a:latin typeface="Franklin Gothic Book" pitchFamily="34" charset="0"/>
              </a:rPr>
              <a:t>Section 2 </a:t>
            </a:r>
            <a:r>
              <a:rPr lang="en-US" b="1">
                <a:latin typeface="Franklin Gothic Book" pitchFamily="34" charset="0"/>
              </a:rPr>
              <a:t>- Definitions	</a:t>
            </a:r>
          </a:p>
          <a:p>
            <a:pPr marL="342900" indent="-342900">
              <a:buFontTx/>
              <a:buAutoNum type="arabicPeriod"/>
            </a:pPr>
            <a:r>
              <a:rPr lang="en-US">
                <a:latin typeface="Franklin Gothic Book" pitchFamily="34" charset="0"/>
              </a:rPr>
              <a:t>Section 3 - </a:t>
            </a:r>
            <a:r>
              <a:rPr lang="en-US" b="1">
                <a:latin typeface="Franklin Gothic Book" pitchFamily="34" charset="0"/>
              </a:rPr>
              <a:t>Standards and standardizing equipment</a:t>
            </a:r>
            <a:endParaRPr lang="en-US">
              <a:latin typeface="Franklin Gothic Book" pitchFamily="34" charset="0"/>
            </a:endParaRPr>
          </a:p>
          <a:p>
            <a:pPr marL="342900" indent="-342900">
              <a:buFontTx/>
              <a:buAutoNum type="arabicPeriod"/>
            </a:pPr>
            <a:r>
              <a:rPr lang="en-US">
                <a:latin typeface="Franklin Gothic Book" pitchFamily="34" charset="0"/>
              </a:rPr>
              <a:t>Section 4 - </a:t>
            </a:r>
            <a:r>
              <a:rPr lang="en-US" b="1">
                <a:latin typeface="Franklin Gothic Book" pitchFamily="34" charset="0"/>
              </a:rPr>
              <a:t>Performance requirements</a:t>
            </a:r>
          </a:p>
          <a:p>
            <a:pPr lvl="1"/>
            <a:r>
              <a:rPr lang="en-US" sz="2400" b="1" i="1" u="sng">
                <a:solidFill>
                  <a:srgbClr val="FF0000"/>
                </a:solidFill>
                <a:latin typeface="Franklin Gothic Book" pitchFamily="34" charset="0"/>
              </a:rPr>
              <a:t>Note: Section 4 only applies to Type Testing</a:t>
            </a:r>
          </a:p>
          <a:p>
            <a:pPr lvl="1"/>
            <a:r>
              <a:rPr lang="en-US" sz="2400" b="1" i="1" u="sng">
                <a:solidFill>
                  <a:srgbClr val="FF0000"/>
                </a:solidFill>
                <a:latin typeface="Franklin Gothic Book" pitchFamily="34" charset="0"/>
              </a:rPr>
              <a:t>Type Testing is only performed when qualifying a new meter type.</a:t>
            </a:r>
          </a:p>
          <a:p>
            <a:pPr marL="342900" indent="-342900">
              <a:buFontTx/>
              <a:buAutoNum type="arabicPeriod"/>
            </a:pPr>
            <a:r>
              <a:rPr lang="en-US">
                <a:latin typeface="Franklin Gothic Book" pitchFamily="34" charset="0"/>
              </a:rPr>
              <a:t>Section 5 -</a:t>
            </a:r>
            <a:r>
              <a:rPr lang="en-US" b="1">
                <a:latin typeface="Franklin Gothic Book" pitchFamily="34" charset="0"/>
              </a:rPr>
              <a:t>Standards for new and in-service performance</a:t>
            </a:r>
          </a:p>
          <a:p>
            <a:pPr marL="342900" indent="-342900">
              <a:buFontTx/>
              <a:buAutoNum type="arabicPeriod"/>
            </a:pPr>
            <a:r>
              <a:rPr lang="en-US">
                <a:latin typeface="Franklin Gothic Book" pitchFamily="34" charset="0"/>
              </a:rPr>
              <a:t>Appendixes  are ALL INFORMATIVE</a:t>
            </a:r>
          </a:p>
        </p:txBody>
      </p:sp>
      <p:sp>
        <p:nvSpPr>
          <p:cNvPr id="5" name="Slide Number Placeholder 4"/>
          <p:cNvSpPr>
            <a:spLocks noGrp="1"/>
          </p:cNvSpPr>
          <p:nvPr>
            <p:ph type="sldNum" sz="quarter" idx="12"/>
          </p:nvPr>
        </p:nvSpPr>
        <p:spPr/>
        <p:txBody>
          <a:bodyPr/>
          <a:lstStyle/>
          <a:p>
            <a:pPr>
              <a:defRPr/>
            </a:pPr>
            <a:fld id="{5A990061-CB95-4519-8A62-008141291AB7}" type="slidenum">
              <a:rPr lang="en-US"/>
              <a:pPr>
                <a:defRPr/>
              </a:pPr>
              <a:t>6</a:t>
            </a:fld>
            <a:endParaRPr lang="en-US"/>
          </a:p>
        </p:txBody>
      </p:sp>
      <p:sp>
        <p:nvSpPr>
          <p:cNvPr id="19461" name="TextBox 5"/>
          <p:cNvSpPr txBox="1">
            <a:spLocks noChangeArrowheads="1"/>
          </p:cNvSpPr>
          <p:nvPr/>
        </p:nvSpPr>
        <p:spPr bwMode="auto">
          <a:xfrm>
            <a:off x="381000" y="1809750"/>
            <a:ext cx="8561388" cy="369888"/>
          </a:xfrm>
          <a:prstGeom prst="rect">
            <a:avLst/>
          </a:prstGeom>
          <a:noFill/>
          <a:ln w="9525">
            <a:noFill/>
            <a:miter lim="800000"/>
            <a:headEnd/>
            <a:tailEnd/>
          </a:ln>
        </p:spPr>
        <p:txBody>
          <a:bodyPr wrap="none">
            <a:spAutoFit/>
          </a:bodyPr>
          <a:lstStyle/>
          <a:p>
            <a:r>
              <a:rPr lang="en-US" i="1">
                <a:latin typeface="Franklin Gothic Book" pitchFamily="34" charset="0"/>
              </a:rPr>
              <a:t>Applies to all meters that are not covered under a separate standard i.e. ANSI C12.20.</a:t>
            </a:r>
          </a:p>
        </p:txBody>
      </p:sp>
      <p:sp>
        <p:nvSpPr>
          <p:cNvPr id="7" name="Content Placeholder 2"/>
          <p:cNvSpPr txBox="1">
            <a:spLocks/>
          </p:cNvSpPr>
          <p:nvPr/>
        </p:nvSpPr>
        <p:spPr>
          <a:xfrm>
            <a:off x="228600" y="4876800"/>
            <a:ext cx="2286000" cy="731838"/>
          </a:xfrm>
          <a:prstGeom prst="rect">
            <a:avLst/>
          </a:prstGeom>
        </p:spPr>
        <p:txBody>
          <a:bodyPr>
            <a:normAutofit fontScale="92500"/>
          </a:bodyPr>
          <a:lst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a:lstStyle>
          <a:p>
            <a:pPr marL="0" indent="0" fontAlgn="auto">
              <a:spcAft>
                <a:spcPts val="0"/>
              </a:spcAft>
              <a:buFont typeface="Wingdings 2"/>
              <a:buNone/>
              <a:defRPr/>
            </a:pPr>
            <a:r>
              <a:rPr lang="en-US" b="1" u="sng" dirty="0" smtClean="0"/>
              <a:t>ANSI C12.20</a:t>
            </a:r>
            <a:endParaRPr lang="en-US" b="1" u="sng" dirty="0"/>
          </a:p>
        </p:txBody>
      </p:sp>
      <p:sp>
        <p:nvSpPr>
          <p:cNvPr id="19463" name="TextBox 7"/>
          <p:cNvSpPr txBox="1">
            <a:spLocks noChangeArrowheads="1"/>
          </p:cNvSpPr>
          <p:nvPr/>
        </p:nvSpPr>
        <p:spPr bwMode="auto">
          <a:xfrm>
            <a:off x="639763" y="5410200"/>
            <a:ext cx="7727950" cy="1200150"/>
          </a:xfrm>
          <a:prstGeom prst="rect">
            <a:avLst/>
          </a:prstGeom>
          <a:noFill/>
          <a:ln w="9525">
            <a:noFill/>
            <a:miter lim="800000"/>
            <a:headEnd/>
            <a:tailEnd/>
          </a:ln>
        </p:spPr>
        <p:txBody>
          <a:bodyPr>
            <a:spAutoFit/>
          </a:bodyPr>
          <a:lstStyle/>
          <a:p>
            <a:r>
              <a:rPr lang="en-US" i="1">
                <a:latin typeface="Franklin Gothic Book" pitchFamily="34" charset="0"/>
              </a:rPr>
              <a:t>Applies to all AC 01,0.2, and 0.5 meters that MEET BLONDEL’S THEOREM.</a:t>
            </a:r>
          </a:p>
          <a:p>
            <a:pPr algn="ctr"/>
            <a:r>
              <a:rPr lang="en-US">
                <a:latin typeface="Franklin Gothic Book" pitchFamily="34" charset="0"/>
              </a:rPr>
              <a:t>Any requirement not explicitly stated in C12.20, falls back onto C12.1.</a:t>
            </a:r>
          </a:p>
          <a:p>
            <a:pPr algn="ctr"/>
            <a:r>
              <a:rPr lang="en-US">
                <a:latin typeface="Franklin Gothic Book" pitchFamily="34" charset="0"/>
              </a:rPr>
              <a:t>Requirements for any meter type that does not meet BLONDEL’s Theorem falls back onto C12.1 </a:t>
            </a:r>
          </a:p>
        </p:txBody>
      </p:sp>
    </p:spTree>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
        <p:nvSpPr>
          <p:cNvPr id="20482" name="Content Placeholder 2"/>
          <p:cNvSpPr>
            <a:spLocks noGrp="1"/>
          </p:cNvSpPr>
          <p:nvPr>
            <p:ph idx="1"/>
          </p:nvPr>
        </p:nvSpPr>
        <p:spPr>
          <a:xfrm>
            <a:off x="228600" y="1143000"/>
            <a:ext cx="6324600" cy="731838"/>
          </a:xfrm>
        </p:spPr>
        <p:txBody>
          <a:bodyPr/>
          <a:lstStyle/>
          <a:p>
            <a:pPr marL="0" indent="0" eaLnBrk="1" hangingPunct="1">
              <a:buFont typeface="Wingdings 2" pitchFamily="18" charset="2"/>
              <a:buNone/>
            </a:pPr>
            <a:r>
              <a:rPr lang="en-US" b="1" u="sng" smtClean="0"/>
              <a:t>Section 2</a:t>
            </a:r>
            <a:r>
              <a:rPr lang="en-US" b="1" smtClean="0"/>
              <a:t>– Definition Changes</a:t>
            </a:r>
          </a:p>
        </p:txBody>
      </p:sp>
      <p:sp>
        <p:nvSpPr>
          <p:cNvPr id="20483" name="Rectangle 4"/>
          <p:cNvSpPr>
            <a:spLocks noChangeArrowheads="1"/>
          </p:cNvSpPr>
          <p:nvPr/>
        </p:nvSpPr>
        <p:spPr bwMode="auto">
          <a:xfrm>
            <a:off x="304800" y="1657350"/>
            <a:ext cx="7924800" cy="461963"/>
          </a:xfrm>
          <a:prstGeom prst="rect">
            <a:avLst/>
          </a:prstGeom>
          <a:noFill/>
          <a:ln w="9525">
            <a:noFill/>
            <a:miter lim="800000"/>
            <a:headEnd/>
            <a:tailEnd/>
          </a:ln>
        </p:spPr>
        <p:txBody>
          <a:bodyPr>
            <a:spAutoFit/>
          </a:bodyPr>
          <a:lstStyle/>
          <a:p>
            <a:r>
              <a:rPr lang="en-US">
                <a:latin typeface="Franklin Gothic Book" pitchFamily="34" charset="0"/>
              </a:rPr>
              <a:t>• Added definitions for </a:t>
            </a:r>
            <a:r>
              <a:rPr lang="en-US" sz="2400" b="1" u="sng">
                <a:solidFill>
                  <a:srgbClr val="FF0000"/>
                </a:solidFill>
                <a:latin typeface="Franklin Gothic Book" pitchFamily="34" charset="0"/>
              </a:rPr>
              <a:t>balanced voltages </a:t>
            </a:r>
            <a:r>
              <a:rPr lang="en-US">
                <a:latin typeface="Franklin Gothic Book" pitchFamily="34" charset="0"/>
              </a:rPr>
              <a:t>along with diagrams:</a:t>
            </a:r>
          </a:p>
        </p:txBody>
      </p:sp>
      <p:pic>
        <p:nvPicPr>
          <p:cNvPr id="20484" name="Picture 321"/>
          <p:cNvPicPr>
            <a:picLocks noChangeAspect="1" noChangeArrowheads="1"/>
          </p:cNvPicPr>
          <p:nvPr/>
        </p:nvPicPr>
        <p:blipFill>
          <a:blip r:embed="rId2"/>
          <a:srcRect/>
          <a:stretch>
            <a:fillRect/>
          </a:stretch>
        </p:blipFill>
        <p:spPr bwMode="auto">
          <a:xfrm>
            <a:off x="5495925" y="2852738"/>
            <a:ext cx="2305050" cy="1866900"/>
          </a:xfrm>
          <a:prstGeom prst="rect">
            <a:avLst/>
          </a:prstGeom>
          <a:noFill/>
          <a:ln w="9525">
            <a:noFill/>
            <a:miter lim="800000"/>
            <a:headEnd/>
            <a:tailEnd/>
          </a:ln>
        </p:spPr>
      </p:pic>
      <p:pic>
        <p:nvPicPr>
          <p:cNvPr id="20485" name="Picture 320"/>
          <p:cNvPicPr>
            <a:picLocks noChangeAspect="1" noChangeArrowheads="1"/>
          </p:cNvPicPr>
          <p:nvPr/>
        </p:nvPicPr>
        <p:blipFill>
          <a:blip r:embed="rId3"/>
          <a:srcRect/>
          <a:stretch>
            <a:fillRect/>
          </a:stretch>
        </p:blipFill>
        <p:spPr bwMode="auto">
          <a:xfrm>
            <a:off x="685800" y="2395538"/>
            <a:ext cx="2571750" cy="1714500"/>
          </a:xfrm>
          <a:prstGeom prst="rect">
            <a:avLst/>
          </a:prstGeom>
          <a:noFill/>
          <a:ln w="9525">
            <a:noFill/>
            <a:miter lim="800000"/>
            <a:headEnd/>
            <a:tailEnd/>
          </a:ln>
        </p:spPr>
      </p:pic>
      <p:sp>
        <p:nvSpPr>
          <p:cNvPr id="20486" name="Rectangle 3"/>
          <p:cNvSpPr>
            <a:spLocks noChangeArrowheads="1"/>
          </p:cNvSpPr>
          <p:nvPr/>
        </p:nvSpPr>
        <p:spPr bwMode="auto">
          <a:xfrm>
            <a:off x="-25400" y="2085975"/>
            <a:ext cx="5816600" cy="538163"/>
          </a:xfrm>
          <a:prstGeom prst="rect">
            <a:avLst/>
          </a:prstGeom>
          <a:noFill/>
          <a:ln w="9525">
            <a:noFill/>
            <a:miter lim="800000"/>
            <a:headEnd/>
            <a:tailEnd/>
          </a:ln>
        </p:spPr>
        <p:txBody>
          <a:bodyPr anchor="ctr">
            <a:spAutoFit/>
          </a:bodyPr>
          <a:lstStyle/>
          <a:p>
            <a:pPr>
              <a:buFontTx/>
              <a:buChar char="•"/>
              <a:tabLst>
                <a:tab pos="457200" algn="l"/>
                <a:tab pos="2457450" algn="l"/>
              </a:tabLst>
            </a:pPr>
            <a:r>
              <a:rPr lang="en-US" sz="1100" b="1">
                <a:ea typeface="Calibri" pitchFamily="34" charset="0"/>
                <a:cs typeface="Times New Roman" pitchFamily="18" charset="0"/>
              </a:rPr>
              <a:t>3 Phase, 4 wire wye – Equal line to neutral magnitudes, 120º relative phase angles </a:t>
            </a:r>
            <a:endParaRPr lang="en-US" sz="800">
              <a:ea typeface="Calibri" pitchFamily="34" charset="0"/>
              <a:cs typeface="Times New Roman" pitchFamily="18" charset="0"/>
            </a:endParaRPr>
          </a:p>
          <a:p>
            <a:pPr eaLnBrk="0" hangingPunct="0">
              <a:tabLst>
                <a:tab pos="457200" algn="l"/>
                <a:tab pos="2457450" algn="l"/>
              </a:tabLst>
            </a:pPr>
            <a:endParaRPr lang="en-US">
              <a:ea typeface="Calibri" pitchFamily="34" charset="0"/>
              <a:cs typeface="Times New Roman" pitchFamily="18" charset="0"/>
            </a:endParaRPr>
          </a:p>
        </p:txBody>
      </p:sp>
      <p:sp>
        <p:nvSpPr>
          <p:cNvPr id="20487" name="Rectangle 4"/>
          <p:cNvSpPr>
            <a:spLocks noChangeArrowheads="1"/>
          </p:cNvSpPr>
          <p:nvPr/>
        </p:nvSpPr>
        <p:spPr bwMode="auto">
          <a:xfrm>
            <a:off x="4019550" y="2185988"/>
            <a:ext cx="5257800" cy="800100"/>
          </a:xfrm>
          <a:prstGeom prst="rect">
            <a:avLst/>
          </a:prstGeom>
          <a:noFill/>
          <a:ln w="9525">
            <a:noFill/>
            <a:miter lim="800000"/>
            <a:headEnd/>
            <a:tailEnd/>
          </a:ln>
        </p:spPr>
        <p:txBody>
          <a:bodyPr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sz="800"/>
          </a:p>
          <a:p>
            <a:pPr eaLnBrk="0" hangingPunct="0">
              <a:buFontTx/>
              <a:buChar char="•"/>
              <a:tabLst>
                <a:tab pos="457200" algn="l"/>
                <a:tab pos="2457450" algn="l"/>
              </a:tabLst>
            </a:pPr>
            <a:r>
              <a:rPr lang="en-US" sz="1000" b="1">
                <a:cs typeface="Times New Roman" pitchFamily="18" charset="0"/>
              </a:rPr>
              <a:t>3 Phase, 3 wire delta – Equal line to line magnitudes, 60º relative phase angles</a:t>
            </a:r>
            <a:endParaRPr lang="en-US" sz="800"/>
          </a:p>
          <a:p>
            <a:pPr eaLnBrk="0" hangingPunct="0">
              <a:tabLst>
                <a:tab pos="457200" algn="l"/>
                <a:tab pos="2457450" algn="l"/>
              </a:tabLst>
            </a:pPr>
            <a:endParaRPr lang="en-US"/>
          </a:p>
        </p:txBody>
      </p:sp>
      <p:sp>
        <p:nvSpPr>
          <p:cNvPr id="20488"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0489" name="Rectangle 7"/>
          <p:cNvSpPr>
            <a:spLocks noChangeArrowheads="1"/>
          </p:cNvSpPr>
          <p:nvPr/>
        </p:nvSpPr>
        <p:spPr bwMode="auto">
          <a:xfrm>
            <a:off x="0" y="4521200"/>
            <a:ext cx="5016500" cy="523875"/>
          </a:xfrm>
          <a:prstGeom prst="rect">
            <a:avLst/>
          </a:prstGeom>
          <a:noFill/>
          <a:ln w="9525">
            <a:noFill/>
            <a:miter lim="800000"/>
            <a:headEnd/>
            <a:tailEnd/>
          </a:ln>
        </p:spPr>
        <p:txBody>
          <a:bodyPr anchor="ctr">
            <a:spAutoFit/>
          </a:bodyPr>
          <a:lstStyle/>
          <a:p>
            <a:pPr>
              <a:buFontTx/>
              <a:buChar char="•"/>
              <a:tabLst>
                <a:tab pos="457200" algn="l"/>
                <a:tab pos="2457450" algn="l"/>
              </a:tabLst>
            </a:pPr>
            <a:r>
              <a:rPr lang="en-US" sz="1000" b="1">
                <a:cs typeface="Times New Roman" pitchFamily="18" charset="0"/>
              </a:rPr>
              <a:t>1 Phase, 3 wire – Equal line to neutral magnitudes, 180º relative phase angle</a:t>
            </a:r>
            <a:endParaRPr lang="en-US" sz="800"/>
          </a:p>
          <a:p>
            <a:pPr eaLnBrk="0" hangingPunct="0">
              <a:tabLst>
                <a:tab pos="457200" algn="l"/>
                <a:tab pos="2457450" algn="l"/>
              </a:tabLst>
            </a:pPr>
            <a:endParaRPr lang="en-US"/>
          </a:p>
        </p:txBody>
      </p:sp>
      <p:pic>
        <p:nvPicPr>
          <p:cNvPr id="20490" name="Picture 322"/>
          <p:cNvPicPr>
            <a:picLocks noChangeAspect="1" noChangeArrowheads="1"/>
          </p:cNvPicPr>
          <p:nvPr/>
        </p:nvPicPr>
        <p:blipFill>
          <a:blip r:embed="rId4"/>
          <a:srcRect/>
          <a:stretch>
            <a:fillRect/>
          </a:stretch>
        </p:blipFill>
        <p:spPr bwMode="auto">
          <a:xfrm>
            <a:off x="444500" y="5124450"/>
            <a:ext cx="2857500" cy="723900"/>
          </a:xfrm>
          <a:prstGeom prst="rect">
            <a:avLst/>
          </a:prstGeom>
          <a:noFill/>
          <a:ln w="9525">
            <a:noFill/>
            <a:miter lim="800000"/>
            <a:headEnd/>
            <a:tailEnd/>
          </a:ln>
        </p:spPr>
      </p:pic>
      <p:sp>
        <p:nvSpPr>
          <p:cNvPr id="2049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0492" name="Rectangle 10"/>
          <p:cNvSpPr>
            <a:spLocks noChangeArrowheads="1"/>
          </p:cNvSpPr>
          <p:nvPr/>
        </p:nvSpPr>
        <p:spPr bwMode="auto">
          <a:xfrm>
            <a:off x="4267200" y="4862513"/>
            <a:ext cx="5029200" cy="523875"/>
          </a:xfrm>
          <a:prstGeom prst="rect">
            <a:avLst/>
          </a:prstGeom>
          <a:noFill/>
          <a:ln w="9525">
            <a:noFill/>
            <a:miter lim="800000"/>
            <a:headEnd/>
            <a:tailEnd/>
          </a:ln>
        </p:spPr>
        <p:txBody>
          <a:bodyPr anchor="ctr">
            <a:spAutoFit/>
          </a:bodyPr>
          <a:lstStyle/>
          <a:p>
            <a:pPr>
              <a:buFontTx/>
              <a:buChar char="•"/>
              <a:tabLst>
                <a:tab pos="457200" algn="l"/>
                <a:tab pos="2457450" algn="l"/>
              </a:tabLst>
            </a:pPr>
            <a:r>
              <a:rPr lang="en-US" sz="1000" b="1">
                <a:cs typeface="Times New Roman" pitchFamily="18" charset="0"/>
              </a:rPr>
              <a:t>3 wire network – Equal line to neutral magnitudes, 120º relative phase angle</a:t>
            </a:r>
            <a:endParaRPr lang="en-US" sz="800"/>
          </a:p>
          <a:p>
            <a:pPr eaLnBrk="0" hangingPunct="0">
              <a:tabLst>
                <a:tab pos="457200" algn="l"/>
                <a:tab pos="2457450" algn="l"/>
              </a:tabLst>
            </a:pPr>
            <a:endParaRPr lang="en-US"/>
          </a:p>
        </p:txBody>
      </p:sp>
      <p:pic>
        <p:nvPicPr>
          <p:cNvPr id="20493" name="Picture 323"/>
          <p:cNvPicPr>
            <a:picLocks noChangeAspect="1" noChangeArrowheads="1"/>
          </p:cNvPicPr>
          <p:nvPr/>
        </p:nvPicPr>
        <p:blipFill>
          <a:blip r:embed="rId5"/>
          <a:srcRect/>
          <a:stretch>
            <a:fillRect/>
          </a:stretch>
        </p:blipFill>
        <p:spPr bwMode="auto">
          <a:xfrm>
            <a:off x="5026025" y="5334000"/>
            <a:ext cx="2590800" cy="1314450"/>
          </a:xfrm>
          <a:prstGeom prst="rect">
            <a:avLst/>
          </a:prstGeom>
          <a:noFill/>
          <a:ln w="9525">
            <a:noFill/>
            <a:miter lim="800000"/>
            <a:headEnd/>
            <a:tailEnd/>
          </a:ln>
        </p:spPr>
      </p:pic>
      <p:sp>
        <p:nvSpPr>
          <p:cNvPr id="20494"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 name="Slide Number Placeholder 3"/>
          <p:cNvSpPr>
            <a:spLocks noGrp="1"/>
          </p:cNvSpPr>
          <p:nvPr>
            <p:ph type="sldNum" sz="quarter" idx="12"/>
          </p:nvPr>
        </p:nvSpPr>
        <p:spPr/>
        <p:txBody>
          <a:bodyPr/>
          <a:lstStyle/>
          <a:p>
            <a:pPr>
              <a:defRPr/>
            </a:pPr>
            <a:fld id="{A17D90AD-F9CB-4DDF-933D-BD3951E3D99A}" type="slidenum">
              <a:rPr lang="en-US"/>
              <a:pPr>
                <a:defRPr/>
              </a:pPr>
              <a:t>7</a:t>
            </a:fld>
            <a:endParaRPr lang="en-US"/>
          </a:p>
        </p:txBody>
      </p:sp>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2"/>
          <p:cNvSpPr>
            <a:spLocks noGrp="1"/>
          </p:cNvSpPr>
          <p:nvPr>
            <p:ph idx="1"/>
          </p:nvPr>
        </p:nvSpPr>
        <p:spPr>
          <a:xfrm>
            <a:off x="228600" y="1143000"/>
            <a:ext cx="6324600" cy="731838"/>
          </a:xfrm>
        </p:spPr>
        <p:txBody>
          <a:bodyPr/>
          <a:lstStyle/>
          <a:p>
            <a:pPr marL="0" indent="0" eaLnBrk="1" hangingPunct="1">
              <a:buFont typeface="Wingdings 2" pitchFamily="18" charset="2"/>
              <a:buNone/>
            </a:pPr>
            <a:r>
              <a:rPr lang="en-US" b="1" u="sng" smtClean="0"/>
              <a:t>Section 2</a:t>
            </a:r>
            <a:r>
              <a:rPr lang="en-US" b="1" smtClean="0"/>
              <a:t>– Definition Changes</a:t>
            </a:r>
          </a:p>
        </p:txBody>
      </p:sp>
      <p:sp>
        <p:nvSpPr>
          <p:cNvPr id="21506" name="Rectangle 4"/>
          <p:cNvSpPr>
            <a:spLocks noChangeArrowheads="1"/>
          </p:cNvSpPr>
          <p:nvPr/>
        </p:nvSpPr>
        <p:spPr bwMode="auto">
          <a:xfrm>
            <a:off x="304800" y="1657350"/>
            <a:ext cx="7924800" cy="369888"/>
          </a:xfrm>
          <a:prstGeom prst="rect">
            <a:avLst/>
          </a:prstGeom>
          <a:noFill/>
          <a:ln w="9525">
            <a:noFill/>
            <a:miter lim="800000"/>
            <a:headEnd/>
            <a:tailEnd/>
          </a:ln>
        </p:spPr>
        <p:txBody>
          <a:bodyPr>
            <a:spAutoFit/>
          </a:bodyPr>
          <a:lstStyle/>
          <a:p>
            <a:r>
              <a:rPr lang="en-US">
                <a:latin typeface="Franklin Gothic Book" pitchFamily="34" charset="0"/>
              </a:rPr>
              <a:t>• Added definitions for balanced voltages along with diagrams:</a:t>
            </a:r>
          </a:p>
        </p:txBody>
      </p:sp>
      <p:sp>
        <p:nvSpPr>
          <p:cNvPr id="21507"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1508"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1509" name="Rectangle 28"/>
          <p:cNvSpPr>
            <a:spLocks noChangeArrowheads="1"/>
          </p:cNvSpPr>
          <p:nvPr/>
        </p:nvSpPr>
        <p:spPr bwMode="auto">
          <a:xfrm>
            <a:off x="1398588" y="2133600"/>
            <a:ext cx="6346825" cy="862013"/>
          </a:xfrm>
          <a:prstGeom prst="rect">
            <a:avLst/>
          </a:prstGeom>
          <a:noFill/>
          <a:ln w="9525">
            <a:noFill/>
            <a:miter lim="800000"/>
            <a:headEnd/>
            <a:tailEnd/>
          </a:ln>
        </p:spPr>
        <p:txBody>
          <a:bodyPr tIns="0" bIns="0" anchor="ctr">
            <a:spAutoFit/>
          </a:bodyPr>
          <a:lstStyle/>
          <a:p>
            <a:endParaRPr lang="en-US"/>
          </a:p>
          <a:p>
            <a:pPr eaLnBrk="0" hangingPunct="0">
              <a:buFontTx/>
              <a:buChar char="•"/>
            </a:pPr>
            <a:r>
              <a:rPr lang="en-US" sz="1000" b="1">
                <a:cs typeface="Times New Roman" pitchFamily="18" charset="0"/>
              </a:rPr>
              <a:t>3 Phase 4 wire delta – Two equal line to neutral magnitudes, 180º relative phase angle. </a:t>
            </a:r>
          </a:p>
          <a:p>
            <a:pPr eaLnBrk="0" hangingPunct="0">
              <a:buFontTx/>
              <a:buChar char="•"/>
            </a:pPr>
            <a:r>
              <a:rPr lang="en-US" sz="1000" b="1">
                <a:cs typeface="Times New Roman" pitchFamily="18" charset="0"/>
              </a:rPr>
              <a:t>Third line to neutral voltage; </a:t>
            </a:r>
            <a:r>
              <a:rPr lang="en-US" sz="1000" b="1" i="1">
                <a:latin typeface="Cambria Math" pitchFamily="18" charset="0"/>
                <a:cs typeface="Times New Roman" pitchFamily="18" charset="0"/>
              </a:rPr>
              <a:t>3 </a:t>
            </a:r>
            <a:r>
              <a:rPr lang="en-US" sz="1000" b="1">
                <a:cs typeface="Times New Roman" pitchFamily="18" charset="0"/>
              </a:rPr>
              <a:t>times greater magnitude, 90º relative phase angle.</a:t>
            </a:r>
            <a:endParaRPr lang="en-US" sz="800"/>
          </a:p>
          <a:p>
            <a:pPr eaLnBrk="0" hangingPunct="0"/>
            <a:endParaRPr lang="en-US"/>
          </a:p>
        </p:txBody>
      </p:sp>
      <p:grpSp>
        <p:nvGrpSpPr>
          <p:cNvPr id="21510" name="Group 16"/>
          <p:cNvGrpSpPr>
            <a:grpSpLocks/>
          </p:cNvGrpSpPr>
          <p:nvPr/>
        </p:nvGrpSpPr>
        <p:grpSpPr bwMode="auto">
          <a:xfrm>
            <a:off x="2767013" y="3267075"/>
            <a:ext cx="2797175" cy="2101850"/>
            <a:chOff x="3668" y="2585"/>
            <a:chExt cx="4405" cy="3309"/>
          </a:xfrm>
        </p:grpSpPr>
        <p:grpSp>
          <p:nvGrpSpPr>
            <p:cNvPr id="21514" name="Group 17"/>
            <p:cNvGrpSpPr>
              <a:grpSpLocks/>
            </p:cNvGrpSpPr>
            <p:nvPr/>
          </p:nvGrpSpPr>
          <p:grpSpPr bwMode="auto">
            <a:xfrm>
              <a:off x="3668" y="2585"/>
              <a:ext cx="4405" cy="3309"/>
              <a:chOff x="3668" y="2585"/>
              <a:chExt cx="4405" cy="3309"/>
            </a:xfrm>
          </p:grpSpPr>
          <p:cxnSp>
            <p:nvCxnSpPr>
              <p:cNvPr id="20" name="AutoShape 23"/>
              <p:cNvCxnSpPr>
                <a:cxnSpLocks noChangeShapeType="1"/>
              </p:cNvCxnSpPr>
              <p:nvPr/>
            </p:nvCxnSpPr>
            <p:spPr bwMode="auto">
              <a:xfrm rot="10800000">
                <a:off x="4253" y="5159"/>
                <a:ext cx="1440" cy="0"/>
              </a:xfrm>
              <a:prstGeom prst="straightConnector1">
                <a:avLst/>
              </a:prstGeom>
              <a:noFill/>
              <a:ln w="15875">
                <a:solidFill>
                  <a:schemeClr val="tx1">
                    <a:lumMod val="95000"/>
                    <a:lumOff val="5000"/>
                  </a:schemeClr>
                </a:solidFill>
                <a:round/>
                <a:headEnd/>
                <a:tailEnd type="arrow" w="med" len="med"/>
              </a:ln>
              <a:extLst>
                <a:ext uri="{909E8E84-426E-40DD-AFC4-6F175D3DCCD1}"/>
              </a:extLst>
            </p:spPr>
          </p:cxnSp>
          <p:cxnSp>
            <p:nvCxnSpPr>
              <p:cNvPr id="21517" name="AutoShape 24"/>
              <p:cNvCxnSpPr>
                <a:cxnSpLocks noChangeShapeType="1"/>
              </p:cNvCxnSpPr>
              <p:nvPr/>
            </p:nvCxnSpPr>
            <p:spPr bwMode="auto">
              <a:xfrm>
                <a:off x="5691" y="5160"/>
                <a:ext cx="1440" cy="0"/>
              </a:xfrm>
              <a:prstGeom prst="straightConnector1">
                <a:avLst/>
              </a:prstGeom>
              <a:noFill/>
              <a:ln w="15875">
                <a:solidFill>
                  <a:srgbClr val="000000"/>
                </a:solidFill>
                <a:round/>
                <a:headEnd/>
                <a:tailEnd type="arrow" w="med" len="med"/>
              </a:ln>
            </p:spPr>
          </p:cxnSp>
          <p:cxnSp>
            <p:nvCxnSpPr>
              <p:cNvPr id="21518" name="AutoShape 25"/>
              <p:cNvCxnSpPr>
                <a:cxnSpLocks noChangeShapeType="1"/>
              </p:cNvCxnSpPr>
              <p:nvPr/>
            </p:nvCxnSpPr>
            <p:spPr bwMode="auto">
              <a:xfrm rot="-5400000">
                <a:off x="4448" y="3900"/>
                <a:ext cx="2491" cy="0"/>
              </a:xfrm>
              <a:prstGeom prst="straightConnector1">
                <a:avLst/>
              </a:prstGeom>
              <a:noFill/>
              <a:ln w="15875">
                <a:solidFill>
                  <a:srgbClr val="000000"/>
                </a:solidFill>
                <a:round/>
                <a:headEnd/>
                <a:tailEnd type="arrow" w="med" len="med"/>
              </a:ln>
            </p:spPr>
          </p:cxnSp>
          <p:sp>
            <p:nvSpPr>
              <p:cNvPr id="23" name="Text Box 26"/>
              <p:cNvSpPr txBox="1">
                <a:spLocks noRot="1" noChangeAspect="1" noMove="1" noResize="1" noEditPoints="1" noAdjustHandles="1" noChangeArrowheads="1" noChangeShapeType="1" noTextEdit="1"/>
              </p:cNvSpPr>
              <p:nvPr/>
            </p:nvSpPr>
            <p:spPr bwMode="auto">
              <a:xfrm>
                <a:off x="6735" y="5357"/>
                <a:ext cx="1338" cy="537"/>
              </a:xfrm>
              <a:prstGeom prst="rect">
                <a:avLst/>
              </a:prstGeom>
              <a:blipFill rotWithShape="1">
                <a:blip r:embed="rId2"/>
                <a:stretch>
                  <a:fillRect/>
                </a:stretch>
              </a:blipFill>
              <a:ln>
                <a:noFill/>
              </a:ln>
              <a:extLst>
                <a:ext uri="{91240B29-F687-4F45-9708-019B960494DF}"/>
              </a:extLst>
            </p:spPr>
            <p:txBody>
              <a:bodyPr/>
              <a:lstStyle/>
              <a:p>
                <a:pPr fontAlgn="auto">
                  <a:spcBef>
                    <a:spcPts val="0"/>
                  </a:spcBef>
                  <a:spcAft>
                    <a:spcPts val="0"/>
                  </a:spcAft>
                  <a:defRPr/>
                </a:pPr>
                <a:r>
                  <a:rPr lang="en-US">
                    <a:noFill/>
                    <a:latin typeface="+mn-lt"/>
                    <a:cs typeface="+mn-cs"/>
                  </a:rPr>
                  <a:t> </a:t>
                </a:r>
              </a:p>
            </p:txBody>
          </p:sp>
          <p:sp>
            <p:nvSpPr>
              <p:cNvPr id="24" name="Text Box 27"/>
              <p:cNvSpPr txBox="1">
                <a:spLocks noRot="1" noChangeAspect="1" noMove="1" noResize="1" noEditPoints="1" noAdjustHandles="1" noChangeArrowheads="1" noChangeShapeType="1" noTextEdit="1"/>
              </p:cNvSpPr>
              <p:nvPr/>
            </p:nvSpPr>
            <p:spPr bwMode="auto">
              <a:xfrm>
                <a:off x="3668" y="5359"/>
                <a:ext cx="1449" cy="510"/>
              </a:xfrm>
              <a:prstGeom prst="rect">
                <a:avLst/>
              </a:prstGeom>
              <a:blipFill rotWithShape="1">
                <a:blip r:embed="rId3"/>
                <a:stretch>
                  <a:fillRect/>
                </a:stretch>
              </a:blipFill>
              <a:ln>
                <a:noFill/>
              </a:ln>
              <a:extLst>
                <a:ext uri="{909E8E84-426E-40DD-AFC4-6F175D3DCCD1}"/>
                <a:ext uri="{91240B29-F687-4F45-9708-019B960494DF}"/>
              </a:extLst>
            </p:spPr>
            <p:txBody>
              <a:bodyPr/>
              <a:lstStyle/>
              <a:p>
                <a:pPr fontAlgn="auto">
                  <a:spcBef>
                    <a:spcPts val="0"/>
                  </a:spcBef>
                  <a:spcAft>
                    <a:spcPts val="0"/>
                  </a:spcAft>
                  <a:defRPr/>
                </a:pPr>
                <a:r>
                  <a:rPr lang="en-US">
                    <a:noFill/>
                    <a:latin typeface="+mn-lt"/>
                    <a:cs typeface="+mn-cs"/>
                  </a:rPr>
                  <a:t> </a:t>
                </a:r>
              </a:p>
            </p:txBody>
          </p:sp>
          <p:sp>
            <p:nvSpPr>
              <p:cNvPr id="25" name="Text Box 28"/>
              <p:cNvSpPr txBox="1">
                <a:spLocks noRot="1" noChangeAspect="1" noMove="1" noResize="1" noEditPoints="1" noAdjustHandles="1" noChangeArrowheads="1" noChangeShapeType="1" noTextEdit="1"/>
              </p:cNvSpPr>
              <p:nvPr/>
            </p:nvSpPr>
            <p:spPr bwMode="auto">
              <a:xfrm>
                <a:off x="3746" y="2585"/>
                <a:ext cx="2090" cy="510"/>
              </a:xfrm>
              <a:prstGeom prst="rect">
                <a:avLst/>
              </a:prstGeom>
              <a:blipFill rotWithShape="1">
                <a:blip r:embed="rId4"/>
                <a:stretch>
                  <a:fillRect/>
                </a:stretch>
              </a:blipFill>
              <a:ln>
                <a:noFill/>
              </a:ln>
              <a:extLst>
                <a:ext uri="{909E8E84-426E-40DD-AFC4-6F175D3DCCD1}"/>
                <a:ext uri="{91240B29-F687-4F45-9708-019B960494DF}"/>
              </a:extLst>
            </p:spPr>
            <p:txBody>
              <a:bodyPr/>
              <a:lstStyle/>
              <a:p>
                <a:pPr fontAlgn="auto">
                  <a:spcBef>
                    <a:spcPts val="0"/>
                  </a:spcBef>
                  <a:spcAft>
                    <a:spcPts val="0"/>
                  </a:spcAft>
                  <a:defRPr/>
                </a:pPr>
                <a:r>
                  <a:rPr lang="en-US">
                    <a:noFill/>
                    <a:latin typeface="+mn-lt"/>
                    <a:cs typeface="+mn-cs"/>
                  </a:rPr>
                  <a:t> </a:t>
                </a:r>
              </a:p>
            </p:txBody>
          </p:sp>
          <p:grpSp>
            <p:nvGrpSpPr>
              <p:cNvPr id="21522" name="Group 25"/>
              <p:cNvGrpSpPr>
                <a:grpSpLocks/>
              </p:cNvGrpSpPr>
              <p:nvPr/>
            </p:nvGrpSpPr>
            <p:grpSpPr bwMode="auto">
              <a:xfrm rot="1800000">
                <a:off x="5623" y="4767"/>
                <a:ext cx="432" cy="403"/>
                <a:chOff x="0" y="0"/>
                <a:chExt cx="274320" cy="255905"/>
              </a:xfrm>
            </p:grpSpPr>
            <p:sp>
              <p:nvSpPr>
                <p:cNvPr id="21528" name="Arc 23"/>
                <p:cNvSpPr>
                  <a:spLocks/>
                </p:cNvSpPr>
                <p:nvPr/>
              </p:nvSpPr>
              <p:spPr bwMode="auto">
                <a:xfrm rot="7200000" flipH="1">
                  <a:off x="9207" y="-9207"/>
                  <a:ext cx="255905" cy="274320"/>
                </a:xfrm>
                <a:custGeom>
                  <a:avLst/>
                  <a:gdLst>
                    <a:gd name="T0" fmla="*/ 223060 w 255905"/>
                    <a:gd name="T1" fmla="*/ 45407 h 274320"/>
                    <a:gd name="T2" fmla="*/ 233084 w 255905"/>
                    <a:gd name="T3" fmla="*/ 215342 h 274320"/>
                    <a:gd name="T4" fmla="*/ 0 60000 65536"/>
                    <a:gd name="T5" fmla="*/ 0 60000 65536"/>
                    <a:gd name="T6" fmla="*/ 0 w 255905"/>
                    <a:gd name="T7" fmla="*/ 0 h 274320"/>
                    <a:gd name="T8" fmla="*/ 255905 w 255905"/>
                    <a:gd name="T9" fmla="*/ 274320 h 274320"/>
                  </a:gdLst>
                  <a:ahLst/>
                  <a:cxnLst>
                    <a:cxn ang="T4">
                      <a:pos x="T0" y="T1"/>
                    </a:cxn>
                    <a:cxn ang="T5">
                      <a:pos x="T2" y="T3"/>
                    </a:cxn>
                  </a:cxnLst>
                  <a:rect l="T6" t="T7" r="T8" b="T9"/>
                  <a:pathLst>
                    <a:path w="255905" h="274320" stroke="0">
                      <a:moveTo>
                        <a:pt x="223060" y="45407"/>
                      </a:moveTo>
                      <a:cubicBezTo>
                        <a:pt x="262767" y="92703"/>
                        <a:pt x="266918" y="163062"/>
                        <a:pt x="233084" y="215342"/>
                      </a:cubicBezTo>
                      <a:lnTo>
                        <a:pt x="127953" y="137160"/>
                      </a:lnTo>
                      <a:lnTo>
                        <a:pt x="223060" y="45407"/>
                      </a:lnTo>
                      <a:close/>
                    </a:path>
                    <a:path w="255905" h="274320" fill="none">
                      <a:moveTo>
                        <a:pt x="223060" y="45407"/>
                      </a:moveTo>
                      <a:cubicBezTo>
                        <a:pt x="262767" y="92703"/>
                        <a:pt x="266918" y="163062"/>
                        <a:pt x="233084" y="215342"/>
                      </a:cubicBezTo>
                    </a:path>
                  </a:pathLst>
                </a:custGeom>
                <a:noFill/>
                <a:ln w="9525">
                  <a:solidFill>
                    <a:srgbClr val="000000"/>
                  </a:solidFill>
                  <a:round/>
                  <a:headEnd/>
                  <a:tailEnd/>
                </a:ln>
              </p:spPr>
              <p:txBody>
                <a:bodyPr anchor="ctr"/>
                <a:lstStyle/>
                <a:p>
                  <a:endParaRPr lang="en-US"/>
                </a:p>
              </p:txBody>
            </p:sp>
            <p:cxnSp>
              <p:nvCxnSpPr>
                <p:cNvPr id="21529" name="Straight Arrow Connector 32"/>
                <p:cNvCxnSpPr>
                  <a:cxnSpLocks noChangeShapeType="1"/>
                </p:cNvCxnSpPr>
                <p:nvPr/>
              </p:nvCxnSpPr>
              <p:spPr bwMode="auto">
                <a:xfrm rot="21000000" flipH="1">
                  <a:off x="44512" y="4916"/>
                  <a:ext cx="63500" cy="0"/>
                </a:xfrm>
                <a:prstGeom prst="straightConnector1">
                  <a:avLst/>
                </a:prstGeom>
                <a:noFill/>
                <a:ln w="15875">
                  <a:solidFill>
                    <a:srgbClr val="000000"/>
                  </a:solidFill>
                  <a:round/>
                  <a:headEnd/>
                  <a:tailEnd type="triangle" w="med" len="med"/>
                </a:ln>
              </p:spPr>
            </p:cxnSp>
          </p:grpSp>
          <p:sp>
            <p:nvSpPr>
              <p:cNvPr id="21523" name="Text Box 32"/>
              <p:cNvSpPr txBox="1">
                <a:spLocks noChangeArrowheads="1"/>
              </p:cNvSpPr>
              <p:nvPr/>
            </p:nvSpPr>
            <p:spPr bwMode="auto">
              <a:xfrm>
                <a:off x="5912" y="4537"/>
                <a:ext cx="795" cy="406"/>
              </a:xfrm>
              <a:prstGeom prst="rect">
                <a:avLst/>
              </a:prstGeom>
              <a:noFill/>
              <a:ln w="9525">
                <a:noFill/>
                <a:miter lim="800000"/>
                <a:headEnd/>
                <a:tailEnd/>
              </a:ln>
            </p:spPr>
            <p:txBody>
              <a:bodyPr/>
              <a:lstStyle/>
              <a:p>
                <a:r>
                  <a:rPr lang="en-US" sz="1000" b="1">
                    <a:cs typeface="Times New Roman" pitchFamily="18" charset="0"/>
                  </a:rPr>
                  <a:t>90</a:t>
                </a:r>
                <a:r>
                  <a:rPr lang="en-US" sz="1000" b="1" baseline="30000">
                    <a:ea typeface="Times New Roman" pitchFamily="18" charset="0"/>
                    <a:cs typeface="Calibri" pitchFamily="34" charset="0"/>
                  </a:rPr>
                  <a:t>°</a:t>
                </a:r>
                <a:endParaRPr lang="en-US" sz="1000">
                  <a:cs typeface="Times New Roman" pitchFamily="18" charset="0"/>
                </a:endParaRPr>
              </a:p>
            </p:txBody>
          </p:sp>
          <p:grpSp>
            <p:nvGrpSpPr>
              <p:cNvPr id="21524" name="Group 27"/>
              <p:cNvGrpSpPr>
                <a:grpSpLocks/>
              </p:cNvGrpSpPr>
              <p:nvPr/>
            </p:nvGrpSpPr>
            <p:grpSpPr bwMode="auto">
              <a:xfrm rot="-4548545">
                <a:off x="5430" y="4742"/>
                <a:ext cx="432" cy="403"/>
                <a:chOff x="0" y="0"/>
                <a:chExt cx="274320" cy="255905"/>
              </a:xfrm>
            </p:grpSpPr>
            <p:sp>
              <p:nvSpPr>
                <p:cNvPr id="21526" name="Arc 23"/>
                <p:cNvSpPr>
                  <a:spLocks/>
                </p:cNvSpPr>
                <p:nvPr/>
              </p:nvSpPr>
              <p:spPr bwMode="auto">
                <a:xfrm rot="7200000" flipH="1">
                  <a:off x="9207" y="-9207"/>
                  <a:ext cx="255905" cy="274320"/>
                </a:xfrm>
                <a:custGeom>
                  <a:avLst/>
                  <a:gdLst>
                    <a:gd name="T0" fmla="*/ 223060 w 255905"/>
                    <a:gd name="T1" fmla="*/ 45407 h 274320"/>
                    <a:gd name="T2" fmla="*/ 233084 w 255905"/>
                    <a:gd name="T3" fmla="*/ 215342 h 274320"/>
                    <a:gd name="T4" fmla="*/ 0 60000 65536"/>
                    <a:gd name="T5" fmla="*/ 0 60000 65536"/>
                    <a:gd name="T6" fmla="*/ 0 w 255905"/>
                    <a:gd name="T7" fmla="*/ 0 h 274320"/>
                    <a:gd name="T8" fmla="*/ 255905 w 255905"/>
                    <a:gd name="T9" fmla="*/ 274320 h 274320"/>
                  </a:gdLst>
                  <a:ahLst/>
                  <a:cxnLst>
                    <a:cxn ang="T4">
                      <a:pos x="T0" y="T1"/>
                    </a:cxn>
                    <a:cxn ang="T5">
                      <a:pos x="T2" y="T3"/>
                    </a:cxn>
                  </a:cxnLst>
                  <a:rect l="T6" t="T7" r="T8" b="T9"/>
                  <a:pathLst>
                    <a:path w="255905" h="274320" stroke="0">
                      <a:moveTo>
                        <a:pt x="223060" y="45407"/>
                      </a:moveTo>
                      <a:cubicBezTo>
                        <a:pt x="262767" y="92703"/>
                        <a:pt x="266918" y="163062"/>
                        <a:pt x="233084" y="215342"/>
                      </a:cubicBezTo>
                      <a:lnTo>
                        <a:pt x="127953" y="137160"/>
                      </a:lnTo>
                      <a:lnTo>
                        <a:pt x="223060" y="45407"/>
                      </a:lnTo>
                      <a:close/>
                    </a:path>
                    <a:path w="255905" h="274320" fill="none">
                      <a:moveTo>
                        <a:pt x="223060" y="45407"/>
                      </a:moveTo>
                      <a:cubicBezTo>
                        <a:pt x="262767" y="92703"/>
                        <a:pt x="266918" y="163062"/>
                        <a:pt x="233084" y="215342"/>
                      </a:cubicBezTo>
                    </a:path>
                  </a:pathLst>
                </a:custGeom>
                <a:noFill/>
                <a:ln w="9525">
                  <a:solidFill>
                    <a:srgbClr val="000000"/>
                  </a:solidFill>
                  <a:round/>
                  <a:headEnd/>
                  <a:tailEnd/>
                </a:ln>
              </p:spPr>
              <p:txBody>
                <a:bodyPr anchor="ctr"/>
                <a:lstStyle/>
                <a:p>
                  <a:endParaRPr lang="en-US"/>
                </a:p>
              </p:txBody>
            </p:sp>
            <p:cxnSp>
              <p:nvCxnSpPr>
                <p:cNvPr id="21527" name="Straight Arrow Connector 30"/>
                <p:cNvCxnSpPr>
                  <a:cxnSpLocks noChangeShapeType="1"/>
                </p:cNvCxnSpPr>
                <p:nvPr/>
              </p:nvCxnSpPr>
              <p:spPr bwMode="auto">
                <a:xfrm rot="21000000" flipH="1">
                  <a:off x="44512" y="4916"/>
                  <a:ext cx="63500" cy="0"/>
                </a:xfrm>
                <a:prstGeom prst="straightConnector1">
                  <a:avLst/>
                </a:prstGeom>
                <a:noFill/>
                <a:ln w="15875">
                  <a:solidFill>
                    <a:srgbClr val="000000"/>
                  </a:solidFill>
                  <a:round/>
                  <a:headEnd/>
                  <a:tailEnd type="triangle" w="med" len="med"/>
                </a:ln>
              </p:spPr>
            </p:cxnSp>
          </p:grpSp>
          <p:sp>
            <p:nvSpPr>
              <p:cNvPr id="21525" name="Text Box 36"/>
              <p:cNvSpPr txBox="1">
                <a:spLocks noChangeArrowheads="1"/>
              </p:cNvSpPr>
              <p:nvPr/>
            </p:nvSpPr>
            <p:spPr bwMode="auto">
              <a:xfrm>
                <a:off x="5012" y="4536"/>
                <a:ext cx="795" cy="406"/>
              </a:xfrm>
              <a:prstGeom prst="rect">
                <a:avLst/>
              </a:prstGeom>
              <a:noFill/>
              <a:ln w="9525">
                <a:noFill/>
                <a:miter lim="800000"/>
                <a:headEnd/>
                <a:tailEnd/>
              </a:ln>
            </p:spPr>
            <p:txBody>
              <a:bodyPr/>
              <a:lstStyle/>
              <a:p>
                <a:r>
                  <a:rPr lang="en-US" sz="1000" b="1">
                    <a:cs typeface="Times New Roman" pitchFamily="18" charset="0"/>
                  </a:rPr>
                  <a:t>90</a:t>
                </a:r>
                <a:r>
                  <a:rPr lang="en-US" sz="1000" b="1" baseline="30000">
                    <a:ea typeface="Times New Roman" pitchFamily="18" charset="0"/>
                    <a:cs typeface="Calibri" pitchFamily="34" charset="0"/>
                  </a:rPr>
                  <a:t>°</a:t>
                </a:r>
                <a:endParaRPr lang="en-US" sz="1000">
                  <a:cs typeface="Times New Roman" pitchFamily="18" charset="0"/>
                </a:endParaRPr>
              </a:p>
            </p:txBody>
          </p:sp>
        </p:grpSp>
        <p:sp>
          <p:nvSpPr>
            <p:cNvPr id="21515" name="Text Box 37"/>
            <p:cNvSpPr txBox="1">
              <a:spLocks noChangeArrowheads="1"/>
            </p:cNvSpPr>
            <p:nvPr/>
          </p:nvSpPr>
          <p:spPr bwMode="auto">
            <a:xfrm>
              <a:off x="5444" y="5185"/>
              <a:ext cx="482" cy="439"/>
            </a:xfrm>
            <a:prstGeom prst="rect">
              <a:avLst/>
            </a:prstGeom>
            <a:noFill/>
            <a:ln w="9525">
              <a:noFill/>
              <a:miter lim="800000"/>
              <a:headEnd/>
              <a:tailEnd/>
            </a:ln>
          </p:spPr>
          <p:txBody>
            <a:bodyPr/>
            <a:lstStyle/>
            <a:p>
              <a:r>
                <a:rPr lang="en-US" sz="1000" b="1">
                  <a:cs typeface="Times New Roman" pitchFamily="18" charset="0"/>
                </a:rPr>
                <a:t>N</a:t>
              </a:r>
              <a:endParaRPr lang="en-US" sz="1000">
                <a:cs typeface="Times New Roman" pitchFamily="18" charset="0"/>
              </a:endParaRPr>
            </a:p>
          </p:txBody>
        </p:sp>
      </p:grpSp>
      <p:sp>
        <p:nvSpPr>
          <p:cNvPr id="21511" name="Rectangle 35"/>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endParaRPr lang="en-US"/>
          </a:p>
        </p:txBody>
      </p:sp>
      <p:sp>
        <p:nvSpPr>
          <p:cNvPr id="4" name="Slide Number Placeholder 3"/>
          <p:cNvSpPr>
            <a:spLocks noGrp="1"/>
          </p:cNvSpPr>
          <p:nvPr>
            <p:ph type="sldNum" sz="quarter" idx="12"/>
          </p:nvPr>
        </p:nvSpPr>
        <p:spPr/>
        <p:txBody>
          <a:bodyPr/>
          <a:lstStyle/>
          <a:p>
            <a:pPr>
              <a:defRPr/>
            </a:pPr>
            <a:fld id="{A62D3A12-939E-4D00-A242-55D8ACD76ED8}" type="slidenum">
              <a:rPr lang="en-US"/>
              <a:pPr>
                <a:defRPr/>
              </a:pPr>
              <a:t>8</a:t>
            </a:fld>
            <a:endParaRPr lang="en-US"/>
          </a:p>
        </p:txBody>
      </p:sp>
      <p:sp>
        <p:nvSpPr>
          <p:cNvPr id="34"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Content Placeholder 2"/>
          <p:cNvSpPr>
            <a:spLocks noGrp="1"/>
          </p:cNvSpPr>
          <p:nvPr>
            <p:ph idx="1"/>
          </p:nvPr>
        </p:nvSpPr>
        <p:spPr>
          <a:xfrm>
            <a:off x="228600" y="1143000"/>
            <a:ext cx="6324600" cy="731838"/>
          </a:xfrm>
        </p:spPr>
        <p:txBody>
          <a:bodyPr/>
          <a:lstStyle/>
          <a:p>
            <a:pPr marL="0" indent="0" eaLnBrk="1" hangingPunct="1">
              <a:buFont typeface="Wingdings 2" pitchFamily="18" charset="2"/>
              <a:buNone/>
            </a:pPr>
            <a:r>
              <a:rPr lang="en-US" b="1" u="sng" smtClean="0"/>
              <a:t>Section 2</a:t>
            </a:r>
            <a:r>
              <a:rPr lang="en-US" b="1" smtClean="0"/>
              <a:t>– Definition Changes</a:t>
            </a:r>
          </a:p>
        </p:txBody>
      </p:sp>
      <p:sp>
        <p:nvSpPr>
          <p:cNvPr id="22530" name="Rectangle 5"/>
          <p:cNvSpPr>
            <a:spLocks noChangeArrowheads="1"/>
          </p:cNvSpPr>
          <p:nvPr/>
        </p:nvSpPr>
        <p:spPr bwMode="auto">
          <a:xfrm>
            <a:off x="0" y="2857500"/>
            <a:ext cx="9144000" cy="0"/>
          </a:xfrm>
          <a:prstGeom prst="rect">
            <a:avLst/>
          </a:prstGeom>
          <a:noFill/>
          <a:ln w="9525">
            <a:noFill/>
            <a:miter lim="800000"/>
            <a:headEnd/>
            <a:tailEnd/>
          </a:ln>
        </p:spPr>
        <p:txBody>
          <a:bodyPr wrap="none" anchor="ctr">
            <a:spAutoFit/>
          </a:bodyPr>
          <a:lstStyle/>
          <a:p>
            <a:pPr>
              <a:tabLst>
                <a:tab pos="457200" algn="l"/>
                <a:tab pos="2457450" algn="l"/>
              </a:tabLst>
            </a:pPr>
            <a:r>
              <a:rPr lang="en-US" sz="1000" b="1">
                <a:cs typeface="Times New Roman" pitchFamily="18" charset="0"/>
              </a:rPr>
              <a:t/>
            </a:r>
            <a:br>
              <a:rPr lang="en-US" sz="1000" b="1">
                <a:cs typeface="Times New Roman" pitchFamily="18" charset="0"/>
              </a:rPr>
            </a:br>
            <a:endParaRPr lang="en-US"/>
          </a:p>
        </p:txBody>
      </p:sp>
      <p:sp>
        <p:nvSpPr>
          <p:cNvPr id="22531" name="Rectangle 8"/>
          <p:cNvSpPr>
            <a:spLocks noChangeArrowheads="1"/>
          </p:cNvSpPr>
          <p:nvPr/>
        </p:nvSpPr>
        <p:spPr bwMode="auto">
          <a:xfrm>
            <a:off x="0" y="1181100"/>
            <a:ext cx="9144000" cy="457200"/>
          </a:xfrm>
          <a:prstGeom prst="rect">
            <a:avLst/>
          </a:prstGeom>
          <a:noFill/>
          <a:ln w="9525">
            <a:noFill/>
            <a:miter lim="800000"/>
            <a:headEnd/>
            <a:tailEnd/>
          </a:ln>
        </p:spPr>
        <p:txBody>
          <a:bodyPr wrap="none" anchor="ctr">
            <a:spAutoFit/>
          </a:bodyPr>
          <a:lstStyle/>
          <a:p>
            <a:pPr algn="just">
              <a:tabLst>
                <a:tab pos="457200" algn="l"/>
                <a:tab pos="2457450" algn="l"/>
              </a:tabLst>
            </a:pPr>
            <a:endParaRPr lang="en-US"/>
          </a:p>
        </p:txBody>
      </p:sp>
      <p:sp>
        <p:nvSpPr>
          <p:cNvPr id="22532" name="Rectangle 33"/>
          <p:cNvSpPr>
            <a:spLocks noChangeArrowheads="1"/>
          </p:cNvSpPr>
          <p:nvPr/>
        </p:nvSpPr>
        <p:spPr bwMode="auto">
          <a:xfrm>
            <a:off x="304800" y="1657350"/>
            <a:ext cx="7924800" cy="369888"/>
          </a:xfrm>
          <a:prstGeom prst="rect">
            <a:avLst/>
          </a:prstGeom>
          <a:noFill/>
          <a:ln w="9525">
            <a:noFill/>
            <a:miter lim="800000"/>
            <a:headEnd/>
            <a:tailEnd/>
          </a:ln>
        </p:spPr>
        <p:txBody>
          <a:bodyPr>
            <a:spAutoFit/>
          </a:bodyPr>
          <a:lstStyle/>
          <a:p>
            <a:r>
              <a:rPr lang="en-US">
                <a:latin typeface="Franklin Gothic Book" pitchFamily="34" charset="0"/>
              </a:rPr>
              <a:t>• Added definitions for the following:</a:t>
            </a:r>
          </a:p>
        </p:txBody>
      </p:sp>
      <p:sp>
        <p:nvSpPr>
          <p:cNvPr id="22533" name="TextBox 3"/>
          <p:cNvSpPr txBox="1">
            <a:spLocks noChangeArrowheads="1"/>
          </p:cNvSpPr>
          <p:nvPr/>
        </p:nvSpPr>
        <p:spPr bwMode="auto">
          <a:xfrm>
            <a:off x="495300" y="2063750"/>
            <a:ext cx="8153400" cy="4246563"/>
          </a:xfrm>
          <a:prstGeom prst="rect">
            <a:avLst/>
          </a:prstGeom>
          <a:noFill/>
          <a:ln w="9525">
            <a:noFill/>
            <a:miter lim="800000"/>
            <a:headEnd/>
            <a:tailEnd/>
          </a:ln>
        </p:spPr>
        <p:txBody>
          <a:bodyPr>
            <a:spAutoFit/>
          </a:bodyPr>
          <a:lstStyle/>
          <a:p>
            <a:r>
              <a:rPr lang="en-US">
                <a:latin typeface="Franklin Gothic Book" pitchFamily="34" charset="0"/>
              </a:rPr>
              <a:t>2.9 </a:t>
            </a:r>
            <a:r>
              <a:rPr lang="en-US" b="1">
                <a:latin typeface="Franklin Gothic Book" pitchFamily="34" charset="0"/>
              </a:rPr>
              <a:t>cover: </a:t>
            </a:r>
            <a:r>
              <a:rPr lang="en-US" sz="1600">
                <a:latin typeface="Franklin Gothic Book" pitchFamily="34" charset="0"/>
              </a:rPr>
              <a:t>a lid or equipment covering used to protect the measurement components of a meter from external elements while allowing the viewing of the dials and nameplate information. A cover may contain other components which may be required for resetting demand and electronically reading the meter</a:t>
            </a:r>
          </a:p>
          <a:p>
            <a:pPr marL="0" lvl="1"/>
            <a:endParaRPr lang="en-US">
              <a:latin typeface="Franklin Gothic Book" pitchFamily="34" charset="0"/>
            </a:endParaRPr>
          </a:p>
          <a:p>
            <a:pPr marL="0" lvl="1"/>
            <a:r>
              <a:rPr lang="en-US">
                <a:latin typeface="Franklin Gothic Book" pitchFamily="34" charset="0"/>
              </a:rPr>
              <a:t>2.41 </a:t>
            </a:r>
            <a:r>
              <a:rPr lang="en-US" b="1">
                <a:latin typeface="Franklin Gothic Book" pitchFamily="34" charset="0"/>
              </a:rPr>
              <a:t>Instrument transformer: </a:t>
            </a:r>
            <a:r>
              <a:rPr lang="en-US" sz="1600">
                <a:latin typeface="Franklin Gothic Book" pitchFamily="34" charset="0"/>
              </a:rPr>
              <a:t>A transformer that reproduces in its secondary circuit a definite and known proportion of the  voltage  or current of its primary circuit with the phase relation substantially preserved.</a:t>
            </a:r>
          </a:p>
          <a:p>
            <a:endParaRPr lang="en-US">
              <a:latin typeface="Franklin Gothic Book" pitchFamily="34" charset="0"/>
            </a:endParaRPr>
          </a:p>
          <a:p>
            <a:pPr marL="0" lvl="1"/>
            <a:r>
              <a:rPr lang="en-US">
                <a:latin typeface="Franklin Gothic Book" pitchFamily="34" charset="0"/>
              </a:rPr>
              <a:t>2.44 </a:t>
            </a:r>
            <a:r>
              <a:rPr lang="en-US" b="1">
                <a:latin typeface="Franklin Gothic Book" pitchFamily="34" charset="0"/>
              </a:rPr>
              <a:t>meter</a:t>
            </a:r>
            <a:r>
              <a:rPr lang="en-US">
                <a:latin typeface="Franklin Gothic Book" pitchFamily="34" charset="0"/>
              </a:rPr>
              <a:t>:  </a:t>
            </a:r>
            <a:r>
              <a:rPr lang="en-US" sz="1600">
                <a:latin typeface="Franklin Gothic Book" pitchFamily="34" charset="0"/>
              </a:rPr>
              <a:t>A device that measures and records the consumption or usage of the product/service. In  this standard, the term “meter” refers to a type of metering device.</a:t>
            </a:r>
          </a:p>
          <a:p>
            <a:endParaRPr lang="en-US" sz="1600">
              <a:latin typeface="Franklin Gothic Book" pitchFamily="34" charset="0"/>
            </a:endParaRPr>
          </a:p>
          <a:p>
            <a:pPr marL="0" lvl="1"/>
            <a:r>
              <a:rPr lang="en-US">
                <a:latin typeface="Franklin Gothic Book" pitchFamily="34" charset="0"/>
              </a:rPr>
              <a:t>2.105 </a:t>
            </a:r>
            <a:r>
              <a:rPr lang="en-US" b="1">
                <a:latin typeface="Franklin Gothic Book" pitchFamily="34" charset="0"/>
              </a:rPr>
              <a:t>watthour meter – instrument transformer rated:</a:t>
            </a:r>
            <a:r>
              <a:rPr lang="en-US">
                <a:latin typeface="Franklin Gothic Book" pitchFamily="34" charset="0"/>
              </a:rPr>
              <a:t> </a:t>
            </a:r>
            <a:r>
              <a:rPr lang="en-US" sz="1600">
                <a:latin typeface="Franklin Gothic Book" pitchFamily="34" charset="0"/>
              </a:rPr>
              <a:t>A meter in which the terminals are arranged for connection to the circuit being measured using external instrument transformers.</a:t>
            </a:r>
          </a:p>
          <a:p>
            <a:endParaRPr lang="en-US">
              <a:latin typeface="Franklin Gothic Book" pitchFamily="34" charset="0"/>
            </a:endParaRPr>
          </a:p>
        </p:txBody>
      </p:sp>
      <p:sp>
        <p:nvSpPr>
          <p:cNvPr id="5" name="Slide Number Placeholder 4"/>
          <p:cNvSpPr>
            <a:spLocks noGrp="1"/>
          </p:cNvSpPr>
          <p:nvPr>
            <p:ph type="sldNum" sz="quarter" idx="12"/>
          </p:nvPr>
        </p:nvSpPr>
        <p:spPr/>
        <p:txBody>
          <a:bodyPr/>
          <a:lstStyle/>
          <a:p>
            <a:pPr>
              <a:defRPr/>
            </a:pPr>
            <a:fld id="{0F7E1F5F-3CCA-434E-9C68-5EFC5A56396C}" type="slidenum">
              <a:rPr lang="en-US"/>
              <a:pPr>
                <a:defRPr/>
              </a:pPr>
              <a:t>9</a:t>
            </a:fld>
            <a:endParaRPr lang="en-US"/>
          </a:p>
        </p:txBody>
      </p:sp>
      <p:sp>
        <p:nvSpPr>
          <p:cNvPr id="11" name="Title 1"/>
          <p:cNvSpPr>
            <a:spLocks noGrp="1"/>
          </p:cNvSpPr>
          <p:nvPr>
            <p:ph type="title"/>
          </p:nvPr>
        </p:nvSpPr>
        <p:spPr>
          <a:xfrm>
            <a:off x="457200" y="274638"/>
            <a:ext cx="8229600" cy="804862"/>
          </a:xfrm>
        </p:spPr>
        <p:txBody>
          <a:bodyPr>
            <a:normAutofit fontScale="90000"/>
          </a:bodyPr>
          <a:lstStyle/>
          <a:p>
            <a:pPr algn="ctr" eaLnBrk="1" fontAlgn="auto" hangingPunct="1">
              <a:spcAft>
                <a:spcPts val="0"/>
              </a:spcAft>
              <a:defRPr/>
            </a:pPr>
            <a:r>
              <a:rPr lang="en-US" dirty="0"/>
              <a:t/>
            </a:r>
            <a:br>
              <a:rPr lang="en-US" dirty="0"/>
            </a:br>
            <a:r>
              <a:rPr lang="en-US" sz="3100" dirty="0" smtClean="0"/>
              <a:t>Changes – ANSI C12.1</a:t>
            </a:r>
            <a:r>
              <a:rPr lang="en-US" sz="3100" dirty="0"/>
              <a:t/>
            </a:r>
            <a:br>
              <a:rPr lang="en-US" sz="3100" dirty="0"/>
            </a:br>
            <a:endParaRPr lang="en-US" sz="3100" dirty="0"/>
          </a:p>
        </p:txBody>
      </p:sp>
    </p:spTree>
  </p:cSld>
  <p:clrMapOvr>
    <a:masterClrMapping/>
  </p:clrMapOvr>
  <p:transition spd="slow">
    <p:wip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1289</TotalTime>
  <Words>2029</Words>
  <Application>Microsoft Office PowerPoint</Application>
  <PresentationFormat>On-screen Show (4:3)</PresentationFormat>
  <Paragraphs>314</Paragraphs>
  <Slides>46</Slides>
  <Notes>0</Notes>
  <HiddenSlides>0</HiddenSlides>
  <MMClips>0</MMClips>
  <ScaleCrop>false</ScaleCrop>
  <HeadingPairs>
    <vt:vector size="6" baseType="variant">
      <vt:variant>
        <vt:lpstr>Fonts Used</vt:lpstr>
      </vt:variant>
      <vt:variant>
        <vt:i4>11</vt:i4>
      </vt:variant>
      <vt:variant>
        <vt:lpstr>Design Template</vt:lpstr>
      </vt:variant>
      <vt:variant>
        <vt:i4>6</vt:i4>
      </vt:variant>
      <vt:variant>
        <vt:lpstr>Slide Titles</vt:lpstr>
      </vt:variant>
      <vt:variant>
        <vt:i4>46</vt:i4>
      </vt:variant>
    </vt:vector>
  </HeadingPairs>
  <TitlesOfParts>
    <vt:vector size="63" baseType="lpstr">
      <vt:lpstr>Arial</vt:lpstr>
      <vt:lpstr>Franklin Gothic Medium</vt:lpstr>
      <vt:lpstr>Franklin Gothic Book</vt:lpstr>
      <vt:lpstr>Wingdings 2</vt:lpstr>
      <vt:lpstr>Calibri</vt:lpstr>
      <vt:lpstr>Wingdings</vt:lpstr>
      <vt:lpstr>Lucida Handwriting</vt:lpstr>
      <vt:lpstr>Times New Roman</vt:lpstr>
      <vt:lpstr>Cambria Math</vt:lpstr>
      <vt:lpstr>Arial Bold</vt:lpstr>
      <vt:lpstr>Blackadder ITC</vt:lpstr>
      <vt:lpstr>Trek</vt:lpstr>
      <vt:lpstr>Trek</vt:lpstr>
      <vt:lpstr>Trek</vt:lpstr>
      <vt:lpstr>Trek</vt:lpstr>
      <vt:lpstr>Trek</vt:lpstr>
      <vt:lpstr>Trek</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vector>
  </TitlesOfParts>
  <Company>Northeast Utilities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ANSI/OIML Standards 2013 ECNE Update</dc:title>
  <dc:creator>Bill Green</dc:creator>
  <cp:lastModifiedBy>Tom Lawton</cp:lastModifiedBy>
  <cp:revision>99</cp:revision>
  <cp:lastPrinted>2013-09-09T15:11:48Z</cp:lastPrinted>
  <dcterms:created xsi:type="dcterms:W3CDTF">2013-08-21T18:13:41Z</dcterms:created>
  <dcterms:modified xsi:type="dcterms:W3CDTF">2014-11-09T20:25:17Z</dcterms:modified>
</cp:coreProperties>
</file>