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47"/>
  </p:notesMasterIdLst>
  <p:sldIdLst>
    <p:sldId id="256" r:id="rId2"/>
    <p:sldId id="272" r:id="rId3"/>
    <p:sldId id="257" r:id="rId4"/>
    <p:sldId id="303" r:id="rId5"/>
    <p:sldId id="304" r:id="rId6"/>
    <p:sldId id="296" r:id="rId7"/>
    <p:sldId id="298" r:id="rId8"/>
    <p:sldId id="299" r:id="rId9"/>
    <p:sldId id="300" r:id="rId10"/>
    <p:sldId id="301" r:id="rId11"/>
    <p:sldId id="302"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4" r:id="rId30"/>
    <p:sldId id="325" r:id="rId31"/>
    <p:sldId id="322" r:id="rId32"/>
    <p:sldId id="323" r:id="rId33"/>
    <p:sldId id="326" r:id="rId34"/>
    <p:sldId id="327" r:id="rId35"/>
    <p:sldId id="297" r:id="rId36"/>
    <p:sldId id="280" r:id="rId37"/>
    <p:sldId id="285" r:id="rId38"/>
    <p:sldId id="286" r:id="rId39"/>
    <p:sldId id="288" r:id="rId40"/>
    <p:sldId id="289" r:id="rId41"/>
    <p:sldId id="290" r:id="rId42"/>
    <p:sldId id="291" r:id="rId43"/>
    <p:sldId id="292" r:id="rId44"/>
    <p:sldId id="293" r:id="rId45"/>
    <p:sldId id="281" r:id="rId46"/>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A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0610" autoAdjust="0"/>
  </p:normalViewPr>
  <p:slideViewPr>
    <p:cSldViewPr>
      <p:cViewPr>
        <p:scale>
          <a:sx n="80" d="100"/>
          <a:sy n="80" d="100"/>
        </p:scale>
        <p:origin x="-270" y="-30"/>
      </p:cViewPr>
      <p:guideLst>
        <p:guide orient="horz" pos="2160"/>
        <p:guide pos="2880"/>
      </p:guideLst>
    </p:cSldViewPr>
  </p:slideViewPr>
  <p:outlineViewPr>
    <p:cViewPr>
      <p:scale>
        <a:sx n="33" d="100"/>
        <a:sy n="33" d="100"/>
      </p:scale>
      <p:origin x="48" y="51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fld id="{834A0BF2-1090-4039-B5C1-4F9C7D6A46B0}" type="datetimeFigureOut">
              <a:rPr lang="en-US" smtClean="0"/>
              <a:t>10/26/2014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F0D2507F-2EB2-441C-98AF-76DC3A63DC1D}" type="slidenum">
              <a:rPr lang="en-US" smtClean="0"/>
              <a:t>‹#›</a:t>
            </a:fld>
            <a:endParaRPr lang="en-US"/>
          </a:p>
        </p:txBody>
      </p:sp>
    </p:spTree>
    <p:extLst>
      <p:ext uri="{BB962C8B-B14F-4D97-AF65-F5344CB8AC3E}">
        <p14:creationId xmlns:p14="http://schemas.microsoft.com/office/powerpoint/2010/main" val="151278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a:t>
            </a:fld>
            <a:endParaRPr lang="en-US"/>
          </a:p>
        </p:txBody>
      </p:sp>
    </p:spTree>
    <p:extLst>
      <p:ext uri="{BB962C8B-B14F-4D97-AF65-F5344CB8AC3E}">
        <p14:creationId xmlns:p14="http://schemas.microsoft.com/office/powerpoint/2010/main" val="7671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10</a:t>
            </a:fld>
            <a:endParaRPr lang="en-US"/>
          </a:p>
        </p:txBody>
      </p:sp>
    </p:spTree>
    <p:extLst>
      <p:ext uri="{BB962C8B-B14F-4D97-AF65-F5344CB8AC3E}">
        <p14:creationId xmlns:p14="http://schemas.microsoft.com/office/powerpoint/2010/main" val="175874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11</a:t>
            </a:fld>
            <a:endParaRPr lang="en-US"/>
          </a:p>
        </p:txBody>
      </p:sp>
    </p:spTree>
    <p:extLst>
      <p:ext uri="{BB962C8B-B14F-4D97-AF65-F5344CB8AC3E}">
        <p14:creationId xmlns:p14="http://schemas.microsoft.com/office/powerpoint/2010/main" val="161642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12</a:t>
            </a:fld>
            <a:endParaRPr lang="en-US"/>
          </a:p>
        </p:txBody>
      </p:sp>
    </p:spTree>
    <p:extLst>
      <p:ext uri="{BB962C8B-B14F-4D97-AF65-F5344CB8AC3E}">
        <p14:creationId xmlns:p14="http://schemas.microsoft.com/office/powerpoint/2010/main" val="273420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13</a:t>
            </a:fld>
            <a:endParaRPr lang="en-US"/>
          </a:p>
        </p:txBody>
      </p:sp>
    </p:spTree>
    <p:extLst>
      <p:ext uri="{BB962C8B-B14F-4D97-AF65-F5344CB8AC3E}">
        <p14:creationId xmlns:p14="http://schemas.microsoft.com/office/powerpoint/2010/main" val="51282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14</a:t>
            </a:fld>
            <a:endParaRPr lang="en-US"/>
          </a:p>
        </p:txBody>
      </p:sp>
    </p:spTree>
    <p:extLst>
      <p:ext uri="{BB962C8B-B14F-4D97-AF65-F5344CB8AC3E}">
        <p14:creationId xmlns:p14="http://schemas.microsoft.com/office/powerpoint/2010/main" val="379365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15</a:t>
            </a:fld>
            <a:endParaRPr lang="en-US"/>
          </a:p>
        </p:txBody>
      </p:sp>
    </p:spTree>
    <p:extLst>
      <p:ext uri="{BB962C8B-B14F-4D97-AF65-F5344CB8AC3E}">
        <p14:creationId xmlns:p14="http://schemas.microsoft.com/office/powerpoint/2010/main" val="1293117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16</a:t>
            </a:fld>
            <a:endParaRPr lang="en-US"/>
          </a:p>
        </p:txBody>
      </p:sp>
    </p:spTree>
    <p:extLst>
      <p:ext uri="{BB962C8B-B14F-4D97-AF65-F5344CB8AC3E}">
        <p14:creationId xmlns:p14="http://schemas.microsoft.com/office/powerpoint/2010/main" val="197360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17</a:t>
            </a:fld>
            <a:endParaRPr lang="en-US"/>
          </a:p>
        </p:txBody>
      </p:sp>
    </p:spTree>
    <p:extLst>
      <p:ext uri="{BB962C8B-B14F-4D97-AF65-F5344CB8AC3E}">
        <p14:creationId xmlns:p14="http://schemas.microsoft.com/office/powerpoint/2010/main" val="349434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18</a:t>
            </a:fld>
            <a:endParaRPr lang="en-US"/>
          </a:p>
        </p:txBody>
      </p:sp>
    </p:spTree>
    <p:extLst>
      <p:ext uri="{BB962C8B-B14F-4D97-AF65-F5344CB8AC3E}">
        <p14:creationId xmlns:p14="http://schemas.microsoft.com/office/powerpoint/2010/main" val="191854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19</a:t>
            </a:fld>
            <a:endParaRPr lang="en-US"/>
          </a:p>
        </p:txBody>
      </p:sp>
    </p:spTree>
    <p:extLst>
      <p:ext uri="{BB962C8B-B14F-4D97-AF65-F5344CB8AC3E}">
        <p14:creationId xmlns:p14="http://schemas.microsoft.com/office/powerpoint/2010/main" val="79580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a:t>
            </a:fld>
            <a:endParaRPr lang="en-US"/>
          </a:p>
        </p:txBody>
      </p:sp>
    </p:spTree>
    <p:extLst>
      <p:ext uri="{BB962C8B-B14F-4D97-AF65-F5344CB8AC3E}">
        <p14:creationId xmlns:p14="http://schemas.microsoft.com/office/powerpoint/2010/main" val="1982119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20</a:t>
            </a:fld>
            <a:endParaRPr lang="en-US"/>
          </a:p>
        </p:txBody>
      </p:sp>
    </p:spTree>
    <p:extLst>
      <p:ext uri="{BB962C8B-B14F-4D97-AF65-F5344CB8AC3E}">
        <p14:creationId xmlns:p14="http://schemas.microsoft.com/office/powerpoint/2010/main" val="229628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21</a:t>
            </a:fld>
            <a:endParaRPr lang="en-US"/>
          </a:p>
        </p:txBody>
      </p:sp>
    </p:spTree>
    <p:extLst>
      <p:ext uri="{BB962C8B-B14F-4D97-AF65-F5344CB8AC3E}">
        <p14:creationId xmlns:p14="http://schemas.microsoft.com/office/powerpoint/2010/main" val="309420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22</a:t>
            </a:fld>
            <a:endParaRPr lang="en-US"/>
          </a:p>
        </p:txBody>
      </p:sp>
    </p:spTree>
    <p:extLst>
      <p:ext uri="{BB962C8B-B14F-4D97-AF65-F5344CB8AC3E}">
        <p14:creationId xmlns:p14="http://schemas.microsoft.com/office/powerpoint/2010/main" val="166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23</a:t>
            </a:fld>
            <a:endParaRPr lang="en-US"/>
          </a:p>
        </p:txBody>
      </p:sp>
    </p:spTree>
    <p:extLst>
      <p:ext uri="{BB962C8B-B14F-4D97-AF65-F5344CB8AC3E}">
        <p14:creationId xmlns:p14="http://schemas.microsoft.com/office/powerpoint/2010/main" val="3801493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24</a:t>
            </a:fld>
            <a:endParaRPr lang="en-US"/>
          </a:p>
        </p:txBody>
      </p:sp>
    </p:spTree>
    <p:extLst>
      <p:ext uri="{BB962C8B-B14F-4D97-AF65-F5344CB8AC3E}">
        <p14:creationId xmlns:p14="http://schemas.microsoft.com/office/powerpoint/2010/main" val="3386791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25</a:t>
            </a:fld>
            <a:endParaRPr lang="en-US"/>
          </a:p>
        </p:txBody>
      </p:sp>
    </p:spTree>
    <p:extLst>
      <p:ext uri="{BB962C8B-B14F-4D97-AF65-F5344CB8AC3E}">
        <p14:creationId xmlns:p14="http://schemas.microsoft.com/office/powerpoint/2010/main" val="1208573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26</a:t>
            </a:fld>
            <a:endParaRPr lang="en-US"/>
          </a:p>
        </p:txBody>
      </p:sp>
    </p:spTree>
    <p:extLst>
      <p:ext uri="{BB962C8B-B14F-4D97-AF65-F5344CB8AC3E}">
        <p14:creationId xmlns:p14="http://schemas.microsoft.com/office/powerpoint/2010/main" val="3044586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27</a:t>
            </a:fld>
            <a:endParaRPr lang="en-US"/>
          </a:p>
        </p:txBody>
      </p:sp>
    </p:spTree>
    <p:extLst>
      <p:ext uri="{BB962C8B-B14F-4D97-AF65-F5344CB8AC3E}">
        <p14:creationId xmlns:p14="http://schemas.microsoft.com/office/powerpoint/2010/main" val="315824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28</a:t>
            </a:fld>
            <a:endParaRPr lang="en-US"/>
          </a:p>
        </p:txBody>
      </p:sp>
    </p:spTree>
    <p:extLst>
      <p:ext uri="{BB962C8B-B14F-4D97-AF65-F5344CB8AC3E}">
        <p14:creationId xmlns:p14="http://schemas.microsoft.com/office/powerpoint/2010/main" val="846386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29</a:t>
            </a:fld>
            <a:endParaRPr lang="en-US"/>
          </a:p>
        </p:txBody>
      </p:sp>
    </p:spTree>
    <p:extLst>
      <p:ext uri="{BB962C8B-B14F-4D97-AF65-F5344CB8AC3E}">
        <p14:creationId xmlns:p14="http://schemas.microsoft.com/office/powerpoint/2010/main" val="74802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a:t>
            </a:fld>
            <a:endParaRPr lang="en-US"/>
          </a:p>
        </p:txBody>
      </p:sp>
    </p:spTree>
    <p:extLst>
      <p:ext uri="{BB962C8B-B14F-4D97-AF65-F5344CB8AC3E}">
        <p14:creationId xmlns:p14="http://schemas.microsoft.com/office/powerpoint/2010/main" val="1096925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30</a:t>
            </a:fld>
            <a:endParaRPr lang="en-US"/>
          </a:p>
        </p:txBody>
      </p:sp>
    </p:spTree>
    <p:extLst>
      <p:ext uri="{BB962C8B-B14F-4D97-AF65-F5344CB8AC3E}">
        <p14:creationId xmlns:p14="http://schemas.microsoft.com/office/powerpoint/2010/main" val="421993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31</a:t>
            </a:fld>
            <a:endParaRPr lang="en-US"/>
          </a:p>
        </p:txBody>
      </p:sp>
    </p:spTree>
    <p:extLst>
      <p:ext uri="{BB962C8B-B14F-4D97-AF65-F5344CB8AC3E}">
        <p14:creationId xmlns:p14="http://schemas.microsoft.com/office/powerpoint/2010/main" val="1631956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32</a:t>
            </a:fld>
            <a:endParaRPr lang="en-US"/>
          </a:p>
        </p:txBody>
      </p:sp>
    </p:spTree>
    <p:extLst>
      <p:ext uri="{BB962C8B-B14F-4D97-AF65-F5344CB8AC3E}">
        <p14:creationId xmlns:p14="http://schemas.microsoft.com/office/powerpoint/2010/main" val="4023504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33</a:t>
            </a:fld>
            <a:endParaRPr lang="en-US"/>
          </a:p>
        </p:txBody>
      </p:sp>
    </p:spTree>
    <p:extLst>
      <p:ext uri="{BB962C8B-B14F-4D97-AF65-F5344CB8AC3E}">
        <p14:creationId xmlns:p14="http://schemas.microsoft.com/office/powerpoint/2010/main" val="3529670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34</a:t>
            </a:fld>
            <a:endParaRPr lang="en-US"/>
          </a:p>
        </p:txBody>
      </p:sp>
    </p:spTree>
    <p:extLst>
      <p:ext uri="{BB962C8B-B14F-4D97-AF65-F5344CB8AC3E}">
        <p14:creationId xmlns:p14="http://schemas.microsoft.com/office/powerpoint/2010/main" val="3199432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35</a:t>
            </a:fld>
            <a:endParaRPr lang="en-US"/>
          </a:p>
        </p:txBody>
      </p:sp>
    </p:spTree>
    <p:extLst>
      <p:ext uri="{BB962C8B-B14F-4D97-AF65-F5344CB8AC3E}">
        <p14:creationId xmlns:p14="http://schemas.microsoft.com/office/powerpoint/2010/main" val="3768087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36</a:t>
            </a:fld>
            <a:endParaRPr lang="en-US"/>
          </a:p>
        </p:txBody>
      </p:sp>
    </p:spTree>
    <p:extLst>
      <p:ext uri="{BB962C8B-B14F-4D97-AF65-F5344CB8AC3E}">
        <p14:creationId xmlns:p14="http://schemas.microsoft.com/office/powerpoint/2010/main" val="2476885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37</a:t>
            </a:fld>
            <a:endParaRPr lang="en-US"/>
          </a:p>
        </p:txBody>
      </p:sp>
    </p:spTree>
    <p:extLst>
      <p:ext uri="{BB962C8B-B14F-4D97-AF65-F5344CB8AC3E}">
        <p14:creationId xmlns:p14="http://schemas.microsoft.com/office/powerpoint/2010/main" val="2872690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38</a:t>
            </a:fld>
            <a:endParaRPr lang="en-US"/>
          </a:p>
        </p:txBody>
      </p:sp>
    </p:spTree>
    <p:extLst>
      <p:ext uri="{BB962C8B-B14F-4D97-AF65-F5344CB8AC3E}">
        <p14:creationId xmlns:p14="http://schemas.microsoft.com/office/powerpoint/2010/main" val="4250218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39</a:t>
            </a:fld>
            <a:endParaRPr lang="en-US"/>
          </a:p>
        </p:txBody>
      </p:sp>
    </p:spTree>
    <p:extLst>
      <p:ext uri="{BB962C8B-B14F-4D97-AF65-F5344CB8AC3E}">
        <p14:creationId xmlns:p14="http://schemas.microsoft.com/office/powerpoint/2010/main" val="206196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4</a:t>
            </a:fld>
            <a:endParaRPr lang="en-US"/>
          </a:p>
        </p:txBody>
      </p:sp>
    </p:spTree>
    <p:extLst>
      <p:ext uri="{BB962C8B-B14F-4D97-AF65-F5344CB8AC3E}">
        <p14:creationId xmlns:p14="http://schemas.microsoft.com/office/powerpoint/2010/main" val="3003156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40</a:t>
            </a:fld>
            <a:endParaRPr lang="en-US"/>
          </a:p>
        </p:txBody>
      </p:sp>
    </p:spTree>
    <p:extLst>
      <p:ext uri="{BB962C8B-B14F-4D97-AF65-F5344CB8AC3E}">
        <p14:creationId xmlns:p14="http://schemas.microsoft.com/office/powerpoint/2010/main" val="1707624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41</a:t>
            </a:fld>
            <a:endParaRPr lang="en-US"/>
          </a:p>
        </p:txBody>
      </p:sp>
    </p:spTree>
    <p:extLst>
      <p:ext uri="{BB962C8B-B14F-4D97-AF65-F5344CB8AC3E}">
        <p14:creationId xmlns:p14="http://schemas.microsoft.com/office/powerpoint/2010/main" val="4266630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42</a:t>
            </a:fld>
            <a:endParaRPr lang="en-US"/>
          </a:p>
        </p:txBody>
      </p:sp>
    </p:spTree>
    <p:extLst>
      <p:ext uri="{BB962C8B-B14F-4D97-AF65-F5344CB8AC3E}">
        <p14:creationId xmlns:p14="http://schemas.microsoft.com/office/powerpoint/2010/main" val="2027166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43</a:t>
            </a:fld>
            <a:endParaRPr lang="en-US"/>
          </a:p>
        </p:txBody>
      </p:sp>
    </p:spTree>
    <p:extLst>
      <p:ext uri="{BB962C8B-B14F-4D97-AF65-F5344CB8AC3E}">
        <p14:creationId xmlns:p14="http://schemas.microsoft.com/office/powerpoint/2010/main" val="688428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44</a:t>
            </a:fld>
            <a:endParaRPr lang="en-US"/>
          </a:p>
        </p:txBody>
      </p:sp>
    </p:spTree>
    <p:extLst>
      <p:ext uri="{BB962C8B-B14F-4D97-AF65-F5344CB8AC3E}">
        <p14:creationId xmlns:p14="http://schemas.microsoft.com/office/powerpoint/2010/main" val="2926889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45</a:t>
            </a:fld>
            <a:endParaRPr lang="en-US"/>
          </a:p>
        </p:txBody>
      </p:sp>
    </p:spTree>
    <p:extLst>
      <p:ext uri="{BB962C8B-B14F-4D97-AF65-F5344CB8AC3E}">
        <p14:creationId xmlns:p14="http://schemas.microsoft.com/office/powerpoint/2010/main" val="35981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5</a:t>
            </a:fld>
            <a:endParaRPr lang="en-US"/>
          </a:p>
        </p:txBody>
      </p:sp>
    </p:spTree>
    <p:extLst>
      <p:ext uri="{BB962C8B-B14F-4D97-AF65-F5344CB8AC3E}">
        <p14:creationId xmlns:p14="http://schemas.microsoft.com/office/powerpoint/2010/main" val="387036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6</a:t>
            </a:fld>
            <a:endParaRPr lang="en-US"/>
          </a:p>
        </p:txBody>
      </p:sp>
    </p:spTree>
    <p:extLst>
      <p:ext uri="{BB962C8B-B14F-4D97-AF65-F5344CB8AC3E}">
        <p14:creationId xmlns:p14="http://schemas.microsoft.com/office/powerpoint/2010/main" val="264681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7</a:t>
            </a:fld>
            <a:endParaRPr lang="en-US"/>
          </a:p>
        </p:txBody>
      </p:sp>
    </p:spTree>
    <p:extLst>
      <p:ext uri="{BB962C8B-B14F-4D97-AF65-F5344CB8AC3E}">
        <p14:creationId xmlns:p14="http://schemas.microsoft.com/office/powerpoint/2010/main" val="407577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8</a:t>
            </a:fld>
            <a:endParaRPr lang="en-US"/>
          </a:p>
        </p:txBody>
      </p:sp>
    </p:spTree>
    <p:extLst>
      <p:ext uri="{BB962C8B-B14F-4D97-AF65-F5344CB8AC3E}">
        <p14:creationId xmlns:p14="http://schemas.microsoft.com/office/powerpoint/2010/main" val="316707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2507F-2EB2-441C-98AF-76DC3A63DC1D}" type="slidenum">
              <a:rPr lang="en-US" smtClean="0"/>
              <a:t>9</a:t>
            </a:fld>
            <a:endParaRPr lang="en-US"/>
          </a:p>
        </p:txBody>
      </p:sp>
    </p:spTree>
    <p:extLst>
      <p:ext uri="{BB962C8B-B14F-4D97-AF65-F5344CB8AC3E}">
        <p14:creationId xmlns:p14="http://schemas.microsoft.com/office/powerpoint/2010/main" val="23832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E04426B-1211-42B9-BBEA-3375883893DC}" type="datetime1">
              <a:rPr lang="en-US" smtClean="0"/>
              <a:t>10/26/2014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ED6F2B7-09F0-4504-9DC2-5587D24F6C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259C2-F70D-47A5-8886-CAD2B4EBA891}" type="datetime1">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6F2B7-09F0-4504-9DC2-5587D24F6C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81E480-0BF8-4929-9107-A1BB7095C1BA}" type="datetime1">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6F2B7-09F0-4504-9DC2-5587D24F6C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8EC64F4-8FB8-4BA0-8EE1-8EB0B063282C}" type="datetime1">
              <a:rPr lang="en-US" smtClean="0"/>
              <a:t>10/26/2014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ED6F2B7-09F0-4504-9DC2-5587D24F6C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85FD528-C7FA-4C64-987E-6DD5F9442295}" type="datetime1">
              <a:rPr lang="en-US" smtClean="0"/>
              <a:t>10/26/2014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ED6F2B7-09F0-4504-9DC2-5587D24F6C76}"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2AB358E-8E50-47B9-A77A-C727253E8BE6}" type="datetime1">
              <a:rPr lang="en-US" smtClean="0"/>
              <a:t>10/26/2014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ED6F2B7-09F0-4504-9DC2-5587D24F6C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EE31A71-31A2-4A3C-B9FD-4B5F945DEFDA}" type="datetime1">
              <a:rPr lang="en-US" smtClean="0"/>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ED6F2B7-09F0-4504-9DC2-5587D24F6C76}"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B75EFBD-5ED8-43C9-9681-45A79BFD1010}" type="datetime1">
              <a:rPr lang="en-US" smtClean="0"/>
              <a:t>10/26/2014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6F2B7-09F0-4504-9DC2-5587D24F6C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965EEA-398D-4B9F-B16C-264A3F17C898}" type="datetime1">
              <a:rPr lang="en-US" smtClean="0"/>
              <a:t>10/26/2014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6F2B7-09F0-4504-9DC2-5587D24F6C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50F3790-CF86-45F7-824B-AF40DBF18E7F}" type="datetime1">
              <a:rPr lang="en-US" smtClean="0"/>
              <a:t>10/26/2014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6F2B7-09F0-4504-9DC2-5587D24F6C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B9A264E-6081-47A9-A035-042D029566F8}" type="datetime1">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ED6F2B7-09F0-4504-9DC2-5587D24F6C76}"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31C5D62-D3A4-4063-8952-9D58BAC1A530}" type="datetime1">
              <a:rPr lang="en-US" smtClean="0"/>
              <a:t>10/26/2014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ED6F2B7-09F0-4504-9DC2-5587D24F6C76}"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wwweei.org/products-electricitymeteri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458200" cy="1222375"/>
          </a:xfrm>
        </p:spPr>
        <p:txBody>
          <a:bodyPr>
            <a:normAutofit/>
          </a:bodyPr>
          <a:lstStyle/>
          <a:p>
            <a:pPr algn="ctr"/>
            <a:r>
              <a:rPr lang="en-US" dirty="0" smtClean="0"/>
              <a:t>Update to ANSI Standards</a:t>
            </a:r>
            <a:br>
              <a:rPr lang="en-US" dirty="0" smtClean="0"/>
            </a:br>
            <a:r>
              <a:rPr lang="en-US" sz="2000" dirty="0" smtClean="0"/>
              <a:t>2014</a:t>
            </a:r>
            <a:endParaRPr lang="en-US" sz="2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595819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6F2B7-09F0-4504-9DC2-5587D24F6C76}" type="slidenum">
              <a:rPr lang="en-US" smtClean="0"/>
              <a:t>1</a:t>
            </a:fld>
            <a:endParaRPr lang="en-US"/>
          </a:p>
        </p:txBody>
      </p:sp>
    </p:spTree>
    <p:extLst>
      <p:ext uri="{BB962C8B-B14F-4D97-AF65-F5344CB8AC3E}">
        <p14:creationId xmlns:p14="http://schemas.microsoft.com/office/powerpoint/2010/main" val="4272023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001001" cy="731838"/>
          </a:xfrm>
        </p:spPr>
        <p:txBody>
          <a:bodyPr>
            <a:normAutofit fontScale="85000" lnSpcReduction="10000"/>
          </a:bodyPr>
          <a:lstStyle/>
          <a:p>
            <a:pPr marL="0" indent="0">
              <a:buNone/>
            </a:pPr>
            <a:r>
              <a:rPr lang="en-US" b="1" u="sng" dirty="0" smtClean="0"/>
              <a:t>Section 3</a:t>
            </a:r>
            <a:r>
              <a:rPr lang="en-US" b="1" dirty="0" smtClean="0"/>
              <a:t> -Standards </a:t>
            </a:r>
            <a:r>
              <a:rPr lang="en-US" b="1" dirty="0"/>
              <a:t>and standardizing equipment</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2031325"/>
          </a:xfrm>
          <a:prstGeom prst="rect">
            <a:avLst/>
          </a:prstGeom>
        </p:spPr>
        <p:txBody>
          <a:bodyPr wrap="square">
            <a:spAutoFit/>
          </a:bodyPr>
          <a:lstStyle/>
          <a:p>
            <a:pPr marL="342900" indent="-342900">
              <a:buAutoNum type="arabicPeriod"/>
            </a:pPr>
            <a:r>
              <a:rPr lang="en-US" dirty="0" smtClean="0"/>
              <a:t>Section </a:t>
            </a:r>
            <a:r>
              <a:rPr lang="en-US" dirty="0"/>
              <a:t>3.3 Traceability paths to </a:t>
            </a:r>
            <a:r>
              <a:rPr lang="en-US" dirty="0" smtClean="0"/>
              <a:t>NIST:</a:t>
            </a:r>
          </a:p>
          <a:p>
            <a:pPr lvl="1"/>
            <a:r>
              <a:rPr lang="en-US" dirty="0" smtClean="0"/>
              <a:t>Removed </a:t>
            </a:r>
            <a:r>
              <a:rPr lang="en-US" dirty="0"/>
              <a:t>the NIST Traceability Path diagram. It still appears in Appendix B, under </a:t>
            </a:r>
            <a:r>
              <a:rPr lang="en-US" dirty="0" smtClean="0"/>
              <a:t>B.4  Establishing </a:t>
            </a:r>
            <a:r>
              <a:rPr lang="en-US" dirty="0"/>
              <a:t>a Local Reference Standard of </a:t>
            </a:r>
            <a:r>
              <a:rPr lang="en-US" dirty="0" smtClean="0"/>
              <a:t>Energy</a:t>
            </a:r>
          </a:p>
          <a:p>
            <a:pPr lvl="1"/>
            <a:endParaRPr lang="en-US" dirty="0" smtClean="0"/>
          </a:p>
          <a:p>
            <a:pPr marL="342900" indent="-342900">
              <a:buAutoNum type="arabicPeriod" startAt="2"/>
            </a:pPr>
            <a:r>
              <a:rPr lang="en-US" dirty="0" smtClean="0"/>
              <a:t>Section </a:t>
            </a:r>
            <a:r>
              <a:rPr lang="en-US" dirty="0"/>
              <a:t>3.10.2.2.2 Performance </a:t>
            </a:r>
            <a:r>
              <a:rPr lang="en-US" dirty="0" smtClean="0"/>
              <a:t>requirements</a:t>
            </a:r>
          </a:p>
          <a:p>
            <a:pPr lvl="1"/>
            <a:r>
              <a:rPr lang="en-US" dirty="0" smtClean="0"/>
              <a:t>Tightened </a:t>
            </a:r>
            <a:r>
              <a:rPr lang="en-US" dirty="0"/>
              <a:t>the % errors for portable and reference standards at reference conditions </a:t>
            </a:r>
            <a:r>
              <a:rPr lang="en-US" dirty="0" smtClean="0"/>
              <a:t>including a </a:t>
            </a:r>
            <a:r>
              <a:rPr lang="en-US" dirty="0"/>
              <a:t>specific voltage and current.</a:t>
            </a:r>
          </a:p>
        </p:txBody>
      </p:sp>
      <p:graphicFrame>
        <p:nvGraphicFramePr>
          <p:cNvPr id="6" name="Table 5"/>
          <p:cNvGraphicFramePr>
            <a:graphicFrameLocks noGrp="1"/>
          </p:cNvGraphicFramePr>
          <p:nvPr>
            <p:extLst>
              <p:ext uri="{D42A27DB-BD31-4B8C-83A1-F6EECF244321}">
                <p14:modId xmlns:p14="http://schemas.microsoft.com/office/powerpoint/2010/main" val="2526496077"/>
              </p:ext>
            </p:extLst>
          </p:nvPr>
        </p:nvGraphicFramePr>
        <p:xfrm>
          <a:off x="1295399" y="4953000"/>
          <a:ext cx="6172202" cy="1230124"/>
        </p:xfrm>
        <a:graphic>
          <a:graphicData uri="http://schemas.openxmlformats.org/drawingml/2006/table">
            <a:tbl>
              <a:tblPr>
                <a:tableStyleId>{5C22544A-7EE6-4342-B048-85BDC9FD1C3A}</a:tableStyleId>
              </a:tblPr>
              <a:tblGrid>
                <a:gridCol w="2611316"/>
                <a:gridCol w="1780443"/>
                <a:gridCol w="1780443"/>
              </a:tblGrid>
              <a:tr h="307531">
                <a:tc row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Standards</a:t>
                      </a:r>
                      <a:endParaRPr lang="en-US" sz="1400" b="1" spc="-10" dirty="0">
                        <a:effectLst/>
                        <a:latin typeface="Times New Roman"/>
                        <a:cs typeface="Times New Roman"/>
                      </a:endParaRPr>
                    </a:p>
                  </a:txBody>
                  <a:tcPr marL="68580" marR="68580" marT="0" marB="0" anchor="ctr"/>
                </a:tc>
                <a:tc grid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Percent Error</a:t>
                      </a:r>
                      <a:endParaRPr lang="en-US" sz="1400">
                        <a:effectLst/>
                        <a:latin typeface="Arial"/>
                        <a:ea typeface="Times New Roman"/>
                        <a:cs typeface="Times New Roman"/>
                      </a:endParaRPr>
                    </a:p>
                  </a:txBody>
                  <a:tcPr marL="68580" marR="68580" marT="0" marB="0" anchor="ctr"/>
                </a:tc>
                <a:tc hMerge="1">
                  <a:txBody>
                    <a:bodyPr/>
                    <a:lstStyle/>
                    <a:p>
                      <a:endParaRPr lang="en-US"/>
                    </a:p>
                  </a:txBody>
                  <a:tcPr/>
                </a:tc>
              </a:tr>
              <a:tr h="307531">
                <a:tc vMerge="1">
                  <a:txBody>
                    <a:bodyPr/>
                    <a:lstStyle/>
                    <a:p>
                      <a:endParaRPr lang="en-US"/>
                    </a:p>
                  </a:txBody>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 1.00 PF</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 0.5 PF</a:t>
                      </a:r>
                      <a:endParaRPr lang="en-US" sz="1400">
                        <a:effectLst/>
                        <a:latin typeface="Arial"/>
                        <a:ea typeface="Times New Roman"/>
                        <a:cs typeface="Times New Roman"/>
                      </a:endParaRPr>
                    </a:p>
                  </a:txBody>
                  <a:tcPr marL="68580" marR="68580" marT="0" marB="0" anchor="ctr"/>
                </a:tc>
              </a:tr>
              <a:tr h="307531">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Portable Standard (Section3.8)</a:t>
                      </a:r>
                      <a:endParaRPr lang="en-US" sz="1400" dirty="0">
                        <a:effectLst/>
                        <a:latin typeface="Arial"/>
                        <a:ea typeface="Times New Roman"/>
                        <a:cs typeface="Times New Roman"/>
                      </a:endParaRPr>
                    </a:p>
                  </a:txBody>
                  <a:tcPr marL="68580" marR="68580" marT="0" marB="0" anchor="ctr">
                    <a:solidFill>
                      <a:srgbClr val="FFC000"/>
                    </a:solidFill>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0.05 %</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0.05 %</a:t>
                      </a:r>
                      <a:endParaRPr lang="en-US" sz="1400">
                        <a:effectLst/>
                        <a:latin typeface="Arial"/>
                        <a:ea typeface="Times New Roman"/>
                        <a:cs typeface="Times New Roman"/>
                      </a:endParaRPr>
                    </a:p>
                  </a:txBody>
                  <a:tcPr marL="68580" marR="68580" marT="0" marB="0" anchor="ctr"/>
                </a:tc>
              </a:tr>
              <a:tr h="307531">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Reference Standard (Section3.6)</a:t>
                      </a:r>
                      <a:endParaRPr lang="en-US" sz="1400" dirty="0">
                        <a:effectLst/>
                        <a:latin typeface="Arial"/>
                        <a:ea typeface="Times New Roman"/>
                        <a:cs typeface="Times New Roman"/>
                      </a:endParaRPr>
                    </a:p>
                  </a:txBody>
                  <a:tcPr marL="68580" marR="68580" marT="0" marB="0" anchor="ctr">
                    <a:solidFill>
                      <a:srgbClr val="FFC000"/>
                    </a:solidFill>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0.02%</a:t>
                      </a:r>
                      <a:endParaRPr lang="en-US" sz="1400" dirty="0">
                        <a:effectLst/>
                        <a:latin typeface="Arial"/>
                        <a:ea typeface="Times New Roman"/>
                        <a:cs typeface="Times New Roman"/>
                      </a:endParaRPr>
                    </a:p>
                  </a:txBody>
                  <a:tcPr marL="68580" marR="68580" marT="0" marB="0" anchor="ctr"/>
                </a:tc>
              </a:tr>
            </a:tbl>
          </a:graphicData>
        </a:graphic>
      </p:graphicFrame>
      <p:sp>
        <p:nvSpPr>
          <p:cNvPr id="7" name="Rectangle 1"/>
          <p:cNvSpPr>
            <a:spLocks noChangeArrowheads="1"/>
          </p:cNvSpPr>
          <p:nvPr/>
        </p:nvSpPr>
        <p:spPr bwMode="auto">
          <a:xfrm>
            <a:off x="997424" y="3869378"/>
            <a:ext cx="676815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these reference points, the error, after the application of the calibration values of the portable and reference standards, shall not exceed the values in Table 1a.</a:t>
            </a:r>
          </a:p>
          <a:p>
            <a:pPr marL="0" marR="0" lvl="0" indent="0" algn="l" defTabSz="914400" rtl="0" eaLnBrk="0" fontAlgn="base" latinLnBrk="0" hangingPunct="0">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r>
              <a:rPr kumimoji="0" lang="en-US" sz="1400" b="1" i="0" u="none" strike="noStrike" cap="none" normalizeH="0" baseline="0" dirty="0" smtClean="0">
                <a:ln>
                  <a:noFill/>
                </a:ln>
                <a:solidFill>
                  <a:schemeClr val="tx1"/>
                </a:solidFill>
                <a:effectLst/>
                <a:latin typeface="Arial Bold"/>
                <a:ea typeface="Times New Roman" pitchFamily="18" charset="0"/>
                <a:cs typeface="Times New Roman" pitchFamily="18" charset="0"/>
              </a:rPr>
              <a:t>                    Table 1a – Portable and Reference Standards Percent Errors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ED6F2B7-09F0-4504-9DC2-5587D24F6C76}" type="slidenum">
              <a:rPr lang="en-US" smtClean="0"/>
              <a:t>10</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Tree>
    <p:extLst>
      <p:ext uri="{BB962C8B-B14F-4D97-AF65-F5344CB8AC3E}">
        <p14:creationId xmlns:p14="http://schemas.microsoft.com/office/powerpoint/2010/main" val="39356759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001001" cy="731838"/>
          </a:xfrm>
        </p:spPr>
        <p:txBody>
          <a:bodyPr>
            <a:normAutofit fontScale="85000" lnSpcReduction="10000"/>
          </a:bodyPr>
          <a:lstStyle/>
          <a:p>
            <a:pPr marL="0" indent="0">
              <a:buNone/>
            </a:pPr>
            <a:r>
              <a:rPr lang="en-US" b="1" u="sng" dirty="0" smtClean="0"/>
              <a:t>Section 3</a:t>
            </a:r>
            <a:r>
              <a:rPr lang="en-US" b="1" dirty="0" smtClean="0"/>
              <a:t>– </a:t>
            </a:r>
            <a:r>
              <a:rPr lang="en-US" b="1" dirty="0"/>
              <a:t>Standards and standardizing equipment</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923330"/>
          </a:xfrm>
          <a:prstGeom prst="rect">
            <a:avLst/>
          </a:prstGeom>
        </p:spPr>
        <p:txBody>
          <a:bodyPr wrap="square">
            <a:spAutoFit/>
          </a:bodyPr>
          <a:lstStyle/>
          <a:p>
            <a:r>
              <a:rPr lang="en-US" dirty="0" smtClean="0"/>
              <a:t>3. Section </a:t>
            </a:r>
            <a:r>
              <a:rPr lang="en-US" dirty="0"/>
              <a:t>3.10.2.2.3 Variation for reference </a:t>
            </a:r>
            <a:r>
              <a:rPr lang="en-US" dirty="0" smtClean="0"/>
              <a:t>condition</a:t>
            </a:r>
          </a:p>
          <a:p>
            <a:r>
              <a:rPr lang="en-US" dirty="0" smtClean="0"/>
              <a:t>    Gave </a:t>
            </a:r>
            <a:r>
              <a:rPr lang="en-US" dirty="0"/>
              <a:t>additional percent errors for Portable and Reference Maximum Percent</a:t>
            </a:r>
          </a:p>
          <a:p>
            <a:r>
              <a:rPr lang="en-US" dirty="0" smtClean="0"/>
              <a:t>     Errors </a:t>
            </a:r>
            <a:r>
              <a:rPr lang="en-US" dirty="0"/>
              <a:t>@ 23°C over the designed range of voltage and current</a:t>
            </a: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239901907"/>
              </p:ext>
            </p:extLst>
          </p:nvPr>
        </p:nvGraphicFramePr>
        <p:xfrm>
          <a:off x="1295400" y="4114800"/>
          <a:ext cx="5364480" cy="1371600"/>
        </p:xfrm>
        <a:graphic>
          <a:graphicData uri="http://schemas.openxmlformats.org/drawingml/2006/table">
            <a:tbl>
              <a:tblPr firstRow="1" firstCol="1" bandRow="1">
                <a:tableStyleId>{5C22544A-7EE6-4342-B048-85BDC9FD1C3A}</a:tableStyleId>
              </a:tblPr>
              <a:tblGrid>
                <a:gridCol w="2269588"/>
                <a:gridCol w="1547446"/>
                <a:gridCol w="1547446"/>
              </a:tblGrid>
              <a:tr h="342900">
                <a:tc row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Standards</a:t>
                      </a:r>
                      <a:endParaRPr lang="en-US" sz="1400" b="1" spc="-10" dirty="0">
                        <a:effectLst/>
                        <a:latin typeface="Times New Roman"/>
                        <a:cs typeface="Times New Roman"/>
                      </a:endParaRPr>
                    </a:p>
                  </a:txBody>
                  <a:tcPr marL="68580" marR="68580" marT="0" marB="0" anchor="ctr"/>
                </a:tc>
                <a:tc grid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Percent Error</a:t>
                      </a:r>
                      <a:endParaRPr lang="en-US" sz="1400" dirty="0">
                        <a:effectLst/>
                        <a:latin typeface="Arial"/>
                        <a:ea typeface="Times New Roman"/>
                        <a:cs typeface="Times New Roman"/>
                      </a:endParaRPr>
                    </a:p>
                  </a:txBody>
                  <a:tcPr marL="68580" marR="68580" marT="0" marB="0" anchor="ctr"/>
                </a:tc>
                <a:tc hMerge="1">
                  <a:txBody>
                    <a:bodyPr/>
                    <a:lstStyle/>
                    <a:p>
                      <a:endParaRPr lang="en-US"/>
                    </a:p>
                  </a:txBody>
                  <a:tcPr/>
                </a:tc>
              </a:tr>
              <a:tr h="342900">
                <a:tc vMerge="1">
                  <a:txBody>
                    <a:bodyPr/>
                    <a:lstStyle/>
                    <a:p>
                      <a:endParaRPr lang="en-US"/>
                    </a:p>
                  </a:txBody>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 1.00 PF</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 0.5 PF</a:t>
                      </a:r>
                      <a:endParaRPr lang="en-US" sz="1400">
                        <a:effectLst/>
                        <a:latin typeface="Arial"/>
                        <a:ea typeface="Times New Roman"/>
                        <a:cs typeface="Times New Roman"/>
                      </a:endParaRPr>
                    </a:p>
                  </a:txBody>
                  <a:tcPr marL="68580" marR="68580" marT="0" marB="0" anchor="ctr"/>
                </a:tc>
              </a:tr>
              <a:tr h="342900">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a:effectLst/>
                        </a:rPr>
                        <a:t>Portable Standard</a:t>
                      </a:r>
                      <a:endParaRPr lang="en-US" sz="14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0.07 %</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0.07 %</a:t>
                      </a:r>
                      <a:endParaRPr lang="en-US" sz="1400" dirty="0">
                        <a:effectLst/>
                        <a:latin typeface="Arial"/>
                        <a:ea typeface="Times New Roman"/>
                        <a:cs typeface="Times New Roman"/>
                      </a:endParaRPr>
                    </a:p>
                  </a:txBody>
                  <a:tcPr marL="68580" marR="68580" marT="0" marB="0" anchor="ctr"/>
                </a:tc>
              </a:tr>
              <a:tr h="342900">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Reference Standard</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0.04%</a:t>
                      </a:r>
                      <a:endParaRPr lang="en-US" sz="14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0.04%</a:t>
                      </a:r>
                      <a:endParaRPr lang="en-US" sz="1400" dirty="0">
                        <a:effectLst/>
                        <a:latin typeface="Arial"/>
                        <a:ea typeface="Times New Roman"/>
                        <a:cs typeface="Times New Roman"/>
                      </a:endParaRPr>
                    </a:p>
                  </a:txBody>
                  <a:tcPr marL="68580" marR="68580" marT="0" marB="0" anchor="ctr"/>
                </a:tc>
              </a:tr>
            </a:tbl>
          </a:graphicData>
        </a:graphic>
      </p:graphicFrame>
      <p:sp>
        <p:nvSpPr>
          <p:cNvPr id="9" name="Rectangle 1"/>
          <p:cNvSpPr>
            <a:spLocks noChangeArrowheads="1"/>
          </p:cNvSpPr>
          <p:nvPr/>
        </p:nvSpPr>
        <p:spPr bwMode="auto">
          <a:xfrm>
            <a:off x="533400" y="2792536"/>
            <a:ext cx="845462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Additionally, at the reference temperature the error of the standard shall not exceed the values in Table 1b  </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over the design range of voltage and current.</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endParaRPr kumimoji="0" lang="en-US" sz="1400" b="1" i="0" u="none" strike="noStrike" cap="none" normalizeH="0" baseline="0" dirty="0" smtClean="0">
              <a:ln>
                <a:noFill/>
              </a:ln>
              <a:solidFill>
                <a:schemeClr val="tx1"/>
              </a:solidFill>
              <a:effectLst/>
              <a:latin typeface="Arial Bold"/>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endParaRPr lang="en-US" sz="1400" b="1" dirty="0">
              <a:latin typeface="Arial Bold"/>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r>
              <a:rPr kumimoji="0" lang="en-US" sz="1400" b="1" i="0" u="none" strike="noStrike" cap="none" normalizeH="0" baseline="0" dirty="0" smtClean="0">
                <a:ln>
                  <a:noFill/>
                </a:ln>
                <a:solidFill>
                  <a:schemeClr val="tx1"/>
                </a:solidFill>
                <a:effectLst/>
                <a:latin typeface="Arial Bold"/>
                <a:ea typeface="Times New Roman" pitchFamily="18" charset="0"/>
                <a:cs typeface="Times New Roman" pitchFamily="18" charset="0"/>
              </a:rPr>
              <a:t>                Table 1b – Portable and Reference Maximum Percent Errors @ 23</a:t>
            </a:r>
            <a:r>
              <a:rPr kumimoji="0" lang="en-US" sz="1400" b="1" i="0" u="none" strike="noStrike" cap="none" normalizeH="0" baseline="30000" dirty="0" smtClean="0">
                <a:ln>
                  <a:noFill/>
                </a:ln>
                <a:solidFill>
                  <a:schemeClr val="tx1"/>
                </a:solidFill>
                <a:effectLst/>
                <a:latin typeface="Arial Bold"/>
                <a:ea typeface="Times New Roman" pitchFamily="18" charset="0"/>
                <a:cs typeface="Times New Roman" pitchFamily="18" charset="0"/>
              </a:rPr>
              <a:t>o</a:t>
            </a:r>
            <a:r>
              <a:rPr kumimoji="0" lang="en-US" sz="1400" b="1" i="0" u="none" strike="noStrike" cap="none" normalizeH="0" baseline="0" dirty="0" smtClean="0">
                <a:ln>
                  <a:noFill/>
                </a:ln>
                <a:solidFill>
                  <a:schemeClr val="tx1"/>
                </a:solidFill>
                <a:effectLst/>
                <a:latin typeface="Arial Bold"/>
                <a:ea typeface="Times New Roman" pitchFamily="18" charset="0"/>
                <a:cs typeface="Times New Roman" pitchFamily="18"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11</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Tree>
    <p:extLst>
      <p:ext uri="{BB962C8B-B14F-4D97-AF65-F5344CB8AC3E}">
        <p14:creationId xmlns:p14="http://schemas.microsoft.com/office/powerpoint/2010/main" val="382975542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fontScale="77500" lnSpcReduction="20000"/>
          </a:bodyPr>
          <a:lstStyle/>
          <a:p>
            <a:pPr marL="0" indent="0">
              <a:buNone/>
            </a:pPr>
            <a:r>
              <a:rPr lang="en-US" b="1" u="sng" dirty="0" smtClean="0"/>
              <a:t>Section 4</a:t>
            </a:r>
            <a:r>
              <a:rPr lang="en-US" b="1" dirty="0" smtClean="0"/>
              <a:t>– Acceptable performance of new types of Electricity meters and associated equipment</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4.7.1 Test conditions under Performance Requirements </a:t>
            </a:r>
          </a:p>
        </p:txBody>
      </p:sp>
      <p:sp>
        <p:nvSpPr>
          <p:cNvPr id="9" name="Rectangle 1"/>
          <p:cNvSpPr>
            <a:spLocks noChangeArrowheads="1"/>
          </p:cNvSpPr>
          <p:nvPr/>
        </p:nvSpPr>
        <p:spPr bwMode="auto">
          <a:xfrm>
            <a:off x="1347816" y="2139591"/>
            <a:ext cx="60673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Addition of some clarity for the calibration level of meters prior to testing</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and </a:t>
            </a:r>
          </a:p>
          <a:p>
            <a:pPr marL="0" marR="0" lvl="0" indent="0" algn="l" defTabSz="914400" rtl="0" eaLnBrk="1" fontAlgn="base" latinLnBrk="0" hangingPunct="1">
              <a:lnSpc>
                <a:spcPct val="100000"/>
              </a:lnSpc>
              <a:spcBef>
                <a:spcPct val="0"/>
              </a:spcBef>
              <a:spcAft>
                <a:spcPct val="0"/>
              </a:spcAft>
              <a:buClrTx/>
              <a:buSzTx/>
              <a:buFontTx/>
              <a:buNone/>
              <a:tabLst>
                <a:tab pos="-457200" algn="l"/>
                <a:tab pos="274638" algn="l"/>
                <a:tab pos="457200" algn="l"/>
                <a:tab pos="731838" algn="l"/>
                <a:tab pos="914400" algn="l"/>
                <a:tab pos="1371600" algn="l"/>
                <a:tab pos="1828800" algn="l"/>
              </a:tabLst>
            </a:pPr>
            <a:r>
              <a:rPr lang="en-US" sz="1400" i="1" dirty="0">
                <a:solidFill>
                  <a:srgbClr val="000000"/>
                </a:solidFill>
                <a:latin typeface="Arial" pitchFamily="34" charset="0"/>
                <a:ea typeface="Times New Roman" pitchFamily="18" charset="0"/>
                <a:cs typeface="Times New Roman" pitchFamily="18" charset="0"/>
              </a:rPr>
              <a:t> </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highlighted that no adjustments are to be made during the test.</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12</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70478"/>
            <a:ext cx="7832060" cy="41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253621" y="4742028"/>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53621" y="53340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69841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4.7.2 Accuracy Tests – Internal Influences </a:t>
            </a:r>
          </a:p>
        </p:txBody>
      </p:sp>
      <p:sp>
        <p:nvSpPr>
          <p:cNvPr id="9" name="Rectangle 1"/>
          <p:cNvSpPr>
            <a:spLocks noChangeArrowheads="1"/>
          </p:cNvSpPr>
          <p:nvPr/>
        </p:nvSpPr>
        <p:spPr bwMode="auto">
          <a:xfrm>
            <a:off x="762000" y="2014210"/>
            <a:ext cx="8247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Added 0.5% Accuracy Class Limits</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for applicable tests #s 2 </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sym typeface="Wingdings" panose="05000000000000000000" pitchFamily="2" charset="2"/>
              </a:rPr>
              <a:t> 7, 11, 19, 20, and 21</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Added conditions for meters that measure in both delivered and received directions for </a:t>
            </a:r>
          </a:p>
          <a:p>
            <a:pPr marR="0" lvl="0" algn="l" defTabSz="914400" rtl="0" eaLnBrk="1" fontAlgn="base" latinLnBrk="0" hangingPunct="1">
              <a:lnSpc>
                <a:spcPct val="100000"/>
              </a:lnSpc>
              <a:spcBef>
                <a:spcPct val="0"/>
              </a:spcBef>
              <a:spcAft>
                <a:spcPct val="0"/>
              </a:spcAft>
              <a:buClrTx/>
              <a:buSzTx/>
              <a:tabLst>
                <a:tab pos="-457200" algn="l"/>
                <a:tab pos="274638" algn="l"/>
                <a:tab pos="457200" algn="l"/>
                <a:tab pos="731838" algn="l"/>
                <a:tab pos="914400" algn="l"/>
                <a:tab pos="1371600" algn="l"/>
                <a:tab pos="1828800" algn="l"/>
              </a:tabLst>
            </a:pPr>
            <a:r>
              <a:rPr lang="en-US" sz="1400" i="1" dirty="0">
                <a:solidFill>
                  <a:srgbClr val="000000"/>
                </a:solidFill>
                <a:latin typeface="Arial" pitchFamily="34" charset="0"/>
                <a:ea typeface="Times New Roman" pitchFamily="18" charset="0"/>
                <a:cs typeface="Times New Roman" pitchFamily="18" charset="0"/>
              </a:rPr>
              <a:t>	</a:t>
            </a:r>
            <a:r>
              <a:rPr lang="en-US" sz="1400" i="1" dirty="0" smtClean="0">
                <a:solidFill>
                  <a:srgbClr val="000000"/>
                </a:solidFill>
                <a:latin typeface="Arial" pitchFamily="34" charset="0"/>
                <a:ea typeface="Times New Roman" pitchFamily="18" charset="0"/>
                <a:cs typeface="Times New Roman" pitchFamily="18" charset="0"/>
              </a:rPr>
              <a:t>	</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test #2 –Starting Load, test # 3- Load Performance and test #4 – Effect of Variation of Power Factor .</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13</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660541"/>
            <a:ext cx="5334000" cy="143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4095191"/>
            <a:ext cx="5334000" cy="268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a:off x="1044196" y="6359376"/>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648200" y="2971800"/>
            <a:ext cx="2133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6772275" y="32766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6419850" y="46482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52634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4.7.2.4  Test No. 4: Effect of variation of power factor </a:t>
            </a:r>
          </a:p>
        </p:txBody>
      </p:sp>
      <p:sp>
        <p:nvSpPr>
          <p:cNvPr id="9" name="Rectangle 1"/>
          <p:cNvSpPr>
            <a:spLocks noChangeArrowheads="1"/>
          </p:cNvSpPr>
          <p:nvPr/>
        </p:nvSpPr>
        <p:spPr bwMode="auto">
          <a:xfrm>
            <a:off x="762000" y="2000727"/>
            <a:ext cx="696985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Added  a test amps point for reference for conditions 2 and 3</a:t>
            </a:r>
            <a:endPar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sym typeface="Wingdings" panose="05000000000000000000" pitchFamily="2" charset="2"/>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Added the lead and lag reference for conditions 2 and 3</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Added the 0.5 accuracy class performance limits.</a:t>
            </a:r>
            <a:endPar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Added conditions for meters that measure in both delivered and received directions.</a:t>
            </a:r>
          </a:p>
        </p:txBody>
      </p:sp>
      <p:sp>
        <p:nvSpPr>
          <p:cNvPr id="6" name="Slide Number Placeholder 5"/>
          <p:cNvSpPr>
            <a:spLocks noGrp="1"/>
          </p:cNvSpPr>
          <p:nvPr>
            <p:ph type="sldNum" sz="quarter" idx="12"/>
          </p:nvPr>
        </p:nvSpPr>
        <p:spPr/>
        <p:txBody>
          <a:bodyPr/>
          <a:lstStyle/>
          <a:p>
            <a:fld id="{7ED6F2B7-09F0-4504-9DC2-5587D24F6C76}" type="slidenum">
              <a:rPr lang="en-US" smtClean="0"/>
              <a:t>14</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92301"/>
            <a:ext cx="57721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a:off x="228600" y="6168876"/>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5943600" y="37338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57200" y="4702026"/>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38925" y="4324727"/>
            <a:ext cx="2364109" cy="2031325"/>
          </a:xfrm>
          <a:prstGeom prst="rect">
            <a:avLst/>
          </a:prstGeom>
          <a:noFill/>
        </p:spPr>
        <p:txBody>
          <a:bodyPr wrap="none" rtlCol="0">
            <a:spAutoFit/>
          </a:bodyPr>
          <a:lstStyle/>
          <a:p>
            <a:r>
              <a:rPr lang="en-US" sz="1400" dirty="0" smtClean="0"/>
              <a:t>Note that Table 6 provides </a:t>
            </a:r>
          </a:p>
          <a:p>
            <a:r>
              <a:rPr lang="en-US" sz="1400" dirty="0" smtClean="0"/>
              <a:t> performance limits for </a:t>
            </a:r>
          </a:p>
          <a:p>
            <a:r>
              <a:rPr lang="en-US" sz="1400" dirty="0" smtClean="0"/>
              <a:t> SINGLE Phase Meters. </a:t>
            </a:r>
          </a:p>
          <a:p>
            <a:endParaRPr lang="en-US" sz="1400" dirty="0"/>
          </a:p>
          <a:p>
            <a:r>
              <a:rPr lang="en-US" sz="1400" dirty="0" smtClean="0"/>
              <a:t>While Table 7, 8, and 9 </a:t>
            </a:r>
          </a:p>
          <a:p>
            <a:r>
              <a:rPr lang="en-US" sz="1400" dirty="0"/>
              <a:t> </a:t>
            </a:r>
            <a:r>
              <a:rPr lang="en-US" sz="1400" dirty="0" smtClean="0"/>
              <a:t>provides </a:t>
            </a:r>
            <a:r>
              <a:rPr lang="en-US" sz="1400" dirty="0"/>
              <a:t> </a:t>
            </a:r>
            <a:r>
              <a:rPr lang="en-US" sz="1400" dirty="0" smtClean="0"/>
              <a:t>for various types </a:t>
            </a:r>
          </a:p>
          <a:p>
            <a:r>
              <a:rPr lang="en-US" sz="1400" dirty="0"/>
              <a:t> </a:t>
            </a:r>
            <a:r>
              <a:rPr lang="en-US" sz="1400" dirty="0" smtClean="0"/>
              <a:t>of </a:t>
            </a:r>
            <a:r>
              <a:rPr lang="en-US" sz="1400" dirty="0" err="1" smtClean="0"/>
              <a:t>polyphase</a:t>
            </a:r>
            <a:r>
              <a:rPr lang="en-US" sz="1400" dirty="0" smtClean="0"/>
              <a:t> meters.</a:t>
            </a:r>
          </a:p>
          <a:p>
            <a:endParaRPr lang="en-US" sz="1400" dirty="0"/>
          </a:p>
          <a:p>
            <a:r>
              <a:rPr lang="en-US" sz="1400" dirty="0" smtClean="0"/>
              <a:t>Table 8 added 320A column.</a:t>
            </a:r>
            <a:endParaRPr lang="en-US" sz="1400" dirty="0"/>
          </a:p>
        </p:txBody>
      </p:sp>
    </p:spTree>
    <p:extLst>
      <p:ext uri="{BB962C8B-B14F-4D97-AF65-F5344CB8AC3E}">
        <p14:creationId xmlns:p14="http://schemas.microsoft.com/office/powerpoint/2010/main" val="30550218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4.7.2.5  Test No. 5: Effect of variation of voltage on the meter</a:t>
            </a:r>
          </a:p>
        </p:txBody>
      </p:sp>
      <p:sp>
        <p:nvSpPr>
          <p:cNvPr id="9" name="Rectangle 1"/>
          <p:cNvSpPr>
            <a:spLocks noChangeArrowheads="1"/>
          </p:cNvSpPr>
          <p:nvPr/>
        </p:nvSpPr>
        <p:spPr bwMode="auto">
          <a:xfrm>
            <a:off x="762000" y="2216170"/>
            <a:ext cx="69535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1. Added  a reference to wide voltage</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range meters in order to evaluate deviations from </a:t>
            </a:r>
          </a:p>
          <a:p>
            <a:pPr marR="0" lvl="0" algn="l" defTabSz="914400" rtl="0" eaLnBrk="1" fontAlgn="base" latinLnBrk="0" hangingPunct="1">
              <a:lnSpc>
                <a:spcPct val="100000"/>
              </a:lnSpc>
              <a:spcBef>
                <a:spcPct val="0"/>
              </a:spcBef>
              <a:spcAft>
                <a:spcPct val="0"/>
              </a:spcAft>
              <a:buClrTx/>
              <a:buSzTx/>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		Table 13 of ANSI C12.20.</a:t>
            </a:r>
            <a:endPar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15</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80323"/>
            <a:ext cx="6781800" cy="417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a:xfrm>
            <a:off x="411126" y="34290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9469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96" y="3048000"/>
            <a:ext cx="7509164" cy="165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4.7.2.8  Test No. 8: Meter Losses </a:t>
            </a:r>
          </a:p>
        </p:txBody>
      </p:sp>
      <p:sp>
        <p:nvSpPr>
          <p:cNvPr id="9" name="Rectangle 1"/>
          <p:cNvSpPr>
            <a:spLocks noChangeArrowheads="1"/>
          </p:cNvSpPr>
          <p:nvPr/>
        </p:nvSpPr>
        <p:spPr bwMode="auto">
          <a:xfrm>
            <a:off x="762000" y="2108448"/>
            <a:ext cx="59070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Added for clarity</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that the loss in each current circuit of a meter will be </a:t>
            </a:r>
          </a:p>
          <a:p>
            <a:pPr marR="0" lvl="0" algn="l" defTabSz="914400" rtl="0" eaLnBrk="1" fontAlgn="base" latinLnBrk="0" hangingPunct="1">
              <a:lnSpc>
                <a:spcPct val="100000"/>
              </a:lnSpc>
              <a:spcBef>
                <a:spcPct val="0"/>
              </a:spcBef>
              <a:spcAft>
                <a:spcPct val="0"/>
              </a:spcAft>
              <a:buClrTx/>
              <a:buSzTx/>
              <a:tabLst>
                <a:tab pos="-457200" algn="l"/>
                <a:tab pos="274638" algn="l"/>
                <a:tab pos="457200" algn="l"/>
                <a:tab pos="731838" algn="l"/>
                <a:tab pos="914400" algn="l"/>
                <a:tab pos="1371600" algn="l"/>
                <a:tab pos="1828800" algn="l"/>
              </a:tabLst>
            </a:pPr>
            <a:r>
              <a:rPr lang="en-US" sz="1400" i="1" dirty="0">
                <a:solidFill>
                  <a:srgbClr val="000000"/>
                </a:solidFill>
                <a:latin typeface="Arial" pitchFamily="34" charset="0"/>
                <a:ea typeface="Times New Roman" pitchFamily="18" charset="0"/>
                <a:cs typeface="Times New Roman" pitchFamily="18" charset="0"/>
              </a:rPr>
              <a:t>	</a:t>
            </a:r>
            <a:r>
              <a:rPr lang="en-US" sz="1400" i="1" dirty="0" smtClean="0">
                <a:solidFill>
                  <a:srgbClr val="000000"/>
                </a:solidFill>
                <a:latin typeface="Arial" pitchFamily="34" charset="0"/>
                <a:ea typeface="Times New Roman" pitchFamily="18" charset="0"/>
                <a:cs typeface="Times New Roman" pitchFamily="18" charset="0"/>
              </a:rPr>
              <a:t>	  </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measured at the reference test amps</a:t>
            </a:r>
          </a:p>
          <a:p>
            <a:pPr marR="0" lvl="0" algn="l" defTabSz="914400" rtl="0" eaLnBrk="1" fontAlgn="base" latinLnBrk="0" hangingPunct="1">
              <a:lnSpc>
                <a:spcPct val="100000"/>
              </a:lnSpc>
              <a:spcBef>
                <a:spcPct val="0"/>
              </a:spcBef>
              <a:spcAft>
                <a:spcPct val="0"/>
              </a:spcAft>
              <a:buClrTx/>
              <a:buSzTx/>
              <a:tabLst>
                <a:tab pos="-457200" algn="l"/>
                <a:tab pos="274638" algn="l"/>
                <a:tab pos="457200" algn="l"/>
                <a:tab pos="731838" algn="l"/>
                <a:tab pos="914400" algn="l"/>
                <a:tab pos="1371600" algn="l"/>
                <a:tab pos="1828800" algn="l"/>
              </a:tabLst>
            </a:pPr>
            <a:endPar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16</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15" name="Right Arrow 14"/>
          <p:cNvSpPr/>
          <p:nvPr/>
        </p:nvSpPr>
        <p:spPr>
          <a:xfrm rot="5400000">
            <a:off x="4191000" y="28575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47248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4.7.2.9  Test No. 9: Temperature Rise </a:t>
            </a:r>
          </a:p>
        </p:txBody>
      </p:sp>
      <p:sp>
        <p:nvSpPr>
          <p:cNvPr id="9" name="Rectangle 1"/>
          <p:cNvSpPr>
            <a:spLocks noChangeArrowheads="1"/>
          </p:cNvSpPr>
          <p:nvPr/>
        </p:nvSpPr>
        <p:spPr bwMode="auto">
          <a:xfrm>
            <a:off x="609600" y="2121932"/>
            <a:ext cx="84430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Clarified the test methodology i.e. how the test is to be performed, i</a:t>
            </a:r>
            <a:r>
              <a:rPr lang="en-US" sz="1400" i="1" dirty="0" smtClean="0">
                <a:solidFill>
                  <a:srgbClr val="000000"/>
                </a:solidFill>
                <a:latin typeface="Arial" pitchFamily="34" charset="0"/>
                <a:ea typeface="Times New Roman" pitchFamily="18" charset="0"/>
                <a:cs typeface="Times New Roman" pitchFamily="18" charset="0"/>
              </a:rPr>
              <a:t>ncluding the wire size and length. </a:t>
            </a:r>
            <a:endPar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Added performance conditions which are not to be exceeded in table 16</a:t>
            </a:r>
            <a:endParaRPr lang="en-US" sz="1400" i="1" dirty="0">
              <a:solidFill>
                <a:srgbClr val="000000"/>
              </a:solidFill>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17</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52819"/>
            <a:ext cx="5156791" cy="205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258219"/>
            <a:ext cx="4432005" cy="25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2895600" y="6421399"/>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14800" y="4419600"/>
            <a:ext cx="457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4152900" y="5124450"/>
            <a:ext cx="381000" cy="190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81774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4.7.2.9 .1 Test No. 9: Temperature Rise (</a:t>
            </a:r>
            <a:r>
              <a:rPr lang="en-US" dirty="0" err="1" smtClean="0"/>
              <a:t>Con’t</a:t>
            </a:r>
            <a:r>
              <a:rPr lang="en-US" dirty="0" smtClean="0"/>
              <a:t>) </a:t>
            </a:r>
          </a:p>
        </p:txBody>
      </p:sp>
      <p:sp>
        <p:nvSpPr>
          <p:cNvPr id="9" name="Rectangle 1"/>
          <p:cNvSpPr>
            <a:spLocks noChangeArrowheads="1"/>
          </p:cNvSpPr>
          <p:nvPr/>
        </p:nvSpPr>
        <p:spPr bwMode="auto">
          <a:xfrm>
            <a:off x="609600" y="2014210"/>
            <a:ext cx="7038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Further clarification of</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t</a:t>
            </a: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he test methodology i.e. location of temperature detectors</a:t>
            </a:r>
            <a:r>
              <a:rPr lang="en-US" sz="1400" i="1" dirty="0" smtClean="0">
                <a:solidFill>
                  <a:srgbClr val="000000"/>
                </a:solidFill>
                <a:latin typeface="Arial" pitchFamily="34" charset="0"/>
                <a:ea typeface="Times New Roman" pitchFamily="18" charset="0"/>
                <a:cs typeface="Times New Roman" pitchFamily="18" charset="0"/>
              </a:rPr>
              <a:t> </a:t>
            </a:r>
            <a:endPar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Description of use of the “simulated” meter </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Also clarified that an accuracy test shall be performed after the temperature rise test.</a:t>
            </a:r>
            <a:endParaRPr lang="en-US" sz="1400" i="1" dirty="0">
              <a:solidFill>
                <a:srgbClr val="000000"/>
              </a:solidFill>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18</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55340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95736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4.7.2.14 Test No. 14: Independence of Elements  </a:t>
            </a:r>
          </a:p>
        </p:txBody>
      </p:sp>
      <p:sp>
        <p:nvSpPr>
          <p:cNvPr id="9" name="Rectangle 1"/>
          <p:cNvSpPr>
            <a:spLocks noChangeArrowheads="1"/>
          </p:cNvSpPr>
          <p:nvPr/>
        </p:nvSpPr>
        <p:spPr bwMode="auto">
          <a:xfrm>
            <a:off x="609600" y="2121932"/>
            <a:ext cx="70222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Identified test conditions for Accuracy Class 0.5 meters – aligning with ANSI C12.20</a:t>
            </a:r>
            <a:endParaRPr lang="en-US" sz="1400" i="1" dirty="0">
              <a:solidFill>
                <a:srgbClr val="000000"/>
              </a:solidFill>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19</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55" y="2355097"/>
            <a:ext cx="8859289"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4012447"/>
            <a:ext cx="8001000" cy="369332"/>
          </a:xfrm>
          <a:prstGeom prst="rect">
            <a:avLst/>
          </a:prstGeom>
        </p:spPr>
        <p:txBody>
          <a:bodyPr wrap="square">
            <a:spAutoFit/>
          </a:bodyPr>
          <a:lstStyle/>
          <a:p>
            <a:r>
              <a:rPr lang="en-US" dirty="0" smtClean="0"/>
              <a:t>Section 4.7.3.1 Test No. 15: Insulation  </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95888"/>
            <a:ext cx="6862462" cy="19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a:off x="282196" y="6168876"/>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p:cNvSpPr>
            <a:spLocks noChangeArrowheads="1"/>
          </p:cNvSpPr>
          <p:nvPr/>
        </p:nvSpPr>
        <p:spPr bwMode="auto">
          <a:xfrm>
            <a:off x="472146" y="4286824"/>
            <a:ext cx="85632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Added details</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specifying that specific components within solid state meters should be disconnected</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Also noting that the potential circuit may be isolated by any means if the meter does not have a test link.</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Removed the accuracy performance check after an insulation test</a:t>
            </a:r>
            <a:endParaRPr lang="en-US" sz="1400" i="1" dirty="0">
              <a:solidFill>
                <a:srgbClr val="000000"/>
              </a:solidFill>
              <a:latin typeface="Arial" pitchFamily="34" charset="0"/>
              <a:ea typeface="Times New Roman" pitchFamily="18" charset="0"/>
              <a:cs typeface="Times New Roman" pitchFamily="18" charset="0"/>
            </a:endParaRPr>
          </a:p>
        </p:txBody>
      </p:sp>
    </p:spTree>
    <p:extLst>
      <p:ext uri="{BB962C8B-B14F-4D97-AF65-F5344CB8AC3E}">
        <p14:creationId xmlns:p14="http://schemas.microsoft.com/office/powerpoint/2010/main" val="128907289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2800" dirty="0"/>
              <a:t>Update to ANSI </a:t>
            </a:r>
            <a:r>
              <a:rPr lang="en-US" sz="2800" dirty="0" smtClean="0"/>
              <a:t>Standards</a:t>
            </a:r>
            <a:r>
              <a:rPr lang="en-US" sz="3100" dirty="0" smtClean="0"/>
              <a:t>. </a:t>
            </a:r>
            <a:r>
              <a:rPr lang="en-US" sz="3100" dirty="0"/>
              <a:t/>
            </a:r>
            <a:br>
              <a:rPr lang="en-US" sz="3100" dirty="0"/>
            </a:br>
            <a:endParaRPr lang="en-US" sz="3100" dirty="0"/>
          </a:p>
        </p:txBody>
      </p:sp>
      <p:sp>
        <p:nvSpPr>
          <p:cNvPr id="3" name="Content Placeholder 2"/>
          <p:cNvSpPr>
            <a:spLocks noGrp="1"/>
          </p:cNvSpPr>
          <p:nvPr>
            <p:ph idx="1"/>
          </p:nvPr>
        </p:nvSpPr>
        <p:spPr/>
        <p:txBody>
          <a:bodyPr>
            <a:normAutofit/>
          </a:bodyPr>
          <a:lstStyle/>
          <a:p>
            <a:pPr marL="0" indent="0" algn="ctr">
              <a:buNone/>
            </a:pPr>
            <a:r>
              <a:rPr lang="en-US" sz="2400" dirty="0" smtClean="0"/>
              <a:t>Several new releases to various ANSI standards will soon be issued.</a:t>
            </a:r>
          </a:p>
          <a:p>
            <a:r>
              <a:rPr lang="en-US" sz="2400" dirty="0" smtClean="0"/>
              <a:t>The purpose of this discussion is to h</a:t>
            </a:r>
            <a:r>
              <a:rPr lang="en-US" sz="2600" dirty="0" smtClean="0"/>
              <a:t>ighlight the upcoming changes to: </a:t>
            </a:r>
          </a:p>
          <a:p>
            <a:pPr lvl="1">
              <a:buFont typeface="Wingdings" panose="05000000000000000000" pitchFamily="2" charset="2"/>
              <a:buChar char="Ø"/>
            </a:pPr>
            <a:r>
              <a:rPr lang="en-US" sz="2600" dirty="0" smtClean="0"/>
              <a:t>ANSI C12.1 </a:t>
            </a:r>
            <a:r>
              <a:rPr lang="en-US" sz="2600" dirty="0"/>
              <a:t>– American National Standard </a:t>
            </a:r>
            <a:r>
              <a:rPr lang="en-US" sz="2600" dirty="0" smtClean="0"/>
              <a:t>for  Electricity Meters -Code for Electricity Metering</a:t>
            </a:r>
          </a:p>
          <a:p>
            <a:pPr lvl="1">
              <a:buFont typeface="Wingdings" panose="05000000000000000000" pitchFamily="2" charset="2"/>
              <a:buChar char="Ø"/>
            </a:pPr>
            <a:endParaRPr lang="en-US" sz="2600" dirty="0" smtClean="0"/>
          </a:p>
          <a:p>
            <a:pPr lvl="1">
              <a:buFont typeface="Wingdings" panose="05000000000000000000" pitchFamily="2" charset="2"/>
              <a:buChar char="Ø"/>
            </a:pPr>
            <a:r>
              <a:rPr lang="en-US" sz="2600" dirty="0" smtClean="0"/>
              <a:t>ANSI C12.20 – American National Standard for Electricity Meters -0.1, 0.2, and 0.5 Accuracy Class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179"/>
            <a:ext cx="2333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6F2B7-09F0-4504-9DC2-5587D24F6C76}" type="slidenum">
              <a:rPr lang="en-US" smtClean="0"/>
              <a:t>2</a:t>
            </a:fld>
            <a:endParaRPr lang="en-US"/>
          </a:p>
        </p:txBody>
      </p:sp>
    </p:spTree>
    <p:extLst>
      <p:ext uri="{BB962C8B-B14F-4D97-AF65-F5344CB8AC3E}">
        <p14:creationId xmlns:p14="http://schemas.microsoft.com/office/powerpoint/2010/main" val="52107842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4</a:t>
            </a:r>
            <a:r>
              <a:rPr lang="en-US" b="1" dirty="0" smtClean="0"/>
              <a:t>– Acceptable performance …..</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752600"/>
            <a:ext cx="8001000" cy="369332"/>
          </a:xfrm>
          <a:prstGeom prst="rect">
            <a:avLst/>
          </a:prstGeom>
        </p:spPr>
        <p:txBody>
          <a:bodyPr wrap="square">
            <a:spAutoFit/>
          </a:bodyPr>
          <a:lstStyle/>
          <a:p>
            <a:r>
              <a:rPr lang="en-US" dirty="0" smtClean="0"/>
              <a:t>Section 4.7.3.3 Test No. 17: Effect of high voltage line surges</a:t>
            </a:r>
          </a:p>
        </p:txBody>
      </p:sp>
      <p:sp>
        <p:nvSpPr>
          <p:cNvPr id="9" name="Rectangle 1"/>
          <p:cNvSpPr>
            <a:spLocks noChangeArrowheads="1"/>
          </p:cNvSpPr>
          <p:nvPr/>
        </p:nvSpPr>
        <p:spPr bwMode="auto">
          <a:xfrm>
            <a:off x="609600" y="2121932"/>
            <a:ext cx="80358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Added clarification on when the accuracy check may</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be performed for the 100kHz ring wave test. </a:t>
            </a:r>
            <a:endParaRPr lang="en-US" sz="1400" i="1" dirty="0">
              <a:solidFill>
                <a:srgbClr val="000000"/>
              </a:solidFill>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20</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11" name="Rectangle 10"/>
          <p:cNvSpPr/>
          <p:nvPr/>
        </p:nvSpPr>
        <p:spPr>
          <a:xfrm>
            <a:off x="373912" y="3505200"/>
            <a:ext cx="8001000" cy="369332"/>
          </a:xfrm>
          <a:prstGeom prst="rect">
            <a:avLst/>
          </a:prstGeom>
        </p:spPr>
        <p:txBody>
          <a:bodyPr wrap="square">
            <a:spAutoFit/>
          </a:bodyPr>
          <a:lstStyle/>
          <a:p>
            <a:r>
              <a:rPr lang="en-US" dirty="0" smtClean="0"/>
              <a:t>Section 4.7.3.16 Test No. 30: Effect of operating temperature  </a:t>
            </a:r>
          </a:p>
        </p:txBody>
      </p:sp>
      <p:sp>
        <p:nvSpPr>
          <p:cNvPr id="13" name="Rectangle 1"/>
          <p:cNvSpPr>
            <a:spLocks noChangeArrowheads="1"/>
          </p:cNvSpPr>
          <p:nvPr/>
        </p:nvSpPr>
        <p:spPr bwMode="auto">
          <a:xfrm>
            <a:off x="559398" y="3865803"/>
            <a:ext cx="78137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Changed the ramp time from 6 hours to 5 hours</a:t>
            </a:r>
            <a:endPar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Clarified that the current during the test should be between </a:t>
            </a:r>
            <a:r>
              <a:rPr lang="en-US" sz="1400" i="1" dirty="0">
                <a:solidFill>
                  <a:srgbClr val="000000"/>
                </a:solidFill>
                <a:latin typeface="Arial" pitchFamily="34" charset="0"/>
                <a:ea typeface="Times New Roman" pitchFamily="18" charset="0"/>
                <a:cs typeface="Times New Roman" pitchFamily="18" charset="0"/>
              </a:rPr>
              <a:t>L</a:t>
            </a:r>
            <a:r>
              <a:rPr lang="en-US" sz="1400" i="1" dirty="0" smtClean="0">
                <a:solidFill>
                  <a:srgbClr val="000000"/>
                </a:solidFill>
                <a:latin typeface="Arial" pitchFamily="34" charset="0"/>
                <a:ea typeface="Times New Roman" pitchFamily="18" charset="0"/>
                <a:cs typeface="Times New Roman" pitchFamily="18" charset="0"/>
              </a:rPr>
              <a:t>ight Load and </a:t>
            </a:r>
            <a:r>
              <a:rPr lang="en-US" sz="1400" i="1" dirty="0">
                <a:solidFill>
                  <a:srgbClr val="000000"/>
                </a:solidFill>
                <a:latin typeface="Arial" pitchFamily="34" charset="0"/>
                <a:ea typeface="Times New Roman" pitchFamily="18" charset="0"/>
                <a:cs typeface="Times New Roman" pitchFamily="18" charset="0"/>
              </a:rPr>
              <a:t>T</a:t>
            </a:r>
            <a:r>
              <a:rPr lang="en-US" sz="1400" i="1" dirty="0" smtClean="0">
                <a:solidFill>
                  <a:srgbClr val="000000"/>
                </a:solidFill>
                <a:latin typeface="Arial" pitchFamily="34" charset="0"/>
                <a:ea typeface="Times New Roman" pitchFamily="18" charset="0"/>
                <a:cs typeface="Times New Roman" pitchFamily="18" charset="0"/>
              </a:rPr>
              <a:t>est Amps.</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Clarified that it is acceptable to perform the accuracy test after Test 31 – Relative Humidity Test</a:t>
            </a:r>
            <a:endParaRPr lang="en-US" sz="1400" i="1" dirty="0">
              <a:solidFill>
                <a:srgbClr val="000000"/>
              </a:solidFill>
              <a:latin typeface="Arial" pitchFamily="34" charset="0"/>
              <a:ea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5695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09825"/>
            <a:ext cx="18383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275" y="5181600"/>
            <a:ext cx="5629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963" y="4664033"/>
            <a:ext cx="3095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41337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fontScale="85000" lnSpcReduction="10000"/>
          </a:bodyPr>
          <a:lstStyle/>
          <a:p>
            <a:pPr marL="0" indent="0">
              <a:buNone/>
            </a:pPr>
            <a:r>
              <a:rPr lang="en-US" b="1" u="sng" dirty="0" smtClean="0"/>
              <a:t>Section 5</a:t>
            </a:r>
            <a:r>
              <a:rPr lang="en-US" b="1" dirty="0" smtClean="0"/>
              <a:t>– Standards for new and in-service performance</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81000" y="1455649"/>
            <a:ext cx="8001000" cy="369332"/>
          </a:xfrm>
          <a:prstGeom prst="rect">
            <a:avLst/>
          </a:prstGeom>
        </p:spPr>
        <p:txBody>
          <a:bodyPr wrap="square">
            <a:spAutoFit/>
          </a:bodyPr>
          <a:lstStyle/>
          <a:p>
            <a:r>
              <a:rPr lang="en-US" dirty="0" smtClean="0"/>
              <a:t>Overall changes</a:t>
            </a:r>
          </a:p>
        </p:txBody>
      </p:sp>
      <p:sp>
        <p:nvSpPr>
          <p:cNvPr id="9" name="Rectangle 1"/>
          <p:cNvSpPr>
            <a:spLocks noChangeArrowheads="1"/>
          </p:cNvSpPr>
          <p:nvPr/>
        </p:nvSpPr>
        <p:spPr bwMode="auto">
          <a:xfrm>
            <a:off x="572386" y="1793317"/>
            <a:ext cx="839114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Explicitly covers various metering devices as outlined in the general purposes</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Clarifies the use of ANSI Z1.4/Z1.9 as an acceptable sampling plan along with acceptable AQL levels </a:t>
            </a:r>
          </a:p>
          <a:p>
            <a:pPr lvl="1" fontAlgn="base">
              <a:spcBef>
                <a:spcPct val="0"/>
              </a:spcBef>
              <a:spcAft>
                <a:spcPct val="0"/>
              </a:spcAft>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if Z1.4 or Z1.9 is used. </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Identifies corrective actions if a sampled group does not meet the acceptance criteria.  </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Changes to the Variable-Interval Plan allowing for random selection of in-service solid-state meters</a:t>
            </a:r>
          </a:p>
          <a:p>
            <a:pPr marL="342900" marR="0" lvl="0" indent="-342900" algn="l" defTabSz="914400" rtl="0" eaLnBrk="1" fontAlgn="base" latinLnBrk="0" hangingPunct="1">
              <a:lnSpc>
                <a:spcPct val="100000"/>
              </a:lnSpc>
              <a:spcBef>
                <a:spcPct val="0"/>
              </a:spcBef>
              <a:spcAft>
                <a:spcPct val="0"/>
              </a:spcAft>
              <a:buClrTx/>
              <a:buSz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rPr>
              <a:t>The informational table regarding the Variable-Interval Plan was moved to the appendix. </a:t>
            </a:r>
            <a:endParaRPr lang="en-US" sz="1400" i="1" dirty="0">
              <a:solidFill>
                <a:srgbClr val="000000"/>
              </a:solidFill>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21</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27" y="3134833"/>
            <a:ext cx="709934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6756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fontScale="85000" lnSpcReduction="10000"/>
          </a:bodyPr>
          <a:lstStyle/>
          <a:p>
            <a:pPr marL="0" indent="0">
              <a:buNone/>
            </a:pPr>
            <a:r>
              <a:rPr lang="en-US" b="1" u="sng" dirty="0" smtClean="0"/>
              <a:t>Section 5</a:t>
            </a:r>
            <a:r>
              <a:rPr lang="en-US" b="1" dirty="0" smtClean="0"/>
              <a:t>– Standards for new and in-service performance</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22</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557" y="2362200"/>
            <a:ext cx="6797024" cy="333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1752600"/>
            <a:ext cx="8001000" cy="369332"/>
          </a:xfrm>
          <a:prstGeom prst="rect">
            <a:avLst/>
          </a:prstGeom>
        </p:spPr>
        <p:txBody>
          <a:bodyPr wrap="square">
            <a:spAutoFit/>
          </a:bodyPr>
          <a:lstStyle/>
          <a:p>
            <a:r>
              <a:rPr lang="en-US" dirty="0" smtClean="0"/>
              <a:t>Section 5.0.3.2 New metering device acceptance testing</a:t>
            </a:r>
          </a:p>
        </p:txBody>
      </p:sp>
      <p:sp>
        <p:nvSpPr>
          <p:cNvPr id="13" name="Right Arrow 12"/>
          <p:cNvSpPr/>
          <p:nvPr/>
        </p:nvSpPr>
        <p:spPr>
          <a:xfrm>
            <a:off x="914400" y="343343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49557" y="48768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066800" y="4343400"/>
            <a:ext cx="7467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5398" y="4204369"/>
            <a:ext cx="1250663" cy="646331"/>
          </a:xfrm>
          <a:prstGeom prst="rect">
            <a:avLst/>
          </a:prstGeom>
          <a:noFill/>
        </p:spPr>
        <p:txBody>
          <a:bodyPr wrap="none" rtlCol="0">
            <a:spAutoFit/>
          </a:bodyPr>
          <a:lstStyle/>
          <a:p>
            <a:r>
              <a:rPr lang="en-US" dirty="0" smtClean="0"/>
              <a:t>Here’s our </a:t>
            </a:r>
          </a:p>
          <a:p>
            <a:r>
              <a:rPr lang="en-US" dirty="0" smtClean="0"/>
              <a:t>  out !!</a:t>
            </a:r>
            <a:endParaRPr lang="en-US" dirty="0"/>
          </a:p>
        </p:txBody>
      </p:sp>
    </p:spTree>
    <p:extLst>
      <p:ext uri="{BB962C8B-B14F-4D97-AF65-F5344CB8AC3E}">
        <p14:creationId xmlns:p14="http://schemas.microsoft.com/office/powerpoint/2010/main" val="1774649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fontScale="85000" lnSpcReduction="10000"/>
          </a:bodyPr>
          <a:lstStyle/>
          <a:p>
            <a:pPr marL="0" indent="0">
              <a:buNone/>
            </a:pPr>
            <a:r>
              <a:rPr lang="en-US" b="1" u="sng" dirty="0" smtClean="0"/>
              <a:t>Section 5</a:t>
            </a:r>
            <a:r>
              <a:rPr lang="en-US" b="1" dirty="0" smtClean="0"/>
              <a:t>– Standards for new and in-service performance</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23</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11" name="Rectangle 10"/>
          <p:cNvSpPr/>
          <p:nvPr/>
        </p:nvSpPr>
        <p:spPr>
          <a:xfrm>
            <a:off x="381000" y="1752600"/>
            <a:ext cx="8001000" cy="369332"/>
          </a:xfrm>
          <a:prstGeom prst="rect">
            <a:avLst/>
          </a:prstGeom>
        </p:spPr>
        <p:txBody>
          <a:bodyPr wrap="square">
            <a:spAutoFit/>
          </a:bodyPr>
          <a:lstStyle/>
          <a:p>
            <a:r>
              <a:rPr lang="en-US" dirty="0" smtClean="0"/>
              <a:t>Section 5.0.3.4 Test Plans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2209800"/>
            <a:ext cx="56102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437" y="3133725"/>
            <a:ext cx="55721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6" y="5033187"/>
            <a:ext cx="5572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a:xfrm>
            <a:off x="833437" y="58674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58356" y="38100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1359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fontScale="85000" lnSpcReduction="10000"/>
          </a:bodyPr>
          <a:lstStyle/>
          <a:p>
            <a:pPr marL="0" indent="0">
              <a:buNone/>
            </a:pPr>
            <a:r>
              <a:rPr lang="en-US" b="1" u="sng" dirty="0" smtClean="0"/>
              <a:t>Section 5</a:t>
            </a:r>
            <a:r>
              <a:rPr lang="en-US" b="1" dirty="0" smtClean="0"/>
              <a:t>– Standards for new and in-service performance</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24</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11" name="Rectangle 10"/>
          <p:cNvSpPr/>
          <p:nvPr/>
        </p:nvSpPr>
        <p:spPr>
          <a:xfrm>
            <a:off x="381000" y="1752600"/>
            <a:ext cx="8001000" cy="369332"/>
          </a:xfrm>
          <a:prstGeom prst="rect">
            <a:avLst/>
          </a:prstGeom>
        </p:spPr>
        <p:txBody>
          <a:bodyPr wrap="square">
            <a:spAutoFit/>
          </a:bodyPr>
          <a:lstStyle/>
          <a:p>
            <a:r>
              <a:rPr lang="en-US" dirty="0" smtClean="0"/>
              <a:t>Section 5.0.3.4.4 Corrective Action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8525540" cy="271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29975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fontScale="85000" lnSpcReduction="10000"/>
          </a:bodyPr>
          <a:lstStyle/>
          <a:p>
            <a:pPr marL="0" indent="0">
              <a:buNone/>
            </a:pPr>
            <a:r>
              <a:rPr lang="en-US" b="1" u="sng" dirty="0" smtClean="0"/>
              <a:t>Section 5</a:t>
            </a:r>
            <a:r>
              <a:rPr lang="en-US" b="1" dirty="0" smtClean="0"/>
              <a:t>– Standards for new and in-service performance</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25</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11" name="Rectangle 10"/>
          <p:cNvSpPr/>
          <p:nvPr/>
        </p:nvSpPr>
        <p:spPr>
          <a:xfrm>
            <a:off x="381000" y="1752600"/>
            <a:ext cx="8001000" cy="369332"/>
          </a:xfrm>
          <a:prstGeom prst="rect">
            <a:avLst/>
          </a:prstGeom>
        </p:spPr>
        <p:txBody>
          <a:bodyPr wrap="square">
            <a:spAutoFit/>
          </a:bodyPr>
          <a:lstStyle/>
          <a:p>
            <a:r>
              <a:rPr lang="en-US" dirty="0" smtClean="0"/>
              <a:t>Section 5.2 Instrument transformers </a:t>
            </a:r>
          </a:p>
        </p:txBody>
      </p:sp>
      <p:sp>
        <p:nvSpPr>
          <p:cNvPr id="15" name="Right Arrow 14"/>
          <p:cNvSpPr/>
          <p:nvPr/>
        </p:nvSpPr>
        <p:spPr>
          <a:xfrm>
            <a:off x="454873" y="4886325"/>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43" y="2199167"/>
            <a:ext cx="55245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427" y="4343400"/>
            <a:ext cx="56959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13999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fontScale="85000" lnSpcReduction="10000"/>
          </a:bodyPr>
          <a:lstStyle/>
          <a:p>
            <a:pPr marL="0" indent="0">
              <a:buNone/>
            </a:pPr>
            <a:r>
              <a:rPr lang="en-US" b="1" u="sng" dirty="0" smtClean="0"/>
              <a:t>Section 5</a:t>
            </a:r>
            <a:r>
              <a:rPr lang="en-US" b="1" dirty="0" smtClean="0"/>
              <a:t>– Standards for new and in-service performance</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26</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11" name="Rectangle 10"/>
          <p:cNvSpPr/>
          <p:nvPr/>
        </p:nvSpPr>
        <p:spPr>
          <a:xfrm>
            <a:off x="381000" y="1752600"/>
            <a:ext cx="8001000" cy="369332"/>
          </a:xfrm>
          <a:prstGeom prst="rect">
            <a:avLst/>
          </a:prstGeom>
        </p:spPr>
        <p:txBody>
          <a:bodyPr wrap="square">
            <a:spAutoFit/>
          </a:bodyPr>
          <a:lstStyle/>
          <a:p>
            <a:r>
              <a:rPr lang="en-US" dirty="0" smtClean="0"/>
              <a:t>Section 5.5  Service Switches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57500"/>
            <a:ext cx="7536572"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
          <p:cNvSpPr>
            <a:spLocks noChangeArrowheads="1"/>
          </p:cNvSpPr>
          <p:nvPr/>
        </p:nvSpPr>
        <p:spPr bwMode="auto">
          <a:xfrm>
            <a:off x="762000" y="2121932"/>
            <a:ext cx="57611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Focus is on testing</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NEW devices; making in-service testing optional.</a:t>
            </a:r>
            <a:endParaRPr lang="en-US" sz="1400" i="1" dirty="0">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tab pos="-457200" algn="l"/>
                <a:tab pos="274638" algn="l"/>
                <a:tab pos="457200" algn="l"/>
                <a:tab pos="731838" algn="l"/>
                <a:tab pos="914400" algn="l"/>
                <a:tab pos="1371600" algn="l"/>
                <a:tab pos="1828800" algn="l"/>
              </a:tabLst>
            </a:pPr>
            <a:endPar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sym typeface="Wingdings" panose="05000000000000000000" pitchFamily="2" charset="2"/>
            </a:endParaRPr>
          </a:p>
        </p:txBody>
      </p:sp>
      <p:sp>
        <p:nvSpPr>
          <p:cNvPr id="15" name="Right Arrow 14"/>
          <p:cNvSpPr/>
          <p:nvPr/>
        </p:nvSpPr>
        <p:spPr>
          <a:xfrm>
            <a:off x="444240" y="3430273"/>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62000" y="3962400"/>
            <a:ext cx="8382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1200" y="4876800"/>
            <a:ext cx="5406673" cy="646331"/>
          </a:xfrm>
          <a:prstGeom prst="rect">
            <a:avLst/>
          </a:prstGeom>
          <a:noFill/>
        </p:spPr>
        <p:txBody>
          <a:bodyPr wrap="none" rtlCol="0">
            <a:spAutoFit/>
          </a:bodyPr>
          <a:lstStyle/>
          <a:p>
            <a:pPr algn="ctr"/>
            <a:r>
              <a:rPr lang="en-US" dirty="0" smtClean="0"/>
              <a:t>Can be used for In Service testing of service switches </a:t>
            </a:r>
            <a:endParaRPr lang="en-US" dirty="0"/>
          </a:p>
          <a:p>
            <a:pPr algn="ctr"/>
            <a:r>
              <a:rPr lang="en-US" dirty="0" smtClean="0"/>
              <a:t> if the Utility chooses to do so!!</a:t>
            </a:r>
            <a:endParaRPr lang="en-US" dirty="0"/>
          </a:p>
        </p:txBody>
      </p:sp>
    </p:spTree>
    <p:extLst>
      <p:ext uri="{BB962C8B-B14F-4D97-AF65-F5344CB8AC3E}">
        <p14:creationId xmlns:p14="http://schemas.microsoft.com/office/powerpoint/2010/main" val="2346233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Other Sections</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27</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11" name="Rectangle 10"/>
          <p:cNvSpPr/>
          <p:nvPr/>
        </p:nvSpPr>
        <p:spPr>
          <a:xfrm>
            <a:off x="381000" y="1752600"/>
            <a:ext cx="8001000" cy="369332"/>
          </a:xfrm>
          <a:prstGeom prst="rect">
            <a:avLst/>
          </a:prstGeom>
        </p:spPr>
        <p:txBody>
          <a:bodyPr wrap="square">
            <a:spAutoFit/>
          </a:bodyPr>
          <a:lstStyle/>
          <a:p>
            <a:r>
              <a:rPr lang="en-US" dirty="0" smtClean="0"/>
              <a:t>Appendix D – Periodic Testing Schedules</a:t>
            </a:r>
          </a:p>
        </p:txBody>
      </p:sp>
      <p:sp>
        <p:nvSpPr>
          <p:cNvPr id="13" name="Rectangle 1"/>
          <p:cNvSpPr>
            <a:spLocks noChangeArrowheads="1"/>
          </p:cNvSpPr>
          <p:nvPr/>
        </p:nvSpPr>
        <p:spPr bwMode="auto">
          <a:xfrm>
            <a:off x="762000" y="2121932"/>
            <a:ext cx="79682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kumimoji="0" lang="en-US" sz="1400" b="0" i="1"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The Appendix contains informational</a:t>
            </a:r>
            <a:r>
              <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rPr>
              <a:t> items only – no requirements.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tab pos="-457200" algn="l"/>
                <a:tab pos="274638" algn="l"/>
                <a:tab pos="457200" algn="l"/>
                <a:tab pos="731838" algn="l"/>
                <a:tab pos="914400" algn="l"/>
                <a:tab pos="1371600" algn="l"/>
                <a:tab pos="1828800" algn="l"/>
              </a:tabLst>
            </a:pPr>
            <a:r>
              <a:rPr lang="en-US" sz="1400" i="1" dirty="0" smtClean="0">
                <a:solidFill>
                  <a:srgbClr val="000000"/>
                </a:solidFill>
                <a:latin typeface="Arial" pitchFamily="34" charset="0"/>
                <a:ea typeface="Times New Roman" pitchFamily="18" charset="0"/>
                <a:cs typeface="Times New Roman" pitchFamily="18" charset="0"/>
                <a:sym typeface="Wingdings" panose="05000000000000000000" pitchFamily="2" charset="2"/>
              </a:rPr>
              <a:t>Cleaned up the old table, placed a reference to AMI meters with an attempt at a definition, below.</a:t>
            </a:r>
            <a:endParaRPr kumimoji="0" lang="en-US" sz="1400" b="0" i="1" u="none" strike="noStrike" cap="none" normalizeH="0" dirty="0" smtClean="0">
              <a:ln>
                <a:noFill/>
              </a:ln>
              <a:solidFill>
                <a:srgbClr val="000000"/>
              </a:solidFill>
              <a:effectLst/>
              <a:latin typeface="Arial" pitchFamily="34" charset="0"/>
              <a:ea typeface="Times New Roman" pitchFamily="18" charset="0"/>
              <a:cs typeface="Times New Roman" pitchFamily="18" charset="0"/>
              <a:sym typeface="Wingdings" panose="05000000000000000000" pitchFamily="2" charset="2"/>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6999"/>
            <a:ext cx="62674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08913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Outline of changes</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28</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C12.20</a:t>
            </a:r>
            <a:r>
              <a:rPr lang="en-US" sz="3100" dirty="0"/>
              <a:t/>
            </a:r>
            <a:br>
              <a:rPr lang="en-US" sz="3100" dirty="0"/>
            </a:br>
            <a:endParaRPr lang="en-US" sz="3100" dirty="0"/>
          </a:p>
        </p:txBody>
      </p:sp>
      <p:sp>
        <p:nvSpPr>
          <p:cNvPr id="11" name="Rectangle 10"/>
          <p:cNvSpPr/>
          <p:nvPr/>
        </p:nvSpPr>
        <p:spPr>
          <a:xfrm>
            <a:off x="381000" y="1752600"/>
            <a:ext cx="8305800" cy="4801314"/>
          </a:xfrm>
          <a:prstGeom prst="rect">
            <a:avLst/>
          </a:prstGeom>
        </p:spPr>
        <p:txBody>
          <a:bodyPr wrap="square">
            <a:spAutoFit/>
          </a:bodyPr>
          <a:lstStyle/>
          <a:p>
            <a:pPr marL="342900" indent="-342900">
              <a:buAutoNum type="arabicPeriod"/>
            </a:pPr>
            <a:r>
              <a:rPr lang="en-US" dirty="0" smtClean="0"/>
              <a:t>Scope change – Now includes 0.1 Accuracy Class meters </a:t>
            </a:r>
          </a:p>
          <a:p>
            <a:pPr marL="800100" lvl="1" indent="-342900">
              <a:buFont typeface="+mj-lt"/>
              <a:buAutoNum type="alphaLcParenR"/>
            </a:pPr>
            <a:r>
              <a:rPr lang="en-US" dirty="0"/>
              <a:t>G</a:t>
            </a:r>
            <a:r>
              <a:rPr lang="en-US" dirty="0" smtClean="0"/>
              <a:t>eneral focus is on TYPE TESTING</a:t>
            </a:r>
          </a:p>
          <a:p>
            <a:pPr marL="800100" lvl="1" indent="-342900">
              <a:buFont typeface="+mj-lt"/>
              <a:buAutoNum type="alphaLcParenR"/>
            </a:pPr>
            <a:r>
              <a:rPr lang="en-US" dirty="0" smtClean="0"/>
              <a:t>Defers to ANSI C12.1 for in service testing.</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marL="342900" indent="-342900">
              <a:buAutoNum type="arabicPeriod"/>
            </a:pPr>
            <a:r>
              <a:rPr lang="en-US" dirty="0" smtClean="0"/>
              <a:t>Clarifies which meter forms meet </a:t>
            </a:r>
            <a:r>
              <a:rPr lang="en-US" dirty="0" err="1" smtClean="0"/>
              <a:t>Blondel’s</a:t>
            </a:r>
            <a:r>
              <a:rPr lang="en-US" dirty="0" smtClean="0"/>
              <a:t> Theorem and are therefore covered under ANSI C12.20.  Also list those meter forms that are NOT covered.</a:t>
            </a:r>
          </a:p>
          <a:p>
            <a:pPr marL="342900" indent="-342900">
              <a:buAutoNum type="arabicPeriod"/>
            </a:pPr>
            <a:r>
              <a:rPr lang="en-US" dirty="0" smtClean="0"/>
              <a:t>Moving away from Series-Parallel loading toward true </a:t>
            </a:r>
            <a:r>
              <a:rPr lang="en-US" dirty="0" err="1" smtClean="0"/>
              <a:t>polyphase</a:t>
            </a:r>
            <a:r>
              <a:rPr lang="en-US" dirty="0" smtClean="0"/>
              <a:t> loading. </a:t>
            </a:r>
          </a:p>
          <a:p>
            <a:pPr marL="342900" indent="-342900">
              <a:buAutoNum type="arabicPeriod"/>
            </a:pPr>
            <a:r>
              <a:rPr lang="en-US" dirty="0" smtClean="0"/>
              <a:t>Identifies Typical and Alternative loading methods for applicable meter forms</a:t>
            </a:r>
          </a:p>
          <a:p>
            <a:pPr marL="342900" indent="-342900">
              <a:buAutoNum type="arabicPeriod"/>
            </a:pPr>
            <a:r>
              <a:rPr lang="en-US" dirty="0" smtClean="0"/>
              <a:t>Test 3 (load performance),4 ( Power Factor),5 (voltage variation)  and 14 (</a:t>
            </a:r>
            <a:r>
              <a:rPr lang="en-US" dirty="0" err="1" smtClean="0"/>
              <a:t>polyphase</a:t>
            </a:r>
            <a:r>
              <a:rPr lang="en-US" dirty="0" smtClean="0"/>
              <a:t> loading) must be performed with both the Typical and Alternative loading methods.   </a:t>
            </a:r>
          </a:p>
          <a:p>
            <a:pPr marL="342900" indent="-342900">
              <a:buAutoNum type="arabicPeriod"/>
            </a:pPr>
            <a:r>
              <a:rPr lang="en-US" dirty="0" smtClean="0"/>
              <a:t>Added Harmonic Influence tests with 6 specific non-sinusoidal waveforms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47" y="2745169"/>
            <a:ext cx="7858453" cy="138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11288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5.5.2</a:t>
            </a:r>
            <a:r>
              <a:rPr lang="en-US" b="1" dirty="0" smtClean="0"/>
              <a:t> – Loading for accuracy Tests</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29</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C12.20</a:t>
            </a:r>
            <a:r>
              <a:rPr lang="en-US" sz="3100" dirty="0"/>
              <a:t/>
            </a:r>
            <a:br>
              <a:rPr lang="en-US" sz="3100" dirty="0"/>
            </a:br>
            <a:endParaRPr lang="en-US" sz="31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64229"/>
            <a:ext cx="7272979"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24400"/>
            <a:ext cx="61912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8600" y="2971801"/>
            <a:ext cx="86106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Elbow Connector 4"/>
          <p:cNvCxnSpPr>
            <a:stCxn id="2" idx="6"/>
            <a:endCxn id="20483" idx="3"/>
          </p:cNvCxnSpPr>
          <p:nvPr/>
        </p:nvCxnSpPr>
        <p:spPr>
          <a:xfrm flipH="1">
            <a:off x="7334250" y="3543301"/>
            <a:ext cx="1504950" cy="2209799"/>
          </a:xfrm>
          <a:prstGeom prst="bentConnector3">
            <a:avLst>
              <a:gd name="adj1" fmla="val -35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858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179"/>
            <a:ext cx="2333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But First …… </a:t>
            </a:r>
            <a:endParaRPr lang="en-US" dirty="0"/>
          </a:p>
        </p:txBody>
      </p:sp>
      <p:sp>
        <p:nvSpPr>
          <p:cNvPr id="8" name="Slide Number Placeholder 7"/>
          <p:cNvSpPr>
            <a:spLocks noGrp="1"/>
          </p:cNvSpPr>
          <p:nvPr>
            <p:ph type="sldNum" sz="quarter" idx="12"/>
          </p:nvPr>
        </p:nvSpPr>
        <p:spPr/>
        <p:txBody>
          <a:bodyPr/>
          <a:lstStyle/>
          <a:p>
            <a:fld id="{7ED6F2B7-09F0-4504-9DC2-5587D24F6C76}" type="slidenum">
              <a:rPr lang="en-US" smtClean="0"/>
              <a:t>3</a:t>
            </a:fld>
            <a:endParaRPr lang="en-US"/>
          </a:p>
        </p:txBody>
      </p:sp>
      <p:sp>
        <p:nvSpPr>
          <p:cNvPr id="11" name="TextBox 10"/>
          <p:cNvSpPr txBox="1"/>
          <p:nvPr/>
        </p:nvSpPr>
        <p:spPr>
          <a:xfrm>
            <a:off x="533400" y="1700480"/>
            <a:ext cx="6553200" cy="1323439"/>
          </a:xfrm>
          <a:prstGeom prst="rect">
            <a:avLst/>
          </a:prstGeom>
          <a:noFill/>
        </p:spPr>
        <p:txBody>
          <a:bodyPr wrap="square" rtlCol="0">
            <a:spAutoFit/>
          </a:bodyPr>
          <a:lstStyle/>
          <a:p>
            <a:r>
              <a:rPr lang="en-US" sz="8000" dirty="0" smtClean="0">
                <a:latin typeface="Lucida Handwriting" panose="03010101010101010101" pitchFamily="66" charset="0"/>
              </a:rPr>
              <a:t>2 </a:t>
            </a:r>
            <a:endParaRPr lang="en-US" sz="8000" dirty="0">
              <a:latin typeface="Lucida Handwriting" panose="03010101010101010101" pitchFamily="66" charset="0"/>
            </a:endParaRPr>
          </a:p>
        </p:txBody>
      </p:sp>
      <p:sp>
        <p:nvSpPr>
          <p:cNvPr id="12" name="TextBox 11"/>
          <p:cNvSpPr txBox="1"/>
          <p:nvPr/>
        </p:nvSpPr>
        <p:spPr>
          <a:xfrm>
            <a:off x="1410269" y="2209800"/>
            <a:ext cx="7115987" cy="2123658"/>
          </a:xfrm>
          <a:prstGeom prst="rect">
            <a:avLst/>
          </a:prstGeom>
          <a:noFill/>
        </p:spPr>
        <p:txBody>
          <a:bodyPr wrap="none" rtlCol="0">
            <a:spAutoFit/>
          </a:bodyPr>
          <a:lstStyle/>
          <a:p>
            <a:r>
              <a:rPr lang="en-US" sz="4400" dirty="0" smtClean="0"/>
              <a:t>Things to keep in mind when </a:t>
            </a:r>
          </a:p>
          <a:p>
            <a:endParaRPr lang="en-US" sz="4400" dirty="0"/>
          </a:p>
          <a:p>
            <a:r>
              <a:rPr lang="en-US" sz="4400" dirty="0" smtClean="0"/>
              <a:t>  discussing ANSI Standards</a:t>
            </a:r>
            <a:endParaRPr lang="en-US" sz="4400" dirty="0"/>
          </a:p>
        </p:txBody>
      </p:sp>
    </p:spTree>
    <p:extLst>
      <p:ext uri="{BB962C8B-B14F-4D97-AF65-F5344CB8AC3E}">
        <p14:creationId xmlns:p14="http://schemas.microsoft.com/office/powerpoint/2010/main" val="324138173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Section 5.5.2</a:t>
            </a:r>
            <a:r>
              <a:rPr lang="en-US" b="1" dirty="0" smtClean="0"/>
              <a:t> – Loading for accuracy Tests</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30</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C12.20</a:t>
            </a:r>
            <a:r>
              <a:rPr lang="en-US" sz="3100" dirty="0"/>
              <a:t/>
            </a:r>
            <a:br>
              <a:rPr lang="en-US" sz="3100" dirty="0"/>
            </a:br>
            <a:endParaRPr lang="en-US" sz="31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61460"/>
            <a:ext cx="5029200" cy="506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40126" y="1979428"/>
            <a:ext cx="83534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86400" y="1954619"/>
            <a:ext cx="753428"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60246" y="2051163"/>
            <a:ext cx="1628972" cy="923330"/>
          </a:xfrm>
          <a:prstGeom prst="rect">
            <a:avLst/>
          </a:prstGeom>
          <a:ln>
            <a:solidFill>
              <a:srgbClr val="FF0000"/>
            </a:solidFill>
          </a:ln>
        </p:spPr>
        <p:txBody>
          <a:bodyPr wrap="none">
            <a:spAutoFit/>
          </a:bodyPr>
          <a:lstStyle/>
          <a:p>
            <a:pPr algn="ctr"/>
            <a:r>
              <a:rPr lang="en-US" dirty="0" err="1"/>
              <a:t>Polyphase</a:t>
            </a:r>
            <a:r>
              <a:rPr lang="en-US" dirty="0"/>
              <a:t> or </a:t>
            </a:r>
            <a:endParaRPr lang="en-US" dirty="0" smtClean="0"/>
          </a:p>
          <a:p>
            <a:pPr algn="ctr"/>
            <a:r>
              <a:rPr lang="en-US" dirty="0" smtClean="0"/>
              <a:t>Series-parallel </a:t>
            </a:r>
          </a:p>
          <a:p>
            <a:pPr algn="ctr"/>
            <a:r>
              <a:rPr lang="en-US" dirty="0" smtClean="0"/>
              <a:t>loading</a:t>
            </a:r>
            <a:endParaRPr lang="en-US" dirty="0"/>
          </a:p>
        </p:txBody>
      </p:sp>
      <p:sp>
        <p:nvSpPr>
          <p:cNvPr id="11" name="Rectangle 10"/>
          <p:cNvSpPr/>
          <p:nvPr/>
        </p:nvSpPr>
        <p:spPr>
          <a:xfrm>
            <a:off x="6960246" y="3430403"/>
            <a:ext cx="1272080" cy="1200329"/>
          </a:xfrm>
          <a:prstGeom prst="rect">
            <a:avLst/>
          </a:prstGeom>
          <a:ln>
            <a:solidFill>
              <a:srgbClr val="FF0000"/>
            </a:solidFill>
          </a:ln>
        </p:spPr>
        <p:txBody>
          <a:bodyPr wrap="none">
            <a:spAutoFit/>
          </a:bodyPr>
          <a:lstStyle/>
          <a:p>
            <a:pPr algn="ctr"/>
            <a:r>
              <a:rPr lang="en-US" u="sng" dirty="0"/>
              <a:t>Required </a:t>
            </a:r>
            <a:endParaRPr lang="en-US" u="sng" dirty="0" smtClean="0"/>
          </a:p>
          <a:p>
            <a:pPr algn="ctr"/>
            <a:r>
              <a:rPr lang="en-US" u="sng" dirty="0" smtClean="0"/>
              <a:t>Alternative </a:t>
            </a:r>
          </a:p>
          <a:p>
            <a:pPr algn="ctr"/>
            <a:r>
              <a:rPr lang="en-US" u="sng" dirty="0" smtClean="0"/>
              <a:t>Loading </a:t>
            </a:r>
          </a:p>
          <a:p>
            <a:pPr algn="ctr"/>
            <a:r>
              <a:rPr lang="en-US" u="sng" dirty="0" smtClean="0"/>
              <a:t>Tests </a:t>
            </a:r>
            <a:r>
              <a:rPr lang="en-US" u="sng" dirty="0"/>
              <a:t>*</a:t>
            </a:r>
            <a:endParaRPr lang="en-US" dirty="0"/>
          </a:p>
        </p:txBody>
      </p:sp>
      <p:cxnSp>
        <p:nvCxnSpPr>
          <p:cNvPr id="15" name="Elbow Connector 14"/>
          <p:cNvCxnSpPr>
            <a:stCxn id="4" idx="0"/>
            <a:endCxn id="7" idx="0"/>
          </p:cNvCxnSpPr>
          <p:nvPr/>
        </p:nvCxnSpPr>
        <p:spPr>
          <a:xfrm rot="16200000" flipH="1">
            <a:off x="5980397" y="256828"/>
            <a:ext cx="71735" cy="3516934"/>
          </a:xfrm>
          <a:prstGeom prst="bentConnector3">
            <a:avLst>
              <a:gd name="adj1" fmla="val -42243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3" idx="6"/>
            <a:endCxn id="11" idx="1"/>
          </p:cNvCxnSpPr>
          <p:nvPr/>
        </p:nvCxnSpPr>
        <p:spPr>
          <a:xfrm>
            <a:off x="6239828" y="2221319"/>
            <a:ext cx="720418" cy="1809249"/>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421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7"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Waveforms</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31</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C12.20</a:t>
            </a:r>
            <a:r>
              <a:rPr lang="en-US" sz="3100" dirty="0"/>
              <a:t/>
            </a:r>
            <a:br>
              <a:rPr lang="en-US" sz="3100" dirty="0"/>
            </a:br>
            <a:endParaRPr lang="en-US" sz="31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76" y="1768078"/>
            <a:ext cx="4081024" cy="222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133600"/>
            <a:ext cx="4543268" cy="217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403651"/>
            <a:ext cx="498182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40612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8759423" cy="731838"/>
          </a:xfrm>
        </p:spPr>
        <p:txBody>
          <a:bodyPr>
            <a:normAutofit/>
          </a:bodyPr>
          <a:lstStyle/>
          <a:p>
            <a:pPr marL="0" indent="0">
              <a:buNone/>
            </a:pPr>
            <a:r>
              <a:rPr lang="en-US" b="1" u="sng" dirty="0" smtClean="0"/>
              <a:t>Waveforms</a:t>
            </a:r>
            <a:endParaRPr lang="en-US" b="1" u="sng"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32</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C12.20</a:t>
            </a:r>
            <a:r>
              <a:rPr lang="en-US" sz="3100" dirty="0"/>
              <a:t/>
            </a:r>
            <a:br>
              <a:rPr lang="en-US" sz="3100" dirty="0"/>
            </a:br>
            <a:endParaRPr lang="en-US" sz="3100" dirty="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 y="1666653"/>
            <a:ext cx="4421805" cy="19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757" y="2239315"/>
            <a:ext cx="4364919" cy="195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64008"/>
            <a:ext cx="5323922" cy="247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65726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33</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Status of Current ANSI work</a:t>
            </a:r>
            <a:r>
              <a:rPr lang="en-US" sz="3100" dirty="0"/>
              <a:t/>
            </a:r>
            <a:br>
              <a:rPr lang="en-US" sz="3100" dirty="0"/>
            </a:br>
            <a:endParaRPr lang="en-US" sz="31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81100"/>
            <a:ext cx="8866037"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60204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ED6F2B7-09F0-4504-9DC2-5587D24F6C76}" type="slidenum">
              <a:rPr lang="en-US" smtClean="0"/>
              <a:t>34</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Status of Current ANSI work</a:t>
            </a:r>
            <a:r>
              <a:rPr lang="en-US" sz="3100" dirty="0"/>
              <a:t/>
            </a:r>
            <a:br>
              <a:rPr lang="en-US" sz="3100" dirty="0"/>
            </a:br>
            <a:endParaRPr lang="en-US" sz="31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 y="1466665"/>
            <a:ext cx="9040087"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22491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D6F2B7-09F0-4504-9DC2-5587D24F6C76}" type="slidenum">
              <a:rPr lang="en-US" smtClean="0"/>
              <a:t>35</a:t>
            </a:fld>
            <a:endParaRPr lang="en-US"/>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4821"/>
            <a:ext cx="4343400" cy="558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New Metering Handbook is available</a:t>
            </a:r>
            <a:r>
              <a:rPr lang="en-US" sz="3100" dirty="0"/>
              <a:t/>
            </a:r>
            <a:br>
              <a:rPr lang="en-US" sz="3100" dirty="0"/>
            </a:br>
            <a:endParaRPr lang="en-US" sz="3100" dirty="0"/>
          </a:p>
        </p:txBody>
      </p:sp>
      <p:sp>
        <p:nvSpPr>
          <p:cNvPr id="7" name="TextBox 6"/>
          <p:cNvSpPr txBox="1"/>
          <p:nvPr/>
        </p:nvSpPr>
        <p:spPr>
          <a:xfrm>
            <a:off x="4953000" y="1539830"/>
            <a:ext cx="3736920" cy="1969770"/>
          </a:xfrm>
          <a:prstGeom prst="rect">
            <a:avLst/>
          </a:prstGeom>
          <a:noFill/>
        </p:spPr>
        <p:txBody>
          <a:bodyPr wrap="none" rtlCol="0">
            <a:spAutoFit/>
          </a:bodyPr>
          <a:lstStyle/>
          <a:p>
            <a:r>
              <a:rPr lang="en-US" dirty="0" smtClean="0"/>
              <a:t>To order contact EEI at</a:t>
            </a:r>
          </a:p>
          <a:p>
            <a:endParaRPr lang="en-US" dirty="0"/>
          </a:p>
          <a:p>
            <a:r>
              <a:rPr lang="en-US" sz="1400" dirty="0" smtClean="0">
                <a:hlinkClick r:id="rId4"/>
              </a:rPr>
              <a:t>http://wwweei.org/products-electricitymetering</a:t>
            </a:r>
            <a:endParaRPr lang="en-US" sz="1400" dirty="0" smtClean="0"/>
          </a:p>
          <a:p>
            <a:endParaRPr lang="en-US" dirty="0" smtClean="0"/>
          </a:p>
          <a:p>
            <a:endParaRPr lang="en-US" dirty="0"/>
          </a:p>
          <a:p>
            <a:endParaRPr lang="en-US" dirty="0" smtClean="0"/>
          </a:p>
          <a:p>
            <a:endParaRPr lang="en-US" dirty="0"/>
          </a:p>
        </p:txBody>
      </p:sp>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9525" y="2819400"/>
            <a:ext cx="53244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158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000"/>
                                        <p:tgtEl>
                                          <p:spTgt spid="24579"/>
                                        </p:tgtEl>
                                      </p:cBhvr>
                                    </p:animEffect>
                                    <p:anim calcmode="lin" valueType="num">
                                      <p:cBhvr>
                                        <p:cTn id="8" dur="1000" fill="hold"/>
                                        <p:tgtEl>
                                          <p:spTgt spid="24579"/>
                                        </p:tgtEl>
                                        <p:attrNameLst>
                                          <p:attrName>ppt_x</p:attrName>
                                        </p:attrNameLst>
                                      </p:cBhvr>
                                      <p:tavLst>
                                        <p:tav tm="0">
                                          <p:val>
                                            <p:strVal val="#ppt_x"/>
                                          </p:val>
                                        </p:tav>
                                        <p:tav tm="100000">
                                          <p:val>
                                            <p:strVal val="#ppt_x"/>
                                          </p:val>
                                        </p:tav>
                                      </p:tavLst>
                                    </p:anim>
                                    <p:anim calcmode="lin" valueType="num">
                                      <p:cBhvr>
                                        <p:cTn id="9" dur="1000" fill="hold"/>
                                        <p:tgtEl>
                                          <p:spTgt spid="24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
        <p:nvSpPr>
          <p:cNvPr id="3" name="Content Placeholder 2"/>
          <p:cNvSpPr>
            <a:spLocks noGrp="1"/>
          </p:cNvSpPr>
          <p:nvPr>
            <p:ph idx="1"/>
          </p:nvPr>
        </p:nvSpPr>
        <p:spPr>
          <a:xfrm>
            <a:off x="457200" y="1371600"/>
            <a:ext cx="8229600" cy="4800600"/>
          </a:xfrm>
        </p:spPr>
        <p:txBody>
          <a:bodyPr>
            <a:noAutofit/>
          </a:bodyPr>
          <a:lstStyle/>
          <a:p>
            <a:pPr lvl="0"/>
            <a:r>
              <a:rPr lang="en-US" sz="1800" dirty="0"/>
              <a:t>ANSI C12.1 – </a:t>
            </a:r>
            <a:r>
              <a:rPr lang="en-US" sz="1800" b="1" dirty="0"/>
              <a:t>Code for Electricity Metering </a:t>
            </a:r>
            <a:r>
              <a:rPr lang="en-US" sz="1800" dirty="0"/>
              <a:t>- This standard establishes acceptable performance criteria for new types of ac watt-hour meters, demand registers, pulse devices, and auxiliary devices. It also describes acceptable in-service performance levels for meters and devices used in revenue metering.  </a:t>
            </a:r>
          </a:p>
          <a:p>
            <a:pPr lvl="0"/>
            <a:r>
              <a:rPr lang="en-US" sz="1800" dirty="0"/>
              <a:t>ANSI C12.7 – </a:t>
            </a:r>
            <a:r>
              <a:rPr lang="en-US" sz="1800" b="1" dirty="0"/>
              <a:t>Requirements for Watt-hour Meter Sockets </a:t>
            </a:r>
            <a:r>
              <a:rPr lang="en-US" sz="1800" dirty="0"/>
              <a:t>- General requirements and pertinent dimensions applicable to watt-hour meter sockets rated up to and including 600V, and up to and including 320 A continuous duty per socket opening. </a:t>
            </a:r>
          </a:p>
          <a:p>
            <a:pPr lvl="0"/>
            <a:r>
              <a:rPr lang="en-US" sz="1800" dirty="0"/>
              <a:t>ANSI C12.9 – </a:t>
            </a:r>
            <a:r>
              <a:rPr lang="en-US" sz="1800" b="1" dirty="0"/>
              <a:t>Test Switches for Transformer-Rated Meters </a:t>
            </a:r>
            <a:r>
              <a:rPr lang="en-US" sz="1800" dirty="0"/>
              <a:t>- Covers the dimensions and functions of meter test switches used with transformer-rated watt-hour meters in conjunction with instrument transformers. </a:t>
            </a:r>
          </a:p>
          <a:p>
            <a:pPr lvl="0"/>
            <a:r>
              <a:rPr lang="en-US" sz="1800" dirty="0"/>
              <a:t>ANSI C12.10 - </a:t>
            </a:r>
            <a:r>
              <a:rPr lang="en-US" sz="1800" b="1" dirty="0"/>
              <a:t>Physical Aspect of Electricity Meters </a:t>
            </a:r>
            <a:r>
              <a:rPr lang="en-US" sz="1800" dirty="0"/>
              <a:t>– Safety Standard - This standard covers the physical aspects of both detachable and bottom-connected watt-hour meters and associated registers.  It also includes ratings, internal wiring arrangements, pertinent dimensions, markings, and other general specifications. </a:t>
            </a:r>
          </a:p>
        </p:txBody>
      </p:sp>
      <p:sp>
        <p:nvSpPr>
          <p:cNvPr id="4" name="Slide Number Placeholder 3"/>
          <p:cNvSpPr>
            <a:spLocks noGrp="1"/>
          </p:cNvSpPr>
          <p:nvPr>
            <p:ph type="sldNum" sz="quarter" idx="12"/>
          </p:nvPr>
        </p:nvSpPr>
        <p:spPr/>
        <p:txBody>
          <a:bodyPr/>
          <a:lstStyle/>
          <a:p>
            <a:fld id="{7ED6F2B7-09F0-4504-9DC2-5587D24F6C76}" type="slidenum">
              <a:rPr lang="en-US" smtClean="0"/>
              <a:t>36</a:t>
            </a:fld>
            <a:endParaRPr lang="en-US"/>
          </a:p>
        </p:txBody>
      </p:sp>
    </p:spTree>
    <p:extLst>
      <p:ext uri="{BB962C8B-B14F-4D97-AF65-F5344CB8AC3E}">
        <p14:creationId xmlns:p14="http://schemas.microsoft.com/office/powerpoint/2010/main" val="1027421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Autofit/>
          </a:bodyPr>
          <a:lstStyle/>
          <a:p>
            <a:pPr marL="0" indent="0">
              <a:buNone/>
            </a:pPr>
            <a:endParaRPr lang="en-US" sz="1800" dirty="0"/>
          </a:p>
          <a:p>
            <a:pPr lvl="0"/>
            <a:r>
              <a:rPr lang="en-US" sz="1800" dirty="0"/>
              <a:t>ANSI C12.11  – </a:t>
            </a:r>
            <a:r>
              <a:rPr lang="en-US" sz="1800" b="1" dirty="0"/>
              <a:t>Instrument Transformers for Revenue Metering</a:t>
            </a:r>
            <a:r>
              <a:rPr lang="en-US" sz="1800" dirty="0"/>
              <a:t>, 10kV BIL through 350kV BIL (0.6kV NSV through 69kV NSV) - This standard covers the general requirements, revenue grade  accuracy, thermal ratings, and dimensions applicable to current and inductively coupled voltage transformers for revenue metering. </a:t>
            </a:r>
          </a:p>
          <a:p>
            <a:r>
              <a:rPr lang="en-US" sz="1800" dirty="0"/>
              <a:t>ANSI C12.18 - </a:t>
            </a:r>
            <a:r>
              <a:rPr lang="en-US" sz="1800" b="1" dirty="0"/>
              <a:t>Protocol Specification for ANSI Type 2 Optical Port </a:t>
            </a:r>
            <a:r>
              <a:rPr lang="en-US" sz="1800" dirty="0"/>
              <a:t>- This document details the criteria required for communications with an electricity metering device by another device via an optical port. This document provides details for a complete implementation of an OSI 7-layer model. </a:t>
            </a:r>
          </a:p>
          <a:p>
            <a:pPr lvl="0"/>
            <a:r>
              <a:rPr lang="en-US" sz="1800" dirty="0"/>
              <a:t>ANSI C12.19 - </a:t>
            </a:r>
            <a:r>
              <a:rPr lang="en-US" sz="1800" b="1" dirty="0"/>
              <a:t>Utility Industry End Device Data Tables </a:t>
            </a:r>
            <a:r>
              <a:rPr lang="en-US" sz="1800" dirty="0"/>
              <a:t>- This standard defines a table structure for utility application data to be passed between an End Device and any other device. It, however, neither defines device design criteria nor specifies the language or protocol used to transport that data</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7ED6F2B7-09F0-4504-9DC2-5587D24F6C76}" type="slidenum">
              <a:rPr lang="en-US" smtClean="0"/>
              <a:t>37</a:t>
            </a:fld>
            <a:endParaRPr lang="en-US"/>
          </a:p>
        </p:txBody>
      </p:sp>
      <p:sp>
        <p:nvSpPr>
          <p:cNvPr id="6"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911710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Autofit/>
          </a:bodyPr>
          <a:lstStyle/>
          <a:p>
            <a:pPr marL="0" indent="0">
              <a:buNone/>
            </a:pPr>
            <a:endParaRPr lang="en-US" sz="1800" dirty="0"/>
          </a:p>
          <a:p>
            <a:pPr lvl="0"/>
            <a:r>
              <a:rPr lang="en-US" sz="1800" dirty="0"/>
              <a:t>ANSI C12.20 - </a:t>
            </a:r>
            <a:r>
              <a:rPr lang="en-US" sz="1800" b="1" dirty="0"/>
              <a:t>0.2 and 0.5 Accuracy Classes for Electricity Meters </a:t>
            </a:r>
            <a:r>
              <a:rPr lang="en-US" sz="1800" dirty="0"/>
              <a:t>- This standard establishes the physical aspects and acceptable performance criteria for 0.2 and 0.5 accuracy class electricity meters meeting </a:t>
            </a:r>
            <a:r>
              <a:rPr lang="en-US" sz="1800" dirty="0" err="1"/>
              <a:t>Blondel’s</a:t>
            </a:r>
            <a:r>
              <a:rPr lang="en-US" sz="1800" dirty="0"/>
              <a:t> Theorem. Where differences exist between the requirements of this Standard and C12.1 and C12.10, the requirements of this Standard shall prevail. Conversely, requirements NOT specifically addressed within this standard, defer to ANSI C12.1.  </a:t>
            </a:r>
          </a:p>
          <a:p>
            <a:pPr lvl="0"/>
            <a:r>
              <a:rPr lang="en-US" sz="1800" dirty="0"/>
              <a:t>ANSI C12.21– </a:t>
            </a:r>
            <a:r>
              <a:rPr lang="en-US" sz="1800" b="1" dirty="0"/>
              <a:t>Protocol Specification for Telephone Modem Communication </a:t>
            </a:r>
            <a:r>
              <a:rPr lang="en-US" sz="1800" dirty="0"/>
              <a:t>- This document details the criteria required for communications between an electric power metering device and a utility host via a modem connected to the switched telephone network. </a:t>
            </a:r>
          </a:p>
          <a:p>
            <a:pPr lvl="0"/>
            <a:r>
              <a:rPr lang="en-US" sz="1800" dirty="0"/>
              <a:t>ANSI C12.22 – </a:t>
            </a:r>
            <a:r>
              <a:rPr lang="en-US" sz="1800" b="1" dirty="0"/>
              <a:t>Protocol Specification for Interfacing to Data Communication Networks </a:t>
            </a:r>
            <a:r>
              <a:rPr lang="en-US" sz="1800" dirty="0"/>
              <a:t>- This standard extends the concepts of the ANSI C12.18, C12.19 and C12.21 standards to allow transport of table data over any reliable networking communications system. </a:t>
            </a:r>
          </a:p>
        </p:txBody>
      </p:sp>
      <p:sp>
        <p:nvSpPr>
          <p:cNvPr id="4" name="Slide Number Placeholder 3"/>
          <p:cNvSpPr>
            <a:spLocks noGrp="1"/>
          </p:cNvSpPr>
          <p:nvPr>
            <p:ph type="sldNum" sz="quarter" idx="12"/>
          </p:nvPr>
        </p:nvSpPr>
        <p:spPr/>
        <p:txBody>
          <a:bodyPr/>
          <a:lstStyle/>
          <a:p>
            <a:fld id="{7ED6F2B7-09F0-4504-9DC2-5587D24F6C76}" type="slidenum">
              <a:rPr lang="en-US" smtClean="0"/>
              <a:t>38</a:t>
            </a:fld>
            <a:endParaRPr lang="en-US"/>
          </a:p>
        </p:txBody>
      </p:sp>
      <p:sp>
        <p:nvSpPr>
          <p:cNvPr id="6"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1175059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457201" y="1219200"/>
            <a:ext cx="8077200" cy="5257800"/>
          </a:xfrm>
          <a:prstGeom prst="rect">
            <a:avLst/>
          </a:prstGeom>
        </p:spPr>
      </p:pic>
      <p:sp>
        <p:nvSpPr>
          <p:cNvPr id="3" name="Slide Number Placeholder 2"/>
          <p:cNvSpPr>
            <a:spLocks noGrp="1"/>
          </p:cNvSpPr>
          <p:nvPr>
            <p:ph type="sldNum" sz="quarter" idx="12"/>
          </p:nvPr>
        </p:nvSpPr>
        <p:spPr/>
        <p:txBody>
          <a:bodyPr/>
          <a:lstStyle/>
          <a:p>
            <a:fld id="{7ED6F2B7-09F0-4504-9DC2-5587D24F6C76}" type="slidenum">
              <a:rPr lang="en-US" smtClean="0"/>
              <a:t>39</a:t>
            </a:fld>
            <a:endParaRPr lang="en-US"/>
          </a:p>
        </p:txBody>
      </p:sp>
      <p:sp>
        <p:nvSpPr>
          <p:cNvPr id="6"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3065412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179"/>
            <a:ext cx="2333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But First …… </a:t>
            </a:r>
            <a:endParaRPr lang="en-US" dirty="0"/>
          </a:p>
        </p:txBody>
      </p:sp>
      <p:sp>
        <p:nvSpPr>
          <p:cNvPr id="8" name="Slide Number Placeholder 7"/>
          <p:cNvSpPr>
            <a:spLocks noGrp="1"/>
          </p:cNvSpPr>
          <p:nvPr>
            <p:ph type="sldNum" sz="quarter" idx="12"/>
          </p:nvPr>
        </p:nvSpPr>
        <p:spPr/>
        <p:txBody>
          <a:bodyPr/>
          <a:lstStyle/>
          <a:p>
            <a:fld id="{7ED6F2B7-09F0-4504-9DC2-5587D24F6C76}" type="slidenum">
              <a:rPr lang="en-US" smtClean="0"/>
              <a:t>4</a:t>
            </a:fld>
            <a:endParaRPr lang="en-US"/>
          </a:p>
        </p:txBody>
      </p:sp>
      <p:sp>
        <p:nvSpPr>
          <p:cNvPr id="11" name="TextBox 10"/>
          <p:cNvSpPr txBox="1"/>
          <p:nvPr/>
        </p:nvSpPr>
        <p:spPr>
          <a:xfrm>
            <a:off x="533400" y="1700480"/>
            <a:ext cx="6553200" cy="1323439"/>
          </a:xfrm>
          <a:prstGeom prst="rect">
            <a:avLst/>
          </a:prstGeom>
          <a:noFill/>
        </p:spPr>
        <p:txBody>
          <a:bodyPr wrap="square" rtlCol="0">
            <a:spAutoFit/>
          </a:bodyPr>
          <a:lstStyle/>
          <a:p>
            <a:r>
              <a:rPr lang="en-US" sz="8000" dirty="0">
                <a:latin typeface="Lucida Handwriting" panose="03010101010101010101" pitchFamily="66" charset="0"/>
              </a:rPr>
              <a:t>1</a:t>
            </a:r>
            <a:r>
              <a:rPr lang="en-US" sz="8000" dirty="0" smtClean="0">
                <a:latin typeface="Lucida Handwriting" panose="03010101010101010101" pitchFamily="66" charset="0"/>
              </a:rPr>
              <a:t> </a:t>
            </a:r>
            <a:endParaRPr lang="en-US" sz="8000" dirty="0">
              <a:latin typeface="Lucida Handwriting" panose="03010101010101010101" pitchFamily="66" charset="0"/>
            </a:endParaRPr>
          </a:p>
        </p:txBody>
      </p:sp>
      <p:sp>
        <p:nvSpPr>
          <p:cNvPr id="12" name="TextBox 11"/>
          <p:cNvSpPr txBox="1"/>
          <p:nvPr/>
        </p:nvSpPr>
        <p:spPr>
          <a:xfrm>
            <a:off x="1410269" y="2209800"/>
            <a:ext cx="5942524" cy="2123658"/>
          </a:xfrm>
          <a:prstGeom prst="rect">
            <a:avLst/>
          </a:prstGeom>
          <a:noFill/>
        </p:spPr>
        <p:txBody>
          <a:bodyPr wrap="none" rtlCol="0">
            <a:spAutoFit/>
          </a:bodyPr>
          <a:lstStyle/>
          <a:p>
            <a:pPr algn="ctr"/>
            <a:r>
              <a:rPr lang="en-US" sz="4400" dirty="0" smtClean="0"/>
              <a:t>State Regulations </a:t>
            </a:r>
            <a:r>
              <a:rPr lang="en-US" sz="4400" b="1" i="1" u="sng" dirty="0" smtClean="0">
                <a:solidFill>
                  <a:srgbClr val="FF0000"/>
                </a:solidFill>
              </a:rPr>
              <a:t>trump</a:t>
            </a:r>
          </a:p>
          <a:p>
            <a:pPr algn="ctr"/>
            <a:endParaRPr lang="en-US" sz="4400" dirty="0"/>
          </a:p>
          <a:p>
            <a:pPr algn="ctr"/>
            <a:r>
              <a:rPr lang="en-US" sz="4400" dirty="0" smtClean="0"/>
              <a:t>ANSI Standards !!</a:t>
            </a:r>
            <a:endParaRPr lang="en-US" sz="4400" dirty="0"/>
          </a:p>
        </p:txBody>
      </p:sp>
    </p:spTree>
    <p:extLst>
      <p:ext uri="{BB962C8B-B14F-4D97-AF65-F5344CB8AC3E}">
        <p14:creationId xmlns:p14="http://schemas.microsoft.com/office/powerpoint/2010/main" val="399827112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stretch>
            <a:fillRect/>
          </a:stretch>
        </p:blipFill>
        <p:spPr>
          <a:xfrm>
            <a:off x="838200" y="1219200"/>
            <a:ext cx="7620000" cy="5334000"/>
          </a:xfrm>
          <a:prstGeom prst="rect">
            <a:avLst/>
          </a:prstGeom>
        </p:spPr>
      </p:pic>
      <p:sp>
        <p:nvSpPr>
          <p:cNvPr id="3" name="Slide Number Placeholder 2"/>
          <p:cNvSpPr>
            <a:spLocks noGrp="1"/>
          </p:cNvSpPr>
          <p:nvPr>
            <p:ph type="sldNum" sz="quarter" idx="12"/>
          </p:nvPr>
        </p:nvSpPr>
        <p:spPr/>
        <p:txBody>
          <a:bodyPr/>
          <a:lstStyle/>
          <a:p>
            <a:fld id="{7ED6F2B7-09F0-4504-9DC2-5587D24F6C76}" type="slidenum">
              <a:rPr lang="en-US" smtClean="0"/>
              <a:t>40</a:t>
            </a:fld>
            <a:endParaRPr lang="en-US"/>
          </a:p>
        </p:txBody>
      </p:sp>
      <p:sp>
        <p:nvSpPr>
          <p:cNvPr id="6"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3890576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stretch>
            <a:fillRect/>
          </a:stretch>
        </p:blipFill>
        <p:spPr>
          <a:xfrm>
            <a:off x="685800" y="1219200"/>
            <a:ext cx="7772400" cy="4906963"/>
          </a:xfrm>
          <a:prstGeom prst="rect">
            <a:avLst/>
          </a:prstGeom>
        </p:spPr>
      </p:pic>
      <p:sp>
        <p:nvSpPr>
          <p:cNvPr id="3" name="Slide Number Placeholder 2"/>
          <p:cNvSpPr>
            <a:spLocks noGrp="1"/>
          </p:cNvSpPr>
          <p:nvPr>
            <p:ph type="sldNum" sz="quarter" idx="12"/>
          </p:nvPr>
        </p:nvSpPr>
        <p:spPr/>
        <p:txBody>
          <a:bodyPr/>
          <a:lstStyle/>
          <a:p>
            <a:fld id="{7ED6F2B7-09F0-4504-9DC2-5587D24F6C76}" type="slidenum">
              <a:rPr lang="en-US" smtClean="0"/>
              <a:t>41</a:t>
            </a:fld>
            <a:endParaRPr lang="en-US"/>
          </a:p>
        </p:txBody>
      </p:sp>
      <p:sp>
        <p:nvSpPr>
          <p:cNvPr id="7"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2878167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066800" y="1442720"/>
            <a:ext cx="7315200" cy="5034280"/>
          </a:xfrm>
          <a:prstGeom prst="rect">
            <a:avLst/>
          </a:prstGeom>
        </p:spPr>
      </p:pic>
      <p:sp>
        <p:nvSpPr>
          <p:cNvPr id="3" name="Slide Number Placeholder 2"/>
          <p:cNvSpPr>
            <a:spLocks noGrp="1"/>
          </p:cNvSpPr>
          <p:nvPr>
            <p:ph type="sldNum" sz="quarter" idx="12"/>
          </p:nvPr>
        </p:nvSpPr>
        <p:spPr/>
        <p:txBody>
          <a:bodyPr/>
          <a:lstStyle/>
          <a:p>
            <a:fld id="{7ED6F2B7-09F0-4504-9DC2-5587D24F6C76}" type="slidenum">
              <a:rPr lang="en-US" smtClean="0"/>
              <a:t>42</a:t>
            </a:fld>
            <a:endParaRPr lang="en-US"/>
          </a:p>
        </p:txBody>
      </p:sp>
      <p:sp>
        <p:nvSpPr>
          <p:cNvPr id="6"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3300648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457200" y="1310322"/>
            <a:ext cx="8458200" cy="5319078"/>
          </a:xfrm>
          <a:prstGeom prst="rect">
            <a:avLst/>
          </a:prstGeom>
        </p:spPr>
      </p:pic>
      <p:sp>
        <p:nvSpPr>
          <p:cNvPr id="3" name="Slide Number Placeholder 2"/>
          <p:cNvSpPr>
            <a:spLocks noGrp="1"/>
          </p:cNvSpPr>
          <p:nvPr>
            <p:ph type="sldNum" sz="quarter" idx="12"/>
          </p:nvPr>
        </p:nvSpPr>
        <p:spPr/>
        <p:txBody>
          <a:bodyPr/>
          <a:lstStyle/>
          <a:p>
            <a:fld id="{7ED6F2B7-09F0-4504-9DC2-5587D24F6C76}" type="slidenum">
              <a:rPr lang="en-US" smtClean="0"/>
              <a:t>43</a:t>
            </a:fld>
            <a:endParaRPr lang="en-US"/>
          </a:p>
        </p:txBody>
      </p:sp>
      <p:sp>
        <p:nvSpPr>
          <p:cNvPr id="6"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1118279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990600" y="1304290"/>
            <a:ext cx="7086600" cy="5096510"/>
          </a:xfrm>
          <a:prstGeom prst="rect">
            <a:avLst/>
          </a:prstGeom>
        </p:spPr>
      </p:pic>
      <p:sp>
        <p:nvSpPr>
          <p:cNvPr id="3" name="Slide Number Placeholder 2"/>
          <p:cNvSpPr>
            <a:spLocks noGrp="1"/>
          </p:cNvSpPr>
          <p:nvPr>
            <p:ph type="sldNum" sz="quarter" idx="12"/>
          </p:nvPr>
        </p:nvSpPr>
        <p:spPr/>
        <p:txBody>
          <a:bodyPr/>
          <a:lstStyle/>
          <a:p>
            <a:fld id="{7ED6F2B7-09F0-4504-9DC2-5587D24F6C76}" type="slidenum">
              <a:rPr lang="en-US" smtClean="0"/>
              <a:t>44</a:t>
            </a:fld>
            <a:endParaRPr lang="en-US"/>
          </a:p>
        </p:txBody>
      </p:sp>
      <p:sp>
        <p:nvSpPr>
          <p:cNvPr id="6" name="Title 1"/>
          <p:cNvSpPr>
            <a:spLocks noGrp="1"/>
          </p:cNvSpPr>
          <p:nvPr>
            <p:ph type="title"/>
          </p:nvPr>
        </p:nvSpPr>
        <p:spPr>
          <a:xfrm>
            <a:off x="457200" y="274638"/>
            <a:ext cx="8229600" cy="944562"/>
          </a:xfrm>
        </p:spPr>
        <p:txBody>
          <a:bodyPr>
            <a:normAutofit/>
          </a:bodyPr>
          <a:lstStyle/>
          <a:p>
            <a:r>
              <a:rPr lang="en-US" sz="2000" dirty="0" smtClean="0"/>
              <a:t>Metering Handbook – Chapter 21 STANDARDS</a:t>
            </a:r>
            <a:endParaRPr lang="en-US" sz="2000" dirty="0"/>
          </a:p>
        </p:txBody>
      </p:sp>
    </p:spTree>
    <p:extLst>
      <p:ext uri="{BB962C8B-B14F-4D97-AF65-F5344CB8AC3E}">
        <p14:creationId xmlns:p14="http://schemas.microsoft.com/office/powerpoint/2010/main" val="3355926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141" y="910431"/>
            <a:ext cx="9017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idx="1"/>
          </p:nvPr>
        </p:nvSpPr>
        <p:spPr>
          <a:xfrm>
            <a:off x="404191" y="2099468"/>
            <a:ext cx="8229600" cy="4026695"/>
          </a:xfrm>
        </p:spPr>
        <p:txBody>
          <a:bodyPr/>
          <a:lstStyle/>
          <a:p>
            <a:endParaRPr lang="en-US" dirty="0" smtClean="0"/>
          </a:p>
          <a:p>
            <a:endParaRPr lang="en-US" dirty="0"/>
          </a:p>
          <a:p>
            <a:pPr marL="0" indent="0" algn="ctr">
              <a:buNone/>
            </a:pPr>
            <a:r>
              <a:rPr lang="en-US" dirty="0" smtClean="0"/>
              <a:t>Questions?</a:t>
            </a:r>
          </a:p>
          <a:p>
            <a:pPr algn="ctr"/>
            <a:endParaRPr lang="en-US" dirty="0"/>
          </a:p>
          <a:p>
            <a:pPr marL="0" indent="0" algn="ctr">
              <a:buNone/>
            </a:pPr>
            <a:r>
              <a:rPr lang="en-US" dirty="0" smtClean="0"/>
              <a:t>Thank you!</a:t>
            </a:r>
            <a:endParaRPr lang="en-US" dirty="0"/>
          </a:p>
        </p:txBody>
      </p:sp>
      <p:sp>
        <p:nvSpPr>
          <p:cNvPr id="2" name="Slide Number Placeholder 1"/>
          <p:cNvSpPr>
            <a:spLocks noGrp="1"/>
          </p:cNvSpPr>
          <p:nvPr>
            <p:ph type="sldNum" sz="quarter" idx="12"/>
          </p:nvPr>
        </p:nvSpPr>
        <p:spPr/>
        <p:txBody>
          <a:bodyPr/>
          <a:lstStyle/>
          <a:p>
            <a:fld id="{7ED6F2B7-09F0-4504-9DC2-5587D24F6C76}" type="slidenum">
              <a:rPr lang="en-US" smtClean="0"/>
              <a:t>45</a:t>
            </a:fld>
            <a:endParaRPr lang="en-US"/>
          </a:p>
        </p:txBody>
      </p:sp>
    </p:spTree>
    <p:extLst>
      <p:ext uri="{BB962C8B-B14F-4D97-AF65-F5344CB8AC3E}">
        <p14:creationId xmlns:p14="http://schemas.microsoft.com/office/powerpoint/2010/main" val="270751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lt">
                                    <p:tmPct val="0"/>
                                  </p:iterate>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down)">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0"/>
                                  </p:iterate>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down)">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0033 0.10648 L -0.00017 -0.1706 " pathEditMode="relative" rAng="0" ptsTypes="AA">
                                      <p:cBhvr>
                                        <p:cTn id="16" dur="250" accel="50000" decel="50000" autoRev="1" fill="hold">
                                          <p:stCondLst>
                                            <p:cond delay="0"/>
                                          </p:stCondLst>
                                        </p:cTn>
                                        <p:tgtEl>
                                          <p:spTgt spid="9">
                                            <p:txEl>
                                              <p:pRg st="4" end="4"/>
                                            </p:txEl>
                                          </p:spTgt>
                                        </p:tgtEl>
                                        <p:attrNameLst>
                                          <p:attrName>ppt_x</p:attrName>
                                          <p:attrName>ppt_y</p:attrName>
                                        </p:attrNameLst>
                                      </p:cBhvr>
                                      <p:rCtr x="-174" y="-13866"/>
                                    </p:animMotion>
                                    <p:animRot by="1500000">
                                      <p:cBhvr>
                                        <p:cTn id="17" dur="125" fill="hold">
                                          <p:stCondLst>
                                            <p:cond delay="0"/>
                                          </p:stCondLst>
                                        </p:cTn>
                                        <p:tgtEl>
                                          <p:spTgt spid="9">
                                            <p:txEl>
                                              <p:pRg st="4" end="4"/>
                                            </p:txEl>
                                          </p:spTgt>
                                        </p:tgtEl>
                                        <p:attrNameLst>
                                          <p:attrName>r</p:attrName>
                                        </p:attrNameLst>
                                      </p:cBhvr>
                                    </p:animRot>
                                    <p:animRot by="-1500000">
                                      <p:cBhvr>
                                        <p:cTn id="18" dur="125" fill="hold">
                                          <p:stCondLst>
                                            <p:cond delay="125"/>
                                          </p:stCondLst>
                                        </p:cTn>
                                        <p:tgtEl>
                                          <p:spTgt spid="9">
                                            <p:txEl>
                                              <p:pRg st="4" end="4"/>
                                            </p:txEl>
                                          </p:spTgt>
                                        </p:tgtEl>
                                        <p:attrNameLst>
                                          <p:attrName>r</p:attrName>
                                        </p:attrNameLst>
                                      </p:cBhvr>
                                    </p:animRot>
                                    <p:animRot by="-1500000">
                                      <p:cBhvr>
                                        <p:cTn id="19" dur="125" fill="hold">
                                          <p:stCondLst>
                                            <p:cond delay="250"/>
                                          </p:stCondLst>
                                        </p:cTn>
                                        <p:tgtEl>
                                          <p:spTgt spid="9">
                                            <p:txEl>
                                              <p:pRg st="4" end="4"/>
                                            </p:txEl>
                                          </p:spTgt>
                                        </p:tgtEl>
                                        <p:attrNameLst>
                                          <p:attrName>r</p:attrName>
                                        </p:attrNameLst>
                                      </p:cBhvr>
                                    </p:animRot>
                                    <p:animRot by="1500000">
                                      <p:cBhvr>
                                        <p:cTn id="20" dur="125" fill="hold">
                                          <p:stCondLst>
                                            <p:cond delay="375"/>
                                          </p:stCondLst>
                                        </p:cTn>
                                        <p:tgtEl>
                                          <p:spTgt spid="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179"/>
            <a:ext cx="2333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But First …… </a:t>
            </a:r>
            <a:endParaRPr lang="en-US" dirty="0"/>
          </a:p>
        </p:txBody>
      </p:sp>
      <p:sp>
        <p:nvSpPr>
          <p:cNvPr id="8" name="Slide Number Placeholder 7"/>
          <p:cNvSpPr>
            <a:spLocks noGrp="1"/>
          </p:cNvSpPr>
          <p:nvPr>
            <p:ph type="sldNum" sz="quarter" idx="12"/>
          </p:nvPr>
        </p:nvSpPr>
        <p:spPr/>
        <p:txBody>
          <a:bodyPr/>
          <a:lstStyle/>
          <a:p>
            <a:fld id="{7ED6F2B7-09F0-4504-9DC2-5587D24F6C76}" type="slidenum">
              <a:rPr lang="en-US" smtClean="0"/>
              <a:t>5</a:t>
            </a:fld>
            <a:endParaRPr lang="en-US"/>
          </a:p>
        </p:txBody>
      </p:sp>
      <p:sp>
        <p:nvSpPr>
          <p:cNvPr id="11" name="TextBox 10"/>
          <p:cNvSpPr txBox="1"/>
          <p:nvPr/>
        </p:nvSpPr>
        <p:spPr>
          <a:xfrm>
            <a:off x="533400" y="1700480"/>
            <a:ext cx="6553200" cy="1323439"/>
          </a:xfrm>
          <a:prstGeom prst="rect">
            <a:avLst/>
          </a:prstGeom>
          <a:noFill/>
        </p:spPr>
        <p:txBody>
          <a:bodyPr wrap="square" rtlCol="0">
            <a:spAutoFit/>
          </a:bodyPr>
          <a:lstStyle/>
          <a:p>
            <a:r>
              <a:rPr lang="en-US" sz="8000" dirty="0" smtClean="0">
                <a:latin typeface="Lucida Handwriting" panose="03010101010101010101" pitchFamily="66" charset="0"/>
              </a:rPr>
              <a:t>AND </a:t>
            </a:r>
            <a:endParaRPr lang="en-US" sz="8000" dirty="0">
              <a:latin typeface="Lucida Handwriting" panose="03010101010101010101" pitchFamily="66" charset="0"/>
            </a:endParaRPr>
          </a:p>
        </p:txBody>
      </p:sp>
      <p:sp>
        <p:nvSpPr>
          <p:cNvPr id="12" name="TextBox 11"/>
          <p:cNvSpPr txBox="1"/>
          <p:nvPr/>
        </p:nvSpPr>
        <p:spPr>
          <a:xfrm>
            <a:off x="77618" y="2743200"/>
            <a:ext cx="8653331" cy="1446550"/>
          </a:xfrm>
          <a:prstGeom prst="rect">
            <a:avLst/>
          </a:prstGeom>
          <a:noFill/>
        </p:spPr>
        <p:txBody>
          <a:bodyPr wrap="none" rtlCol="0">
            <a:spAutoFit/>
          </a:bodyPr>
          <a:lstStyle/>
          <a:p>
            <a:pPr algn="ctr"/>
            <a:r>
              <a:rPr lang="en-US" sz="4400" dirty="0" smtClean="0"/>
              <a:t>Understand how each Standard is</a:t>
            </a:r>
          </a:p>
          <a:p>
            <a:pPr algn="ctr"/>
            <a:r>
              <a:rPr lang="en-US" sz="4400" dirty="0" smtClean="0"/>
              <a:t>Organized and where it’s applicable</a:t>
            </a:r>
            <a:endParaRPr lang="en-US" sz="4400" dirty="0"/>
          </a:p>
        </p:txBody>
      </p:sp>
    </p:spTree>
    <p:extLst>
      <p:ext uri="{BB962C8B-B14F-4D97-AF65-F5344CB8AC3E}">
        <p14:creationId xmlns:p14="http://schemas.microsoft.com/office/powerpoint/2010/main" val="39303618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ANSI – Application and organization</a:t>
            </a:r>
            <a:r>
              <a:rPr lang="en-US" sz="3100" dirty="0"/>
              <a:t/>
            </a:r>
            <a:br>
              <a:rPr lang="en-US" sz="3100" dirty="0"/>
            </a:br>
            <a:endParaRPr lang="en-US" sz="3100" dirty="0"/>
          </a:p>
        </p:txBody>
      </p:sp>
      <p:sp>
        <p:nvSpPr>
          <p:cNvPr id="3" name="Content Placeholder 2"/>
          <p:cNvSpPr>
            <a:spLocks noGrp="1"/>
          </p:cNvSpPr>
          <p:nvPr>
            <p:ph idx="1"/>
          </p:nvPr>
        </p:nvSpPr>
        <p:spPr>
          <a:xfrm>
            <a:off x="228600" y="1143000"/>
            <a:ext cx="2286000" cy="731838"/>
          </a:xfrm>
        </p:spPr>
        <p:txBody>
          <a:bodyPr>
            <a:normAutofit/>
          </a:bodyPr>
          <a:lstStyle/>
          <a:p>
            <a:pPr marL="0" indent="0">
              <a:buNone/>
            </a:pPr>
            <a:r>
              <a:rPr lang="en-US" b="1" u="sng" dirty="0" smtClean="0"/>
              <a:t>ANSI C12.1</a:t>
            </a:r>
            <a:endParaRPr lang="en-US" b="1" u="sng" dirty="0"/>
          </a:p>
        </p:txBody>
      </p:sp>
      <p:sp>
        <p:nvSpPr>
          <p:cNvPr id="4" name="TextBox 3"/>
          <p:cNvSpPr txBox="1"/>
          <p:nvPr/>
        </p:nvSpPr>
        <p:spPr>
          <a:xfrm>
            <a:off x="66579" y="2179093"/>
            <a:ext cx="9077421" cy="2492990"/>
          </a:xfrm>
          <a:prstGeom prst="rect">
            <a:avLst/>
          </a:prstGeom>
          <a:noFill/>
        </p:spPr>
        <p:txBody>
          <a:bodyPr wrap="none" rtlCol="0">
            <a:spAutoFit/>
          </a:bodyPr>
          <a:lstStyle/>
          <a:p>
            <a:pPr marL="342900" indent="-342900">
              <a:buAutoNum type="arabicPeriod"/>
            </a:pPr>
            <a:r>
              <a:rPr lang="en-US" dirty="0" smtClean="0"/>
              <a:t>Section 1 –</a:t>
            </a:r>
            <a:r>
              <a:rPr lang="en-US" b="1" dirty="0" smtClean="0"/>
              <a:t>Scope and References	</a:t>
            </a:r>
          </a:p>
          <a:p>
            <a:pPr marL="342900" indent="-342900">
              <a:buAutoNum type="arabicPeriod"/>
            </a:pPr>
            <a:r>
              <a:rPr lang="en-US" dirty="0" smtClean="0"/>
              <a:t>Section 2 </a:t>
            </a:r>
            <a:r>
              <a:rPr lang="en-US" b="1" dirty="0" smtClean="0"/>
              <a:t>- Definitions	</a:t>
            </a:r>
          </a:p>
          <a:p>
            <a:pPr marL="342900" indent="-342900">
              <a:buAutoNum type="arabicPeriod"/>
            </a:pPr>
            <a:r>
              <a:rPr lang="en-US" dirty="0" smtClean="0"/>
              <a:t>Section 3 - </a:t>
            </a:r>
            <a:r>
              <a:rPr lang="en-US" b="1" dirty="0" smtClean="0"/>
              <a:t>Standards </a:t>
            </a:r>
            <a:r>
              <a:rPr lang="en-US" b="1" dirty="0"/>
              <a:t>and standardizing equipment</a:t>
            </a:r>
            <a:endParaRPr lang="en-US" dirty="0" smtClean="0"/>
          </a:p>
          <a:p>
            <a:pPr marL="342900" indent="-342900">
              <a:buAutoNum type="arabicPeriod"/>
            </a:pPr>
            <a:r>
              <a:rPr lang="en-US" dirty="0" smtClean="0"/>
              <a:t>Section 4 - </a:t>
            </a:r>
            <a:r>
              <a:rPr lang="en-US" b="1" dirty="0" smtClean="0"/>
              <a:t>Performance requirements</a:t>
            </a:r>
          </a:p>
          <a:p>
            <a:pPr lvl="1"/>
            <a:r>
              <a:rPr lang="en-US" sz="2400" b="1" i="1" u="sng" dirty="0" smtClean="0">
                <a:solidFill>
                  <a:srgbClr val="FF0000"/>
                </a:solidFill>
              </a:rPr>
              <a:t>Note: Section 4 only applies to Type Testing</a:t>
            </a:r>
          </a:p>
          <a:p>
            <a:pPr lvl="1"/>
            <a:r>
              <a:rPr lang="en-US" sz="2400" b="1" i="1" u="sng" dirty="0" smtClean="0">
                <a:solidFill>
                  <a:srgbClr val="FF0000"/>
                </a:solidFill>
              </a:rPr>
              <a:t>Type Testing is only performed when qualifying a new meter type.</a:t>
            </a:r>
          </a:p>
          <a:p>
            <a:pPr marL="342900" indent="-342900">
              <a:buAutoNum type="arabicPeriod"/>
            </a:pPr>
            <a:r>
              <a:rPr lang="en-US" dirty="0" smtClean="0"/>
              <a:t>Section 5 -</a:t>
            </a:r>
            <a:r>
              <a:rPr lang="en-US" b="1" dirty="0"/>
              <a:t>Standards for new and in-service </a:t>
            </a:r>
            <a:r>
              <a:rPr lang="en-US" b="1" dirty="0" smtClean="0"/>
              <a:t>performance</a:t>
            </a:r>
          </a:p>
          <a:p>
            <a:pPr marL="342900" indent="-342900">
              <a:buAutoNum type="arabicPeriod"/>
            </a:pPr>
            <a:r>
              <a:rPr lang="en-US" dirty="0" smtClean="0"/>
              <a:t>Appendixes  are ALL INFORMATIVE</a:t>
            </a:r>
            <a:endParaRPr lang="en-US" dirty="0"/>
          </a:p>
        </p:txBody>
      </p:sp>
      <p:sp>
        <p:nvSpPr>
          <p:cNvPr id="5" name="Slide Number Placeholder 4"/>
          <p:cNvSpPr>
            <a:spLocks noGrp="1"/>
          </p:cNvSpPr>
          <p:nvPr>
            <p:ph type="sldNum" sz="quarter" idx="12"/>
          </p:nvPr>
        </p:nvSpPr>
        <p:spPr/>
        <p:txBody>
          <a:bodyPr/>
          <a:lstStyle/>
          <a:p>
            <a:fld id="{7ED6F2B7-09F0-4504-9DC2-5587D24F6C76}" type="slidenum">
              <a:rPr lang="en-US" smtClean="0"/>
              <a:t>6</a:t>
            </a:fld>
            <a:endParaRPr lang="en-US"/>
          </a:p>
        </p:txBody>
      </p:sp>
      <p:sp>
        <p:nvSpPr>
          <p:cNvPr id="6" name="TextBox 5"/>
          <p:cNvSpPr txBox="1"/>
          <p:nvPr/>
        </p:nvSpPr>
        <p:spPr>
          <a:xfrm>
            <a:off x="381000" y="1809761"/>
            <a:ext cx="8318496" cy="369332"/>
          </a:xfrm>
          <a:prstGeom prst="rect">
            <a:avLst/>
          </a:prstGeom>
          <a:noFill/>
        </p:spPr>
        <p:txBody>
          <a:bodyPr wrap="none" rtlCol="0">
            <a:spAutoFit/>
          </a:bodyPr>
          <a:lstStyle/>
          <a:p>
            <a:r>
              <a:rPr lang="en-US" i="1" dirty="0" smtClean="0"/>
              <a:t>Applies to all meters that are not cover under a separate standard i.e</a:t>
            </a:r>
            <a:r>
              <a:rPr lang="en-US" i="1" dirty="0"/>
              <a:t>.</a:t>
            </a:r>
            <a:r>
              <a:rPr lang="en-US" i="1" dirty="0" smtClean="0"/>
              <a:t> ANSI C12.20.</a:t>
            </a:r>
            <a:endParaRPr lang="en-US" i="1" dirty="0"/>
          </a:p>
        </p:txBody>
      </p:sp>
      <p:sp>
        <p:nvSpPr>
          <p:cNvPr id="7" name="Content Placeholder 2"/>
          <p:cNvSpPr txBox="1">
            <a:spLocks/>
          </p:cNvSpPr>
          <p:nvPr/>
        </p:nvSpPr>
        <p:spPr>
          <a:xfrm>
            <a:off x="228600" y="4876800"/>
            <a:ext cx="2286000" cy="731838"/>
          </a:xfrm>
          <a:prstGeom prst="rect">
            <a:avLst/>
          </a:prstGeom>
        </p:spPr>
        <p:txBody>
          <a:bodyPr vert="horz">
            <a:normAutofit fontScale="925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b="1" u="sng" dirty="0" smtClean="0"/>
              <a:t>ANSI C12.20</a:t>
            </a:r>
            <a:endParaRPr lang="en-US" b="1" u="sng" dirty="0"/>
          </a:p>
        </p:txBody>
      </p:sp>
      <p:sp>
        <p:nvSpPr>
          <p:cNvPr id="8" name="TextBox 7"/>
          <p:cNvSpPr txBox="1"/>
          <p:nvPr/>
        </p:nvSpPr>
        <p:spPr>
          <a:xfrm>
            <a:off x="639832" y="5410200"/>
            <a:ext cx="7728043" cy="1200329"/>
          </a:xfrm>
          <a:prstGeom prst="rect">
            <a:avLst/>
          </a:prstGeom>
          <a:noFill/>
        </p:spPr>
        <p:txBody>
          <a:bodyPr wrap="square" rtlCol="0">
            <a:spAutoFit/>
          </a:bodyPr>
          <a:lstStyle/>
          <a:p>
            <a:r>
              <a:rPr lang="en-US" i="1" dirty="0" smtClean="0"/>
              <a:t>Applies to all AC 01,0.2, and 0.5 meters that MEET BLONDEL’S THEOREM.</a:t>
            </a:r>
          </a:p>
          <a:p>
            <a:pPr algn="ctr"/>
            <a:r>
              <a:rPr lang="en-US" dirty="0" smtClean="0"/>
              <a:t>Any requirement not explicitly stated in C12.20, falls back onto C12.1.</a:t>
            </a:r>
          </a:p>
          <a:p>
            <a:pPr algn="ctr"/>
            <a:r>
              <a:rPr lang="en-US" dirty="0" smtClean="0"/>
              <a:t>Requirements for any meter type that does not meet BLONDEL’s Theorem falls back onto C12.1 </a:t>
            </a:r>
            <a:endParaRPr lang="en-US" dirty="0"/>
          </a:p>
        </p:txBody>
      </p:sp>
    </p:spTree>
    <p:extLst>
      <p:ext uri="{BB962C8B-B14F-4D97-AF65-F5344CB8AC3E}">
        <p14:creationId xmlns:p14="http://schemas.microsoft.com/office/powerpoint/2010/main" val="29991916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
        <p:nvSpPr>
          <p:cNvPr id="3" name="Content Placeholder 2"/>
          <p:cNvSpPr>
            <a:spLocks noGrp="1"/>
          </p:cNvSpPr>
          <p:nvPr>
            <p:ph idx="1"/>
          </p:nvPr>
        </p:nvSpPr>
        <p:spPr>
          <a:xfrm>
            <a:off x="228599" y="1143000"/>
            <a:ext cx="6324601" cy="731838"/>
          </a:xfrm>
        </p:spPr>
        <p:txBody>
          <a:bodyPr>
            <a:normAutofit/>
          </a:bodyPr>
          <a:lstStyle/>
          <a:p>
            <a:pPr marL="0" indent="0">
              <a:buNone/>
            </a:pPr>
            <a:r>
              <a:rPr lang="en-US" b="1" u="sng" dirty="0" smtClean="0"/>
              <a:t>Section 2</a:t>
            </a:r>
            <a:r>
              <a:rPr lang="en-US" b="1" dirty="0" smtClean="0"/>
              <a:t>– Definition Changes</a:t>
            </a:r>
            <a:endParaRPr lang="en-US" b="1" dirty="0"/>
          </a:p>
        </p:txBody>
      </p:sp>
      <p:sp>
        <p:nvSpPr>
          <p:cNvPr id="5" name="Rectangle 4"/>
          <p:cNvSpPr/>
          <p:nvPr/>
        </p:nvSpPr>
        <p:spPr>
          <a:xfrm>
            <a:off x="304800" y="1657782"/>
            <a:ext cx="7924800" cy="461665"/>
          </a:xfrm>
          <a:prstGeom prst="rect">
            <a:avLst/>
          </a:prstGeom>
        </p:spPr>
        <p:txBody>
          <a:bodyPr wrap="square">
            <a:spAutoFit/>
          </a:bodyPr>
          <a:lstStyle/>
          <a:p>
            <a:r>
              <a:rPr lang="en-US" dirty="0"/>
              <a:t>• Added definitions for </a:t>
            </a:r>
            <a:r>
              <a:rPr lang="en-US" sz="2400" b="1" u="sng" dirty="0">
                <a:solidFill>
                  <a:srgbClr val="FF0000"/>
                </a:solidFill>
              </a:rPr>
              <a:t>balanced voltages </a:t>
            </a:r>
            <a:r>
              <a:rPr lang="en-US" dirty="0"/>
              <a:t>along with diagrams</a:t>
            </a:r>
            <a:r>
              <a:rPr lang="en-US" dirty="0" smtClean="0"/>
              <a:t>:</a:t>
            </a:r>
            <a:endParaRPr lang="en-US" dirty="0"/>
          </a:p>
        </p:txBody>
      </p:sp>
      <p:pic>
        <p:nvPicPr>
          <p:cNvPr id="2049" name="Picture 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499" y="2853281"/>
            <a:ext cx="23050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96081"/>
            <a:ext cx="2571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6158" y="2086072"/>
            <a:ext cx="581735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 pos="2457450" algn="l"/>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 Phase, 4 wire wye – Equal line to neutral magnitudes, 120</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º</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relative phase angles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4019124" y="2185327"/>
            <a:ext cx="52578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 pos="2457450" algn="l"/>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 Phase, 3 wire delta – Equal line to line magnitudes, 60º relative phase angles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0" y="4521847"/>
            <a:ext cx="50166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 pos="2457450" algn="l"/>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 Phase, 3 wire – Equal line to neutral magnitudes, 180º relative phase angle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4" name="Picture 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37" y="5124450"/>
            <a:ext cx="2857500" cy="7239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4267200" y="486284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 pos="2457450" algn="l"/>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 wire network – Equal line to neutral magnitudes, 120º relative phase angle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7"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5789" y="5334000"/>
            <a:ext cx="2590800" cy="1314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ED6F2B7-09F0-4504-9DC2-5587D24F6C76}" type="slidenum">
              <a:rPr lang="en-US" smtClean="0"/>
              <a:t>7</a:t>
            </a:fld>
            <a:endParaRPr lang="en-US"/>
          </a:p>
        </p:txBody>
      </p:sp>
    </p:spTree>
    <p:extLst>
      <p:ext uri="{BB962C8B-B14F-4D97-AF65-F5344CB8AC3E}">
        <p14:creationId xmlns:p14="http://schemas.microsoft.com/office/powerpoint/2010/main" val="29970039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6324601" cy="731838"/>
          </a:xfrm>
        </p:spPr>
        <p:txBody>
          <a:bodyPr>
            <a:normAutofit/>
          </a:bodyPr>
          <a:lstStyle/>
          <a:p>
            <a:pPr marL="0" indent="0">
              <a:buNone/>
            </a:pPr>
            <a:r>
              <a:rPr lang="en-US" b="1" u="sng" dirty="0" smtClean="0"/>
              <a:t>Section 2</a:t>
            </a:r>
            <a:r>
              <a:rPr lang="en-US" b="1" dirty="0" smtClean="0"/>
              <a:t>– Definition Changes</a:t>
            </a:r>
            <a:endParaRPr lang="en-US" b="1" dirty="0"/>
          </a:p>
        </p:txBody>
      </p:sp>
      <p:sp>
        <p:nvSpPr>
          <p:cNvPr id="5" name="Rectangle 4"/>
          <p:cNvSpPr/>
          <p:nvPr/>
        </p:nvSpPr>
        <p:spPr>
          <a:xfrm>
            <a:off x="304800" y="1657782"/>
            <a:ext cx="7924800" cy="369332"/>
          </a:xfrm>
          <a:prstGeom prst="rect">
            <a:avLst/>
          </a:prstGeom>
        </p:spPr>
        <p:txBody>
          <a:bodyPr wrap="square">
            <a:spAutoFit/>
          </a:bodyPr>
          <a:lstStyle/>
          <a:p>
            <a:r>
              <a:rPr lang="en-US" dirty="0"/>
              <a:t>• Added definitions for balanced voltages along with diagrams</a:t>
            </a:r>
            <a:r>
              <a:rPr lang="en-US" dirty="0" smtClean="0"/>
              <a:t>:</a:t>
            </a:r>
            <a:endParaRPr lang="en-US"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8"/>
          <p:cNvSpPr>
            <a:spLocks noChangeArrowheads="1"/>
          </p:cNvSpPr>
          <p:nvPr/>
        </p:nvSpPr>
        <p:spPr bwMode="auto">
          <a:xfrm>
            <a:off x="1397966" y="2133600"/>
            <a:ext cx="63480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 Phase 4 wire delta – Two equal line to neutral magnitudes, 180º relative phase angle.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Third line to neutral voltage; </a:t>
            </a:r>
            <a:r>
              <a:rPr kumimoji="0" lang="en-US" sz="1000" b="1" i="1" u="none" strike="noStrike" cap="none" normalizeH="0" baseline="0" dirty="0" smtClean="0">
                <a:ln>
                  <a:noFill/>
                </a:ln>
                <a:solidFill>
                  <a:schemeClr val="tx1"/>
                </a:solidFill>
                <a:effectLst/>
                <a:latin typeface="Cambria Math" pitchFamily="18" charset="0"/>
                <a:ea typeface="Times New Roman" pitchFamily="18" charset="0"/>
                <a:cs typeface="Times New Roman" pitchFamily="18" charset="0"/>
              </a:rPr>
              <a:t>3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times greater magnitude, 90º relative phase angle.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 name="Group 16"/>
          <p:cNvGrpSpPr>
            <a:grpSpLocks/>
          </p:cNvGrpSpPr>
          <p:nvPr/>
        </p:nvGrpSpPr>
        <p:grpSpPr bwMode="auto">
          <a:xfrm>
            <a:off x="2766403" y="3267383"/>
            <a:ext cx="2797175" cy="2101215"/>
            <a:chOff x="3668" y="2585"/>
            <a:chExt cx="4405" cy="3309"/>
          </a:xfrm>
        </p:grpSpPr>
        <p:grpSp>
          <p:nvGrpSpPr>
            <p:cNvPr id="18" name="Group 17"/>
            <p:cNvGrpSpPr>
              <a:grpSpLocks/>
            </p:cNvGrpSpPr>
            <p:nvPr/>
          </p:nvGrpSpPr>
          <p:grpSpPr bwMode="auto">
            <a:xfrm>
              <a:off x="3668" y="2585"/>
              <a:ext cx="4405" cy="3309"/>
              <a:chOff x="3668" y="2585"/>
              <a:chExt cx="4405" cy="3309"/>
            </a:xfrm>
          </p:grpSpPr>
          <p:cxnSp>
            <p:nvCxnSpPr>
              <p:cNvPr id="20" name="AutoShape 23"/>
              <p:cNvCxnSpPr>
                <a:cxnSpLocks noChangeShapeType="1"/>
              </p:cNvCxnSpPr>
              <p:nvPr/>
            </p:nvCxnSpPr>
            <p:spPr bwMode="auto">
              <a:xfrm rot="10800000">
                <a:off x="4252" y="5159"/>
                <a:ext cx="1440" cy="0"/>
              </a:xfrm>
              <a:prstGeom prst="straightConnector1">
                <a:avLst/>
              </a:prstGeom>
              <a:noFill/>
              <a:ln w="15875">
                <a:solidFill>
                  <a:schemeClr val="tx1">
                    <a:lumMod val="95000"/>
                    <a:lumOff val="5000"/>
                  </a:schemeClr>
                </a:solidFill>
                <a:round/>
                <a:headEnd/>
                <a:tailEnd type="arrow" w="med" len="med"/>
              </a:ln>
              <a:extLst>
                <a:ext uri="{909E8E84-426E-40DD-AFC4-6F175D3DCCD1}">
                  <a14:hiddenFill xmlns:a14="http://schemas.microsoft.com/office/drawing/2010/main">
                    <a:noFill/>
                  </a14:hiddenFill>
                </a:ext>
              </a:extLst>
            </p:spPr>
          </p:cxnSp>
          <p:cxnSp>
            <p:nvCxnSpPr>
              <p:cNvPr id="21" name="AutoShape 24"/>
              <p:cNvCxnSpPr>
                <a:cxnSpLocks noChangeShapeType="1"/>
              </p:cNvCxnSpPr>
              <p:nvPr/>
            </p:nvCxnSpPr>
            <p:spPr bwMode="auto">
              <a:xfrm>
                <a:off x="5691" y="5160"/>
                <a:ext cx="1440" cy="0"/>
              </a:xfrm>
              <a:prstGeom prst="straightConnector1">
                <a:avLst/>
              </a:prstGeom>
              <a:noFill/>
              <a:ln w="158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2" name="AutoShape 25"/>
              <p:cNvCxnSpPr>
                <a:cxnSpLocks noChangeShapeType="1"/>
              </p:cNvCxnSpPr>
              <p:nvPr/>
            </p:nvCxnSpPr>
            <p:spPr bwMode="auto">
              <a:xfrm rot="-5400000">
                <a:off x="4448" y="3900"/>
                <a:ext cx="2491" cy="0"/>
              </a:xfrm>
              <a:prstGeom prst="straightConnector1">
                <a:avLst/>
              </a:prstGeom>
              <a:noFill/>
              <a:ln w="15875">
                <a:solidFill>
                  <a:srgbClr val="000000"/>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3" name="Text Box 26"/>
                  <p:cNvSpPr txBox="1">
                    <a:spLocks noChangeArrowheads="1"/>
                  </p:cNvSpPr>
                  <p:nvPr/>
                </p:nvSpPr>
                <p:spPr bwMode="auto">
                  <a:xfrm>
                    <a:off x="6735" y="5357"/>
                    <a:ext cx="1338" cy="53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000" b="1" i="1">
                                  <a:effectLst/>
                                  <a:latin typeface="Cambria Math"/>
                                  <a:ea typeface="Times New Roman"/>
                                  <a:cs typeface="Times New Roman"/>
                                </a:rPr>
                              </m:ctrlPr>
                            </m:dPr>
                            <m:e>
                              <m:sSub>
                                <m:sSubPr>
                                  <m:ctrlPr>
                                    <a:rPr lang="en-US" sz="1000" b="1" i="1">
                                      <a:effectLst/>
                                      <a:latin typeface="Cambria Math"/>
                                      <a:ea typeface="Times New Roman"/>
                                      <a:cs typeface="Times New Roman"/>
                                    </a:rPr>
                                  </m:ctrlPr>
                                </m:sSubPr>
                                <m:e>
                                  <m:r>
                                    <a:rPr lang="en-US" sz="1000" b="1" i="1">
                                      <a:effectLst/>
                                      <a:latin typeface="Cambria Math"/>
                                      <a:ea typeface="Times New Roman"/>
                                      <a:cs typeface="Times New Roman"/>
                                    </a:rPr>
                                    <m:t>𝑽</m:t>
                                  </m:r>
                                </m:e>
                                <m:sub>
                                  <m:r>
                                    <a:rPr lang="en-US" sz="1000" b="1" i="1">
                                      <a:effectLst/>
                                      <a:latin typeface="Cambria Math"/>
                                      <a:ea typeface="Times New Roman"/>
                                      <a:cs typeface="Times New Roman"/>
                                    </a:rPr>
                                    <m:t>𝑨</m:t>
                                  </m:r>
                                </m:sub>
                              </m:sSub>
                            </m:e>
                          </m:d>
                          <m:r>
                            <a:rPr lang="en-US" sz="1000" b="1" i="1">
                              <a:effectLst/>
                              <a:latin typeface="Cambria Math"/>
                              <a:ea typeface="Times New Roman"/>
                              <a:cs typeface="Times New Roman"/>
                            </a:rPr>
                            <m:t>=</m:t>
                          </m:r>
                          <m:r>
                            <a:rPr lang="en-US" sz="1000" i="1">
                              <a:effectLst/>
                              <a:latin typeface="Cambria Math"/>
                              <a:ea typeface="Times New Roman"/>
                              <a:cs typeface="Times New Roman"/>
                            </a:rPr>
                            <m:t>𝑉</m:t>
                          </m:r>
                        </m:oMath>
                      </m:oMathPara>
                    </a14:m>
                    <a:endParaRPr lang="en-US" sz="1000">
                      <a:effectLst/>
                      <a:latin typeface="Arial"/>
                      <a:ea typeface="Times New Roman"/>
                      <a:cs typeface="Times New Roman"/>
                    </a:endParaRPr>
                  </a:p>
                </p:txBody>
              </p:sp>
            </mc:Choice>
            <mc:Fallback xmlns="">
              <p:sp>
                <p:nvSpPr>
                  <p:cNvPr id="23" name="Text Box 26"/>
                  <p:cNvSpPr txBox="1">
                    <a:spLocks noRot="1" noChangeAspect="1" noMove="1" noResize="1" noEditPoints="1" noAdjustHandles="1" noChangeArrowheads="1" noChangeShapeType="1" noTextEdit="1"/>
                  </p:cNvSpPr>
                  <p:nvPr/>
                </p:nvSpPr>
                <p:spPr bwMode="auto">
                  <a:xfrm>
                    <a:off x="6735" y="5357"/>
                    <a:ext cx="1338" cy="537"/>
                  </a:xfrm>
                  <a:prstGeom prst="rect">
                    <a:avLst/>
                  </a:prstGeom>
                  <a:blipFill rotWithShape="1">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27"/>
                  <p:cNvSpPr txBox="1">
                    <a:spLocks noChangeArrowheads="1"/>
                  </p:cNvSpPr>
                  <p:nvPr/>
                </p:nvSpPr>
                <p:spPr bwMode="auto">
                  <a:xfrm>
                    <a:off x="3668" y="5359"/>
                    <a:ext cx="1449" cy="5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000" b="1" i="1">
                                  <a:effectLst/>
                                  <a:latin typeface="Cambria Math"/>
                                  <a:ea typeface="Times New Roman"/>
                                  <a:cs typeface="Times New Roman"/>
                                </a:rPr>
                              </m:ctrlPr>
                            </m:dPr>
                            <m:e>
                              <m:sSub>
                                <m:sSubPr>
                                  <m:ctrlPr>
                                    <a:rPr lang="en-US" sz="1000" b="1" i="1">
                                      <a:effectLst/>
                                      <a:latin typeface="Cambria Math"/>
                                      <a:ea typeface="Times New Roman"/>
                                      <a:cs typeface="Times New Roman"/>
                                    </a:rPr>
                                  </m:ctrlPr>
                                </m:sSubPr>
                                <m:e>
                                  <m:r>
                                    <a:rPr lang="en-US" sz="1000" b="1" i="1">
                                      <a:effectLst/>
                                      <a:latin typeface="Cambria Math"/>
                                      <a:ea typeface="Times New Roman"/>
                                      <a:cs typeface="Times New Roman"/>
                                    </a:rPr>
                                    <m:t>𝑽</m:t>
                                  </m:r>
                                </m:e>
                                <m:sub>
                                  <m:r>
                                    <a:rPr lang="en-US" sz="1000" b="1" i="1">
                                      <a:effectLst/>
                                      <a:latin typeface="Cambria Math"/>
                                      <a:ea typeface="Times New Roman"/>
                                      <a:cs typeface="Times New Roman"/>
                                    </a:rPr>
                                    <m:t>𝑩</m:t>
                                  </m:r>
                                </m:sub>
                              </m:sSub>
                            </m:e>
                          </m:d>
                          <m:r>
                            <a:rPr lang="en-US" sz="1000" b="1" i="1">
                              <a:effectLst/>
                              <a:latin typeface="Cambria Math"/>
                              <a:ea typeface="Times New Roman"/>
                              <a:cs typeface="Times New Roman"/>
                            </a:rPr>
                            <m:t>=</m:t>
                          </m:r>
                          <m:r>
                            <a:rPr lang="en-US" sz="1000" i="1">
                              <a:effectLst/>
                              <a:latin typeface="Cambria Math"/>
                              <a:ea typeface="Times New Roman"/>
                              <a:cs typeface="Times New Roman"/>
                            </a:rPr>
                            <m:t>𝑉</m:t>
                          </m:r>
                        </m:oMath>
                      </m:oMathPara>
                    </a14:m>
                    <a:endParaRPr lang="en-US" sz="1000">
                      <a:effectLst/>
                      <a:latin typeface="Arial"/>
                      <a:ea typeface="Times New Roman"/>
                      <a:cs typeface="Times New Roman"/>
                    </a:endParaRPr>
                  </a:p>
                  <a:p>
                    <a:pPr marL="0" marR="0">
                      <a:spcBef>
                        <a:spcPts val="0"/>
                      </a:spcBef>
                      <a:spcAft>
                        <a:spcPts val="0"/>
                      </a:spcAft>
                    </a:pPr>
                    <a:r>
                      <a:rPr lang="en-US" sz="1000" b="1">
                        <a:effectLst/>
                        <a:latin typeface="Arial"/>
                        <a:ea typeface="Times New Roman"/>
                        <a:cs typeface="Times New Roman"/>
                      </a:rPr>
                      <a:t> </a:t>
                    </a:r>
                    <a:endParaRPr lang="en-US" sz="1000">
                      <a:effectLst/>
                      <a:latin typeface="Arial"/>
                      <a:ea typeface="Times New Roman"/>
                      <a:cs typeface="Times New Roman"/>
                    </a:endParaRPr>
                  </a:p>
                </p:txBody>
              </p:sp>
            </mc:Choice>
            <mc:Fallback xmlns="">
              <p:sp>
                <p:nvSpPr>
                  <p:cNvPr id="24" name="Text Box 27"/>
                  <p:cNvSpPr txBox="1">
                    <a:spLocks noRot="1" noChangeAspect="1" noMove="1" noResize="1" noEditPoints="1" noAdjustHandles="1" noChangeArrowheads="1" noChangeShapeType="1" noTextEdit="1"/>
                  </p:cNvSpPr>
                  <p:nvPr/>
                </p:nvSpPr>
                <p:spPr bwMode="auto">
                  <a:xfrm>
                    <a:off x="3668" y="5359"/>
                    <a:ext cx="1449" cy="5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28"/>
                  <p:cNvSpPr txBox="1">
                    <a:spLocks noChangeArrowheads="1"/>
                  </p:cNvSpPr>
                  <p:nvPr/>
                </p:nvSpPr>
                <p:spPr bwMode="auto">
                  <a:xfrm>
                    <a:off x="3746" y="2585"/>
                    <a:ext cx="2090" cy="5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000" b="1" i="1">
                                  <a:effectLst/>
                                  <a:latin typeface="Cambria Math"/>
                                  <a:ea typeface="Times New Roman"/>
                                  <a:cs typeface="Times New Roman"/>
                                </a:rPr>
                              </m:ctrlPr>
                            </m:dPr>
                            <m:e>
                              <m:sSub>
                                <m:sSubPr>
                                  <m:ctrlPr>
                                    <a:rPr lang="en-US" sz="1000" b="1" i="1">
                                      <a:effectLst/>
                                      <a:latin typeface="Cambria Math"/>
                                      <a:ea typeface="Times New Roman"/>
                                      <a:cs typeface="Times New Roman"/>
                                    </a:rPr>
                                  </m:ctrlPr>
                                </m:sSubPr>
                                <m:e>
                                  <m:r>
                                    <a:rPr lang="en-US" sz="1000" b="1" i="1">
                                      <a:effectLst/>
                                      <a:latin typeface="Cambria Math"/>
                                      <a:ea typeface="Times New Roman"/>
                                      <a:cs typeface="Times New Roman"/>
                                    </a:rPr>
                                    <m:t>𝑽</m:t>
                                  </m:r>
                                </m:e>
                                <m:sub>
                                  <m:r>
                                    <a:rPr lang="en-US" sz="1000" b="1" i="1">
                                      <a:effectLst/>
                                      <a:latin typeface="Cambria Math"/>
                                      <a:ea typeface="Times New Roman"/>
                                      <a:cs typeface="Times New Roman"/>
                                    </a:rPr>
                                    <m:t>𝑪</m:t>
                                  </m:r>
                                </m:sub>
                              </m:sSub>
                            </m:e>
                          </m:d>
                          <m:r>
                            <a:rPr lang="en-US" sz="1000" b="1" i="1">
                              <a:effectLst/>
                              <a:latin typeface="Cambria Math"/>
                              <a:ea typeface="Times New Roman"/>
                              <a:cs typeface="Times New Roman"/>
                            </a:rPr>
                            <m:t>=</m:t>
                          </m:r>
                          <m:rad>
                            <m:radPr>
                              <m:degHide m:val="on"/>
                              <m:ctrlPr>
                                <a:rPr lang="en-US" sz="1000" b="1" i="1">
                                  <a:effectLst/>
                                  <a:latin typeface="Cambria Math"/>
                                  <a:ea typeface="Times New Roman"/>
                                  <a:cs typeface="Times New Roman"/>
                                </a:rPr>
                              </m:ctrlPr>
                            </m:radPr>
                            <m:deg/>
                            <m:e>
                              <m:r>
                                <a:rPr lang="en-US" sz="1000" b="1" i="1">
                                  <a:effectLst/>
                                  <a:latin typeface="Cambria Math"/>
                                  <a:ea typeface="Times New Roman"/>
                                  <a:cs typeface="Times New Roman"/>
                                </a:rPr>
                                <m:t>𝟑</m:t>
                              </m:r>
                            </m:e>
                          </m:rad>
                          <m:r>
                            <a:rPr lang="en-US" sz="1000" i="1">
                              <a:effectLst/>
                              <a:latin typeface="Cambria Math"/>
                              <a:ea typeface="Times New Roman"/>
                              <a:cs typeface="Times New Roman"/>
                            </a:rPr>
                            <m:t>×</m:t>
                          </m:r>
                          <m:r>
                            <a:rPr lang="en-US" sz="1000" i="1">
                              <a:effectLst/>
                              <a:latin typeface="Cambria Math"/>
                              <a:ea typeface="Times New Roman"/>
                              <a:cs typeface="Times New Roman"/>
                            </a:rPr>
                            <m:t>𝑉</m:t>
                          </m:r>
                        </m:oMath>
                      </m:oMathPara>
                    </a14:m>
                    <a:endParaRPr lang="en-US" sz="1000">
                      <a:effectLst/>
                      <a:latin typeface="Arial"/>
                      <a:ea typeface="Times New Roman"/>
                      <a:cs typeface="Times New Roman"/>
                    </a:endParaRPr>
                  </a:p>
                  <a:p>
                    <a:pPr marL="0" marR="0">
                      <a:spcBef>
                        <a:spcPts val="0"/>
                      </a:spcBef>
                      <a:spcAft>
                        <a:spcPts val="0"/>
                      </a:spcAft>
                    </a:pPr>
                    <a:r>
                      <a:rPr lang="en-US" sz="1000" b="1">
                        <a:effectLst/>
                        <a:latin typeface="Arial"/>
                        <a:ea typeface="Times New Roman"/>
                        <a:cs typeface="Times New Roman"/>
                      </a:rPr>
                      <a:t> </a:t>
                    </a:r>
                    <a:endParaRPr lang="en-US" sz="1000">
                      <a:effectLst/>
                      <a:latin typeface="Arial"/>
                      <a:ea typeface="Times New Roman"/>
                      <a:cs typeface="Times New Roman"/>
                    </a:endParaRPr>
                  </a:p>
                </p:txBody>
              </p:sp>
            </mc:Choice>
            <mc:Fallback xmlns="">
              <p:sp>
                <p:nvSpPr>
                  <p:cNvPr id="25" name="Text Box 28"/>
                  <p:cNvSpPr txBox="1">
                    <a:spLocks noRot="1" noChangeAspect="1" noMove="1" noResize="1" noEditPoints="1" noAdjustHandles="1" noChangeArrowheads="1" noChangeShapeType="1" noTextEdit="1"/>
                  </p:cNvSpPr>
                  <p:nvPr/>
                </p:nvSpPr>
                <p:spPr bwMode="auto">
                  <a:xfrm>
                    <a:off x="3746" y="2585"/>
                    <a:ext cx="2090" cy="510"/>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6" name="Group 25"/>
              <p:cNvGrpSpPr>
                <a:grpSpLocks/>
              </p:cNvGrpSpPr>
              <p:nvPr/>
            </p:nvGrpSpPr>
            <p:grpSpPr bwMode="auto">
              <a:xfrm rot="1800000">
                <a:off x="5623" y="4767"/>
                <a:ext cx="432" cy="403"/>
                <a:chOff x="0" y="0"/>
                <a:chExt cx="274320" cy="255905"/>
              </a:xfrm>
            </p:grpSpPr>
            <p:sp>
              <p:nvSpPr>
                <p:cNvPr id="32" name="Arc 23"/>
                <p:cNvSpPr>
                  <a:spLocks/>
                </p:cNvSpPr>
                <p:nvPr/>
              </p:nvSpPr>
              <p:spPr bwMode="auto">
                <a:xfrm rot="7200000" flipH="1">
                  <a:off x="9207" y="-9207"/>
                  <a:ext cx="255905" cy="274320"/>
                </a:xfrm>
                <a:custGeom>
                  <a:avLst/>
                  <a:gdLst>
                    <a:gd name="T0" fmla="*/ 223060 w 255905"/>
                    <a:gd name="T1" fmla="*/ 45407 h 274320"/>
                    <a:gd name="T2" fmla="*/ 233084 w 255905"/>
                    <a:gd name="T3" fmla="*/ 215342 h 274320"/>
                    <a:gd name="T4" fmla="*/ 0 60000 65536"/>
                    <a:gd name="T5" fmla="*/ 0 60000 65536"/>
                  </a:gdLst>
                  <a:ahLst/>
                  <a:cxnLst>
                    <a:cxn ang="T4">
                      <a:pos x="T0" y="T1"/>
                    </a:cxn>
                    <a:cxn ang="T5">
                      <a:pos x="T2" y="T3"/>
                    </a:cxn>
                  </a:cxnLst>
                  <a:rect l="0" t="0" r="r" b="b"/>
                  <a:pathLst>
                    <a:path w="255905" h="274320" stroke="0">
                      <a:moveTo>
                        <a:pt x="223060" y="45407"/>
                      </a:moveTo>
                      <a:cubicBezTo>
                        <a:pt x="262767" y="92703"/>
                        <a:pt x="266918" y="163062"/>
                        <a:pt x="233084" y="215342"/>
                      </a:cubicBezTo>
                      <a:lnTo>
                        <a:pt x="127953" y="137160"/>
                      </a:lnTo>
                      <a:lnTo>
                        <a:pt x="223060" y="45407"/>
                      </a:lnTo>
                      <a:close/>
                    </a:path>
                    <a:path w="255905" h="274320" fill="none">
                      <a:moveTo>
                        <a:pt x="223060" y="45407"/>
                      </a:moveTo>
                      <a:cubicBezTo>
                        <a:pt x="262767" y="92703"/>
                        <a:pt x="266918" y="163062"/>
                        <a:pt x="233084" y="21534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cxnSp>
              <p:nvCxnSpPr>
                <p:cNvPr id="33" name="Straight Arrow Connector 32"/>
                <p:cNvCxnSpPr>
                  <a:cxnSpLocks noChangeShapeType="1"/>
                </p:cNvCxnSpPr>
                <p:nvPr/>
              </p:nvCxnSpPr>
              <p:spPr bwMode="auto">
                <a:xfrm rot="21000000" flipH="1">
                  <a:off x="44512" y="4916"/>
                  <a:ext cx="63500" cy="0"/>
                </a:xfrm>
                <a:prstGeom prst="straightConnector1">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7" name="Text Box 32"/>
              <p:cNvSpPr txBox="1">
                <a:spLocks noChangeArrowheads="1"/>
              </p:cNvSpPr>
              <p:nvPr/>
            </p:nvSpPr>
            <p:spPr bwMode="auto">
              <a:xfrm>
                <a:off x="5912" y="4537"/>
                <a:ext cx="795"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b="1">
                    <a:effectLst/>
                    <a:latin typeface="Arial"/>
                    <a:ea typeface="Times New Roman"/>
                    <a:cs typeface="Times New Roman"/>
                  </a:rPr>
                  <a:t>90</a:t>
                </a:r>
                <a:r>
                  <a:rPr lang="en-US" sz="1000" b="1" baseline="30000">
                    <a:effectLst/>
                    <a:latin typeface="Arial"/>
                    <a:ea typeface="Times New Roman"/>
                    <a:cs typeface="Calibri"/>
                  </a:rPr>
                  <a:t>°</a:t>
                </a:r>
                <a:endParaRPr lang="en-US" sz="1000">
                  <a:effectLst/>
                  <a:latin typeface="Arial"/>
                  <a:ea typeface="Times New Roman"/>
                  <a:cs typeface="Times New Roman"/>
                </a:endParaRPr>
              </a:p>
            </p:txBody>
          </p:sp>
          <p:grpSp>
            <p:nvGrpSpPr>
              <p:cNvPr id="28" name="Group 27"/>
              <p:cNvGrpSpPr>
                <a:grpSpLocks/>
              </p:cNvGrpSpPr>
              <p:nvPr/>
            </p:nvGrpSpPr>
            <p:grpSpPr bwMode="auto">
              <a:xfrm rot="-4548545">
                <a:off x="5430" y="4742"/>
                <a:ext cx="432" cy="403"/>
                <a:chOff x="0" y="0"/>
                <a:chExt cx="274320" cy="255905"/>
              </a:xfrm>
            </p:grpSpPr>
            <p:sp>
              <p:nvSpPr>
                <p:cNvPr id="30" name="Arc 23"/>
                <p:cNvSpPr>
                  <a:spLocks/>
                </p:cNvSpPr>
                <p:nvPr/>
              </p:nvSpPr>
              <p:spPr bwMode="auto">
                <a:xfrm rot="7200000" flipH="1">
                  <a:off x="9207" y="-9207"/>
                  <a:ext cx="255905" cy="274320"/>
                </a:xfrm>
                <a:custGeom>
                  <a:avLst/>
                  <a:gdLst>
                    <a:gd name="T0" fmla="*/ 223060 w 255905"/>
                    <a:gd name="T1" fmla="*/ 45407 h 274320"/>
                    <a:gd name="T2" fmla="*/ 233084 w 255905"/>
                    <a:gd name="T3" fmla="*/ 215342 h 274320"/>
                    <a:gd name="T4" fmla="*/ 0 60000 65536"/>
                    <a:gd name="T5" fmla="*/ 0 60000 65536"/>
                  </a:gdLst>
                  <a:ahLst/>
                  <a:cxnLst>
                    <a:cxn ang="T4">
                      <a:pos x="T0" y="T1"/>
                    </a:cxn>
                    <a:cxn ang="T5">
                      <a:pos x="T2" y="T3"/>
                    </a:cxn>
                  </a:cxnLst>
                  <a:rect l="0" t="0" r="r" b="b"/>
                  <a:pathLst>
                    <a:path w="255905" h="274320" stroke="0">
                      <a:moveTo>
                        <a:pt x="223060" y="45407"/>
                      </a:moveTo>
                      <a:cubicBezTo>
                        <a:pt x="262767" y="92703"/>
                        <a:pt x="266918" y="163062"/>
                        <a:pt x="233084" y="215342"/>
                      </a:cubicBezTo>
                      <a:lnTo>
                        <a:pt x="127953" y="137160"/>
                      </a:lnTo>
                      <a:lnTo>
                        <a:pt x="223060" y="45407"/>
                      </a:lnTo>
                      <a:close/>
                    </a:path>
                    <a:path w="255905" h="274320" fill="none">
                      <a:moveTo>
                        <a:pt x="223060" y="45407"/>
                      </a:moveTo>
                      <a:cubicBezTo>
                        <a:pt x="262767" y="92703"/>
                        <a:pt x="266918" y="163062"/>
                        <a:pt x="233084" y="21534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cxnSp>
              <p:nvCxnSpPr>
                <p:cNvPr id="31" name="Straight Arrow Connector 30"/>
                <p:cNvCxnSpPr/>
                <p:nvPr/>
              </p:nvCxnSpPr>
              <p:spPr bwMode="auto">
                <a:xfrm rot="21000000" flipH="1">
                  <a:off x="44512" y="4916"/>
                  <a:ext cx="63500" cy="0"/>
                </a:xfrm>
                <a:prstGeom prst="straightConnector1">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9" name="Text Box 36"/>
              <p:cNvSpPr txBox="1">
                <a:spLocks noChangeArrowheads="1"/>
              </p:cNvSpPr>
              <p:nvPr/>
            </p:nvSpPr>
            <p:spPr bwMode="auto">
              <a:xfrm>
                <a:off x="5012" y="4536"/>
                <a:ext cx="795"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b="1">
                    <a:effectLst/>
                    <a:latin typeface="Arial"/>
                    <a:ea typeface="Times New Roman"/>
                    <a:cs typeface="Times New Roman"/>
                  </a:rPr>
                  <a:t>90</a:t>
                </a:r>
                <a:r>
                  <a:rPr lang="en-US" sz="1000" b="1" baseline="30000">
                    <a:effectLst/>
                    <a:latin typeface="Arial"/>
                    <a:ea typeface="Times New Roman"/>
                    <a:cs typeface="Calibri"/>
                  </a:rPr>
                  <a:t>°</a:t>
                </a:r>
                <a:endParaRPr lang="en-US" sz="1000">
                  <a:effectLst/>
                  <a:latin typeface="Arial"/>
                  <a:ea typeface="Times New Roman"/>
                  <a:cs typeface="Times New Roman"/>
                </a:endParaRPr>
              </a:p>
            </p:txBody>
          </p:sp>
        </p:grpSp>
        <p:sp>
          <p:nvSpPr>
            <p:cNvPr id="19" name="Text Box 37"/>
            <p:cNvSpPr txBox="1">
              <a:spLocks noChangeArrowheads="1"/>
            </p:cNvSpPr>
            <p:nvPr/>
          </p:nvSpPr>
          <p:spPr bwMode="auto">
            <a:xfrm>
              <a:off x="5444" y="5185"/>
              <a:ext cx="48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b="1">
                  <a:effectLst/>
                  <a:latin typeface="Arial"/>
                  <a:ea typeface="Times New Roman"/>
                  <a:cs typeface="Times New Roman"/>
                </a:rPr>
                <a:t>N</a:t>
              </a:r>
              <a:endParaRPr lang="en-US" sz="1000">
                <a:effectLst/>
                <a:latin typeface="Arial"/>
                <a:ea typeface="Times New Roman"/>
                <a:cs typeface="Times New Roman"/>
              </a:endParaRPr>
            </a:p>
          </p:txBody>
        </p:sp>
      </p:grpSp>
      <p:sp>
        <p:nvSpPr>
          <p:cNvPr id="13"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ED6F2B7-09F0-4504-9DC2-5587D24F6C76}" type="slidenum">
              <a:rPr lang="en-US" smtClean="0"/>
              <a:t>8</a:t>
            </a:fld>
            <a:endParaRPr lang="en-US"/>
          </a:p>
        </p:txBody>
      </p:sp>
      <p:sp>
        <p:nvSpPr>
          <p:cNvPr id="34"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Tree>
    <p:extLst>
      <p:ext uri="{BB962C8B-B14F-4D97-AF65-F5344CB8AC3E}">
        <p14:creationId xmlns:p14="http://schemas.microsoft.com/office/powerpoint/2010/main" val="172105947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43000"/>
            <a:ext cx="6324601" cy="731838"/>
          </a:xfrm>
        </p:spPr>
        <p:txBody>
          <a:bodyPr>
            <a:normAutofit/>
          </a:bodyPr>
          <a:lstStyle/>
          <a:p>
            <a:pPr marL="0" indent="0">
              <a:buNone/>
            </a:pPr>
            <a:r>
              <a:rPr lang="en-US" b="1" u="sng" dirty="0" smtClean="0"/>
              <a:t>Section 2</a:t>
            </a:r>
            <a:r>
              <a:rPr lang="en-US" b="1" dirty="0" smtClean="0"/>
              <a:t>– Definition Changes</a:t>
            </a:r>
            <a:endParaRPr lang="en-US" b="1" dirty="0"/>
          </a:p>
        </p:txBody>
      </p:sp>
      <p:sp>
        <p:nvSpPr>
          <p:cNvPr id="8"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457450" algn="l"/>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US" sz="1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1181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4574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p:nvPr/>
        </p:nvSpPr>
        <p:spPr>
          <a:xfrm>
            <a:off x="304800" y="1657782"/>
            <a:ext cx="7924800" cy="369332"/>
          </a:xfrm>
          <a:prstGeom prst="rect">
            <a:avLst/>
          </a:prstGeom>
        </p:spPr>
        <p:txBody>
          <a:bodyPr wrap="square">
            <a:spAutoFit/>
          </a:bodyPr>
          <a:lstStyle/>
          <a:p>
            <a:r>
              <a:rPr lang="en-US" dirty="0"/>
              <a:t>• Added definitions for </a:t>
            </a:r>
            <a:r>
              <a:rPr lang="en-US" dirty="0" smtClean="0"/>
              <a:t>the following:</a:t>
            </a:r>
            <a:endParaRPr lang="en-US" dirty="0"/>
          </a:p>
        </p:txBody>
      </p:sp>
      <p:sp>
        <p:nvSpPr>
          <p:cNvPr id="4" name="TextBox 3"/>
          <p:cNvSpPr txBox="1"/>
          <p:nvPr/>
        </p:nvSpPr>
        <p:spPr>
          <a:xfrm>
            <a:off x="495300" y="2063508"/>
            <a:ext cx="8153399" cy="4247317"/>
          </a:xfrm>
          <a:prstGeom prst="rect">
            <a:avLst/>
          </a:prstGeom>
          <a:noFill/>
        </p:spPr>
        <p:txBody>
          <a:bodyPr wrap="square" rtlCol="0">
            <a:spAutoFit/>
          </a:bodyPr>
          <a:lstStyle/>
          <a:p>
            <a:r>
              <a:rPr lang="en-US" dirty="0" smtClean="0"/>
              <a:t>2.9 </a:t>
            </a:r>
            <a:r>
              <a:rPr lang="en-US" b="1" dirty="0"/>
              <a:t>cover: </a:t>
            </a:r>
            <a:r>
              <a:rPr lang="en-US" sz="1600" dirty="0"/>
              <a:t>a lid or equipment covering used to protect the measurement components of a meter from external elements while allowing the viewing of the dials and nameplate information. A cover may contain other components which may be required for resetting demand and electronically reading the </a:t>
            </a:r>
            <a:r>
              <a:rPr lang="en-US" sz="1600" dirty="0" smtClean="0"/>
              <a:t>meter</a:t>
            </a:r>
          </a:p>
          <a:p>
            <a:pPr marL="0" lvl="1"/>
            <a:endParaRPr lang="en-US" dirty="0" smtClean="0"/>
          </a:p>
          <a:p>
            <a:pPr marL="0" lvl="1"/>
            <a:r>
              <a:rPr lang="en-US" dirty="0" smtClean="0"/>
              <a:t>2.41 </a:t>
            </a:r>
            <a:r>
              <a:rPr lang="en-US" b="1" dirty="0"/>
              <a:t>Instrument transformer: </a:t>
            </a:r>
            <a:r>
              <a:rPr lang="en-US" sz="1600" dirty="0"/>
              <a:t>A transformer that reproduces in its secondary circuit a definite and known proportion of the  voltage  or current of its primary circuit with the phase relation substantially preserved.</a:t>
            </a:r>
          </a:p>
          <a:p>
            <a:endParaRPr lang="en-US" dirty="0" smtClean="0"/>
          </a:p>
          <a:p>
            <a:pPr marL="0" lvl="1"/>
            <a:r>
              <a:rPr lang="en-US" dirty="0" smtClean="0"/>
              <a:t>2.44 </a:t>
            </a:r>
            <a:r>
              <a:rPr lang="en-US" b="1" dirty="0"/>
              <a:t>meter</a:t>
            </a:r>
            <a:r>
              <a:rPr lang="en-US" dirty="0"/>
              <a:t>:  </a:t>
            </a:r>
            <a:r>
              <a:rPr lang="en-US" sz="1600" dirty="0"/>
              <a:t>A device that measures and records the consumption or usage of the product/service. In  this standard, the term “meter” refers to a type of metering device.</a:t>
            </a:r>
          </a:p>
          <a:p>
            <a:endParaRPr lang="en-US" sz="1600" dirty="0" smtClean="0"/>
          </a:p>
          <a:p>
            <a:pPr marL="0" lvl="1"/>
            <a:r>
              <a:rPr lang="en-US" dirty="0" smtClean="0"/>
              <a:t>2.105 </a:t>
            </a:r>
            <a:r>
              <a:rPr lang="en-US" b="1" dirty="0" err="1"/>
              <a:t>watthour</a:t>
            </a:r>
            <a:r>
              <a:rPr lang="en-US" b="1" dirty="0"/>
              <a:t> meter – instrument transformer rated:</a:t>
            </a:r>
            <a:r>
              <a:rPr lang="en-US" dirty="0"/>
              <a:t> </a:t>
            </a:r>
            <a:r>
              <a:rPr lang="en-US" sz="1600" dirty="0"/>
              <a:t>A meter in which the terminals are arranged for connection to the circuit being measured using external instrument transformers.</a:t>
            </a:r>
          </a:p>
          <a:p>
            <a:endParaRPr lang="en-US" dirty="0"/>
          </a:p>
        </p:txBody>
      </p:sp>
      <p:sp>
        <p:nvSpPr>
          <p:cNvPr id="5" name="Slide Number Placeholder 4"/>
          <p:cNvSpPr>
            <a:spLocks noGrp="1"/>
          </p:cNvSpPr>
          <p:nvPr>
            <p:ph type="sldNum" sz="quarter" idx="12"/>
          </p:nvPr>
        </p:nvSpPr>
        <p:spPr/>
        <p:txBody>
          <a:bodyPr/>
          <a:lstStyle/>
          <a:p>
            <a:fld id="{7ED6F2B7-09F0-4504-9DC2-5587D24F6C76}" type="slidenum">
              <a:rPr lang="en-US" smtClean="0"/>
              <a:t>9</a:t>
            </a:fld>
            <a:endParaRPr lang="en-US"/>
          </a:p>
        </p:txBody>
      </p:sp>
      <p:sp>
        <p:nvSpPr>
          <p:cNvPr id="11" name="Title 1"/>
          <p:cNvSpPr>
            <a:spLocks noGrp="1"/>
          </p:cNvSpPr>
          <p:nvPr>
            <p:ph type="title"/>
          </p:nvPr>
        </p:nvSpPr>
        <p:spPr>
          <a:xfrm>
            <a:off x="457200" y="274638"/>
            <a:ext cx="8229600" cy="804862"/>
          </a:xfrm>
        </p:spPr>
        <p:txBody>
          <a:bodyPr>
            <a:normAutofit fontScale="90000"/>
          </a:bodyPr>
          <a:lstStyle/>
          <a:p>
            <a:pPr algn="ctr"/>
            <a:r>
              <a:rPr lang="en-US" dirty="0"/>
              <a:t/>
            </a:r>
            <a:br>
              <a:rPr lang="en-US" dirty="0"/>
            </a:br>
            <a:r>
              <a:rPr lang="en-US" sz="3100" dirty="0" smtClean="0"/>
              <a:t>Changes – ANSI C12.1</a:t>
            </a:r>
            <a:r>
              <a:rPr lang="en-US" sz="3100" dirty="0"/>
              <a:t/>
            </a:r>
            <a:br>
              <a:rPr lang="en-US" sz="3100" dirty="0"/>
            </a:br>
            <a:endParaRPr lang="en-US" sz="3100" dirty="0"/>
          </a:p>
        </p:txBody>
      </p:sp>
    </p:spTree>
    <p:extLst>
      <p:ext uri="{BB962C8B-B14F-4D97-AF65-F5344CB8AC3E}">
        <p14:creationId xmlns:p14="http://schemas.microsoft.com/office/powerpoint/2010/main" val="194000513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1241</TotalTime>
  <Words>2099</Words>
  <Application>Microsoft Office PowerPoint</Application>
  <PresentationFormat>On-screen Show (4:3)</PresentationFormat>
  <Paragraphs>389</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Trek</vt:lpstr>
      <vt:lpstr>Update to ANSI Standards 2014</vt:lpstr>
      <vt:lpstr> Update to ANSI Standards.  </vt:lpstr>
      <vt:lpstr>But First …… </vt:lpstr>
      <vt:lpstr>But First …… </vt:lpstr>
      <vt:lpstr>But First …… </vt:lpstr>
      <vt:lpstr> ANSI – Application and organization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C12.1 </vt:lpstr>
      <vt:lpstr> Changes – ANSI C12.20 </vt:lpstr>
      <vt:lpstr> Changes – ANSI C12.20 </vt:lpstr>
      <vt:lpstr> Changes – ANSI C12.20 </vt:lpstr>
      <vt:lpstr> Changes – ANSI C12.20 </vt:lpstr>
      <vt:lpstr> Changes – ANSI C12.20 </vt:lpstr>
      <vt:lpstr> Status of Current ANSI work </vt:lpstr>
      <vt:lpstr> Status of Current ANSI work </vt:lpstr>
      <vt:lpstr> New Metering Handbook is available </vt:lpstr>
      <vt:lpstr>Metering Handbook – Chapter 21 STANDARDS</vt:lpstr>
      <vt:lpstr>Metering Handbook – Chapter 21 STANDARDS</vt:lpstr>
      <vt:lpstr>Metering Handbook – Chapter 21 STANDARDS</vt:lpstr>
      <vt:lpstr>Metering Handbook – Chapter 21 STANDARDS</vt:lpstr>
      <vt:lpstr>Metering Handbook – Chapter 21 STANDARDS</vt:lpstr>
      <vt:lpstr>Metering Handbook – Chapter 21 STANDARDS</vt:lpstr>
      <vt:lpstr>Metering Handbook – Chapter 21 STANDARDS</vt:lpstr>
      <vt:lpstr>Metering Handbook – Chapter 21 STANDARDS</vt:lpstr>
      <vt:lpstr>Metering Handbook – Chapter 21 STANDARDS</vt:lpstr>
      <vt:lpstr>PowerPoint Presentation</vt:lpstr>
    </vt:vector>
  </TitlesOfParts>
  <Company>Northeast Utilities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ANSI/OIML Standards 2013 ECNE Update</dc:title>
  <dc:creator>Bill Green</dc:creator>
  <cp:lastModifiedBy>Tom Lawton</cp:lastModifiedBy>
  <cp:revision>90</cp:revision>
  <cp:lastPrinted>2013-09-09T15:11:48Z</cp:lastPrinted>
  <dcterms:created xsi:type="dcterms:W3CDTF">2013-08-21T18:13:41Z</dcterms:created>
  <dcterms:modified xsi:type="dcterms:W3CDTF">2014-10-26T18:15:49Z</dcterms:modified>
</cp:coreProperties>
</file>