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4"/>
  </p:notesMasterIdLst>
  <p:sldIdLst>
    <p:sldId id="256" r:id="rId2"/>
    <p:sldId id="257" r:id="rId3"/>
    <p:sldId id="288" r:id="rId4"/>
    <p:sldId id="289" r:id="rId5"/>
    <p:sldId id="290" r:id="rId6"/>
    <p:sldId id="287" r:id="rId7"/>
    <p:sldId id="279" r:id="rId8"/>
    <p:sldId id="280" r:id="rId9"/>
    <p:sldId id="283" r:id="rId10"/>
    <p:sldId id="281" r:id="rId11"/>
    <p:sldId id="282" r:id="rId12"/>
    <p:sldId id="284" r:id="rId13"/>
    <p:sldId id="285" r:id="rId14"/>
    <p:sldId id="286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78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549D"/>
    <a:srgbClr val="CC0000"/>
    <a:srgbClr val="333333"/>
    <a:srgbClr val="292929"/>
    <a:srgbClr val="CC3300"/>
    <a:srgbClr val="003399"/>
    <a:srgbClr val="000099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6" autoAdjust="0"/>
    <p:restoredTop sz="94660"/>
  </p:normalViewPr>
  <p:slideViewPr>
    <p:cSldViewPr>
      <p:cViewPr varScale="1">
        <p:scale>
          <a:sx n="80" d="100"/>
          <a:sy n="80" d="100"/>
        </p:scale>
        <p:origin x="96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C5C42D1-84D5-4206-99C9-E437615605E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F93CC27-5D0D-414E-8E23-1D0D946FF29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55D0512-B474-4582-9EA8-4556EB3F2B1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D542ECE6-EA3B-46F7-B5EF-8B66AD896FF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AB3C6571-15B1-4F89-AB4F-2CECDDDF755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BDBBC4BA-A044-4E36-BBBC-8B4C87D1CC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4CB668-691A-46EC-8FE5-C7DC55BED9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487D25D2-621B-4F6D-941C-4B3473DF1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676958-F341-4832-BAE2-8C495E27B384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5654FDC-1E1E-45FA-9503-9808AEEB2D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F9CB099B-F88D-4293-AA25-008F1E1220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7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618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1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858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854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19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239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89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874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12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4664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182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32C9A0C6-AFBE-44A5-946B-1FD2DEE683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3DB5F5-8319-4ABB-BF5B-EFE2A77AFF9F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1D3E6F5E-4C28-4D0B-8753-EBBF64B3CE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E4DFDEF-8339-486C-9A87-4513045A0D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236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76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71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763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669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670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D19D592-AD7E-4186-BBD3-BEDF7C2CE7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187F88-9439-4104-BCA2-4E1723DB4E8F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F09BFA-CB40-4FBB-B594-FEFB7AA99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BB94765-87E9-49F0-B18C-09D87126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2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61601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015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8611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25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♦"/>
              <a:defRPr/>
            </a:lvl1pPr>
            <a:lvl2pPr marL="742950" indent="-285750">
              <a:buFont typeface="Arial" panose="020B0604020202020204" pitchFamily="34" charset="0"/>
              <a:buChar char="■"/>
              <a:defRPr/>
            </a:lvl2pPr>
            <a:lvl3pPr marL="1143000" indent="-228600">
              <a:buFont typeface="Arial" panose="020B0604020202020204" pitchFamily="34" charset="0"/>
              <a:buChar char="●"/>
              <a:defRPr/>
            </a:lvl3pPr>
            <a:lvl4pPr marL="1600200" indent="-228600">
              <a:buFont typeface="Arial" panose="020B0604020202020204" pitchFamily="34" charset="0"/>
              <a:buChar char="▪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5698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54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878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3694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313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077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8067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9371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9F8CFC0-3CAC-49CA-A7CE-5506324D91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FD4C62C-36DD-4532-B0E5-BB47B5D34F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970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7" descr="logo_plain">
            <a:extLst>
              <a:ext uri="{FF2B5EF4-FFF2-40B4-BE49-F238E27FC236}">
                <a16:creationId xmlns:a16="http://schemas.microsoft.com/office/drawing/2014/main" id="{56312F95-68C9-4E20-B42D-610634CB8B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022975"/>
            <a:ext cx="10668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Box 1">
            <a:extLst>
              <a:ext uri="{FF2B5EF4-FFF2-40B4-BE49-F238E27FC236}">
                <a16:creationId xmlns:a16="http://schemas.microsoft.com/office/drawing/2014/main" id="{2EB7A559-E7DE-4812-A697-51A766AB6D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58200" y="6369050"/>
            <a:ext cx="495300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5D73AD82-CF36-4F78-B1FC-054941AE3977}" type="slidenum">
              <a:rPr lang="en-US" altLang="en-US" smtClean="0"/>
              <a:pPr eaLnBrk="1" hangingPunct="1"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tesco-ami-meter-farm">
            <a:extLst>
              <a:ext uri="{FF2B5EF4-FFF2-40B4-BE49-F238E27FC236}">
                <a16:creationId xmlns:a16="http://schemas.microsoft.com/office/drawing/2014/main" id="{AC8CF598-E512-4AF8-97C5-04351FF96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2">
            <a:extLst>
              <a:ext uri="{FF2B5EF4-FFF2-40B4-BE49-F238E27FC236}">
                <a16:creationId xmlns:a16="http://schemas.microsoft.com/office/drawing/2014/main" id="{9F83932A-9678-48D7-BA3F-E2F4D85C9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99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6" name="Rectangle 5">
            <a:extLst>
              <a:ext uri="{FF2B5EF4-FFF2-40B4-BE49-F238E27FC236}">
                <a16:creationId xmlns:a16="http://schemas.microsoft.com/office/drawing/2014/main" id="{17F973D8-FE12-4DB3-93DA-D1CDA8FBD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228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7" name="Text Box 10">
            <a:extLst>
              <a:ext uri="{FF2B5EF4-FFF2-40B4-BE49-F238E27FC236}">
                <a16:creationId xmlns:a16="http://schemas.microsoft.com/office/drawing/2014/main" id="{E899AB08-032B-4755-B52B-49F3F6A9C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800600"/>
            <a:ext cx="7620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Prepared by Tom Lawton and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William H. Hardy, Ph.D.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chemeClr val="bg1"/>
                </a:solidFill>
              </a:rPr>
              <a:t>for the </a:t>
            </a:r>
            <a:r>
              <a:rPr lang="en-US" altLang="en-US" sz="1600" i="1" dirty="0" err="1">
                <a:solidFill>
                  <a:schemeClr val="bg1"/>
                </a:solidFill>
              </a:rPr>
              <a:t>AEIC</a:t>
            </a:r>
            <a:r>
              <a:rPr lang="en-US" altLang="en-US" sz="1600" i="1" dirty="0">
                <a:solidFill>
                  <a:schemeClr val="bg1"/>
                </a:solidFill>
              </a:rPr>
              <a:t> Measurement Technologies Working Group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 err="1">
                <a:solidFill>
                  <a:schemeClr val="bg1"/>
                </a:solidFill>
              </a:rPr>
              <a:t>EEI</a:t>
            </a:r>
            <a:r>
              <a:rPr lang="en-US" altLang="en-US" sz="1600" i="1" dirty="0">
                <a:solidFill>
                  <a:schemeClr val="bg1"/>
                </a:solidFill>
              </a:rPr>
              <a:t> Metering Track – Virtual </a:t>
            </a:r>
            <a:r>
              <a:rPr lang="en-US" altLang="en-US" sz="1600" i="1">
                <a:solidFill>
                  <a:schemeClr val="bg1"/>
                </a:solidFill>
              </a:rPr>
              <a:t>Fall Conference</a:t>
            </a:r>
            <a:endParaRPr lang="en-US" altLang="en-US" sz="1600" i="1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chemeClr val="bg1"/>
                </a:solidFill>
              </a:rPr>
              <a:t>7 October 2020</a:t>
            </a:r>
          </a:p>
        </p:txBody>
      </p:sp>
      <p:sp>
        <p:nvSpPr>
          <p:cNvPr id="3078" name="Text Box 4">
            <a:extLst>
              <a:ext uri="{FF2B5EF4-FFF2-40B4-BE49-F238E27FC236}">
                <a16:creationId xmlns:a16="http://schemas.microsoft.com/office/drawing/2014/main" id="{7D806303-327A-4E49-816E-EDB92CFF2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5" y="2198688"/>
            <a:ext cx="64516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500">
                <a:solidFill>
                  <a:srgbClr val="2F549D"/>
                </a:solidFill>
              </a:rPr>
              <a:t>DC Metering and Traceability</a:t>
            </a:r>
          </a:p>
        </p:txBody>
      </p:sp>
      <p:pic>
        <p:nvPicPr>
          <p:cNvPr id="3079" name="Picture 1">
            <a:extLst>
              <a:ext uri="{FF2B5EF4-FFF2-40B4-BE49-F238E27FC236}">
                <a16:creationId xmlns:a16="http://schemas.microsoft.com/office/drawing/2014/main" id="{54A76655-5616-4010-B3AF-FE3D6770F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712913"/>
            <a:ext cx="19812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DEVIL IS IN THE DETAILS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6096000" cy="3733800"/>
          </a:xfrm>
        </p:spPr>
        <p:txBody>
          <a:bodyPr/>
          <a:lstStyle/>
          <a:p>
            <a:pPr marL="461963" lvl="1" indent="-457200"/>
            <a:r>
              <a:rPr lang="en-US" altLang="en-US" sz="2800" dirty="0"/>
              <a:t>Modern AC meters use a variety of signal processing techniques to enhance accuracy.</a:t>
            </a:r>
          </a:p>
          <a:p>
            <a:pPr marL="914400" lvl="2" indent="-401638"/>
            <a:r>
              <a:rPr lang="en-US" altLang="en-US" dirty="0">
                <a:cs typeface="Arial" panose="020B0604020202020204" pitchFamily="34" charset="0"/>
              </a:rPr>
              <a:t>Any DC content of the signals is removed</a:t>
            </a:r>
          </a:p>
          <a:p>
            <a:pPr marL="914400" lvl="2" indent="-401638"/>
            <a:r>
              <a:rPr lang="en-US" altLang="en-US" dirty="0">
                <a:cs typeface="Arial" panose="020B0604020202020204" pitchFamily="34" charset="0"/>
              </a:rPr>
              <a:t>Algorithms such as FFTs and digital transforms make use of the AC nature of the signals to improve accuracy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3F0E5CD-EED9-42DE-95F8-EE5FC67F1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446" y="1447800"/>
            <a:ext cx="2009354" cy="33528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54B6DC-B2F6-4CF8-B00E-4C1739C78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81601"/>
            <a:ext cx="8229600" cy="128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♦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■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914400" lvl="2" indent="-401638"/>
            <a:r>
              <a:rPr lang="en-US" altLang="en-US" kern="0" dirty="0">
                <a:cs typeface="Arial" panose="020B0604020202020204" pitchFamily="34" charset="0"/>
              </a:rPr>
              <a:t>For AC, small, inexpensive CTs are available with inherent accuracies of ±0.02 percent </a:t>
            </a:r>
          </a:p>
        </p:txBody>
      </p:sp>
    </p:spTree>
    <p:extLst>
      <p:ext uri="{BB962C8B-B14F-4D97-AF65-F5344CB8AC3E}">
        <p14:creationId xmlns:p14="http://schemas.microsoft.com/office/powerpoint/2010/main" val="2902881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DC CURRENT MEASUREMENT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153400" cy="4800600"/>
          </a:xfrm>
        </p:spPr>
        <p:txBody>
          <a:bodyPr/>
          <a:lstStyle/>
          <a:p>
            <a:pPr marL="461963" lvl="1" indent="-457200"/>
            <a:r>
              <a:rPr lang="en-US" altLang="en-US" sz="2800" dirty="0"/>
              <a:t>SHUNTS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For high currents shunts are generally large and produce very low signal levels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A 1m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Ω shunt in a 100A meter produces 10W with only a 0.1V signal</a:t>
            </a:r>
          </a:p>
          <a:p>
            <a:pPr marL="862013" lvl="2" indent="-4572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At 1.5 amps the signal is only 0.0015 volts</a:t>
            </a:r>
          </a:p>
          <a:p>
            <a:pPr marL="862013" lvl="2" indent="-4572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DC offsets can easily be larger than the signal and there is no simple signal processing trick to eliminate them</a:t>
            </a:r>
          </a:p>
          <a:p>
            <a:pPr marL="862013" lvl="2" indent="-4572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Shunts generally have fairly high temperature coefficients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4D14143F-1348-45AD-BEF7-743D8B8C6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371600"/>
            <a:ext cx="533400" cy="89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34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CURRENT MEASUREMENT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153400" cy="4267199"/>
          </a:xfrm>
        </p:spPr>
        <p:txBody>
          <a:bodyPr/>
          <a:lstStyle/>
          <a:p>
            <a:pPr marL="461963" lvl="1" indent="-457200"/>
            <a:r>
              <a:rPr lang="en-US" altLang="en-US" sz="2800" dirty="0"/>
              <a:t>Hall effect sensors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Hall effect sensors are generally in the 1% to 5% accuracy range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Closed loop sensors may be better than 1%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Cost is generally high compared to shunts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Temperature dependence may be an issue</a:t>
            </a: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4D14143F-1348-45AD-BEF7-743D8B8C6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371600"/>
            <a:ext cx="533400" cy="89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75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CURRENT MEASUREMENT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153400" cy="4267199"/>
          </a:xfrm>
        </p:spPr>
        <p:txBody>
          <a:bodyPr/>
          <a:lstStyle/>
          <a:p>
            <a:pPr marL="461963" lvl="1" indent="-457200"/>
            <a:r>
              <a:rPr lang="en-US" altLang="en-US" sz="2800" dirty="0"/>
              <a:t>Zero flux transformers/flux gates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Can be very accurate &lt;0.1% over a wide temperature range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Measure AC and DC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Are VERY expensive compared to all other techniques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Few sources, large in size</a:t>
            </a: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4D14143F-1348-45AD-BEF7-743D8B8C6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371600"/>
            <a:ext cx="533400" cy="89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66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ESTABLISHING TRACEABILITY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153400" cy="4648200"/>
          </a:xfrm>
        </p:spPr>
        <p:txBody>
          <a:bodyPr/>
          <a:lstStyle/>
          <a:p>
            <a:pPr marL="461963" lvl="1" indent="-457200"/>
            <a:r>
              <a:rPr lang="en-US" altLang="en-US" dirty="0"/>
              <a:t>Normally one starts by sending a measurement device to NIST for calibration as a primary reference standard</a:t>
            </a:r>
          </a:p>
          <a:p>
            <a:pPr marL="461963" lvl="1" indent="-457200"/>
            <a:r>
              <a:rPr lang="en-US" altLang="en-US" dirty="0"/>
              <a:t>Unfortunately, NIST has no primary DC Energy Standard and does not offer that service</a:t>
            </a:r>
          </a:p>
          <a:p>
            <a:pPr marL="461963" lvl="1" indent="-457200"/>
            <a:r>
              <a:rPr lang="en-US" altLang="en-US" dirty="0"/>
              <a:t>So if you want a traceable measurement you have to start from basic measurements and qualify your own primary standard</a:t>
            </a:r>
          </a:p>
          <a:p>
            <a:pPr marL="919163" lvl="3" indent="-457200"/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625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ESTABLISHING TRACEABILITY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255716" cy="4267199"/>
          </a:xfrm>
        </p:spPr>
        <p:txBody>
          <a:bodyPr/>
          <a:lstStyle/>
          <a:p>
            <a:pPr marL="461963" lvl="1" indent="-457200"/>
            <a:r>
              <a:rPr lang="en-US" altLang="en-US" sz="2800" dirty="0"/>
              <a:t>The Validation Process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A primary reference standard candidate is constructed using multiple current sensors with AC/DC measurement capabilities</a:t>
            </a:r>
          </a:p>
          <a:p>
            <a:pPr marL="1319213" lvl="3" indent="-457200"/>
            <a:r>
              <a:rPr lang="en-US" altLang="en-US" dirty="0">
                <a:cs typeface="Arial" panose="020B0604020202020204" pitchFamily="34" charset="0"/>
              </a:rPr>
              <a:t>Precision zero flux transformer for high current  10 – 1000A</a:t>
            </a:r>
          </a:p>
          <a:p>
            <a:pPr marL="1319213" lvl="3" indent="-457200"/>
            <a:r>
              <a:rPr lang="en-US" altLang="en-US" dirty="0">
                <a:cs typeface="Arial" panose="020B0604020202020204" pitchFamily="34" charset="0"/>
              </a:rPr>
              <a:t>Precision shunt 0.1 ohm, 1 ppm TC with integrated PT100 temperature sensor</a:t>
            </a: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4CA5B0B-B499-4FCC-80E6-8F196E82E0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120107"/>
              </p:ext>
            </p:extLst>
          </p:nvPr>
        </p:nvGraphicFramePr>
        <p:xfrm>
          <a:off x="5712916" y="1549399"/>
          <a:ext cx="3131047" cy="3403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3" imgW="12435840" imgH="13517640" progId="CorelPHOTOPAINT.Image.17">
                  <p:embed/>
                </p:oleObj>
              </mc:Choice>
              <mc:Fallback>
                <p:oleObj name="PHOTO-PAINT" r:id="rId3" imgW="12435840" imgH="1351764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2916" y="1549399"/>
                        <a:ext cx="3131047" cy="3403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8929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ESTABLISHING TRACEABILITY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8229600" cy="2590800"/>
          </a:xfrm>
        </p:spPr>
        <p:txBody>
          <a:bodyPr/>
          <a:lstStyle/>
          <a:p>
            <a:pPr marL="461963" lvl="1" indent="-457200"/>
            <a:r>
              <a:rPr lang="en-US" altLang="en-US" sz="2800" dirty="0"/>
              <a:t>Current Measurement is validated in multiple ways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AC accuracy is validated against a Fluke 6105A with basic uncertainty of &lt;50ppm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DC accuracy is validated against the Fluke 6105A up to 10A</a:t>
            </a: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8D3A9BD-769D-4F5A-B39B-D4048280F3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876552"/>
              </p:ext>
            </p:extLst>
          </p:nvPr>
        </p:nvGraphicFramePr>
        <p:xfrm>
          <a:off x="5254736" y="4066639"/>
          <a:ext cx="3432063" cy="1267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3" imgW="30137040" imgH="11137680" progId="CorelPHOTOPAINT.Image.17">
                  <p:embed/>
                </p:oleObj>
              </mc:Choice>
              <mc:Fallback>
                <p:oleObj name="PHOTO-PAINT" r:id="rId3" imgW="30137040" imgH="1113768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54736" y="4066639"/>
                        <a:ext cx="3432063" cy="1267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F1E98C-7C9A-48B6-AEBD-7EEF43B37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03" y="3657600"/>
            <a:ext cx="496949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♦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■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319213" lvl="3" indent="-457200"/>
            <a:endParaRPr lang="en-US" altLang="en-US" kern="0" dirty="0">
              <a:cs typeface="Arial" panose="020B0604020202020204" pitchFamily="34" charset="0"/>
            </a:endParaRPr>
          </a:p>
          <a:p>
            <a:pPr marL="862013" lvl="2" indent="-457200"/>
            <a:r>
              <a:rPr lang="en-US" altLang="en-US" kern="0" dirty="0">
                <a:cs typeface="Arial" panose="020B0604020202020204" pitchFamily="34" charset="0"/>
              </a:rPr>
              <a:t>Above 10A a pair of precision shunts are used</a:t>
            </a:r>
          </a:p>
          <a:p>
            <a:pPr marL="1319213" lvl="3" indent="-457200"/>
            <a:r>
              <a:rPr lang="en-US" altLang="en-US" kern="0" dirty="0">
                <a:cs typeface="Arial" panose="020B0604020202020204" pitchFamily="34" charset="0"/>
              </a:rPr>
              <a:t>An 0.100 Ohm shunt for 0.01 to 21 amps</a:t>
            </a:r>
          </a:p>
          <a:p>
            <a:pPr marL="1319213" lvl="3" indent="-457200"/>
            <a:r>
              <a:rPr lang="en-US" altLang="en-US" kern="0" dirty="0">
                <a:cs typeface="Arial" panose="020B0604020202020204" pitchFamily="34" charset="0"/>
              </a:rPr>
              <a:t>A 100uOhm shunt for 10 to 1000A</a:t>
            </a:r>
          </a:p>
          <a:p>
            <a:pPr marL="862013" lvl="3" indent="0">
              <a:buFont typeface="Arial" panose="020B0604020202020204" pitchFamily="34" charset="0"/>
              <a:buNone/>
            </a:pPr>
            <a:endParaRPr lang="en-US" altLang="en-US" kern="0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kern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91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ESTABLISHING TRACEABILITY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3810000"/>
          </a:xfrm>
        </p:spPr>
        <p:txBody>
          <a:bodyPr/>
          <a:lstStyle/>
          <a:p>
            <a:pPr marL="461963" lvl="1" indent="-457200"/>
            <a:r>
              <a:rPr lang="en-US" altLang="en-US" sz="2800" dirty="0"/>
              <a:t>Voltage Measurement is validated directly with the Fluke 6105A in both AC and DC modes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The Fluke 6105A has a basic uncertainty of &lt;50ppm</a:t>
            </a:r>
          </a:p>
          <a:p>
            <a:pPr marL="461963" lvl="1" indent="-457200"/>
            <a:r>
              <a:rPr lang="en-US" altLang="en-US" dirty="0">
                <a:cs typeface="Arial" panose="020B0604020202020204" pitchFamily="34" charset="0"/>
              </a:rPr>
              <a:t>Because the system is fully calibrated in AC and DC modes it is also capable of mixed signal measurement of any kind</a:t>
            </a:r>
          </a:p>
          <a:p>
            <a:pPr marL="862013" lvl="2" indent="-457200"/>
            <a:r>
              <a:rPr lang="en-US" altLang="en-US" dirty="0">
                <a:cs typeface="Arial" panose="020B0604020202020204" pitchFamily="34" charset="0"/>
              </a:rPr>
              <a:t>AC validation resolves any issues of timing and simultaneity</a:t>
            </a: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466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TESTING DC METERS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1371600"/>
          </a:xfrm>
        </p:spPr>
        <p:txBody>
          <a:bodyPr/>
          <a:lstStyle/>
          <a:p>
            <a:pPr marL="461963" lvl="1" indent="-457200"/>
            <a:r>
              <a:rPr lang="en-US" altLang="en-US" sz="2800" dirty="0"/>
              <a:t>TESCO is currently testing a production meter for compliance with ANSI C12.32 (Draft of 10/6/2020</a:t>
            </a: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4FA8EE-AB59-42DF-B589-A663587F0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3200"/>
            <a:ext cx="497995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♦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■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61963" lvl="1" indent="-457200"/>
            <a:r>
              <a:rPr lang="en-US" altLang="en-US" kern="0" dirty="0"/>
              <a:t>TESCO is currently testing a production meter for compliance with ANSI C12.32 Draft of 10/6/2020</a:t>
            </a:r>
          </a:p>
          <a:p>
            <a:pPr marL="862013" lvl="2" indent="-457200"/>
            <a:r>
              <a:rPr lang="en-US" altLang="en-US" kern="0" dirty="0"/>
              <a:t>DC 120V-250V</a:t>
            </a:r>
          </a:p>
          <a:p>
            <a:pPr marL="862013" lvl="2" indent="-457200"/>
            <a:r>
              <a:rPr lang="en-US" altLang="en-US" kern="0" dirty="0"/>
              <a:t>80A Self-contained</a:t>
            </a:r>
          </a:p>
          <a:p>
            <a:pPr marL="862013" lvl="2" indent="-457200"/>
            <a:r>
              <a:rPr lang="en-US" altLang="en-US" kern="0" dirty="0"/>
              <a:t>Accuracy class 1%</a:t>
            </a:r>
          </a:p>
          <a:p>
            <a:pPr marL="862013" lvl="2" indent="-457200"/>
            <a:endParaRPr lang="en-US" altLang="en-US" kern="0" dirty="0">
              <a:cs typeface="Arial" panose="020B0604020202020204" pitchFamily="34" charset="0"/>
            </a:endParaRPr>
          </a:p>
          <a:p>
            <a:pPr marL="862013" lvl="3" indent="0">
              <a:buFont typeface="Arial" panose="020B0604020202020204" pitchFamily="34" charset="0"/>
              <a:buNone/>
            </a:pPr>
            <a:endParaRPr lang="en-US" altLang="en-US" kern="0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kern="0" dirty="0">
              <a:cs typeface="Arial" panose="020B06040202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E8CE743-01F2-4039-96DC-6EFDAF1643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247759"/>
              </p:ext>
            </p:extLst>
          </p:nvPr>
        </p:nvGraphicFramePr>
        <p:xfrm>
          <a:off x="5441081" y="2743200"/>
          <a:ext cx="3249647" cy="3220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3" imgW="4385880" imgH="4346280" progId="CorelPHOTOPAINT.Image.17">
                  <p:embed/>
                </p:oleObj>
              </mc:Choice>
              <mc:Fallback>
                <p:oleObj name="PHOTO-PAINT" r:id="rId3" imgW="4385880" imgH="434628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41081" y="2743200"/>
                        <a:ext cx="3249647" cy="3220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291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EXAMPLE RESULTS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609600"/>
          </a:xfrm>
        </p:spPr>
        <p:txBody>
          <a:bodyPr/>
          <a:lstStyle/>
          <a:p>
            <a:pPr marL="461963" lvl="1" indent="-457200"/>
            <a:r>
              <a:rPr lang="en-US" altLang="en-US" dirty="0"/>
              <a:t>Accuracy testing</a:t>
            </a:r>
            <a:endParaRPr lang="en-US" altLang="en-US" sz="2800" dirty="0"/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22C13B-7F2D-4C40-8457-33D22E23616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97393"/>
            <a:ext cx="6553199" cy="4022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72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DC – EDISON MAY WIN IN THE END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6705600" cy="1752599"/>
          </a:xfrm>
        </p:spPr>
        <p:txBody>
          <a:bodyPr/>
          <a:lstStyle/>
          <a:p>
            <a:r>
              <a:rPr lang="en-US" altLang="en-US" dirty="0"/>
              <a:t>Edison thought DC was the winning form of electricity.</a:t>
            </a:r>
          </a:p>
          <a:p>
            <a:r>
              <a:rPr lang="en-US" altLang="en-US" kern="0" dirty="0"/>
              <a:t>Maybe in the end he will be right.</a:t>
            </a:r>
          </a:p>
          <a:p>
            <a:endParaRPr lang="en-US" altLang="en-US" dirty="0"/>
          </a:p>
        </p:txBody>
      </p:sp>
      <p:pic>
        <p:nvPicPr>
          <p:cNvPr id="3" name="Picture 2" descr="A person wearing a bow tie&#10;&#10;Description automatically generated">
            <a:extLst>
              <a:ext uri="{FF2B5EF4-FFF2-40B4-BE49-F238E27FC236}">
                <a16:creationId xmlns:a16="http://schemas.microsoft.com/office/drawing/2014/main" id="{1A6DF353-77F6-430F-8CF3-E6A6F252A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447799"/>
            <a:ext cx="1362182" cy="164975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3A27EB-C83F-4737-B2B1-24AA3C0AF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128123"/>
            <a:ext cx="8220182" cy="164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♦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■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/>
              <a:t>Today almost everything we use could, WITHOUT MODIFICATION, be run from DC</a:t>
            </a:r>
          </a:p>
          <a:p>
            <a:endParaRPr lang="en-US" altLang="en-US" kern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EXAMPLE RESULTS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609600"/>
          </a:xfrm>
        </p:spPr>
        <p:txBody>
          <a:bodyPr/>
          <a:lstStyle/>
          <a:p>
            <a:pPr marL="461963" lvl="1" indent="-457200"/>
            <a:r>
              <a:rPr lang="en-US" altLang="en-US" dirty="0"/>
              <a:t>Temperature Testing</a:t>
            </a:r>
            <a:endParaRPr lang="en-US" altLang="en-US" sz="2800" dirty="0"/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43C4C-565F-45D4-BCE3-596FC7671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286000"/>
            <a:ext cx="7958786" cy="21336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487EE5-212F-47C6-9A06-754182C70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72" y="4648200"/>
            <a:ext cx="795878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♦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■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61963" lvl="1" indent="-457200"/>
            <a:r>
              <a:rPr lang="en-US" altLang="en-US" kern="0" dirty="0"/>
              <a:t>Results well within the requirements for an AC or DC meter of Accuracy Class 1%</a:t>
            </a:r>
          </a:p>
          <a:p>
            <a:pPr marL="862013" lvl="2" indent="-457200"/>
            <a:endParaRPr lang="en-US" altLang="en-US" kern="0" dirty="0">
              <a:cs typeface="Arial" panose="020B0604020202020204" pitchFamily="34" charset="0"/>
            </a:endParaRPr>
          </a:p>
          <a:p>
            <a:pPr marL="862013" lvl="3" indent="0">
              <a:buFont typeface="Arial" panose="020B0604020202020204" pitchFamily="34" charset="0"/>
              <a:buNone/>
            </a:pPr>
            <a:endParaRPr lang="en-US" altLang="en-US" kern="0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kern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952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609600"/>
          </a:xfrm>
        </p:spPr>
        <p:txBody>
          <a:bodyPr/>
          <a:lstStyle/>
          <a:p>
            <a:pPr marL="461963" lvl="1" indent="-457200"/>
            <a:r>
              <a:rPr lang="en-US" altLang="en-US" dirty="0"/>
              <a:t>DC Metering is here today</a:t>
            </a:r>
          </a:p>
          <a:p>
            <a:pPr marL="461963" lvl="1" indent="-457200"/>
            <a:r>
              <a:rPr lang="en-US" altLang="en-US" dirty="0"/>
              <a:t>Today’s technology can deliver cost effective DC metering with accuracies and environmental performance similar to AC meters.</a:t>
            </a:r>
          </a:p>
          <a:p>
            <a:pPr marL="461963" lvl="1" indent="-457200"/>
            <a:endParaRPr lang="en-US" altLang="en-US" sz="2800" dirty="0"/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  <a:p>
            <a:pPr marL="862013" lvl="3" indent="0">
              <a:buNone/>
            </a:pPr>
            <a:endParaRPr lang="en-US" altLang="en-US" dirty="0">
              <a:cs typeface="Arial" panose="020B0604020202020204" pitchFamily="34" charset="0"/>
            </a:endParaRPr>
          </a:p>
          <a:p>
            <a:pPr marL="862013" lvl="2" indent="-457200"/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2" name="Picture 1" descr="A person wearing a bow tie&#10;&#10;Description automatically generated">
            <a:extLst>
              <a:ext uri="{FF2B5EF4-FFF2-40B4-BE49-F238E27FC236}">
                <a16:creationId xmlns:a16="http://schemas.microsoft.com/office/drawing/2014/main" id="{51F2EAFF-92F4-4842-9EB0-9C9306C47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505200"/>
            <a:ext cx="2276582" cy="2757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996D0F-E655-4640-A414-8F1C4A8CE45F}"/>
              </a:ext>
            </a:extLst>
          </p:cNvPr>
          <p:cNvSpPr txBox="1"/>
          <p:nvPr/>
        </p:nvSpPr>
        <p:spPr>
          <a:xfrm>
            <a:off x="3810000" y="373380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Edison is smiling today!!!!</a:t>
            </a:r>
          </a:p>
        </p:txBody>
      </p:sp>
    </p:spTree>
    <p:extLst>
      <p:ext uri="{BB962C8B-B14F-4D97-AF65-F5344CB8AC3E}">
        <p14:creationId xmlns:p14="http://schemas.microsoft.com/office/powerpoint/2010/main" val="581005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208302E5-BA91-44E9-A87E-402820FE2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algn="l" eaLnBrk="1" hangingPunct="1"/>
            <a:r>
              <a:rPr lang="en-US" altLang="en-US" sz="3000">
                <a:solidFill>
                  <a:schemeClr val="bg1"/>
                </a:solidFill>
              </a:rPr>
              <a:t>              Questions and Discussion</a:t>
            </a:r>
            <a:r>
              <a:rPr lang="en-US" altLang="en-US" sz="400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44DE9C00-56B9-4465-8185-D177A41BF0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8229600" cy="4187825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/>
              <a:t>William H. Hardy, Ph.D.</a:t>
            </a:r>
          </a:p>
          <a:p>
            <a:pPr algn="ctr" eaLnBrk="1" hangingPunct="1">
              <a:buFontTx/>
              <a:buNone/>
            </a:pPr>
            <a:r>
              <a:rPr lang="en-US" altLang="en-US" sz="2400" b="1" i="1"/>
              <a:t>CTO</a:t>
            </a:r>
          </a:p>
          <a:p>
            <a:pPr algn="ctr"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Bill.Hardy@tescometering.com</a:t>
            </a:r>
          </a:p>
          <a:p>
            <a:pPr algn="ctr" eaLnBrk="1" hangingPunct="1">
              <a:buFontTx/>
              <a:buNone/>
            </a:pPr>
            <a:endParaRPr lang="en-US" altLang="en-US" sz="1200">
              <a:solidFill>
                <a:srgbClr val="FF000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en-US" sz="2400" b="1"/>
              <a:t>TESCO – The Eastern Specialty Company</a:t>
            </a:r>
            <a:r>
              <a:rPr lang="en-US" altLang="en-US" sz="2400"/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1800" i="1"/>
              <a:t>Bristol, PA</a:t>
            </a:r>
          </a:p>
          <a:p>
            <a:pPr algn="ctr" eaLnBrk="1" hangingPunct="1"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215-228-0500</a:t>
            </a:r>
            <a:endParaRPr lang="en-US" altLang="en-US" sz="2000">
              <a:solidFill>
                <a:srgbClr val="FF0000"/>
              </a:solidFill>
            </a:endParaRPr>
          </a:p>
          <a:p>
            <a:pPr algn="ctr" eaLnBrk="1" hangingPunct="1">
              <a:buFontTx/>
              <a:buNone/>
            </a:pPr>
            <a:br>
              <a:rPr lang="en-US" altLang="en-US" sz="2000"/>
            </a:br>
            <a:r>
              <a:rPr lang="en-US" altLang="en-US" sz="2000"/>
              <a:t>This presentation can also be found under Meter Conferences and Schools on the TESCO website: </a:t>
            </a:r>
            <a:r>
              <a:rPr lang="en-US" altLang="en-US" sz="2000">
                <a:solidFill>
                  <a:srgbClr val="FF0000"/>
                </a:solidFill>
              </a:rPr>
              <a:t>www.tescometering.com</a:t>
            </a:r>
          </a:p>
        </p:txBody>
      </p:sp>
      <p:pic>
        <p:nvPicPr>
          <p:cNvPr id="7172" name="Picture 7" descr="MC900431512[1]">
            <a:extLst>
              <a:ext uri="{FF2B5EF4-FFF2-40B4-BE49-F238E27FC236}">
                <a16:creationId xmlns:a16="http://schemas.microsoft.com/office/drawing/2014/main" id="{02DF8DFF-B114-4454-9D18-D079A503A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3">
            <a:extLst>
              <a:ext uri="{FF2B5EF4-FFF2-40B4-BE49-F238E27FC236}">
                <a16:creationId xmlns:a16="http://schemas.microsoft.com/office/drawing/2014/main" id="{B3C3D3E8-6C96-41F3-8A1F-BE12F0AD8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019800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2F549D"/>
                </a:solidFill>
              </a:rPr>
              <a:t>ISO 9001:2015 Certified Quality Company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2F549D"/>
                </a:solidFill>
              </a:rPr>
              <a:t>ISO 17025:2017 Accredited Laboratory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DC – EDISON MAY WIN IN THE END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2209800"/>
          </a:xfrm>
        </p:spPr>
        <p:txBody>
          <a:bodyPr/>
          <a:lstStyle/>
          <a:p>
            <a:r>
              <a:rPr lang="en-US" altLang="en-US" dirty="0"/>
              <a:t>Who would have imagined 10 years ago the cars powered by DC electricity would be the future of transportation.</a:t>
            </a:r>
            <a:endParaRPr lang="en-US" altLang="en-US" kern="0" dirty="0"/>
          </a:p>
          <a:p>
            <a:endParaRPr lang="en-US" altLang="en-US" dirty="0"/>
          </a:p>
        </p:txBody>
      </p:sp>
      <p:pic>
        <p:nvPicPr>
          <p:cNvPr id="4" name="Picture 3" descr="A car parked in front of water&#10;&#10;Description automatically generated">
            <a:extLst>
              <a:ext uri="{FF2B5EF4-FFF2-40B4-BE49-F238E27FC236}">
                <a16:creationId xmlns:a16="http://schemas.microsoft.com/office/drawing/2014/main" id="{644E24FE-6C74-4A25-B8B1-25407DA96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416" y="3429000"/>
            <a:ext cx="4203222" cy="2302755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D9CEB54-345A-4D22-B6A4-B7BCAAA7DE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098707"/>
              </p:ext>
            </p:extLst>
          </p:nvPr>
        </p:nvGraphicFramePr>
        <p:xfrm>
          <a:off x="838200" y="3442699"/>
          <a:ext cx="3331054" cy="2263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4" imgW="1950480" imgH="1325520" progId="CorelPHOTOPAINT.Image.17">
                  <p:embed/>
                </p:oleObj>
              </mc:Choice>
              <mc:Fallback>
                <p:oleObj name="PHOTO-PAINT" r:id="rId4" imgW="1950480" imgH="132552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200" y="3442699"/>
                        <a:ext cx="3331054" cy="2263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0819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DC – EDISON MAY WIN IN THE END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1103188"/>
          </a:xfrm>
        </p:spPr>
        <p:txBody>
          <a:bodyPr/>
          <a:lstStyle/>
          <a:p>
            <a:r>
              <a:rPr lang="en-US" altLang="en-US" dirty="0"/>
              <a:t>DC micro-grids prove effective for shared cogeneration and storage</a:t>
            </a:r>
            <a:endParaRPr lang="en-US" altLang="en-US" kern="0" dirty="0"/>
          </a:p>
          <a:p>
            <a:endParaRPr lang="en-US" altLang="en-US" dirty="0"/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90E98CD7-52AB-40D0-8E1F-F8273EEA0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50988"/>
            <a:ext cx="4794988" cy="385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38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DC METERS – TOMORROW’s CASH REGISTERS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1103188"/>
          </a:xfrm>
        </p:spPr>
        <p:txBody>
          <a:bodyPr/>
          <a:lstStyle/>
          <a:p>
            <a:r>
              <a:rPr lang="en-US" altLang="en-US" dirty="0"/>
              <a:t>If you are going to sell it, you have to measure it.</a:t>
            </a:r>
          </a:p>
          <a:p>
            <a:r>
              <a:rPr lang="en-US" altLang="en-US" kern="0" dirty="0"/>
              <a:t>Real needs are driving the urgency for DC metering</a:t>
            </a:r>
          </a:p>
          <a:p>
            <a:r>
              <a:rPr lang="en-US" altLang="en-US" dirty="0"/>
              <a:t>California has passed legislation requiring DC metering standards by December 1, 2020</a:t>
            </a:r>
          </a:p>
          <a:p>
            <a:r>
              <a:rPr lang="en-US" altLang="en-US" kern="0" dirty="0">
                <a:solidFill>
                  <a:srgbClr val="FF0000"/>
                </a:solidFill>
              </a:rPr>
              <a:t>Yesterday</a:t>
            </a:r>
            <a:r>
              <a:rPr lang="en-US" altLang="en-US" kern="0" dirty="0"/>
              <a:t> ANSI SC32 voted out a DC Metering Standard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5775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>
                <a:extLst>
                  <a:ext uri="{FF2B5EF4-FFF2-40B4-BE49-F238E27FC236}">
                    <a16:creationId xmlns:a16="http://schemas.microsoft.com/office/drawing/2014/main" id="{90015280-59B0-4D25-82CC-CDE8EF9F5C31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0" y="1447800"/>
                <a:ext cx="8229600" cy="4525963"/>
              </a:xfrm>
            </p:spPr>
            <p:txBody>
              <a:bodyPr/>
              <a:lstStyle/>
              <a:p>
                <a:r>
                  <a:rPr lang="en-US" altLang="en-US" dirty="0"/>
                  <a:t>DC Energy – the definition</a:t>
                </a:r>
              </a:p>
              <a:p>
                <a:pPr lvl="1"/>
                <a:r>
                  <a:rPr lang="en-US" b="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Power		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𝑊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altLang="en-US" dirty="0"/>
                  <a:t>Energy	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1"/>
                <a:endParaRPr lang="en-US" sz="1000" i="1" dirty="0"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sup>
                        <m:e>
                          <m:box>
                            <m:boxPr>
                              <m:diff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𝑊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𝑑𝑡</m:t>
                              </m:r>
                            </m:e>
                          </m:box>
                        </m:e>
                      </m:nary>
                      <m: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d>
                          <m:box>
                            <m:boxPr>
                              <m:diff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𝑑𝑡</m:t>
                              </m:r>
                            </m:e>
                          </m:box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457200" lvl="1" indent="0">
                  <a:buNone/>
                </a:pPr>
                <a:r>
                  <a:rPr lang="en-US" altLang="en-US" dirty="0"/>
                  <a:t>Four quantities to measure:</a:t>
                </a:r>
              </a:p>
              <a:p>
                <a:pPr marL="457200" lvl="1" indent="0">
                  <a:buNone/>
                </a:pPr>
                <a:r>
                  <a:rPr lang="en-US" altLang="en-US" dirty="0"/>
                  <a:t>	Voltage, current, time, simultaneity</a:t>
                </a:r>
              </a:p>
            </p:txBody>
          </p:sp>
        </mc:Choice>
        <mc:Fallback xmlns="">
          <p:sp>
            <p:nvSpPr>
              <p:cNvPr id="5123" name="Content Placeholder 2">
                <a:extLst>
                  <a:ext uri="{FF2B5EF4-FFF2-40B4-BE49-F238E27FC236}">
                    <a16:creationId xmlns:a16="http://schemas.microsoft.com/office/drawing/2014/main" id="{90015280-59B0-4D25-82CC-CDE8EF9F5C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47800"/>
                <a:ext cx="8229600" cy="4525963"/>
              </a:xfrm>
              <a:blipFill>
                <a:blip r:embed="rId3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03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800600"/>
          </a:xfrm>
        </p:spPr>
        <p:txBody>
          <a:bodyPr/>
          <a:lstStyle/>
          <a:p>
            <a:pPr lvl="1"/>
            <a:r>
              <a:rPr lang="en-US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Same definition as AC energy</a:t>
            </a:r>
          </a:p>
          <a:p>
            <a:pPr lvl="1"/>
            <a:r>
              <a:rPr lang="en-US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Voltage</a:t>
            </a:r>
          </a:p>
          <a:p>
            <a:pPr lvl="2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For DC voltages we are limited to resistive dividers to get from system voltages to ADC levels</a:t>
            </a:r>
          </a:p>
          <a:p>
            <a:pPr lvl="3"/>
            <a:r>
              <a:rPr lang="en-US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Generally this is not an issue.</a:t>
            </a:r>
          </a:p>
          <a:p>
            <a:pPr lvl="1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Current</a:t>
            </a:r>
          </a:p>
          <a:p>
            <a:pPr lvl="2"/>
            <a:r>
              <a:rPr lang="en-US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DC meters may use shunts, Hall effect sensors, or more sophisticated devices such as zero flux transducers</a:t>
            </a:r>
          </a:p>
          <a:p>
            <a:pPr lvl="2"/>
            <a:r>
              <a:rPr lang="en-US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Both high current and low current applications present issues at high accuracy</a:t>
            </a:r>
          </a:p>
          <a:p>
            <a:pPr lvl="1"/>
            <a:endParaRPr lang="en-US" sz="1800" i="1" dirty="0">
              <a:effectLst/>
              <a:latin typeface="Cambria Math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688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800600"/>
          </a:xfrm>
        </p:spPr>
        <p:txBody>
          <a:bodyPr/>
          <a:lstStyle/>
          <a:p>
            <a:pPr lvl="1"/>
            <a:r>
              <a:rPr lang="en-US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Time Interval</a:t>
            </a:r>
          </a:p>
          <a:p>
            <a:pPr lvl="2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Neither measurement nor accuracy is an issue</a:t>
            </a:r>
            <a:endParaRPr lang="en-US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/>
            <a:r>
              <a:rPr lang="en-US" altLang="en-US" dirty="0"/>
              <a:t>Simultaneity </a:t>
            </a:r>
            <a:endParaRPr lang="en-US" altLang="en-US" sz="1800" i="1" dirty="0">
              <a:latin typeface="Cambria Math" panose="02040503050406030204" pitchFamily="18" charset="0"/>
              <a:cs typeface="Arial" panose="020B0604020202020204" pitchFamily="34" charset="0"/>
            </a:endParaRPr>
          </a:p>
          <a:p>
            <a:pPr lvl="2"/>
            <a:r>
              <a:rPr lang="en-US" altLang="en-US" dirty="0">
                <a:cs typeface="Arial" panose="020B0604020202020204" pitchFamily="34" charset="0"/>
              </a:rPr>
              <a:t>Modern sampling ADCs make true </a:t>
            </a:r>
            <a:r>
              <a:rPr lang="en-US" altLang="en-US" dirty="0"/>
              <a:t>simultaneity easy</a:t>
            </a:r>
            <a:endParaRPr lang="en-US" altLang="en-US" dirty="0">
              <a:cs typeface="Arial" panose="020B0604020202020204" pitchFamily="34" charset="0"/>
            </a:endParaRPr>
          </a:p>
          <a:p>
            <a:pPr lvl="1"/>
            <a:r>
              <a:rPr lang="en-US" altLang="en-US" dirty="0">
                <a:cs typeface="Arial" panose="020B0604020202020204" pitchFamily="34" charset="0"/>
              </a:rPr>
              <a:t>So why is DC metering considered so difficult?</a:t>
            </a:r>
          </a:p>
          <a:p>
            <a:pPr lvl="2"/>
            <a:r>
              <a:rPr lang="en-US" altLang="en-US" dirty="0">
                <a:cs typeface="Arial" panose="020B0604020202020204" pitchFamily="34" charset="0"/>
              </a:rPr>
              <a:t>EVSE manufacturers demanded a relaxation of accuracy requirements to 5% and a delay of up to a decade to comply.</a:t>
            </a:r>
          </a:p>
        </p:txBody>
      </p:sp>
    </p:spTree>
    <p:extLst>
      <p:ext uri="{BB962C8B-B14F-4D97-AF65-F5344CB8AC3E}">
        <p14:creationId xmlns:p14="http://schemas.microsoft.com/office/powerpoint/2010/main" val="3953494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BB8B97-B7EB-4B64-842D-7F1C08169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0015280-59B0-4D25-82CC-CDE8EF9F5C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lvl="1"/>
            <a:r>
              <a:rPr lang="en-US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DC may not really be DC</a:t>
            </a:r>
          </a:p>
          <a:p>
            <a:pPr lvl="1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There may be 10% of AC ripple on top of the voltage at frequencies in the 60Hz to 360Hz range</a:t>
            </a:r>
          </a:p>
          <a:p>
            <a:pPr lvl="1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There may be high frequency saw-tooth waves in the 20kHz to 250kHz range</a:t>
            </a:r>
          </a:p>
          <a:p>
            <a:pPr lvl="1"/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Loads may vary rapidly including large instantaneous steps</a:t>
            </a:r>
          </a:p>
          <a:p>
            <a:pPr lvl="1"/>
            <a:endParaRPr lang="en-US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/>
            <a:endParaRPr lang="en-US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32557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4931</TotalTime>
  <Words>975</Words>
  <Application>Microsoft Office PowerPoint</Application>
  <PresentationFormat>On-screen Show (4:3)</PresentationFormat>
  <Paragraphs>149</Paragraphs>
  <Slides>22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Cambria Math</vt:lpstr>
      <vt:lpstr>Custom Design</vt:lpstr>
      <vt:lpstr>PHOTO-PAINT</vt:lpstr>
      <vt:lpstr>PowerPoint Presentation</vt:lpstr>
      <vt:lpstr>DC – EDISON MAY WIN IN THE END</vt:lpstr>
      <vt:lpstr>DC – EDISON MAY WIN IN THE END</vt:lpstr>
      <vt:lpstr>DC – EDISON MAY WIN IN THE END</vt:lpstr>
      <vt:lpstr>DC METERS – TOMORROW’s CASH REGISTERS</vt:lpstr>
      <vt:lpstr>BACKGROUND</vt:lpstr>
      <vt:lpstr>CHALLENGES</vt:lpstr>
      <vt:lpstr>CHALLENGES</vt:lpstr>
      <vt:lpstr>CHALLENGES</vt:lpstr>
      <vt:lpstr>DEVIL IS IN THE DETAILS</vt:lpstr>
      <vt:lpstr>DC CURRENT MEASUREMENT</vt:lpstr>
      <vt:lpstr>CURRENT MEASUREMENT</vt:lpstr>
      <vt:lpstr>CURRENT MEASUREMENT</vt:lpstr>
      <vt:lpstr>ESTABLISHING TRACEABILITY</vt:lpstr>
      <vt:lpstr>ESTABLISHING TRACEABILITY</vt:lpstr>
      <vt:lpstr>ESTABLISHING TRACEABILITY</vt:lpstr>
      <vt:lpstr>ESTABLISHING TRACEABILITY</vt:lpstr>
      <vt:lpstr>TESTING DC METERS</vt:lpstr>
      <vt:lpstr>EXAMPLE RESULTS</vt:lpstr>
      <vt:lpstr>EXAMPLE RESULTS</vt:lpstr>
      <vt:lpstr>CONCLUSION</vt:lpstr>
      <vt:lpstr>              Questions and Discussion  </vt:lpstr>
    </vt:vector>
  </TitlesOfParts>
  <Company>Advent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jchesterson</dc:creator>
  <cp:lastModifiedBy>Sandra Thompson</cp:lastModifiedBy>
  <cp:revision>111</cp:revision>
  <dcterms:created xsi:type="dcterms:W3CDTF">2012-09-24T21:06:00Z</dcterms:created>
  <dcterms:modified xsi:type="dcterms:W3CDTF">2023-10-18T18:26:46Z</dcterms:modified>
</cp:coreProperties>
</file>