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</p:sldMasterIdLst>
  <p:notesMasterIdLst>
    <p:notesMasterId r:id="rId24"/>
  </p:notesMasterIdLst>
  <p:sldIdLst>
    <p:sldId id="256" r:id="rId2"/>
    <p:sldId id="257" r:id="rId3"/>
    <p:sldId id="288" r:id="rId4"/>
    <p:sldId id="289" r:id="rId5"/>
    <p:sldId id="290" r:id="rId6"/>
    <p:sldId id="287" r:id="rId7"/>
    <p:sldId id="279" r:id="rId8"/>
    <p:sldId id="280" r:id="rId9"/>
    <p:sldId id="283" r:id="rId10"/>
    <p:sldId id="281" r:id="rId11"/>
    <p:sldId id="282" r:id="rId12"/>
    <p:sldId id="284" r:id="rId13"/>
    <p:sldId id="285" r:id="rId14"/>
    <p:sldId id="286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78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549D"/>
    <a:srgbClr val="CC0000"/>
    <a:srgbClr val="333333"/>
    <a:srgbClr val="292929"/>
    <a:srgbClr val="CC3300"/>
    <a:srgbClr val="003399"/>
    <a:srgbClr val="000099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6" autoAdjust="0"/>
    <p:restoredTop sz="94660"/>
  </p:normalViewPr>
  <p:slideViewPr>
    <p:cSldViewPr>
      <p:cViewPr varScale="1">
        <p:scale>
          <a:sx n="81" d="100"/>
          <a:sy n="81" d="100"/>
        </p:scale>
        <p:origin x="150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3C5C42D1-84D5-4206-99C9-E437615605E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F93CC27-5D0D-414E-8E23-1D0D946FF29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55D0512-B474-4582-9EA8-4556EB3F2B1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D542ECE6-EA3B-46F7-B5EF-8B66AD896FF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AB3C6571-15B1-4F89-AB4F-2CECDDDF755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BDBBC4BA-A044-4E36-BBBC-8B4C87D1CC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4CB668-691A-46EC-8FE5-C7DC55BED9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487D25D2-621B-4F6D-941C-4B3473DF1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676958-F341-4832-BAE2-8C495E27B384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5654FDC-1E1E-45FA-9503-9808AEEB2D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F9CB099B-F88D-4293-AA25-008F1E1220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07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618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81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858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854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019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239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89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874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12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4664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182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32C9A0C6-AFBE-44A5-946B-1FD2DEE683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3DB5F5-8319-4ABB-BF5B-EFE2A77AFF9F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1D3E6F5E-4C28-4D0B-8753-EBBF64B3CE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E4DFDEF-8339-486C-9A87-4513045A0D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236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76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771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763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669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670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622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198" y="1952367"/>
            <a:ext cx="6858001" cy="1557595"/>
          </a:xfrm>
        </p:spPr>
        <p:txBody>
          <a:bodyPr anchor="b">
            <a:normAutofit/>
          </a:bodyPr>
          <a:lstStyle>
            <a:lvl1pPr algn="ctr">
              <a:defRPr lang="en-US" sz="7200" b="1" kern="1200" dirty="0" smtClean="0">
                <a:solidFill>
                  <a:srgbClr val="E4193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509963"/>
            <a:ext cx="6858000" cy="674859"/>
          </a:xfrm>
        </p:spPr>
        <p:txBody>
          <a:bodyPr>
            <a:noAutofit/>
          </a:bodyPr>
          <a:lstStyle>
            <a:lvl1pPr marL="0" indent="0" algn="ctr">
              <a:buNone/>
              <a:defRPr lang="en-US" sz="54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46B9CE6-210F-43EF-BD53-298BF0118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"/>
            <a:ext cx="150495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8A48CEE0-64AC-4D00-B568-F562453C7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0" y="272492"/>
            <a:ext cx="23780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D0A6E45-0B79-45FF-B842-D196CFAE6A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1113" y="4902200"/>
            <a:ext cx="3244850" cy="271161"/>
          </a:xfrm>
          <a:noFill/>
        </p:spPr>
        <p:txBody>
          <a:bodyPr/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600" i="1" kern="12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lang="en-US" sz="16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319FC007-A6F3-4F7B-9CAE-F01BBE73F3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91113" y="5173361"/>
            <a:ext cx="3244850" cy="271161"/>
          </a:xfrm>
          <a:noFill/>
        </p:spPr>
        <p:txBody>
          <a:bodyPr/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600" i="0" kern="1200" dirty="0" smtClean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lang="en-US" sz="16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B138B86E-3693-45AE-8B99-88B71C974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1113" y="5444522"/>
            <a:ext cx="3244850" cy="271161"/>
          </a:xfrm>
          <a:noFill/>
        </p:spPr>
        <p:txBody>
          <a:bodyPr/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600" i="0" kern="1200" dirty="0" smtClean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lang="en-US" sz="16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2434044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B86F4-63E7-4383-9532-DCF232787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0" y="136524"/>
            <a:ext cx="7146325" cy="6995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E3CDAD9-5B2A-457C-8529-7105255CD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DEDE86-11F3-430D-A22E-FE21C4BA7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C4C4-F0A7-4B61-A827-E4198D0782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A861D364-CC6A-4127-B764-DC850C0081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" y="1562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74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27596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951" y="136525"/>
            <a:ext cx="7208107" cy="679832"/>
          </a:xfrm>
        </p:spPr>
        <p:txBody>
          <a:bodyPr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9817"/>
            <a:ext cx="7886700" cy="4842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8DC7E85C-6D40-493F-A187-8DF021C42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6" y="56966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1B4E3D2-6523-4F84-A951-C6829D40F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F2C09E2-0F6A-4950-80B1-378476137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C4C4-F0A7-4B61-A827-E4198D078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24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280" y="1120347"/>
            <a:ext cx="6838308" cy="3442130"/>
          </a:xfrm>
        </p:spPr>
        <p:txBody>
          <a:bodyPr anchor="b">
            <a:noAutofit/>
          </a:bodyPr>
          <a:lstStyle>
            <a:lvl1pPr>
              <a:defRPr sz="8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2280" y="4566674"/>
            <a:ext cx="683830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85CCE1F-5BFE-436E-A352-A0224124D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280" y="6356350"/>
            <a:ext cx="2970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8CE0CA-7507-423A-8995-E96F69FD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C4C4-F0A7-4B61-A827-E4198D0782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8770EDB6-0DB6-41C7-B56F-5598F5DCF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263" y="668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5FDB225-F00F-47C8-93CF-7F2B75E3F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"/>
            <a:ext cx="150495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669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5D47C2-4CDB-41A5-B70C-43A0977D9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071A1D-1215-4B6C-B056-EB737D2A8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C4C4-F0A7-4B61-A827-E4198D0782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2479AA7E-B1DD-4254-B2CD-4A631A4E76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6" y="56966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996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951" y="365126"/>
            <a:ext cx="7146323" cy="5186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4CC7AF6-FE01-498E-8EC4-10C598268D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13EE7B-FBE8-4FED-A3B3-2D98DB6996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C4C4-F0A7-4B61-A827-E4198D0782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43027FC8-DA9E-4820-8BE3-9100EFED7F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" y="1562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90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6958399" cy="81082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343AB8-FDC8-4BDD-9F5D-8F5008EE5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B76846-C3D9-46DA-9875-A8C9D81A3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C4C4-F0A7-4B61-A827-E4198D0782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ACEB650-E4DF-4271-9A3B-13B66E01B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" y="1562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949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E242F-D047-40E0-904E-9D2C58699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95787-535C-450B-88E4-80BB5E695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C4C4-F0A7-4B61-A827-E4198D0782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BED3FEE9-77D6-4682-87C2-7994F36C96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" y="1562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7426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C6C3806-062B-428D-9C60-7F07794F3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B4219FE-B80A-4E50-8CB4-E3E85F3FF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C4C4-F0A7-4B61-A827-E4198D0782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F983AF-02B5-494E-9FCE-53D8F53A4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987426"/>
            <a:ext cx="2949178" cy="192876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D764A5D-28CB-4BF8-80DC-96083F2AE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916194"/>
            <a:ext cx="2949178" cy="29527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6123D6F8-4E67-4056-8A9B-9FF546E91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" y="1562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152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87426"/>
            <a:ext cx="2949178" cy="192876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916194"/>
            <a:ext cx="2949178" cy="29527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8DF29A6-E9EC-4586-AC5E-CF2B1E782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B9AED3D-4FCF-4D9B-A060-41F491F78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C4C4-F0A7-4B61-A827-E4198D0782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B76DDA16-6047-452B-B3D3-39D063AEB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" y="1562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786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6524"/>
            <a:ext cx="7886700" cy="934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86249"/>
            <a:ext cx="7886700" cy="4990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C4C4-F0A7-4B61-A827-E4198D0782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C796F7-BF61-443C-9DF2-0CFC9EBAAC23}"/>
              </a:ext>
            </a:extLst>
          </p:cNvPr>
          <p:cNvSpPr/>
          <p:nvPr/>
        </p:nvSpPr>
        <p:spPr>
          <a:xfrm>
            <a:off x="395416" y="861382"/>
            <a:ext cx="8353168" cy="4571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3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cap="small" dirty="0" smtClean="0">
          <a:solidFill>
            <a:srgbClr val="FF000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10">
            <a:extLst>
              <a:ext uri="{FF2B5EF4-FFF2-40B4-BE49-F238E27FC236}">
                <a16:creationId xmlns:a16="http://schemas.microsoft.com/office/drawing/2014/main" id="{E899AB08-032B-4755-B52B-49F3F6A9C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572000"/>
            <a:ext cx="7620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00000"/>
                </a:solidFill>
              </a:rPr>
              <a:t>Prepared by Tom Lawton and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00000"/>
                </a:solidFill>
              </a:rPr>
              <a:t>William H. Hardy, Ph.D.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C00000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C00000"/>
                </a:solidFill>
              </a:rPr>
              <a:t>for the </a:t>
            </a:r>
            <a:r>
              <a:rPr lang="en-US" altLang="en-US" sz="1600" i="1" dirty="0" err="1">
                <a:solidFill>
                  <a:srgbClr val="C00000"/>
                </a:solidFill>
              </a:rPr>
              <a:t>AEIC</a:t>
            </a:r>
            <a:r>
              <a:rPr lang="en-US" altLang="en-US" sz="1600" i="1" dirty="0">
                <a:solidFill>
                  <a:srgbClr val="C00000"/>
                </a:solidFill>
              </a:rPr>
              <a:t> Measurement Technologies Working Group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C00000"/>
                </a:solidFill>
              </a:rPr>
              <a:t>EEI Metering Track – Virtual Fall Conference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C00000"/>
                </a:solidFill>
              </a:rPr>
              <a:t>XXXXXXXXXX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2B4D7-0C5A-4478-A4D3-2E72145C6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2600" y="2565420"/>
            <a:ext cx="6858001" cy="1557595"/>
          </a:xfrm>
        </p:spPr>
        <p:txBody>
          <a:bodyPr>
            <a:normAutofit fontScale="90000"/>
          </a:bodyPr>
          <a:lstStyle/>
          <a:p>
            <a:r>
              <a:rPr lang="en-US" dirty="0"/>
              <a:t>DC Metering and Traceability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2400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DEVIL IS IN THE DETAILS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09817"/>
            <a:ext cx="5829300" cy="4842433"/>
          </a:xfrm>
        </p:spPr>
        <p:txBody>
          <a:bodyPr/>
          <a:lstStyle/>
          <a:p>
            <a:pPr marL="461963" lvl="1" indent="-457200"/>
            <a:r>
              <a:rPr lang="en-US" altLang="en-US" sz="2800" dirty="0"/>
              <a:t>Modern AC meters use a variety of signal processing techniques to enhance accuracy.</a:t>
            </a:r>
          </a:p>
          <a:p>
            <a:pPr marL="914400" lvl="2" indent="-401638"/>
            <a:r>
              <a:rPr lang="en-US" altLang="en-US" dirty="0">
                <a:cs typeface="Arial" panose="020B0604020202020204" pitchFamily="34" charset="0"/>
              </a:rPr>
              <a:t>Any DC content of the signals is removed</a:t>
            </a:r>
          </a:p>
          <a:p>
            <a:pPr marL="914400" lvl="2" indent="-401638"/>
            <a:r>
              <a:rPr lang="en-US" altLang="en-US" dirty="0">
                <a:cs typeface="Arial" panose="020B0604020202020204" pitchFamily="34" charset="0"/>
              </a:rPr>
              <a:t>Algorithms such as FFTs and digital transforms make use of the AC nature of the signals to improve accuracy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6DB92F-6942-4BE3-97CE-A4A68264A7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D115D-11AF-4847-BAF2-738F19A9B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10</a:t>
            </a:fld>
            <a:endParaRPr lang="en-US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3F0E5CD-EED9-42DE-95F8-EE5FC67F1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309817"/>
            <a:ext cx="2009354" cy="33528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54B6DC-B2F6-4CF8-B00E-4C1739C78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40202"/>
            <a:ext cx="8229600" cy="128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♦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■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969962" lvl="2" indent="-457200">
              <a:buFont typeface="Arial" panose="020B0604020202020204" pitchFamily="34" charset="0"/>
              <a:buChar char="•"/>
            </a:pPr>
            <a:r>
              <a:rPr lang="en-US" altLang="en-US" sz="2800" kern="0" dirty="0">
                <a:cs typeface="Arial" panose="020B0604020202020204" pitchFamily="34" charset="0"/>
              </a:rPr>
              <a:t>For AC, small, inexpensive CTs are available with inherent accuracies of ±0.02 percent </a:t>
            </a:r>
          </a:p>
        </p:txBody>
      </p:sp>
    </p:spTree>
    <p:extLst>
      <p:ext uri="{BB962C8B-B14F-4D97-AF65-F5344CB8AC3E}">
        <p14:creationId xmlns:p14="http://schemas.microsoft.com/office/powerpoint/2010/main" val="2902881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2400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DC CURRENT MEASUREMENT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61963" lvl="1" indent="-457200"/>
            <a:r>
              <a:rPr lang="en-US" altLang="en-US" sz="2800" dirty="0"/>
              <a:t>SHUNTS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For high currents shunts are generally large and produce very low signal levels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A 1m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Ω shunt in a 100A meter produces 10W with only a 0.1V signal</a:t>
            </a:r>
          </a:p>
          <a:p>
            <a:pPr marL="862013" lvl="2" indent="-4572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At 1.5 amps the signal is only 0.0015 volts</a:t>
            </a:r>
          </a:p>
          <a:p>
            <a:pPr marL="862013" lvl="2" indent="-4572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DC offsets can easily be larger than the signal and there is no simple signal processing trick to eliminate them</a:t>
            </a:r>
          </a:p>
          <a:p>
            <a:pPr marL="862013" lvl="2" indent="-4572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Shunts generally have fairly high temperature coefficients</a:t>
            </a:r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6F9500-9FAC-4BC6-AA8F-1AD39D9E0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DB11B-D1DF-4C93-BDCE-90B23A80CD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11</a:t>
            </a:fld>
            <a:endParaRPr lang="en-US" dirty="0"/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4D14143F-1348-45AD-BEF7-743D8B8C6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419600"/>
            <a:ext cx="1066800" cy="178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34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234568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CURRENT MEASUREMENT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61963" lvl="1" indent="-457200"/>
            <a:r>
              <a:rPr lang="en-US" altLang="en-US" sz="2800" dirty="0"/>
              <a:t>Hall effect sensors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Hall effect sensors are generally in the 1% to 5% accuracy range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Closed loop sensors may be better than 1%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Cost is generally high compared to shunts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Temperature dependence may be an issue</a:t>
            </a: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E97D57-173A-46DF-BB81-122B04832B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561BA-4DCE-4631-BC69-B0008A48F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B0C76BC-1611-419F-A2E3-1141C41E1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419600"/>
            <a:ext cx="1066800" cy="178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75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bg1"/>
                </a:solidFill>
              </a:rPr>
              <a:t>CURRENT MEASUREMENT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153400" cy="4267199"/>
          </a:xfrm>
        </p:spPr>
        <p:txBody>
          <a:bodyPr/>
          <a:lstStyle/>
          <a:p>
            <a:pPr marL="461963" lvl="1" indent="-457200"/>
            <a:r>
              <a:rPr lang="en-US" altLang="en-US" sz="2800" dirty="0"/>
              <a:t>Zero flux transformers/flux gates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Can be very accurate &lt;0.1% over a wide temperature range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Measure AC and DC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Are VERY expensive compared to all other techniques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Few sources, large in size</a:t>
            </a: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4D14143F-1348-45AD-BEF7-743D8B8C6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371600"/>
            <a:ext cx="533400" cy="89002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E3723D-F91A-4151-8F0C-E32AF3C430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68CFA-798C-4CCB-829E-09AE05EF5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066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8368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ESTABLISHING TRACEABILITY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61963" lvl="1" indent="-457200"/>
            <a:r>
              <a:rPr lang="en-US" altLang="en-US" dirty="0"/>
              <a:t>Normally one starts by sending a measurement device to NIST for calibration as a primary reference standard</a:t>
            </a:r>
          </a:p>
          <a:p>
            <a:pPr marL="461963" lvl="1" indent="-457200"/>
            <a:r>
              <a:rPr lang="en-US" altLang="en-US" dirty="0"/>
              <a:t>Unfortunately, NIST has no primary DC Energy Standard and does not offer that service</a:t>
            </a:r>
          </a:p>
          <a:p>
            <a:pPr marL="461963" lvl="1" indent="-457200"/>
            <a:r>
              <a:rPr lang="en-US" altLang="en-US" dirty="0"/>
              <a:t>So if you want a traceable measurement you have to start from basic measurements and qualify your own primary standard</a:t>
            </a:r>
          </a:p>
          <a:p>
            <a:pPr marL="919163" lvl="3" indent="-457200"/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54492B-5C52-46F6-A66F-62D2DD9A3E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6A4638-C722-4D6F-AAAE-F144269E3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625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8368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ESTABLISHING TRACEABILITY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09817"/>
            <a:ext cx="4933950" cy="4842433"/>
          </a:xfrm>
        </p:spPr>
        <p:txBody>
          <a:bodyPr/>
          <a:lstStyle/>
          <a:p>
            <a:pPr marL="461963" lvl="1" indent="-457200"/>
            <a:r>
              <a:rPr lang="en-US" altLang="en-US" sz="2800" dirty="0"/>
              <a:t>The Validation Process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A primary reference standard candidate is constructed using multiple current sensors with AC/DC measurement capabilities</a:t>
            </a:r>
          </a:p>
          <a:p>
            <a:pPr marL="1319213" lvl="3" indent="-457200"/>
            <a:r>
              <a:rPr lang="en-US" altLang="en-US" dirty="0">
                <a:cs typeface="Arial" panose="020B0604020202020204" pitchFamily="34" charset="0"/>
              </a:rPr>
              <a:t>Precision zero flux transformer for high current  10 – 1000A</a:t>
            </a:r>
          </a:p>
          <a:p>
            <a:pPr marL="1319213" lvl="3" indent="-457200"/>
            <a:r>
              <a:rPr lang="en-US" altLang="en-US" dirty="0">
                <a:cs typeface="Arial" panose="020B0604020202020204" pitchFamily="34" charset="0"/>
              </a:rPr>
              <a:t>Precision shunt 0.1 ohm, 1 ppm TC with integrated PT100 temperature sensor</a:t>
            </a:r>
          </a:p>
          <a:p>
            <a:pPr marL="862013" lvl="3" indent="0">
              <a:buNone/>
            </a:pPr>
            <a:endParaRPr lang="en-US" altLang="en-US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56818D-E4B8-4E57-93E0-A9B583741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714B0-96CE-4657-80B2-210ADBAA9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4CA5B0B-B499-4FCC-80E6-8F196E82E0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120107"/>
              </p:ext>
            </p:extLst>
          </p:nvPr>
        </p:nvGraphicFramePr>
        <p:xfrm>
          <a:off x="5712916" y="1549399"/>
          <a:ext cx="3131047" cy="3403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PHOTO-PAINT" r:id="rId4" imgW="12435840" imgH="13517640" progId="CorelPHOTOPAINT.Image.17">
                  <p:embed/>
                </p:oleObj>
              </mc:Choice>
              <mc:Fallback>
                <p:oleObj name="PHOTO-PAINT" r:id="rId4" imgW="12435840" imgH="1351764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12916" y="1549399"/>
                        <a:ext cx="3131047" cy="3403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8929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8368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ESTABLISHING TRACEABILITY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61963" lvl="1" indent="-457200"/>
            <a:r>
              <a:rPr lang="en-US" altLang="en-US" sz="2800" dirty="0"/>
              <a:t>Current Measurement is validated in multiple ways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AC accuracy is validated against a Fluke 6105A with basic uncertainty of &lt;50ppm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DC accuracy is validated against the Fluke 6105A up to 10A</a:t>
            </a:r>
          </a:p>
          <a:p>
            <a:pPr marL="862013" lvl="3" indent="0">
              <a:buNone/>
            </a:pPr>
            <a:endParaRPr lang="en-US" altLang="en-US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2DE3D-635E-4C3A-A64F-554BE5B32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9017A-9930-4639-B7F4-347A9B2C7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8D3A9BD-769D-4F5A-B39B-D4048280F3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5876552"/>
              </p:ext>
            </p:extLst>
          </p:nvPr>
        </p:nvGraphicFramePr>
        <p:xfrm>
          <a:off x="5254736" y="4066639"/>
          <a:ext cx="3432063" cy="1267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PHOTO-PAINT" r:id="rId4" imgW="30137040" imgH="11137680" progId="CorelPHOTOPAINT.Image.17">
                  <p:embed/>
                </p:oleObj>
              </mc:Choice>
              <mc:Fallback>
                <p:oleObj name="PHOTO-PAINT" r:id="rId4" imgW="30137040" imgH="1113768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54736" y="4066639"/>
                        <a:ext cx="3432063" cy="1267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F1E98C-7C9A-48B6-AEBD-7EEF43B37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703" y="3657600"/>
            <a:ext cx="496949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♦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■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319213" lvl="3" indent="-457200"/>
            <a:endParaRPr lang="en-US" altLang="en-US" kern="0" dirty="0">
              <a:cs typeface="Arial" panose="020B0604020202020204" pitchFamily="34" charset="0"/>
            </a:endParaRPr>
          </a:p>
          <a:p>
            <a:pPr marL="862013" lvl="2" indent="-457200">
              <a:buFont typeface="Arial" panose="020B0604020202020204" pitchFamily="34" charset="0"/>
              <a:buChar char="•"/>
            </a:pPr>
            <a:r>
              <a:rPr lang="en-US" altLang="en-US" kern="0" dirty="0">
                <a:cs typeface="Arial" panose="020B0604020202020204" pitchFamily="34" charset="0"/>
              </a:rPr>
              <a:t>Above 10A a pair of precision shunts are used</a:t>
            </a:r>
          </a:p>
          <a:p>
            <a:pPr marL="1319213" lvl="3" indent="-457200"/>
            <a:r>
              <a:rPr lang="en-US" altLang="en-US" kern="0" dirty="0">
                <a:cs typeface="Arial" panose="020B0604020202020204" pitchFamily="34" charset="0"/>
              </a:rPr>
              <a:t>An 0.100 Ohm shunt for 0.01 to 21 amps</a:t>
            </a:r>
          </a:p>
          <a:p>
            <a:pPr marL="1319213" lvl="3" indent="-457200"/>
            <a:r>
              <a:rPr lang="en-US" altLang="en-US" kern="0" dirty="0">
                <a:cs typeface="Arial" panose="020B0604020202020204" pitchFamily="34" charset="0"/>
              </a:rPr>
              <a:t>A 100uOhm shunt for 10 to 1000A</a:t>
            </a:r>
          </a:p>
          <a:p>
            <a:pPr marL="862013" lvl="3" indent="0">
              <a:buFont typeface="Arial" panose="020B0604020202020204" pitchFamily="34" charset="0"/>
              <a:buNone/>
            </a:pPr>
            <a:endParaRPr lang="en-US" altLang="en-US" kern="0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kern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591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8368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ESTABLISHING TRACEABILITY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61963" lvl="1" indent="-457200"/>
            <a:r>
              <a:rPr lang="en-US" altLang="en-US" sz="2800" dirty="0"/>
              <a:t>Voltage Measurement is validated directly with the Fluke 6105A in both AC and DC modes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The Fluke 6105A has a basic uncertainty of &lt;50ppm</a:t>
            </a: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  <a:p>
            <a:pPr marL="461963" lvl="1" indent="-457200"/>
            <a:r>
              <a:rPr lang="en-US" altLang="en-US" sz="2800" dirty="0">
                <a:cs typeface="Arial" panose="020B0604020202020204" pitchFamily="34" charset="0"/>
              </a:rPr>
              <a:t>Because the system is fully calibrated in AC and DC modes it is also capable of mixed signal measurement of any kind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AC validation resolves any issues of timing and simultaneity</a:t>
            </a:r>
          </a:p>
          <a:p>
            <a:pPr marL="862013" lvl="3" indent="0">
              <a:buNone/>
            </a:pPr>
            <a:endParaRPr lang="en-US" altLang="en-US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6C3AB3-8F59-4138-A6A7-5A9A439009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3A9F91-71F2-4ABA-80C3-97D375A58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466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2400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TESTING DC METERS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309817"/>
            <a:ext cx="7886700" cy="4842433"/>
          </a:xfrm>
        </p:spPr>
        <p:txBody>
          <a:bodyPr/>
          <a:lstStyle/>
          <a:p>
            <a:pPr marL="461963" lvl="1" indent="-457200"/>
            <a:r>
              <a:rPr lang="en-US" altLang="en-US" sz="2800" dirty="0"/>
              <a:t>TESCO is currently testing a production meter for compliance with ANSI C12.32 (Draft of 10/6/2020</a:t>
            </a: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  <a:p>
            <a:pPr marL="862013" lvl="3" indent="0">
              <a:buNone/>
            </a:pPr>
            <a:endParaRPr lang="en-US" altLang="en-US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5ED315-9745-49D3-B96E-64914B7347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6A6CC-8B14-4159-A02D-07C37B446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4FA8EE-AB59-42DF-B589-A663587F0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3200"/>
            <a:ext cx="497995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♦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■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61963" lvl="1" indent="-457200">
              <a:buFont typeface="Arial" panose="020B0604020202020204" pitchFamily="34" charset="0"/>
              <a:buChar char="•"/>
            </a:pPr>
            <a:r>
              <a:rPr lang="en-US" altLang="en-US" kern="0" dirty="0"/>
              <a:t>TESCO is currently testing a production meter for compliance with ANSI C12.32 Draft of 10/6/2020</a:t>
            </a:r>
          </a:p>
          <a:p>
            <a:pPr marL="862013" lvl="2" indent="-457200">
              <a:buFont typeface="Arial" panose="020B0604020202020204" pitchFamily="34" charset="0"/>
              <a:buChar char="•"/>
            </a:pPr>
            <a:r>
              <a:rPr lang="en-US" altLang="en-US" kern="0" dirty="0"/>
              <a:t>DC 120V-250V</a:t>
            </a:r>
          </a:p>
          <a:p>
            <a:pPr marL="862013" lvl="2" indent="-457200">
              <a:buFont typeface="Arial" panose="020B0604020202020204" pitchFamily="34" charset="0"/>
              <a:buChar char="•"/>
            </a:pPr>
            <a:r>
              <a:rPr lang="en-US" altLang="en-US" kern="0" dirty="0"/>
              <a:t>80A Self-contained</a:t>
            </a:r>
          </a:p>
          <a:p>
            <a:pPr marL="862013" lvl="2" indent="-457200">
              <a:buFont typeface="Arial" panose="020B0604020202020204" pitchFamily="34" charset="0"/>
              <a:buChar char="•"/>
            </a:pPr>
            <a:r>
              <a:rPr lang="en-US" altLang="en-US" kern="0" dirty="0"/>
              <a:t>Accuracy class 1%</a:t>
            </a:r>
          </a:p>
          <a:p>
            <a:pPr marL="862013" lvl="2" indent="-457200"/>
            <a:endParaRPr lang="en-US" altLang="en-US" kern="0" dirty="0">
              <a:cs typeface="Arial" panose="020B0604020202020204" pitchFamily="34" charset="0"/>
            </a:endParaRPr>
          </a:p>
          <a:p>
            <a:pPr marL="862013" lvl="3" indent="0">
              <a:buFont typeface="Arial" panose="020B0604020202020204" pitchFamily="34" charset="0"/>
              <a:buNone/>
            </a:pPr>
            <a:endParaRPr lang="en-US" altLang="en-US" kern="0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kern="0" dirty="0">
              <a:cs typeface="Arial" panose="020B0604020202020204" pitchFamily="34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E8CE743-01F2-4039-96DC-6EFDAF1643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247759"/>
              </p:ext>
            </p:extLst>
          </p:nvPr>
        </p:nvGraphicFramePr>
        <p:xfrm>
          <a:off x="5441081" y="2743200"/>
          <a:ext cx="3249647" cy="3220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PHOTO-PAINT" r:id="rId4" imgW="4385880" imgH="4346280" progId="CorelPHOTOPAINT.Image.17">
                  <p:embed/>
                </p:oleObj>
              </mc:Choice>
              <mc:Fallback>
                <p:oleObj name="PHOTO-PAINT" r:id="rId4" imgW="4385880" imgH="434628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41081" y="2743200"/>
                        <a:ext cx="3249647" cy="3220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291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2400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EXAMPLE RESULTS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61963" lvl="1" indent="-457200"/>
            <a:r>
              <a:rPr lang="en-US" altLang="en-US" dirty="0"/>
              <a:t>Accuracy testing</a:t>
            </a:r>
            <a:endParaRPr lang="en-US" altLang="en-US" sz="2800" dirty="0"/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  <a:p>
            <a:pPr marL="862013" lvl="3" indent="0">
              <a:buNone/>
            </a:pPr>
            <a:endParaRPr lang="en-US" altLang="en-US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DA79C5-2C44-4505-958D-58FFF57D5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56ACA5-9176-493A-AFAC-ABA74BC74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22C13B-7F2D-4C40-8457-33D22E23616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97393"/>
            <a:ext cx="6553199" cy="40224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872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34568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C00000"/>
                </a:solidFill>
              </a:rPr>
              <a:t>DC – EDISON MAY WIN IN THE END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Edison thought DC was the winning form of electricity.</a:t>
            </a:r>
          </a:p>
          <a:p>
            <a:r>
              <a:rPr lang="en-US" altLang="en-US" kern="0" dirty="0"/>
              <a:t>Maybe in the end he will be right.</a:t>
            </a:r>
          </a:p>
          <a:p>
            <a:endParaRPr lang="en-US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498792-5D50-4787-939F-525D6AA29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45194-C5E3-4D4F-9647-73695F027B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2</a:t>
            </a:fld>
            <a:endParaRPr lang="en-US" dirty="0"/>
          </a:p>
        </p:txBody>
      </p:sp>
      <p:pic>
        <p:nvPicPr>
          <p:cNvPr id="3" name="Picture 2" descr="A person wearing a bow tie&#10;&#10;Description automatically generated">
            <a:extLst>
              <a:ext uri="{FF2B5EF4-FFF2-40B4-BE49-F238E27FC236}">
                <a16:creationId xmlns:a16="http://schemas.microsoft.com/office/drawing/2014/main" id="{1A6DF353-77F6-430F-8CF3-E6A6F252A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76400"/>
            <a:ext cx="2143018" cy="259543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3A27EB-C83F-4737-B2B1-24AA3C0AF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3" y="4368502"/>
            <a:ext cx="8220182" cy="164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♦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■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kern="0" dirty="0"/>
              <a:t>Today almost everything we use could, WITHOUT MODIFICATION, be run from DC</a:t>
            </a:r>
          </a:p>
          <a:p>
            <a:endParaRPr lang="en-US" altLang="en-US" kern="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2400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EXAMPLE RESULTS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61963" lvl="1" indent="-457200"/>
            <a:r>
              <a:rPr lang="en-US" altLang="en-US" sz="2800" dirty="0"/>
              <a:t>Temperature Testing</a:t>
            </a: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  <a:p>
            <a:pPr marL="862013" lvl="3" indent="0">
              <a:buNone/>
            </a:pPr>
            <a:endParaRPr lang="en-US" altLang="en-US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1E3A48-628D-4B14-BAC2-C3B8FB002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8C244C-CA50-4EA8-83B8-C0F171371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20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43C4C-565F-45D4-BCE3-596FC7671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286000"/>
            <a:ext cx="7958786" cy="21336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D487EE5-212F-47C6-9A06-754182C70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672" y="4648200"/>
            <a:ext cx="795878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♦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■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61963" lvl="1" indent="-457200">
              <a:buFont typeface="Arial" panose="020B0604020202020204" pitchFamily="34" charset="0"/>
              <a:buChar char="•"/>
            </a:pPr>
            <a:r>
              <a:rPr lang="en-US" altLang="en-US" kern="0" dirty="0"/>
              <a:t>Results well within the requirements for an AC or DC meter of Accuracy Class 1%</a:t>
            </a:r>
          </a:p>
          <a:p>
            <a:pPr marL="862013" lvl="2" indent="-457200"/>
            <a:endParaRPr lang="en-US" altLang="en-US" kern="0" dirty="0">
              <a:cs typeface="Arial" panose="020B0604020202020204" pitchFamily="34" charset="0"/>
            </a:endParaRPr>
          </a:p>
          <a:p>
            <a:pPr marL="862013" lvl="3" indent="0">
              <a:buFont typeface="Arial" panose="020B0604020202020204" pitchFamily="34" charset="0"/>
              <a:buNone/>
            </a:pPr>
            <a:endParaRPr lang="en-US" altLang="en-US" kern="0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kern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952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8368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CONCLUSION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61963" lvl="1" indent="-457200"/>
            <a:r>
              <a:rPr lang="en-US" altLang="en-US" sz="2800" dirty="0"/>
              <a:t>DC Metering is here today</a:t>
            </a:r>
          </a:p>
          <a:p>
            <a:pPr marL="461963" lvl="1" indent="-457200"/>
            <a:r>
              <a:rPr lang="en-US" altLang="en-US" sz="2800" dirty="0"/>
              <a:t>Today’s technology can deliver cost effective DC metering with accuracies and environmental performance similar to AC meters.</a:t>
            </a:r>
          </a:p>
          <a:p>
            <a:pPr marL="461963" lvl="1" indent="-457200"/>
            <a:endParaRPr lang="en-US" altLang="en-US" sz="2800" dirty="0"/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  <a:p>
            <a:pPr marL="862013" lvl="3" indent="0">
              <a:buNone/>
            </a:pPr>
            <a:endParaRPr lang="en-US" altLang="en-US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392C41-BE73-4A74-9EAC-F865BE5D5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962EC-CA3D-4304-A987-A585BEEC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21</a:t>
            </a:fld>
            <a:endParaRPr lang="en-US" dirty="0"/>
          </a:p>
        </p:txBody>
      </p:sp>
      <p:pic>
        <p:nvPicPr>
          <p:cNvPr id="2" name="Picture 1" descr="A person wearing a bow tie&#10;&#10;Description automatically generated">
            <a:extLst>
              <a:ext uri="{FF2B5EF4-FFF2-40B4-BE49-F238E27FC236}">
                <a16:creationId xmlns:a16="http://schemas.microsoft.com/office/drawing/2014/main" id="{51F2EAFF-92F4-4842-9EB0-9C9306C47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505200"/>
            <a:ext cx="2276582" cy="27571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996D0F-E655-4640-A414-8F1C4A8CE45F}"/>
              </a:ext>
            </a:extLst>
          </p:cNvPr>
          <p:cNvSpPr txBox="1"/>
          <p:nvPr/>
        </p:nvSpPr>
        <p:spPr>
          <a:xfrm>
            <a:off x="3810000" y="3733800"/>
            <a:ext cx="4495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Edison is smiling today!!!!</a:t>
            </a:r>
          </a:p>
        </p:txBody>
      </p:sp>
    </p:spTree>
    <p:extLst>
      <p:ext uri="{BB962C8B-B14F-4D97-AF65-F5344CB8AC3E}">
        <p14:creationId xmlns:p14="http://schemas.microsoft.com/office/powerpoint/2010/main" val="581005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208302E5-BA91-44E9-A87E-402820FE29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75951" y="158368"/>
            <a:ext cx="7968049" cy="679832"/>
          </a:xfrm>
          <a:noFill/>
        </p:spPr>
        <p:txBody>
          <a:bodyPr/>
          <a:lstStyle/>
          <a:p>
            <a:pPr algn="l" eaLnBrk="1" hangingPunct="1"/>
            <a:r>
              <a:rPr lang="en-US" altLang="en-US" dirty="0">
                <a:solidFill>
                  <a:srgbClr val="C00000"/>
                </a:solidFill>
              </a:rPr>
              <a:t>              Questions and Discussion  </a:t>
            </a: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44DE9C00-56B9-4465-8185-D177A41BF0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905000"/>
            <a:ext cx="7886700" cy="4247250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en-US" sz="1200" dirty="0">
              <a:solidFill>
                <a:srgbClr val="FF0000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altLang="en-US" sz="2400" b="1" dirty="0"/>
              <a:t>TESCO – The Eastern Specialty Company</a:t>
            </a:r>
            <a:r>
              <a:rPr lang="en-US" altLang="en-US" sz="2400" dirty="0"/>
              <a:t> </a:t>
            </a:r>
          </a:p>
          <a:p>
            <a:pPr algn="ctr" eaLnBrk="1" hangingPunct="1">
              <a:buFontTx/>
              <a:buNone/>
            </a:pPr>
            <a:r>
              <a:rPr lang="en-US" altLang="en-US" sz="1800" i="1" dirty="0"/>
              <a:t>Bristol, PA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215-228-0500</a:t>
            </a:r>
            <a:endParaRPr lang="en-US" altLang="en-US" sz="2000" dirty="0">
              <a:solidFill>
                <a:srgbClr val="FF0000"/>
              </a:solidFill>
            </a:endParaRPr>
          </a:p>
          <a:p>
            <a:pPr algn="ctr" eaLnBrk="1" hangingPunct="1">
              <a:buFontTx/>
              <a:buNone/>
            </a:pPr>
            <a:br>
              <a:rPr lang="en-US" altLang="en-US" sz="2000" dirty="0"/>
            </a:br>
            <a:r>
              <a:rPr lang="en-US" altLang="en-US" sz="2000" dirty="0"/>
              <a:t>This presentation can also be found under Meter Conferences and Schools on the TESCO website: </a:t>
            </a:r>
            <a:r>
              <a:rPr lang="en-US" altLang="en-US" sz="2000" dirty="0">
                <a:solidFill>
                  <a:srgbClr val="FF0000"/>
                </a:solidFill>
              </a:rPr>
              <a:t>tescometering.com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5600D2-2D26-48EC-B2CF-A6301BACBF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65FCAF-65E5-4F2C-970A-724839C80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22</a:t>
            </a:fld>
            <a:endParaRPr lang="en-US" dirty="0"/>
          </a:p>
        </p:txBody>
      </p:sp>
      <p:pic>
        <p:nvPicPr>
          <p:cNvPr id="7172" name="Picture 7" descr="MC900431512[1]">
            <a:extLst>
              <a:ext uri="{FF2B5EF4-FFF2-40B4-BE49-F238E27FC236}">
                <a16:creationId xmlns:a16="http://schemas.microsoft.com/office/drawing/2014/main" id="{02DF8DFF-B114-4454-9D18-D079A503A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001295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3">
            <a:extLst>
              <a:ext uri="{FF2B5EF4-FFF2-40B4-BE49-F238E27FC236}">
                <a16:creationId xmlns:a16="http://schemas.microsoft.com/office/drawing/2014/main" id="{B3C3D3E8-6C96-41F3-8A1F-BE12F0AD8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019800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2F549D"/>
                </a:solidFill>
              </a:rPr>
              <a:t>ISO 9001:2015 Certified Quality Company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2F549D"/>
                </a:solidFill>
              </a:rPr>
              <a:t>ISO 17025:2017 Accredited Laboratory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234568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C00000"/>
                </a:solidFill>
              </a:rPr>
              <a:t>DC – EDISON MAY WIN IN THE END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Who would have imagined 10 years ago the cars powered by DC electricity would be the future of transportation.</a:t>
            </a:r>
            <a:endParaRPr lang="en-US" altLang="en-US" kern="0" dirty="0"/>
          </a:p>
          <a:p>
            <a:endParaRPr lang="en-US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66B9CC-EE7E-4A64-A7F5-89388B308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4C353-1129-4443-9117-ADE33D494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3</a:t>
            </a:fld>
            <a:endParaRPr lang="en-US" dirty="0"/>
          </a:p>
        </p:txBody>
      </p:sp>
      <p:pic>
        <p:nvPicPr>
          <p:cNvPr id="4" name="Picture 3" descr="A car parked in front of water&#10;&#10;Description automatically generated">
            <a:extLst>
              <a:ext uri="{FF2B5EF4-FFF2-40B4-BE49-F238E27FC236}">
                <a16:creationId xmlns:a16="http://schemas.microsoft.com/office/drawing/2014/main" id="{644E24FE-6C74-4A25-B8B1-25407DA96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416" y="3429000"/>
            <a:ext cx="4203222" cy="2302755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D9CEB54-345A-4D22-B6A4-B7BCAAA7DE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098707"/>
              </p:ext>
            </p:extLst>
          </p:nvPr>
        </p:nvGraphicFramePr>
        <p:xfrm>
          <a:off x="838200" y="3442699"/>
          <a:ext cx="3331054" cy="2263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HOTO-PAINT" r:id="rId5" imgW="1950480" imgH="1325520" progId="CorelPHOTOPAINT.Image.17">
                  <p:embed/>
                </p:oleObj>
              </mc:Choice>
              <mc:Fallback>
                <p:oleObj name="PHOTO-PAINT" r:id="rId5" imgW="1950480" imgH="132552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8200" y="3442699"/>
                        <a:ext cx="3331054" cy="22631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0819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234568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C00000"/>
                </a:solidFill>
              </a:rPr>
              <a:t>DC – EDISON MAY WIN IN THE END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DC micro-grids prove effective for shared cogeneration and storage</a:t>
            </a:r>
            <a:endParaRPr lang="en-US" altLang="en-US" kern="0" dirty="0"/>
          </a:p>
          <a:p>
            <a:endParaRPr lang="en-US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63A99A-4BB3-40D0-A820-786F200E9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31307-9FD0-4C9E-B9A4-F6E2B68BE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90E98CD7-52AB-40D0-8E1F-F8273EEA0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550988"/>
            <a:ext cx="4794988" cy="385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38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234568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rgbClr val="C00000"/>
                </a:solidFill>
              </a:rPr>
              <a:t>DC METERS – TOMORROW’s CASH REGISTERS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If you are going to sell it, you have to measure it.</a:t>
            </a:r>
          </a:p>
          <a:p>
            <a:r>
              <a:rPr lang="en-US" altLang="en-US" kern="0" dirty="0"/>
              <a:t>Real needs are driving the urgency for DC metering</a:t>
            </a:r>
          </a:p>
          <a:p>
            <a:r>
              <a:rPr lang="en-US" altLang="en-US" dirty="0"/>
              <a:t>California has passed legislation requiring DC metering standards by December 1, 2020</a:t>
            </a:r>
          </a:p>
          <a:p>
            <a:r>
              <a:rPr lang="en-US" altLang="en-US" kern="0" dirty="0">
                <a:solidFill>
                  <a:srgbClr val="FF0000"/>
                </a:solidFill>
              </a:rPr>
              <a:t>Yesterday</a:t>
            </a:r>
            <a:r>
              <a:rPr lang="en-US" altLang="en-US" kern="0" dirty="0"/>
              <a:t> ANSI SC32 voted out a DC Metering Standard</a:t>
            </a:r>
          </a:p>
          <a:p>
            <a:endParaRPr lang="en-US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256A8F-DF58-43CF-A52E-5781FE95F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21C9A5-C904-4B26-90DC-2B59D95609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775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2400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Content Placeholder 2">
                <a:extLst>
                  <a:ext uri="{FF2B5EF4-FFF2-40B4-BE49-F238E27FC236}">
                    <a16:creationId xmlns:a16="http://schemas.microsoft.com/office/drawing/2014/main" id="{90015280-59B0-4D25-82CC-CDE8EF9F5C31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en-US" dirty="0"/>
                  <a:t>DC Energy – the definition</a:t>
                </a:r>
              </a:p>
              <a:p>
                <a:pPr lvl="1"/>
                <a:r>
                  <a:rPr lang="en-US" b="0" dirty="0"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Power		</a:t>
                </a:r>
                <a14:m>
                  <m:oMath xmlns:m="http://schemas.openxmlformats.org/officeDocument/2006/math"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𝑊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∙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</m:oMath>
                </a14:m>
                <a:endParaRPr lang="en-US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altLang="en-US" dirty="0"/>
                  <a:t>Energy	</a:t>
                </a:r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1"/>
                <a:endParaRPr lang="en-US" sz="1000" i="1" dirty="0"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</m:sup>
                        <m:e>
                          <m:box>
                            <m:boxPr>
                              <m:diff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𝑊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𝑑𝑡</m:t>
                              </m:r>
                            </m:e>
                          </m:box>
                        </m:e>
                      </m:nary>
                      <m: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d>
                          <m:box>
                            <m:boxPr>
                              <m:diff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𝑑𝑡</m:t>
                              </m:r>
                            </m:e>
                          </m:box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457200" lvl="1" indent="0">
                  <a:buNone/>
                </a:pPr>
                <a:r>
                  <a:rPr lang="en-US" altLang="en-US" dirty="0"/>
                  <a:t>Four quantities to measure:</a:t>
                </a:r>
              </a:p>
              <a:p>
                <a:pPr marL="457200" lvl="1" indent="0">
                  <a:buNone/>
                </a:pPr>
                <a:r>
                  <a:rPr lang="en-US" altLang="en-US" dirty="0"/>
                  <a:t>	Voltage, current, time, simultaneity</a:t>
                </a:r>
              </a:p>
            </p:txBody>
          </p:sp>
        </mc:Choice>
        <mc:Fallback xmlns="">
          <p:sp>
            <p:nvSpPr>
              <p:cNvPr id="5123" name="Content Placeholder 2">
                <a:extLst>
                  <a:ext uri="{FF2B5EF4-FFF2-40B4-BE49-F238E27FC236}">
                    <a16:creationId xmlns:a16="http://schemas.microsoft.com/office/drawing/2014/main" id="{90015280-59B0-4D25-82CC-CDE8EF9F5C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91" t="-2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4F001C-5B15-41D4-9DE4-0791CA190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77793F-88A3-4CF8-9957-5041D723C6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3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2400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CHALLENGES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b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Same definition as AC energy</a:t>
            </a:r>
          </a:p>
          <a:p>
            <a:pPr lvl="1"/>
            <a:r>
              <a:rPr lang="en-US" b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Voltage</a:t>
            </a:r>
          </a:p>
          <a:p>
            <a:pPr lvl="2"/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For DC voltages we are limited to resistive dividers to get from system voltages to ADC levels</a:t>
            </a:r>
          </a:p>
          <a:p>
            <a:pPr lvl="3"/>
            <a:r>
              <a:rPr lang="en-US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Generally this is not an issue.</a:t>
            </a:r>
          </a:p>
          <a:p>
            <a:pPr lvl="1"/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Current</a:t>
            </a:r>
          </a:p>
          <a:p>
            <a:pPr lvl="2"/>
            <a:r>
              <a:rPr lang="en-US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DC meters may use shunts, Hall effect sensors, or more sophisticated devices such as zero flux transducers</a:t>
            </a:r>
          </a:p>
          <a:p>
            <a:pPr lvl="2"/>
            <a:r>
              <a:rPr lang="en-US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Both high current and low current applications present issues at high accuracy</a:t>
            </a:r>
          </a:p>
          <a:p>
            <a:pPr lvl="1"/>
            <a:endParaRPr lang="en-US" sz="1800" i="1" dirty="0">
              <a:effectLst/>
              <a:latin typeface="Cambria Math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19CF9F-22E7-4C3F-882E-DA7CE613C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B6F14D-6F50-458E-A75B-DD8233A6B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688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CHALLENGES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b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Time Interval</a:t>
            </a:r>
          </a:p>
          <a:p>
            <a:pPr lvl="2"/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Neither measurement nor accuracy is an issue</a:t>
            </a:r>
            <a:endParaRPr lang="en-US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/>
            <a:r>
              <a:rPr lang="en-US" altLang="en-US" dirty="0"/>
              <a:t>Simultaneity </a:t>
            </a:r>
            <a:endParaRPr lang="en-US" altLang="en-US" sz="1800" i="1" dirty="0">
              <a:latin typeface="Cambria Math" panose="02040503050406030204" pitchFamily="18" charset="0"/>
              <a:cs typeface="Arial" panose="020B0604020202020204" pitchFamily="34" charset="0"/>
            </a:endParaRPr>
          </a:p>
          <a:p>
            <a:pPr lvl="2"/>
            <a:r>
              <a:rPr lang="en-US" altLang="en-US" dirty="0">
                <a:cs typeface="Arial" panose="020B0604020202020204" pitchFamily="34" charset="0"/>
              </a:rPr>
              <a:t>Modern sampling ADCs make true </a:t>
            </a:r>
            <a:r>
              <a:rPr lang="en-US" altLang="en-US" dirty="0"/>
              <a:t>simultaneity easy</a:t>
            </a:r>
            <a:endParaRPr lang="en-US" altLang="en-US" dirty="0">
              <a:cs typeface="Arial" panose="020B0604020202020204" pitchFamily="34" charset="0"/>
            </a:endParaRPr>
          </a:p>
          <a:p>
            <a:pPr lvl="1"/>
            <a:r>
              <a:rPr lang="en-US" altLang="en-US" dirty="0">
                <a:cs typeface="Arial" panose="020B0604020202020204" pitchFamily="34" charset="0"/>
              </a:rPr>
              <a:t>So why is DC metering considered so difficult?</a:t>
            </a:r>
          </a:p>
          <a:p>
            <a:pPr lvl="2"/>
            <a:r>
              <a:rPr lang="en-US" altLang="en-US" dirty="0">
                <a:cs typeface="Arial" panose="020B0604020202020204" pitchFamily="34" charset="0"/>
              </a:rPr>
              <a:t>EVSE manufacturers demanded a relaxation of accuracy requirements to 5% and a delay of up to a decade to comply.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24284D-9943-4D46-A6CA-D9627D70F2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1AD76-CB44-46D5-8B21-E4D643AB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494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2400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CHALLENGES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b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DC may not really be DC</a:t>
            </a:r>
          </a:p>
          <a:p>
            <a:pPr lvl="1"/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There may be 10% of AC ripple on top of the voltage at frequencies in the 60Hz to 360Hz range</a:t>
            </a:r>
          </a:p>
          <a:p>
            <a:pPr lvl="1"/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There may be high frequency saw-tooth waves in the 20kHz to 250kHz range</a:t>
            </a:r>
          </a:p>
          <a:p>
            <a:pPr lvl="1"/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Loads may vary rapidly including large instantaneous steps</a:t>
            </a:r>
          </a:p>
          <a:p>
            <a:pPr lvl="1"/>
            <a:endParaRPr lang="en-US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/>
            <a:endParaRPr lang="en-US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A44566-BDE5-4403-A9F8-4078CDAC62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670A5B-7A89-4694-B065-BA73F3590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325570"/>
      </p:ext>
    </p:extLst>
  </p:cSld>
  <p:clrMapOvr>
    <a:masterClrMapping/>
  </p:clrMapOvr>
</p:sld>
</file>

<file path=ppt/theme/theme1.xml><?xml version="1.0" encoding="utf-8"?>
<a:theme xmlns:a="http://schemas.openxmlformats.org/drawingml/2006/main" name="TESCO Template">
  <a:themeElements>
    <a:clrScheme name="TESCO">
      <a:dk1>
        <a:srgbClr val="000000"/>
      </a:dk1>
      <a:lt1>
        <a:srgbClr val="D8D8D8"/>
      </a:lt1>
      <a:dk2>
        <a:srgbClr val="4C5055"/>
      </a:dk2>
      <a:lt2>
        <a:srgbClr val="FFFFFF"/>
      </a:lt2>
      <a:accent1>
        <a:srgbClr val="E10027"/>
      </a:accent1>
      <a:accent2>
        <a:srgbClr val="000000"/>
      </a:accent2>
      <a:accent3>
        <a:srgbClr val="A5A5A5"/>
      </a:accent3>
      <a:accent4>
        <a:srgbClr val="FF3758"/>
      </a:accent4>
      <a:accent5>
        <a:srgbClr val="8A0017"/>
      </a:accent5>
      <a:accent6>
        <a:srgbClr val="FFB3C0"/>
      </a:accent6>
      <a:hlink>
        <a:srgbClr val="3F3F3F"/>
      </a:hlink>
      <a:folHlink>
        <a:srgbClr val="D8D8D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14233</TotalTime>
  <Words>1038</Words>
  <Application>Microsoft Office PowerPoint</Application>
  <PresentationFormat>On-screen Show (4:3)</PresentationFormat>
  <Paragraphs>189</Paragraphs>
  <Slides>22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Cambria Math</vt:lpstr>
      <vt:lpstr>TESCO Template</vt:lpstr>
      <vt:lpstr>PHOTO-PAINT</vt:lpstr>
      <vt:lpstr>DC Metering and Traceability</vt:lpstr>
      <vt:lpstr>DC – EDISON MAY WIN IN THE END</vt:lpstr>
      <vt:lpstr>DC – EDISON MAY WIN IN THE END</vt:lpstr>
      <vt:lpstr>DC – EDISON MAY WIN IN THE END</vt:lpstr>
      <vt:lpstr>DC METERS – TOMORROW’s CASH REGISTERS</vt:lpstr>
      <vt:lpstr>BACKGROUND</vt:lpstr>
      <vt:lpstr>CHALLENGES</vt:lpstr>
      <vt:lpstr>CHALLENGES</vt:lpstr>
      <vt:lpstr>CHALLENGES</vt:lpstr>
      <vt:lpstr>DEVIL IS IN THE DETAILS</vt:lpstr>
      <vt:lpstr>DC CURRENT MEASUREMENT</vt:lpstr>
      <vt:lpstr>CURRENT MEASUREMENT</vt:lpstr>
      <vt:lpstr>CURRENT MEASUREMENT</vt:lpstr>
      <vt:lpstr>ESTABLISHING TRACEABILITY</vt:lpstr>
      <vt:lpstr>ESTABLISHING TRACEABILITY</vt:lpstr>
      <vt:lpstr>ESTABLISHING TRACEABILITY</vt:lpstr>
      <vt:lpstr>ESTABLISHING TRACEABILITY</vt:lpstr>
      <vt:lpstr>TESTING DC METERS</vt:lpstr>
      <vt:lpstr>EXAMPLE RESULTS</vt:lpstr>
      <vt:lpstr>EXAMPLE RESULTS</vt:lpstr>
      <vt:lpstr>CONCLUSION</vt:lpstr>
      <vt:lpstr>              Questions and Discussion  </vt:lpstr>
    </vt:vector>
  </TitlesOfParts>
  <Company>Advent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jchesterson</dc:creator>
  <cp:lastModifiedBy>Tom</cp:lastModifiedBy>
  <cp:revision>113</cp:revision>
  <dcterms:created xsi:type="dcterms:W3CDTF">2012-09-24T21:06:00Z</dcterms:created>
  <dcterms:modified xsi:type="dcterms:W3CDTF">2022-10-11T01:27:01Z</dcterms:modified>
</cp:coreProperties>
</file>