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36"/>
  </p:notesMasterIdLst>
  <p:handoutMasterIdLst>
    <p:handoutMasterId r:id="rId37"/>
  </p:handoutMasterIdLst>
  <p:sldIdLst>
    <p:sldId id="256" r:id="rId2"/>
    <p:sldId id="416" r:id="rId3"/>
    <p:sldId id="417" r:id="rId4"/>
    <p:sldId id="520" r:id="rId5"/>
    <p:sldId id="521" r:id="rId6"/>
    <p:sldId id="474" r:id="rId7"/>
    <p:sldId id="475" r:id="rId8"/>
    <p:sldId id="522" r:id="rId9"/>
    <p:sldId id="518" r:id="rId10"/>
    <p:sldId id="264" r:id="rId11"/>
    <p:sldId id="258" r:id="rId12"/>
    <p:sldId id="259" r:id="rId13"/>
    <p:sldId id="260" r:id="rId14"/>
    <p:sldId id="261" r:id="rId15"/>
    <p:sldId id="267" r:id="rId16"/>
    <p:sldId id="268" r:id="rId17"/>
    <p:sldId id="263" r:id="rId18"/>
    <p:sldId id="272" r:id="rId19"/>
    <p:sldId id="273" r:id="rId20"/>
    <p:sldId id="274" r:id="rId21"/>
    <p:sldId id="418" r:id="rId22"/>
    <p:sldId id="467" r:id="rId23"/>
    <p:sldId id="468" r:id="rId24"/>
    <p:sldId id="516" r:id="rId25"/>
    <p:sldId id="471" r:id="rId26"/>
    <p:sldId id="470" r:id="rId27"/>
    <p:sldId id="463" r:id="rId28"/>
    <p:sldId id="464" r:id="rId29"/>
    <p:sldId id="465" r:id="rId30"/>
    <p:sldId id="514" r:id="rId31"/>
    <p:sldId id="515" r:id="rId32"/>
    <p:sldId id="472" r:id="rId33"/>
    <p:sldId id="517" r:id="rId34"/>
    <p:sldId id="398" r:id="rId35"/>
  </p:sldIdLst>
  <p:sldSz cx="9144000" cy="6858000" type="screen4x3"/>
  <p:notesSz cx="6950075" cy="9236075"/>
  <p:embeddedFontLst>
    <p:embeddedFont>
      <p:font typeface="Lato" panose="020F0502020204030203" pitchFamily="34" charset="0"/>
      <p:regular r:id="rId38"/>
      <p:bold r:id="rId39"/>
      <p:italic r:id="rId40"/>
      <p:boldItalic r:id="rId41"/>
    </p:embeddedFont>
    <p:embeddedFont>
      <p:font typeface="Noto Sans" panose="020B050204050402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F4BA368-C511-4236-B41F-65F672A48EAC}">
          <p14:sldIdLst>
            <p14:sldId id="256"/>
          </p14:sldIdLst>
        </p14:section>
        <p14:section name="Topic Overview" id="{8339EF57-74A3-4578-9CBA-9D939B623C7F}">
          <p14:sldIdLst>
            <p14:sldId id="416"/>
          </p14:sldIdLst>
        </p14:section>
        <p14:section name="DC Energy" id="{57356D3E-E879-4225-A430-1DDEC1C3A660}">
          <p14:sldIdLst>
            <p14:sldId id="417"/>
            <p14:sldId id="520"/>
            <p14:sldId id="521"/>
            <p14:sldId id="474"/>
            <p14:sldId id="475"/>
          </p14:sldIdLst>
        </p14:section>
        <p14:section name="Expansion of Scope DC Energy Measurement" id="{4291EAD5-D10B-4DD0-B5C1-16014608F51D}">
          <p14:sldIdLst>
            <p14:sldId id="522"/>
            <p14:sldId id="518"/>
            <p14:sldId id="264"/>
            <p14:sldId id="258"/>
            <p14:sldId id="259"/>
            <p14:sldId id="260"/>
            <p14:sldId id="261"/>
            <p14:sldId id="267"/>
            <p14:sldId id="268"/>
            <p14:sldId id="263"/>
            <p14:sldId id="272"/>
            <p14:sldId id="273"/>
            <p14:sldId id="274"/>
          </p14:sldIdLst>
        </p14:section>
        <p14:section name="EV Charging Station Tracing" id="{972F3F46-3020-4506-A5D7-7D0E44743106}">
          <p14:sldIdLst>
            <p14:sldId id="418"/>
            <p14:sldId id="467"/>
            <p14:sldId id="468"/>
            <p14:sldId id="516"/>
            <p14:sldId id="471"/>
            <p14:sldId id="470"/>
            <p14:sldId id="463"/>
            <p14:sldId id="464"/>
            <p14:sldId id="465"/>
            <p14:sldId id="514"/>
            <p14:sldId id="515"/>
            <p14:sldId id="472"/>
            <p14:sldId id="517"/>
          </p14:sldIdLst>
        </p14:section>
        <p14:section name="Q&amp;A &amp; Contact" id="{F4501534-22C3-42F3-8B0F-E3719696FB6C}">
          <p14:sldIdLst>
            <p14:sldId id="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B8EB3-E9AD-4F3F-AB7F-C858272B34E3}" v="6" dt="2024-04-04T12:10:34.429"/>
    <p1510:client id="{806C15DD-DDD8-44FB-8321-4AE85BD30DE0}" v="19" dt="2024-04-04T04:31:32.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6" autoAdjust="0"/>
    <p:restoredTop sz="93441" autoAdjust="0"/>
  </p:normalViewPr>
  <p:slideViewPr>
    <p:cSldViewPr>
      <p:cViewPr>
        <p:scale>
          <a:sx n="119" d="100"/>
          <a:sy n="119" d="100"/>
        </p:scale>
        <p:origin x="42" y="-720"/>
      </p:cViewPr>
      <p:guideLst>
        <p:guide orient="horz" pos="2160"/>
        <p:guide pos="2880"/>
      </p:guideLst>
    </p:cSldViewPr>
  </p:slideViewPr>
  <p:outlineViewPr>
    <p:cViewPr>
      <p:scale>
        <a:sx n="33" d="100"/>
        <a:sy n="33" d="100"/>
      </p:scale>
      <p:origin x="-40" y="0"/>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Lawton" userId="eb0ea816-ab11-40ac-b35f-dd717ffba447" providerId="ADAL" clId="{5F7B8EB3-E9AD-4F3F-AB7F-C858272B34E3}"/>
    <pc:docChg chg="custSel modSld">
      <pc:chgData name="Perry Lawton" userId="eb0ea816-ab11-40ac-b35f-dd717ffba447" providerId="ADAL" clId="{5F7B8EB3-E9AD-4F3F-AB7F-C858272B34E3}" dt="2024-04-04T12:10:34.429" v="139" actId="14100"/>
      <pc:docMkLst>
        <pc:docMk/>
      </pc:docMkLst>
      <pc:sldChg chg="modSp mod">
        <pc:chgData name="Perry Lawton" userId="eb0ea816-ab11-40ac-b35f-dd717ffba447" providerId="ADAL" clId="{5F7B8EB3-E9AD-4F3F-AB7F-C858272B34E3}" dt="2024-04-04T11:59:33.215" v="118" actId="20577"/>
        <pc:sldMkLst>
          <pc:docMk/>
          <pc:sldMk cId="1227875745" sldId="416"/>
        </pc:sldMkLst>
        <pc:spChg chg="mod">
          <ac:chgData name="Perry Lawton" userId="eb0ea816-ab11-40ac-b35f-dd717ffba447" providerId="ADAL" clId="{5F7B8EB3-E9AD-4F3F-AB7F-C858272B34E3}" dt="2024-04-04T11:59:33.215" v="118" actId="20577"/>
          <ac:spMkLst>
            <pc:docMk/>
            <pc:sldMk cId="1227875745" sldId="416"/>
            <ac:spMk id="11267" creationId="{00000000-0000-0000-0000-000000000000}"/>
          </ac:spMkLst>
        </pc:spChg>
      </pc:sldChg>
      <pc:sldChg chg="modSp mod">
        <pc:chgData name="Perry Lawton" userId="eb0ea816-ab11-40ac-b35f-dd717ffba447" providerId="ADAL" clId="{5F7B8EB3-E9AD-4F3F-AB7F-C858272B34E3}" dt="2024-04-04T11:59:12.831" v="90" actId="1076"/>
        <pc:sldMkLst>
          <pc:docMk/>
          <pc:sldMk cId="649485488" sldId="417"/>
        </pc:sldMkLst>
        <pc:spChg chg="mod">
          <ac:chgData name="Perry Lawton" userId="eb0ea816-ab11-40ac-b35f-dd717ffba447" providerId="ADAL" clId="{5F7B8EB3-E9AD-4F3F-AB7F-C858272B34E3}" dt="2024-04-04T11:59:12.831" v="90" actId="1076"/>
          <ac:spMkLst>
            <pc:docMk/>
            <pc:sldMk cId="649485488" sldId="417"/>
            <ac:spMk id="6" creationId="{F83B5F18-9223-4EA5-8186-9DCC7A37AADC}"/>
          </ac:spMkLst>
        </pc:spChg>
      </pc:sldChg>
      <pc:sldChg chg="delSp modSp mod">
        <pc:chgData name="Perry Lawton" userId="eb0ea816-ab11-40ac-b35f-dd717ffba447" providerId="ADAL" clId="{5F7B8EB3-E9AD-4F3F-AB7F-C858272B34E3}" dt="2024-04-04T12:03:51.007" v="130" actId="1035"/>
        <pc:sldMkLst>
          <pc:docMk/>
          <pc:sldMk cId="974675350" sldId="418"/>
        </pc:sldMkLst>
        <pc:spChg chg="mod">
          <ac:chgData name="Perry Lawton" userId="eb0ea816-ab11-40ac-b35f-dd717ffba447" providerId="ADAL" clId="{5F7B8EB3-E9AD-4F3F-AB7F-C858272B34E3}" dt="2024-04-04T12:03:48.522" v="129" actId="1076"/>
          <ac:spMkLst>
            <pc:docMk/>
            <pc:sldMk cId="974675350" sldId="418"/>
            <ac:spMk id="6" creationId="{F83B5F18-9223-4EA5-8186-9DCC7A37AADC}"/>
          </ac:spMkLst>
        </pc:spChg>
        <pc:spChg chg="del mod">
          <ac:chgData name="Perry Lawton" userId="eb0ea816-ab11-40ac-b35f-dd717ffba447" providerId="ADAL" clId="{5F7B8EB3-E9AD-4F3F-AB7F-C858272B34E3}" dt="2024-04-04T12:03:20.757" v="120" actId="478"/>
          <ac:spMkLst>
            <pc:docMk/>
            <pc:sldMk cId="974675350" sldId="418"/>
            <ac:spMk id="8" creationId="{7376F79E-AC71-6D90-DC74-64E6C776A93C}"/>
          </ac:spMkLst>
        </pc:spChg>
        <pc:picChg chg="mod">
          <ac:chgData name="Perry Lawton" userId="eb0ea816-ab11-40ac-b35f-dd717ffba447" providerId="ADAL" clId="{5F7B8EB3-E9AD-4F3F-AB7F-C858272B34E3}" dt="2024-04-04T12:03:51.007" v="130" actId="1035"/>
          <ac:picMkLst>
            <pc:docMk/>
            <pc:sldMk cId="974675350" sldId="418"/>
            <ac:picMk id="2" creationId="{6514449A-8526-8671-C30A-94AF9185BEA8}"/>
          </ac:picMkLst>
        </pc:picChg>
      </pc:sldChg>
      <pc:sldChg chg="modSp">
        <pc:chgData name="Perry Lawton" userId="eb0ea816-ab11-40ac-b35f-dd717ffba447" providerId="ADAL" clId="{5F7B8EB3-E9AD-4F3F-AB7F-C858272B34E3}" dt="2024-04-04T12:10:34.429" v="139" actId="14100"/>
        <pc:sldMkLst>
          <pc:docMk/>
          <pc:sldMk cId="510631494" sldId="472"/>
        </pc:sldMkLst>
        <pc:picChg chg="mod">
          <ac:chgData name="Perry Lawton" userId="eb0ea816-ab11-40ac-b35f-dd717ffba447" providerId="ADAL" clId="{5F7B8EB3-E9AD-4F3F-AB7F-C858272B34E3}" dt="2024-04-04T12:10:25.034" v="137" actId="14100"/>
          <ac:picMkLst>
            <pc:docMk/>
            <pc:sldMk cId="510631494" sldId="472"/>
            <ac:picMk id="2050" creationId="{CA0C507E-258B-CFD4-65C5-0C923F0CB606}"/>
          </ac:picMkLst>
        </pc:picChg>
        <pc:picChg chg="mod">
          <ac:chgData name="Perry Lawton" userId="eb0ea816-ab11-40ac-b35f-dd717ffba447" providerId="ADAL" clId="{5F7B8EB3-E9AD-4F3F-AB7F-C858272B34E3}" dt="2024-04-04T12:10:34.429" v="139" actId="14100"/>
          <ac:picMkLst>
            <pc:docMk/>
            <pc:sldMk cId="510631494" sldId="472"/>
            <ac:picMk id="2056" creationId="{E05C1E88-A52B-5EBE-ADAA-CADBD9CDB82B}"/>
          </ac:picMkLst>
        </pc:picChg>
      </pc:sldChg>
      <pc:sldChg chg="modSp mod">
        <pc:chgData name="Perry Lawton" userId="eb0ea816-ab11-40ac-b35f-dd717ffba447" providerId="ADAL" clId="{5F7B8EB3-E9AD-4F3F-AB7F-C858272B34E3}" dt="2024-04-04T11:58:45.671" v="1" actId="20577"/>
        <pc:sldMkLst>
          <pc:docMk/>
          <pc:sldMk cId="2009001879" sldId="520"/>
        </pc:sldMkLst>
        <pc:spChg chg="mod">
          <ac:chgData name="Perry Lawton" userId="eb0ea816-ab11-40ac-b35f-dd717ffba447" providerId="ADAL" clId="{5F7B8EB3-E9AD-4F3F-AB7F-C858272B34E3}" dt="2024-04-04T11:58:45.671" v="1" actId="20577"/>
          <ac:spMkLst>
            <pc:docMk/>
            <pc:sldMk cId="2009001879" sldId="520"/>
            <ac:spMk id="3075" creationId="{00000000-0000-0000-0000-000000000000}"/>
          </ac:spMkLst>
        </pc:spChg>
      </pc:sldChg>
      <pc:sldChg chg="modSp mod">
        <pc:chgData name="Perry Lawton" userId="eb0ea816-ab11-40ac-b35f-dd717ffba447" providerId="ADAL" clId="{5F7B8EB3-E9AD-4F3F-AB7F-C858272B34E3}" dt="2024-04-04T12:04:42.997" v="133" actId="403"/>
        <pc:sldMkLst>
          <pc:docMk/>
          <pc:sldMk cId="3568489038" sldId="521"/>
        </pc:sldMkLst>
        <pc:spChg chg="mod">
          <ac:chgData name="Perry Lawton" userId="eb0ea816-ab11-40ac-b35f-dd717ffba447" providerId="ADAL" clId="{5F7B8EB3-E9AD-4F3F-AB7F-C858272B34E3}" dt="2024-04-04T12:04:42.997" v="133" actId="403"/>
          <ac:spMkLst>
            <pc:docMk/>
            <pc:sldMk cId="3568489038" sldId="521"/>
            <ac:spMk id="307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E6DDF0-1D55-4C73-9775-6A02CCEAADA5}" type="slidenum">
              <a:rPr lang="ru-RU" altLang="en-US" smtClean="0"/>
              <a:pPr>
                <a:defRPr/>
              </a:pPr>
              <a:t>2</a:t>
            </a:fld>
            <a:endParaRPr lang="ru-RU" altLang="en-US"/>
          </a:p>
        </p:txBody>
      </p:sp>
    </p:spTree>
    <p:extLst>
      <p:ext uri="{BB962C8B-B14F-4D97-AF65-F5344CB8AC3E}">
        <p14:creationId xmlns:p14="http://schemas.microsoft.com/office/powerpoint/2010/main" val="240913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Bureau </a:t>
            </a:r>
            <a:r>
              <a:rPr lang="en-US" dirty="0" err="1"/>
              <a:t>Internasionale</a:t>
            </a:r>
            <a:r>
              <a:rPr lang="en-US" dirty="0"/>
              <a:t> de </a:t>
            </a:r>
            <a:r>
              <a:rPr lang="en-US" dirty="0" err="1"/>
              <a:t>Poids</a:t>
            </a:r>
            <a:r>
              <a:rPr lang="en-US" dirty="0"/>
              <a:t> et </a:t>
            </a:r>
            <a:r>
              <a:rPr lang="en-US" dirty="0" err="1"/>
              <a:t>Mesures</a:t>
            </a:r>
            <a:endParaRPr lang="en-US" dirty="0"/>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17</a:t>
            </a:fld>
            <a:endParaRPr lang="ru-RU" altLang="en-US"/>
          </a:p>
        </p:txBody>
      </p:sp>
    </p:spTree>
    <p:extLst>
      <p:ext uri="{BB962C8B-B14F-4D97-AF65-F5344CB8AC3E}">
        <p14:creationId xmlns:p14="http://schemas.microsoft.com/office/powerpoint/2010/main" val="44639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CGPM – General Conference on Weights and Measures; CIPM – Conference </a:t>
            </a:r>
            <a:r>
              <a:rPr lang="en-US" dirty="0" err="1"/>
              <a:t>Internasionale</a:t>
            </a:r>
            <a:r>
              <a:rPr lang="en-US" dirty="0"/>
              <a:t> de </a:t>
            </a:r>
            <a:r>
              <a:rPr lang="en-US" dirty="0" err="1"/>
              <a:t>Poids</a:t>
            </a:r>
            <a:r>
              <a:rPr lang="en-US" dirty="0"/>
              <a:t> et </a:t>
            </a:r>
            <a:r>
              <a:rPr lang="en-US" dirty="0" err="1"/>
              <a:t>Mesures</a:t>
            </a:r>
            <a:r>
              <a:rPr lang="en-US" dirty="0"/>
              <a:t>; made up of 18 members of different countries</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18</a:t>
            </a:fld>
            <a:endParaRPr lang="ru-RU" altLang="en-US"/>
          </a:p>
        </p:txBody>
      </p:sp>
    </p:spTree>
    <p:extLst>
      <p:ext uri="{BB962C8B-B14F-4D97-AF65-F5344CB8AC3E}">
        <p14:creationId xmlns:p14="http://schemas.microsoft.com/office/powerpoint/2010/main" val="126620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1878491"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536763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63880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9099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370641254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727780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36525"/>
            <a:ext cx="7393459" cy="679832"/>
          </a:xfrm>
        </p:spPr>
        <p:txBody>
          <a:bodyPr>
            <a:no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Tree>
    <p:extLst>
      <p:ext uri="{BB962C8B-B14F-4D97-AF65-F5344CB8AC3E}">
        <p14:creationId xmlns:p14="http://schemas.microsoft.com/office/powerpoint/2010/main" val="116753435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262365578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032923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7" y="228600"/>
            <a:ext cx="7146323" cy="518625"/>
          </a:xfrm>
        </p:spPr>
        <p:txBody>
          <a:bodyPr/>
          <a:lstStyle>
            <a:lvl1pPr>
              <a:defRPr>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03739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958399" cy="810827"/>
          </a:xfrm>
        </p:spPr>
        <p:txBody>
          <a:bodyPr/>
          <a:lstStyle>
            <a:lvl1pPr>
              <a:defRPr>
                <a:solidFill>
                  <a:srgbClr val="C0000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7093467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257979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903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0556021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9652" y="0"/>
            <a:ext cx="6525148"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0049"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8">
            <a:extLst>
              <a:ext uri="{FF2B5EF4-FFF2-40B4-BE49-F238E27FC236}">
                <a16:creationId xmlns:a16="http://schemas.microsoft.com/office/drawing/2014/main" id="{26652428-6198-63D0-BFE8-DA67908B066D}"/>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A811AAB7-27FF-22B9-878E-686F4F291F4E}"/>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B222CC6B-FF05-E487-1084-A65AC12AA3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65659AD6-D05D-B48D-E58B-8E76EFC5E314}"/>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pic>
        <p:nvPicPr>
          <p:cNvPr id="4" name="Picture 3" descr="A red and black logo&#10;&#10;Description automatically generated with low confidence">
            <a:extLst>
              <a:ext uri="{FF2B5EF4-FFF2-40B4-BE49-F238E27FC236}">
                <a16:creationId xmlns:a16="http://schemas.microsoft.com/office/drawing/2014/main" id="{DABFEBCC-D5F4-D3BC-8117-AFB8FFDEBC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95418" y="264927"/>
            <a:ext cx="891970" cy="545002"/>
          </a:xfrm>
          <a:prstGeom prst="rect">
            <a:avLst/>
          </a:prstGeom>
        </p:spPr>
      </p:pic>
    </p:spTree>
    <p:extLst>
      <p:ext uri="{BB962C8B-B14F-4D97-AF65-F5344CB8AC3E}">
        <p14:creationId xmlns:p14="http://schemas.microsoft.com/office/powerpoint/2010/main" val="42624409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 id="2147483652" r:id="rId12"/>
  </p:sldLayoutIdLst>
  <p:hf sldNum="0" hdr="0" dt="0"/>
  <p:txStyles>
    <p:titleStyle>
      <a:lvl1pPr algn="l" defTabSz="914400" rtl="0" eaLnBrk="1" latinLnBrk="0" hangingPunct="1">
        <a:lnSpc>
          <a:spcPct val="90000"/>
        </a:lnSpc>
        <a:spcBef>
          <a:spcPct val="0"/>
        </a:spcBef>
        <a:buNone/>
        <a:defRPr lang="en-US" sz="3600" kern="1200" cap="small" dirty="0" smtClean="0">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sed-isde.canada.ca/site/measurement-canada/en/ps-e-evse-provisional-specifications-approval-type-electric-vehicle-supply-equipment-draft" TargetMode="External"/><Relationship Id="rId2" Type="http://schemas.openxmlformats.org/officeDocument/2006/relationships/hyperlink" Target="https://ised-isde.canada.ca/site/measurement-canada/en/consultations/temporary-dispensation-level-3-electric-vehicle-supply-equip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ised-isde.canada.ca/site/measurement-canada/en/consultations/temporary-dispensation-level-3-electric-vehicle-supply-equipm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sed-isde.canada.ca/site/measurement-canada/en/ps-e-evse-provisional-specifications-approval-type-electric-vehicle-supply-equipment-draf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sed-isde.canada.ca/site/measurement-canada/en/ps-e-evse-provisional-specifications-approval-type-electric-vehicle-supply-equipment-draft#Section7.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057400" y="2500617"/>
            <a:ext cx="7086600" cy="2546791"/>
          </a:xfrm>
        </p:spPr>
        <p:txBody>
          <a:bodyPr>
            <a:normAutofit fontScale="90000"/>
          </a:bodyPr>
          <a:lstStyle/>
          <a:p>
            <a:r>
              <a:rPr lang="en-US" sz="6600" dirty="0">
                <a:latin typeface="+mj-lt"/>
                <a:cs typeface="Arial"/>
              </a:rPr>
              <a:t>DC Energy Traceability/EV Charging Station Accuracy Tracing</a:t>
            </a:r>
          </a:p>
        </p:txBody>
      </p:sp>
      <p:sp>
        <p:nvSpPr>
          <p:cNvPr id="4" name="Text Placeholder 3">
            <a:extLst>
              <a:ext uri="{FF2B5EF4-FFF2-40B4-BE49-F238E27FC236}">
                <a16:creationId xmlns:a16="http://schemas.microsoft.com/office/drawing/2014/main" id="{917BE897-AE03-22CD-1EF0-57BDB2219537}"/>
              </a:ext>
            </a:extLst>
          </p:cNvPr>
          <p:cNvSpPr>
            <a:spLocks noGrp="1"/>
          </p:cNvSpPr>
          <p:nvPr>
            <p:ph type="body" sz="quarter" idx="10"/>
          </p:nvPr>
        </p:nvSpPr>
        <p:spPr>
          <a:xfrm>
            <a:off x="5491642" y="5029201"/>
            <a:ext cx="3244850" cy="609599"/>
          </a:xfrm>
        </p:spPr>
        <p:txBody>
          <a:bodyPr>
            <a:normAutofit fontScale="92500"/>
          </a:bodyPr>
          <a:lstStyle/>
          <a:p>
            <a:r>
              <a:rPr lang="en-US" dirty="0">
                <a:solidFill>
                  <a:srgbClr val="C00000"/>
                </a:solidFill>
              </a:rPr>
              <a:t>EDA Niagara</a:t>
            </a:r>
          </a:p>
          <a:p>
            <a:r>
              <a:rPr lang="en-US" dirty="0">
                <a:solidFill>
                  <a:srgbClr val="C00000"/>
                </a:solidFill>
              </a:rPr>
              <a:t>Metering Exhibition and Workshop</a:t>
            </a:r>
          </a:p>
        </p:txBody>
      </p:sp>
      <p:sp>
        <p:nvSpPr>
          <p:cNvPr id="5" name="Text Placeholder 4">
            <a:extLst>
              <a:ext uri="{FF2B5EF4-FFF2-40B4-BE49-F238E27FC236}">
                <a16:creationId xmlns:a16="http://schemas.microsoft.com/office/drawing/2014/main" id="{445EC5E0-53CE-FF56-D489-0C01B7319A0A}"/>
              </a:ext>
            </a:extLst>
          </p:cNvPr>
          <p:cNvSpPr>
            <a:spLocks noGrp="1"/>
          </p:cNvSpPr>
          <p:nvPr>
            <p:ph type="body" sz="quarter" idx="11"/>
          </p:nvPr>
        </p:nvSpPr>
        <p:spPr/>
        <p:txBody>
          <a:bodyPr>
            <a:normAutofit fontScale="92500" lnSpcReduction="20000"/>
          </a:bodyPr>
          <a:lstStyle/>
          <a:p>
            <a:r>
              <a:rPr lang="en-US" dirty="0">
                <a:solidFill>
                  <a:srgbClr val="C00000"/>
                </a:solidFill>
              </a:rPr>
              <a:t>April 4, 2024, 9:00 – 9:45 AM</a:t>
            </a:r>
          </a:p>
        </p:txBody>
      </p:sp>
      <p:sp>
        <p:nvSpPr>
          <p:cNvPr id="7" name="Text Placeholder 6">
            <a:extLst>
              <a:ext uri="{FF2B5EF4-FFF2-40B4-BE49-F238E27FC236}">
                <a16:creationId xmlns:a16="http://schemas.microsoft.com/office/drawing/2014/main" id="{221183BB-DFAD-4E91-C1FD-47FE8EA9FF21}"/>
              </a:ext>
            </a:extLst>
          </p:cNvPr>
          <p:cNvSpPr>
            <a:spLocks noGrp="1"/>
          </p:cNvSpPr>
          <p:nvPr>
            <p:ph type="body" sz="quarter" idx="12"/>
          </p:nvPr>
        </p:nvSpPr>
        <p:spPr>
          <a:xfrm>
            <a:off x="5410200" y="5937967"/>
            <a:ext cx="3244850" cy="657169"/>
          </a:xfrm>
        </p:spPr>
        <p:txBody>
          <a:bodyPr>
            <a:normAutofit/>
          </a:bodyPr>
          <a:lstStyle/>
          <a:p>
            <a:r>
              <a:rPr lang="en-US" dirty="0">
                <a:solidFill>
                  <a:srgbClr val="C00000"/>
                </a:solidFill>
              </a:rPr>
              <a:t>Perry Lawton, TESCO</a:t>
            </a:r>
          </a:p>
        </p:txBody>
      </p:sp>
      <p:pic>
        <p:nvPicPr>
          <p:cNvPr id="3" name="Picture 2">
            <a:extLst>
              <a:ext uri="{FF2B5EF4-FFF2-40B4-BE49-F238E27FC236}">
                <a16:creationId xmlns:a16="http://schemas.microsoft.com/office/drawing/2014/main" id="{92588F9A-7AC9-9754-2808-41B595FC95A0}"/>
              </a:ext>
            </a:extLst>
          </p:cNvPr>
          <p:cNvPicPr>
            <a:picLocks noChangeAspect="1"/>
          </p:cNvPicPr>
          <p:nvPr/>
        </p:nvPicPr>
        <p:blipFill>
          <a:blip r:embed="rId2"/>
          <a:stretch>
            <a:fillRect/>
          </a:stretch>
        </p:blipFill>
        <p:spPr>
          <a:xfrm>
            <a:off x="2667000" y="5047408"/>
            <a:ext cx="2448087" cy="1182784"/>
          </a:xfrm>
          <a:prstGeom prst="rect">
            <a:avLst/>
          </a:prstGeom>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Standards</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t>ISO9001: 2015 – Quality Management Systems</a:t>
            </a:r>
          </a:p>
          <a:p>
            <a:pPr lvl="1"/>
            <a:r>
              <a:rPr lang="en-US" altLang="en-US" sz="2400" dirty="0"/>
              <a:t>“ISO 9001 Certified” means an organization has met the requirements in ISO 9001, which defines an ISO 9001 Quality Management System (QMS).  ISO 9001 evaluates whether your Quality Management System is appropriate and effective, while forcing you to identify and implement improvements.</a:t>
            </a:r>
          </a:p>
          <a:p>
            <a:pPr lvl="1"/>
            <a:r>
              <a:rPr lang="en-US" altLang="en-US" sz="2400" dirty="0"/>
              <a:t>QMS, QM</a:t>
            </a:r>
          </a:p>
          <a:p>
            <a:pPr lvl="1"/>
            <a:r>
              <a:rPr lang="en-US" altLang="en-US" sz="2400" dirty="0"/>
              <a:t>Process based approach</a:t>
            </a:r>
          </a:p>
          <a:p>
            <a:pPr lvl="1"/>
            <a:r>
              <a:rPr lang="en-US" altLang="en-US" sz="2400" dirty="0"/>
              <a:t>Continuous Improvement</a:t>
            </a:r>
          </a:p>
        </p:txBody>
      </p:sp>
    </p:spTree>
    <p:extLst>
      <p:ext uri="{BB962C8B-B14F-4D97-AF65-F5344CB8AC3E}">
        <p14:creationId xmlns:p14="http://schemas.microsoft.com/office/powerpoint/2010/main" val="293154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Standards</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MIL-STD 45662(A)</a:t>
            </a:r>
          </a:p>
          <a:p>
            <a:pPr lvl="1"/>
            <a:r>
              <a:rPr lang="en-US" altLang="en-US" sz="2000" dirty="0"/>
              <a:t>US Military Standard</a:t>
            </a:r>
          </a:p>
          <a:p>
            <a:pPr lvl="1"/>
            <a:r>
              <a:rPr lang="en-US" altLang="en-US" sz="2000" dirty="0"/>
              <a:t>First Issued as a Mil-C in early 1960’s</a:t>
            </a:r>
          </a:p>
          <a:p>
            <a:pPr lvl="1"/>
            <a:r>
              <a:rPr lang="en-US" altLang="en-US" sz="2000" dirty="0"/>
              <a:t>Requirements for establishing and running a Calibration “System”</a:t>
            </a:r>
          </a:p>
          <a:p>
            <a:pPr lvl="1"/>
            <a:r>
              <a:rPr lang="en-US" altLang="en-US" sz="2000" dirty="0"/>
              <a:t>Rescinded 1995, replaced by ANSI/NCSL Z540-1</a:t>
            </a:r>
          </a:p>
          <a:p>
            <a:r>
              <a:rPr lang="en-US" altLang="en-US" sz="2800" dirty="0"/>
              <a:t>ANSI/NCSL z540-1</a:t>
            </a:r>
          </a:p>
          <a:p>
            <a:pPr lvl="1"/>
            <a:r>
              <a:rPr lang="en-US" altLang="en-US" sz="2000" dirty="0"/>
              <a:t>A U.S. National Standard</a:t>
            </a:r>
          </a:p>
          <a:p>
            <a:pPr lvl="1"/>
            <a:r>
              <a:rPr lang="en-US" altLang="en-US" sz="2000" dirty="0"/>
              <a:t>First Issued 1994</a:t>
            </a:r>
          </a:p>
          <a:p>
            <a:pPr lvl="1"/>
            <a:r>
              <a:rPr lang="en-US" altLang="en-US" sz="2000" dirty="0"/>
              <a:t>Requirements for operating a Calibration Laboratory</a:t>
            </a:r>
          </a:p>
          <a:p>
            <a:pPr lvl="1"/>
            <a:r>
              <a:rPr lang="en-US" altLang="en-US" sz="2000" dirty="0"/>
              <a:t>Compliance of suppliers to customers requirements</a:t>
            </a:r>
          </a:p>
          <a:p>
            <a:pPr lvl="1"/>
            <a:r>
              <a:rPr lang="en-US" altLang="en-US" sz="2000" dirty="0"/>
              <a:t>Withdrawn 2007, replaced by IS0/IEC 17025 and ANSI/NCSL Z540.3</a:t>
            </a:r>
          </a:p>
          <a:p>
            <a:pPr lvl="1"/>
            <a:endParaRPr lang="en-US" altLang="en-US" sz="2400" dirty="0"/>
          </a:p>
        </p:txBody>
      </p:sp>
    </p:spTree>
    <p:extLst>
      <p:ext uri="{BB962C8B-B14F-4D97-AF65-F5344CB8AC3E}">
        <p14:creationId xmlns:p14="http://schemas.microsoft.com/office/powerpoint/2010/main" val="379391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Standards</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2400" dirty="0"/>
              <a:t>ISO/IEC 17025</a:t>
            </a:r>
          </a:p>
          <a:p>
            <a:pPr lvl="1"/>
            <a:r>
              <a:rPr lang="en-US" altLang="en-US" sz="1600" dirty="0"/>
              <a:t>An Inter-national Standard</a:t>
            </a:r>
          </a:p>
          <a:p>
            <a:pPr lvl="1"/>
            <a:r>
              <a:rPr lang="en-US" altLang="en-US" sz="1600" dirty="0"/>
              <a:t>First Issued 1999 (1990 as a guide)</a:t>
            </a:r>
          </a:p>
          <a:p>
            <a:pPr lvl="1"/>
            <a:r>
              <a:rPr lang="en-US" altLang="en-US" sz="1600" dirty="0"/>
              <a:t>Requirements for the competence of a Testing or Calibration Laboratory</a:t>
            </a:r>
          </a:p>
          <a:p>
            <a:pPr lvl="1"/>
            <a:r>
              <a:rPr lang="en-US" altLang="en-US" sz="1600" dirty="0"/>
              <a:t>Includes quality system requirements of IS09001</a:t>
            </a:r>
          </a:p>
          <a:p>
            <a:pPr lvl="1"/>
            <a:r>
              <a:rPr lang="en-US" altLang="en-US" sz="1600" dirty="0"/>
              <a:t>Current version is 2017</a:t>
            </a:r>
          </a:p>
          <a:p>
            <a:pPr lvl="1"/>
            <a:r>
              <a:rPr lang="en-US" altLang="en-US" sz="1600" dirty="0"/>
              <a:t>Contained three main pillars in establishing competence-</a:t>
            </a:r>
          </a:p>
          <a:p>
            <a:pPr lvl="2"/>
            <a:r>
              <a:rPr lang="en-US" altLang="en-US" sz="1400" b="1" dirty="0"/>
              <a:t>Metrological Traceability, specifically to the SI unit</a:t>
            </a:r>
          </a:p>
          <a:p>
            <a:pPr lvl="2"/>
            <a:r>
              <a:rPr lang="en-US" altLang="en-US" sz="1400" b="1" dirty="0"/>
              <a:t>Measurement Uncertainty, the “accuracy of a calibration”</a:t>
            </a:r>
          </a:p>
          <a:p>
            <a:pPr lvl="2"/>
            <a:r>
              <a:rPr lang="en-US" altLang="en-US" sz="1400" b="1" dirty="0"/>
              <a:t>Assuring the validity of results, all accredited labs must do proficiency testing, usually in the form of inter-laboratory testing to validate their processes</a:t>
            </a:r>
          </a:p>
          <a:p>
            <a:r>
              <a:rPr lang="en-US" altLang="en-US" sz="2400" dirty="0"/>
              <a:t>ANSI/NCSL z540.3</a:t>
            </a:r>
          </a:p>
          <a:p>
            <a:pPr lvl="1"/>
            <a:r>
              <a:rPr lang="en-US" altLang="en-US" sz="1600" dirty="0"/>
              <a:t>A U.S. national standard</a:t>
            </a:r>
          </a:p>
          <a:p>
            <a:pPr lvl="1"/>
            <a:r>
              <a:rPr lang="en-US" altLang="en-US" sz="1600" dirty="0"/>
              <a:t>First Issued 2006</a:t>
            </a:r>
          </a:p>
          <a:p>
            <a:pPr lvl="1"/>
            <a:r>
              <a:rPr lang="en-US" altLang="en-US" sz="1600" dirty="0"/>
              <a:t>Requirements for establishing the technical requirements of a Calibration Lab</a:t>
            </a:r>
          </a:p>
          <a:p>
            <a:pPr lvl="1"/>
            <a:r>
              <a:rPr lang="en-US" altLang="en-US" sz="1600" dirty="0"/>
              <a:t>Withdrawn as an active standard October 2020 and superseded by IS0/IEC 17025:2017</a:t>
            </a:r>
          </a:p>
          <a:p>
            <a:pPr lvl="1"/>
            <a:endParaRPr lang="en-US" altLang="en-US" sz="2400" dirty="0"/>
          </a:p>
        </p:txBody>
      </p:sp>
    </p:spTree>
    <p:extLst>
      <p:ext uri="{BB962C8B-B14F-4D97-AF65-F5344CB8AC3E}">
        <p14:creationId xmlns:p14="http://schemas.microsoft.com/office/powerpoint/2010/main" val="126848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Standards – Terms</a:t>
            </a:r>
            <a:endParaRPr lang="en-US" altLang="en-US" sz="3600" dirty="0"/>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TAR-TEST ACCURACY RATIO</a:t>
            </a:r>
          </a:p>
          <a:p>
            <a:pPr lvl="1"/>
            <a:r>
              <a:rPr lang="en-US" altLang="en-US" sz="2400" dirty="0"/>
              <a:t>MIL-STD-45562A, beginning of z540.1</a:t>
            </a:r>
          </a:p>
          <a:p>
            <a:pPr lvl="1"/>
            <a:r>
              <a:rPr lang="en-US" altLang="en-US" sz="2400" dirty="0"/>
              <a:t>Required uncertainties to be “sufficiently small”</a:t>
            </a:r>
          </a:p>
          <a:p>
            <a:pPr lvl="2"/>
            <a:r>
              <a:rPr lang="en-US" altLang="en-US" sz="2000" dirty="0"/>
              <a:t>4:1</a:t>
            </a:r>
          </a:p>
          <a:p>
            <a:pPr lvl="2"/>
            <a:r>
              <a:rPr lang="en-US" altLang="en-US" sz="2000" dirty="0"/>
              <a:t>If 4:1 not achieved, it must then be stated</a:t>
            </a:r>
          </a:p>
          <a:p>
            <a:r>
              <a:rPr lang="en-US" altLang="en-US" sz="2800" dirty="0"/>
              <a:t>TUR – TEST UNCERTAINTY RATIO</a:t>
            </a:r>
          </a:p>
          <a:p>
            <a:pPr lvl="1"/>
            <a:r>
              <a:rPr lang="en-US" altLang="en-US" sz="2000" dirty="0"/>
              <a:t>Latter part of z540.1, z540.3</a:t>
            </a:r>
          </a:p>
          <a:p>
            <a:pPr lvl="1"/>
            <a:r>
              <a:rPr lang="en-US" altLang="en-US" sz="2000" dirty="0"/>
              <a:t>Thought of added error from calibration process</a:t>
            </a:r>
          </a:p>
          <a:p>
            <a:pPr lvl="1"/>
            <a:r>
              <a:rPr lang="en-US" altLang="en-US" sz="2000" dirty="0"/>
              <a:t>4:1 </a:t>
            </a:r>
          </a:p>
        </p:txBody>
      </p:sp>
    </p:spTree>
    <p:extLst>
      <p:ext uri="{BB962C8B-B14F-4D97-AF65-F5344CB8AC3E}">
        <p14:creationId xmlns:p14="http://schemas.microsoft.com/office/powerpoint/2010/main" val="62944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Standards – Terms</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Mu – Measurement Uncertainty</a:t>
            </a:r>
          </a:p>
          <a:p>
            <a:pPr lvl="1"/>
            <a:r>
              <a:rPr lang="en-US" altLang="en-US" sz="2400" dirty="0"/>
              <a:t>ISO/IEC 17025</a:t>
            </a:r>
          </a:p>
          <a:p>
            <a:pPr lvl="1"/>
            <a:r>
              <a:rPr lang="en-US" altLang="en-US" sz="2400" dirty="0"/>
              <a:t>Shifted the focus from a test ratio to understanding a calibration process and the contributors to the uncertainty or inaccuracies of the calibration</a:t>
            </a:r>
          </a:p>
          <a:p>
            <a:pPr lvl="1"/>
            <a:r>
              <a:rPr lang="en-US" altLang="en-US" sz="2400" dirty="0"/>
              <a:t>Mu must be reported for each calibration test point</a:t>
            </a:r>
          </a:p>
          <a:p>
            <a:pPr lvl="1"/>
            <a:r>
              <a:rPr lang="en-US" altLang="en-US" sz="2400" dirty="0"/>
              <a:t>The concept was that by knowing the Mu the lab established more confidence in their measurements</a:t>
            </a:r>
          </a:p>
          <a:p>
            <a:pPr lvl="1"/>
            <a:r>
              <a:rPr lang="en-US" altLang="en-US" sz="2400" dirty="0"/>
              <a:t>Left the customer the responsibility to understand uncertainties and what it meant for their tests</a:t>
            </a:r>
          </a:p>
        </p:txBody>
      </p:sp>
    </p:spTree>
    <p:extLst>
      <p:ext uri="{BB962C8B-B14F-4D97-AF65-F5344CB8AC3E}">
        <p14:creationId xmlns:p14="http://schemas.microsoft.com/office/powerpoint/2010/main" val="393184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IS0/IEC 17025: 2017</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General requirements for the competence of testing and calibration laboratories</a:t>
            </a:r>
          </a:p>
          <a:p>
            <a:r>
              <a:rPr lang="en-US" altLang="en-US" sz="2400" dirty="0"/>
              <a:t>Measurement Uncertainty</a:t>
            </a:r>
          </a:p>
          <a:p>
            <a:r>
              <a:rPr lang="en-US" altLang="en-US" sz="2400" dirty="0"/>
              <a:t>ISO9001</a:t>
            </a:r>
          </a:p>
          <a:p>
            <a:r>
              <a:rPr lang="en-US" altLang="en-US" sz="2400" dirty="0"/>
              <a:t>SI Traceability</a:t>
            </a:r>
          </a:p>
          <a:p>
            <a:r>
              <a:rPr lang="en-US" altLang="en-US" sz="2400" dirty="0"/>
              <a:t>Inter-national</a:t>
            </a:r>
          </a:p>
          <a:p>
            <a:r>
              <a:rPr lang="en-US" altLang="en-US" sz="2400" dirty="0"/>
              <a:t>Proficiency Testing</a:t>
            </a:r>
          </a:p>
          <a:p>
            <a:r>
              <a:rPr lang="en-US" altLang="en-US" sz="2400" dirty="0"/>
              <a:t>Accreditation – Different than certification</a:t>
            </a:r>
          </a:p>
        </p:txBody>
      </p:sp>
    </p:spTree>
    <p:extLst>
      <p:ext uri="{BB962C8B-B14F-4D97-AF65-F5344CB8AC3E}">
        <p14:creationId xmlns:p14="http://schemas.microsoft.com/office/powerpoint/2010/main" val="263166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IS0/IEC 17025: 2017</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Certification -  </a:t>
            </a:r>
            <a:r>
              <a:rPr lang="en-US" sz="2400" dirty="0"/>
              <a:t>Certification is used for verifying that personnel have adequate credentials to practice certain disciplines, as well as for verifying that products meet certain requirements.</a:t>
            </a:r>
          </a:p>
          <a:p>
            <a:r>
              <a:rPr lang="en-US" altLang="en-US" sz="2400" dirty="0"/>
              <a:t>Accreditation -  </a:t>
            </a:r>
            <a:r>
              <a:rPr lang="en-US" sz="2400" dirty="0"/>
              <a:t>Accreditation is used to verify that laboratories have an appropriate quality management system and can properly perform certain test methods (e.g., ANSI, ASTM, and ISO test methods) and calibration parameters according to their scopes of accreditation.</a:t>
            </a:r>
            <a:endParaRPr lang="en-US" altLang="en-US" sz="2400" dirty="0"/>
          </a:p>
        </p:txBody>
      </p:sp>
    </p:spTree>
    <p:extLst>
      <p:ext uri="{BB962C8B-B14F-4D97-AF65-F5344CB8AC3E}">
        <p14:creationId xmlns:p14="http://schemas.microsoft.com/office/powerpoint/2010/main" val="201115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Traceability</a:t>
            </a:r>
            <a:br>
              <a:rPr lang="en-US" altLang="en-US" sz="3600" dirty="0"/>
            </a:br>
            <a:endParaRPr lang="en-US" altLang="en-US" sz="3600" dirty="0"/>
          </a:p>
        </p:txBody>
      </p:sp>
      <p:sp>
        <p:nvSpPr>
          <p:cNvPr id="3075" name="Content Placeholder 2"/>
          <p:cNvSpPr>
            <a:spLocks noGrp="1"/>
          </p:cNvSpPr>
          <p:nvPr>
            <p:ph idx="1"/>
          </p:nvPr>
        </p:nvSpPr>
        <p:spPr bwMode="auto">
          <a:xfrm>
            <a:off x="457200" y="1600200"/>
            <a:ext cx="3048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NRC/NIST Traceable?</a:t>
            </a:r>
          </a:p>
          <a:p>
            <a:r>
              <a:rPr lang="en-US" altLang="en-US" sz="2000" dirty="0"/>
              <a:t>SI – BIPM</a:t>
            </a:r>
          </a:p>
          <a:p>
            <a:r>
              <a:rPr lang="en-US" altLang="en-US" sz="2000" dirty="0" err="1"/>
              <a:t>Metre</a:t>
            </a:r>
            <a:r>
              <a:rPr lang="en-US" altLang="en-US" sz="2000" dirty="0"/>
              <a:t> convention – Paris May 20 1875</a:t>
            </a:r>
          </a:p>
          <a:p>
            <a:r>
              <a:rPr lang="en-US" altLang="en-US" sz="2000" dirty="0"/>
              <a:t>NMIs – NRC, NRC PTB</a:t>
            </a:r>
          </a:p>
          <a:p>
            <a:r>
              <a:rPr lang="en-US" altLang="en-US" sz="2000" dirty="0"/>
              <a:t>Units Traceable?</a:t>
            </a:r>
          </a:p>
          <a:p>
            <a:pPr lvl="1"/>
            <a:r>
              <a:rPr lang="en-US" altLang="en-US" sz="1600" dirty="0"/>
              <a:t>NO</a:t>
            </a:r>
          </a:p>
          <a:p>
            <a:pPr lvl="1"/>
            <a:r>
              <a:rPr lang="en-US" altLang="en-US" sz="1600" dirty="0"/>
              <a:t>Measurements</a:t>
            </a:r>
          </a:p>
          <a:p>
            <a:r>
              <a:rPr lang="en-US" altLang="en-US" sz="2000" dirty="0"/>
              <a:t>Unbroken Chain</a:t>
            </a:r>
          </a:p>
          <a:p>
            <a:endParaRPr lang="en-US" altLang="en-US" sz="2000" dirty="0"/>
          </a:p>
          <a:p>
            <a:endParaRPr lang="en-US"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494" y="1292157"/>
            <a:ext cx="5105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Metrological Traceability | Masy Bio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Metrological Traceability | Masy Bio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246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Traceability</a:t>
            </a:r>
            <a:br>
              <a:rPr lang="en-US" altLang="en-US" sz="3600" dirty="0"/>
            </a:br>
            <a:endParaRPr lang="en-US" altLang="en-US" sz="3600" dirty="0"/>
          </a:p>
        </p:txBody>
      </p:sp>
      <p:sp>
        <p:nvSpPr>
          <p:cNvPr id="3075" name="Content Placeholder 2"/>
          <p:cNvSpPr>
            <a:spLocks noGrp="1"/>
          </p:cNvSpPr>
          <p:nvPr>
            <p:ph idx="1"/>
          </p:nvPr>
        </p:nvSpPr>
        <p:spPr bwMode="auto">
          <a:xfrm>
            <a:off x="457200" y="1600200"/>
            <a:ext cx="464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CIPM - </a:t>
            </a:r>
            <a:r>
              <a:rPr lang="en-US" sz="1800" dirty="0"/>
              <a:t>The CIPM Mutual Recognition Arrangement (CIPM MRA) is the framework through which National Metrology Institutes demonstrate the international equivalence of their measurement standards and the calibration and measurement certificates they issue.</a:t>
            </a:r>
            <a:endParaRPr lang="en-US" altLang="en-US" sz="1800" dirty="0"/>
          </a:p>
          <a:p>
            <a:r>
              <a:rPr lang="en-US" altLang="en-US" sz="2000" dirty="0"/>
              <a:t>ILAC – International Laboratory Accreditation counsel</a:t>
            </a:r>
          </a:p>
          <a:p>
            <a:r>
              <a:rPr lang="en-US" altLang="en-US" sz="2000" dirty="0"/>
              <a:t>ISO - International Organization for Standardization</a:t>
            </a:r>
          </a:p>
          <a:p>
            <a:r>
              <a:rPr lang="en-US" altLang="en-US" sz="2000" dirty="0"/>
              <a:t>IAF - International Accreditation Forum</a:t>
            </a:r>
          </a:p>
          <a:p>
            <a:pPr lvl="1"/>
            <a:r>
              <a:rPr lang="en-US" altLang="en-US" sz="1600" dirty="0"/>
              <a:t>PJLA, A2LA</a:t>
            </a:r>
          </a:p>
          <a:p>
            <a:endParaRPr lang="en-US" altLang="en-US" sz="2000" dirty="0"/>
          </a:p>
        </p:txBody>
      </p:sp>
      <p:sp>
        <p:nvSpPr>
          <p:cNvPr id="2" name="AutoShape 4" descr="Metrological Traceability | Masy Bio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Metrological Traceability | Masy Bio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429000" cy="310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95800"/>
            <a:ext cx="3886200" cy="203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95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Calibration and Testing</a:t>
            </a:r>
            <a:br>
              <a:rPr lang="en-US" altLang="en-US" sz="3600" dirty="0"/>
            </a:br>
            <a:endParaRPr lang="en-US" altLang="en-US" sz="3600" dirty="0"/>
          </a:p>
        </p:txBody>
      </p:sp>
      <p:sp>
        <p:nvSpPr>
          <p:cNvPr id="3075" name="Content Placeholder 2"/>
          <p:cNvSpPr>
            <a:spLocks noGrp="1"/>
          </p:cNvSpPr>
          <p:nvPr>
            <p:ph idx="1"/>
          </p:nvPr>
        </p:nvSpPr>
        <p:spPr bwMode="auto">
          <a:xfrm>
            <a:off x="457200" y="16002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Calibrate DCT</a:t>
            </a:r>
          </a:p>
          <a:p>
            <a:r>
              <a:rPr lang="en-US" altLang="en-US" sz="2400" dirty="0"/>
              <a:t>Rigorous Testing</a:t>
            </a:r>
          </a:p>
          <a:p>
            <a:r>
              <a:rPr lang="en-US" altLang="en-US" sz="2400" dirty="0"/>
              <a:t>Repeatability</a:t>
            </a:r>
          </a:p>
          <a:p>
            <a:r>
              <a:rPr lang="en-US" altLang="en-US" sz="2400" dirty="0"/>
              <a:t>Reproducibility</a:t>
            </a:r>
          </a:p>
          <a:p>
            <a:r>
              <a:rPr lang="en-US" altLang="en-US" sz="2400" dirty="0"/>
              <a:t>Best Measurement, best measurement practices</a:t>
            </a:r>
          </a:p>
          <a:p>
            <a:r>
              <a:rPr lang="en-US" altLang="en-US" sz="2400" dirty="0"/>
              <a:t>Ensure traceability with calibrated Measuring and Testing Equipment</a:t>
            </a:r>
          </a:p>
          <a:p>
            <a:pPr lvl="1"/>
            <a:r>
              <a:rPr lang="en-US" altLang="en-US" sz="2000" dirty="0"/>
              <a:t>What does it mean to calibrate?</a:t>
            </a:r>
          </a:p>
          <a:p>
            <a:pPr lvl="1"/>
            <a:r>
              <a:rPr lang="en-US" altLang="en-US" sz="2000" dirty="0"/>
              <a:t>What is the Specifications for calibration?</a:t>
            </a:r>
          </a:p>
          <a:p>
            <a:pPr lvl="1"/>
            <a:r>
              <a:rPr lang="en-US" altLang="en-US" sz="2000" dirty="0"/>
              <a:t>What determines calibration </a:t>
            </a:r>
            <a:r>
              <a:rPr lang="en-US" altLang="en-US" sz="2000" dirty="0" err="1"/>
              <a:t>lifecyle</a:t>
            </a:r>
            <a:r>
              <a:rPr lang="en-US" altLang="en-US" sz="2000" dirty="0"/>
              <a:t>?</a:t>
            </a:r>
          </a:p>
        </p:txBody>
      </p:sp>
      <p:sp>
        <p:nvSpPr>
          <p:cNvPr id="2" name="AutoShape 4" descr="Metrological Traceability | Masy Bio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Metrological Traceability | Masy Bio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092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533400" y="1905506"/>
            <a:ext cx="3797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US" altLang="en-US" dirty="0"/>
              <a:t>DC Energy Traceability and ISO 17025 Accreditation</a:t>
            </a:r>
          </a:p>
          <a:p>
            <a:pPr eaLnBrk="1" hangingPunct="1">
              <a:spcBef>
                <a:spcPct val="0"/>
              </a:spcBef>
              <a:defRPr/>
            </a:pPr>
            <a:endParaRPr lang="en-US" altLang="en-US" dirty="0"/>
          </a:p>
          <a:p>
            <a:pPr eaLnBrk="1" hangingPunct="1">
              <a:spcBef>
                <a:spcPct val="0"/>
              </a:spcBef>
              <a:defRPr/>
            </a:pPr>
            <a:r>
              <a:rPr lang="en-US" altLang="en-US" dirty="0"/>
              <a:t>EV Charging Station Accuracy Testing</a:t>
            </a:r>
          </a:p>
          <a:p>
            <a:pPr eaLnBrk="1" hangingPunct="1">
              <a:spcBef>
                <a:spcPct val="0"/>
              </a:spcBef>
              <a:defRPr/>
            </a:pPr>
            <a:endParaRPr lang="en-US" altLang="en-US" dirty="0"/>
          </a:p>
        </p:txBody>
      </p:sp>
      <p:sp>
        <p:nvSpPr>
          <p:cNvPr id="3" name="Title 2">
            <a:extLst>
              <a:ext uri="{FF2B5EF4-FFF2-40B4-BE49-F238E27FC236}">
                <a16:creationId xmlns:a16="http://schemas.microsoft.com/office/drawing/2014/main" id="{0E663115-F8EF-88CE-4702-7774AC02D803}"/>
              </a:ext>
            </a:extLst>
          </p:cNvPr>
          <p:cNvSpPr>
            <a:spLocks noGrp="1"/>
          </p:cNvSpPr>
          <p:nvPr>
            <p:ph type="title"/>
          </p:nvPr>
        </p:nvSpPr>
        <p:spPr/>
        <p:txBody>
          <a:bodyPr/>
          <a:lstStyle/>
          <a:p>
            <a:r>
              <a:rPr lang="en-US" dirty="0"/>
              <a:t>Topics Overview</a:t>
            </a:r>
          </a:p>
        </p:txBody>
      </p:sp>
      <p:pic>
        <p:nvPicPr>
          <p:cNvPr id="7" name="Picture 6">
            <a:extLst>
              <a:ext uri="{FF2B5EF4-FFF2-40B4-BE49-F238E27FC236}">
                <a16:creationId xmlns:a16="http://schemas.microsoft.com/office/drawing/2014/main" id="{3A687133-903A-D411-BED3-82B7938FC7E7}"/>
              </a:ext>
            </a:extLst>
          </p:cNvPr>
          <p:cNvPicPr>
            <a:picLocks noChangeAspect="1"/>
          </p:cNvPicPr>
          <p:nvPr/>
        </p:nvPicPr>
        <p:blipFill>
          <a:blip r:embed="rId3"/>
          <a:stretch>
            <a:fillRect/>
          </a:stretch>
        </p:blipFill>
        <p:spPr>
          <a:xfrm>
            <a:off x="5130731" y="3675221"/>
            <a:ext cx="3153043" cy="266700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1B7A9C73-85BD-B3D9-AEE1-D6AE4A870CEB}"/>
              </a:ext>
            </a:extLst>
          </p:cNvPr>
          <p:cNvPicPr>
            <a:picLocks noChangeAspect="1"/>
          </p:cNvPicPr>
          <p:nvPr/>
        </p:nvPicPr>
        <p:blipFill>
          <a:blip r:embed="rId4"/>
          <a:stretch>
            <a:fillRect/>
          </a:stretch>
        </p:blipFill>
        <p:spPr>
          <a:xfrm>
            <a:off x="6096000" y="1075434"/>
            <a:ext cx="998383" cy="2456021"/>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2787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Known Process</a:t>
            </a:r>
            <a:br>
              <a:rPr lang="en-US" altLang="en-US" sz="3600" dirty="0"/>
            </a:br>
            <a:endParaRPr lang="en-US" altLang="en-US" sz="3600" dirty="0"/>
          </a:p>
        </p:txBody>
      </p:sp>
      <p:sp>
        <p:nvSpPr>
          <p:cNvPr id="3075" name="Content Placeholder 2"/>
          <p:cNvSpPr>
            <a:spLocks noGrp="1"/>
          </p:cNvSpPr>
          <p:nvPr>
            <p:ph idx="1"/>
          </p:nvPr>
        </p:nvSpPr>
        <p:spPr bwMode="auto">
          <a:xfrm>
            <a:off x="457200" y="16002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Document process</a:t>
            </a:r>
          </a:p>
          <a:p>
            <a:r>
              <a:rPr lang="en-US" altLang="en-US" sz="2400" dirty="0"/>
              <a:t>ISO9001</a:t>
            </a:r>
          </a:p>
          <a:p>
            <a:r>
              <a:rPr lang="en-US" altLang="en-US" sz="2400" dirty="0"/>
              <a:t>Repeatable process</a:t>
            </a:r>
          </a:p>
          <a:p>
            <a:r>
              <a:rPr lang="en-US" altLang="en-US" sz="2400" dirty="0"/>
              <a:t>Work Instruction, SOP</a:t>
            </a:r>
          </a:p>
          <a:p>
            <a:r>
              <a:rPr lang="en-US" altLang="en-US" sz="2400" dirty="0"/>
              <a:t>QMS</a:t>
            </a:r>
          </a:p>
          <a:p>
            <a:r>
              <a:rPr lang="en-US" altLang="en-US" sz="2400" dirty="0"/>
              <a:t>Training</a:t>
            </a:r>
          </a:p>
          <a:p>
            <a:r>
              <a:rPr lang="en-US" altLang="en-US" sz="2400" dirty="0"/>
              <a:t>Continuous Improvement</a:t>
            </a:r>
          </a:p>
        </p:txBody>
      </p:sp>
      <p:sp>
        <p:nvSpPr>
          <p:cNvPr id="2" name="AutoShape 4" descr="Metrological Traceability | Masy Bio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Metrological Traceability | Masy Bio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380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14449A-8526-8671-C30A-94AF9185BEA8}"/>
              </a:ext>
            </a:extLst>
          </p:cNvPr>
          <p:cNvPicPr>
            <a:picLocks noChangeAspect="1"/>
          </p:cNvPicPr>
          <p:nvPr/>
        </p:nvPicPr>
        <p:blipFill>
          <a:blip r:embed="rId2"/>
          <a:stretch>
            <a:fillRect/>
          </a:stretch>
        </p:blipFill>
        <p:spPr>
          <a:xfrm>
            <a:off x="4587844" y="4343400"/>
            <a:ext cx="2534922" cy="2144163"/>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133600" y="2660008"/>
            <a:ext cx="7086600" cy="1537983"/>
          </a:xfrm>
        </p:spPr>
        <p:txBody>
          <a:bodyPr>
            <a:normAutofit fontScale="90000"/>
          </a:bodyPr>
          <a:lstStyle/>
          <a:p>
            <a:r>
              <a:rPr lang="en-US" sz="6600" dirty="0">
                <a:latin typeface="+mj-lt"/>
                <a:cs typeface="Arial"/>
              </a:rPr>
              <a:t>EV Charging Station Tracing</a:t>
            </a:r>
          </a:p>
        </p:txBody>
      </p:sp>
    </p:spTree>
    <p:extLst>
      <p:ext uri="{BB962C8B-B14F-4D97-AF65-F5344CB8AC3E}">
        <p14:creationId xmlns:p14="http://schemas.microsoft.com/office/powerpoint/2010/main" val="97467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EV Charging Station Tracing</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What are we doing?</a:t>
            </a:r>
          </a:p>
          <a:p>
            <a:r>
              <a:rPr lang="en-US" altLang="en-US" dirty="0"/>
              <a:t>Why are we doing it?</a:t>
            </a:r>
          </a:p>
          <a:p>
            <a:r>
              <a:rPr lang="en-US" altLang="en-US" dirty="0"/>
              <a:t>How are we doing it?</a:t>
            </a:r>
          </a:p>
        </p:txBody>
      </p:sp>
    </p:spTree>
    <p:extLst>
      <p:ext uri="{BB962C8B-B14F-4D97-AF65-F5344CB8AC3E}">
        <p14:creationId xmlns:p14="http://schemas.microsoft.com/office/powerpoint/2010/main" val="228375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170A-300B-2133-05FB-D929BF8495DE}"/>
              </a:ext>
            </a:extLst>
          </p:cNvPr>
          <p:cNvSpPr>
            <a:spLocks noGrp="1"/>
          </p:cNvSpPr>
          <p:nvPr>
            <p:ph type="title"/>
          </p:nvPr>
        </p:nvSpPr>
        <p:spPr/>
        <p:txBody>
          <a:bodyPr/>
          <a:lstStyle/>
          <a:p>
            <a:r>
              <a:rPr lang="en-US" dirty="0"/>
              <a:t>What are we doing? EVSE Testing CA</a:t>
            </a:r>
          </a:p>
        </p:txBody>
      </p:sp>
      <p:sp>
        <p:nvSpPr>
          <p:cNvPr id="4" name="Footer Placeholder 3">
            <a:extLst>
              <a:ext uri="{FF2B5EF4-FFF2-40B4-BE49-F238E27FC236}">
                <a16:creationId xmlns:a16="http://schemas.microsoft.com/office/drawing/2014/main" id="{144326FA-72D8-FBA9-18E4-7BFA5488C3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6934E24-584F-1992-13ED-F1DE2FE6C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23</a:t>
            </a:fld>
            <a:endParaRPr lang="en-US"/>
          </a:p>
        </p:txBody>
      </p:sp>
      <p:sp>
        <p:nvSpPr>
          <p:cNvPr id="16" name="Content Placeholder 15">
            <a:extLst>
              <a:ext uri="{FF2B5EF4-FFF2-40B4-BE49-F238E27FC236}">
                <a16:creationId xmlns:a16="http://schemas.microsoft.com/office/drawing/2014/main" id="{8EAB13B4-0159-B573-BFBA-132EB8F20D55}"/>
              </a:ext>
            </a:extLst>
          </p:cNvPr>
          <p:cNvSpPr>
            <a:spLocks noGrp="1"/>
          </p:cNvSpPr>
          <p:nvPr>
            <p:ph idx="1"/>
          </p:nvPr>
        </p:nvSpPr>
        <p:spPr/>
        <p:txBody>
          <a:bodyPr>
            <a:norm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Testing Electric Vehicle Supply Equipment (EVSE) as per Scope identified in S-E-EVSE-01</a:t>
            </a:r>
            <a:r>
              <a:rPr lang="en-US" dirty="0">
                <a:latin typeface="Arial" panose="020B0604020202020204" pitchFamily="34" charset="0"/>
                <a:ea typeface="Calibri" panose="020F0502020204030204" pitchFamily="34" charset="0"/>
                <a:cs typeface="Times New Roman" panose="02020603050405020304" pitchFamily="18" charset="0"/>
              </a:rPr>
              <a:t>, issued under the authority of Section 12 of the Electricity and Gas Regulations</a:t>
            </a:r>
          </a:p>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Level 1+2 to start; </a:t>
            </a:r>
            <a:r>
              <a:rPr lang="en-US" dirty="0">
                <a:hlinkClick r:id="rId2"/>
              </a:rPr>
              <a:t>Temporary dispensation for Level 3+ electric vehicle supply equipment (canada.ca)</a:t>
            </a:r>
            <a:endParaRPr lang="en-US" dirty="0"/>
          </a:p>
          <a:p>
            <a:pPr marL="457200" lvl="1">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Level 3 placed in service prior to July, 2024</a:t>
            </a:r>
          </a:p>
        </p:txBody>
      </p:sp>
      <p:sp>
        <p:nvSpPr>
          <p:cNvPr id="18" name="TextBox 17">
            <a:extLst>
              <a:ext uri="{FF2B5EF4-FFF2-40B4-BE49-F238E27FC236}">
                <a16:creationId xmlns:a16="http://schemas.microsoft.com/office/drawing/2014/main" id="{5445BE7E-8871-6FFA-4D58-A8D111A92C3D}"/>
              </a:ext>
            </a:extLst>
          </p:cNvPr>
          <p:cNvSpPr txBox="1"/>
          <p:nvPr/>
        </p:nvSpPr>
        <p:spPr>
          <a:xfrm>
            <a:off x="5029200" y="5690482"/>
            <a:ext cx="4572000" cy="923330"/>
          </a:xfrm>
          <a:prstGeom prst="rect">
            <a:avLst/>
          </a:prstGeom>
          <a:noFill/>
        </p:spPr>
        <p:txBody>
          <a:bodyPr wrap="square">
            <a:spAutoFit/>
          </a:bodyPr>
          <a:lstStyle/>
          <a:p>
            <a:r>
              <a:rPr lang="en-US" dirty="0"/>
              <a:t>Source: </a:t>
            </a:r>
            <a:r>
              <a:rPr lang="en-US" dirty="0">
                <a:hlinkClick r:id="rId3"/>
              </a:rPr>
              <a:t>S-E-EVSE-01—Specifications for approval of type of electric vehicle supply equipment (canada.ca)</a:t>
            </a:r>
            <a:endParaRPr lang="en-US" dirty="0"/>
          </a:p>
        </p:txBody>
      </p:sp>
    </p:spTree>
    <p:extLst>
      <p:ext uri="{BB962C8B-B14F-4D97-AF65-F5344CB8AC3E}">
        <p14:creationId xmlns:p14="http://schemas.microsoft.com/office/powerpoint/2010/main" val="64577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170A-300B-2133-05FB-D929BF8495DE}"/>
              </a:ext>
            </a:extLst>
          </p:cNvPr>
          <p:cNvSpPr>
            <a:spLocks noGrp="1"/>
          </p:cNvSpPr>
          <p:nvPr>
            <p:ph type="title"/>
          </p:nvPr>
        </p:nvSpPr>
        <p:spPr/>
        <p:txBody>
          <a:bodyPr/>
          <a:lstStyle/>
          <a:p>
            <a:r>
              <a:rPr lang="en-US" dirty="0"/>
              <a:t>What are we doing? EVSE Testing CA</a:t>
            </a:r>
          </a:p>
        </p:txBody>
      </p:sp>
      <p:sp>
        <p:nvSpPr>
          <p:cNvPr id="4" name="Footer Placeholder 3">
            <a:extLst>
              <a:ext uri="{FF2B5EF4-FFF2-40B4-BE49-F238E27FC236}">
                <a16:creationId xmlns:a16="http://schemas.microsoft.com/office/drawing/2014/main" id="{144326FA-72D8-FBA9-18E4-7BFA5488C3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6934E24-584F-1992-13ED-F1DE2FE6C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24</a:t>
            </a:fld>
            <a:endParaRPr lang="en-US"/>
          </a:p>
        </p:txBody>
      </p:sp>
      <p:sp>
        <p:nvSpPr>
          <p:cNvPr id="10" name="Content Placeholder 9">
            <a:extLst>
              <a:ext uri="{FF2B5EF4-FFF2-40B4-BE49-F238E27FC236}">
                <a16:creationId xmlns:a16="http://schemas.microsoft.com/office/drawing/2014/main" id="{F69A044B-3503-6DD8-A91B-13E47BB41DCE}"/>
              </a:ext>
            </a:extLst>
          </p:cNvPr>
          <p:cNvSpPr>
            <a:spLocks noGrp="1"/>
          </p:cNvSpPr>
          <p:nvPr>
            <p:ph idx="1"/>
          </p:nvPr>
        </p:nvSpPr>
        <p:spPr>
          <a:xfrm>
            <a:off x="628650" y="1150208"/>
            <a:ext cx="7886700" cy="4557583"/>
          </a:xfrm>
        </p:spPr>
        <p:txBody>
          <a:bodyPr>
            <a:normAutofit fontScale="70000" lnSpcReduction="20000"/>
          </a:bodyPr>
          <a:lstStyle/>
          <a:p>
            <a:pPr algn="l"/>
            <a:r>
              <a:rPr lang="en-US" b="1" i="0" dirty="0">
                <a:solidFill>
                  <a:srgbClr val="333333"/>
                </a:solidFill>
                <a:effectLst/>
                <a:highlight>
                  <a:srgbClr val="FFFFFF"/>
                </a:highlight>
                <a:latin typeface="Lato" panose="020F0502020204030203" pitchFamily="34" charset="0"/>
              </a:rPr>
              <a:t>B) Level 3+ EVSE put into service between July 1, 2024, and December 31, 2029</a:t>
            </a:r>
          </a:p>
          <a:p>
            <a:pPr marL="914400" lvl="1" indent="-457200">
              <a:buFont typeface="+mj-lt"/>
              <a:buAutoNum type="arabicPeriod"/>
            </a:pPr>
            <a:r>
              <a:rPr lang="en-US" b="0" i="0" dirty="0">
                <a:solidFill>
                  <a:srgbClr val="333333"/>
                </a:solidFill>
                <a:effectLst/>
                <a:highlight>
                  <a:srgbClr val="FFFFFF"/>
                </a:highlight>
                <a:latin typeface="Noto Sans" panose="020B0502040504020204" pitchFamily="34" charset="0"/>
              </a:rPr>
              <a:t>No later than December 31, 2029, eligible owners, or an authorized individual designated by the owner as acting on their behalf, wishing to take advantage of the dispensation shall:</a:t>
            </a:r>
          </a:p>
          <a:p>
            <a:pPr lvl="2">
              <a:buFont typeface="+mj-lt"/>
              <a:buAutoNum type="arabicPeriod"/>
            </a:pPr>
            <a:r>
              <a:rPr lang="en-US" b="0" i="0" dirty="0">
                <a:solidFill>
                  <a:srgbClr val="333333"/>
                </a:solidFill>
                <a:effectLst/>
                <a:highlight>
                  <a:srgbClr val="FFFFFF"/>
                </a:highlight>
                <a:latin typeface="Noto Sans" panose="020B0502040504020204" pitchFamily="34" charset="0"/>
              </a:rPr>
              <a:t>Meet all the requirements for Level 3+ EVSE in service prior to July 1, 2024, listed above in section (A);</a:t>
            </a:r>
          </a:p>
          <a:p>
            <a:pPr lvl="2">
              <a:buFont typeface="+mj-lt"/>
              <a:buAutoNum type="arabicPeriod"/>
            </a:pPr>
            <a:r>
              <a:rPr lang="en-US" b="0" i="0" dirty="0">
                <a:solidFill>
                  <a:srgbClr val="333333"/>
                </a:solidFill>
                <a:effectLst/>
                <a:highlight>
                  <a:srgbClr val="FFFFFF"/>
                </a:highlight>
                <a:latin typeface="Noto Sans" panose="020B0502040504020204" pitchFamily="34" charset="0"/>
              </a:rPr>
              <a:t>Supply electricity to the purchaser within an acceptable limit of error of ±3%;</a:t>
            </a:r>
          </a:p>
          <a:p>
            <a:pPr lvl="2">
              <a:buFont typeface="+mj-lt"/>
              <a:buAutoNum type="arabicPeriod"/>
            </a:pPr>
            <a:r>
              <a:rPr lang="en-US" b="0" i="0" dirty="0">
                <a:solidFill>
                  <a:srgbClr val="333333"/>
                </a:solidFill>
                <a:effectLst/>
                <a:highlight>
                  <a:srgbClr val="FFFFFF"/>
                </a:highlight>
                <a:latin typeface="Noto Sans" panose="020B0502040504020204" pitchFamily="34" charset="0"/>
              </a:rPr>
              <a:t>Provide evidence that the EVSE is dispensing electricity within the acceptable limit of error, either by submitting:</a:t>
            </a:r>
          </a:p>
          <a:p>
            <a:pPr marL="1200150" lvl="2" indent="-285750">
              <a:buFont typeface="+mj-lt"/>
              <a:buAutoNum type="arabicPeriod"/>
            </a:pPr>
            <a:r>
              <a:rPr lang="en-US" b="0" i="0" dirty="0">
                <a:solidFill>
                  <a:srgbClr val="333333"/>
                </a:solidFill>
                <a:effectLst/>
                <a:highlight>
                  <a:srgbClr val="FFFFFF"/>
                </a:highlight>
                <a:latin typeface="Noto Sans" panose="020B0502040504020204" pitchFamily="34" charset="0"/>
              </a:rPr>
              <a:t>test results for their meters, using a method and testing standard acceptable to Measurement Canada; or</a:t>
            </a:r>
          </a:p>
          <a:p>
            <a:pPr marL="1200150" lvl="2" indent="-285750">
              <a:buFont typeface="+mj-lt"/>
              <a:buAutoNum type="arabicPeriod"/>
            </a:pPr>
            <a:r>
              <a:rPr lang="en-US" b="0" i="0" dirty="0">
                <a:solidFill>
                  <a:srgbClr val="333333"/>
                </a:solidFill>
                <a:effectLst/>
                <a:highlight>
                  <a:srgbClr val="FFFFFF"/>
                </a:highlight>
                <a:latin typeface="Noto Sans" panose="020B0502040504020204" pitchFamily="34" charset="0"/>
              </a:rPr>
              <a:t>a letter, report or other similar document from the meter manufacturer, attesting to the accuracy of the EVSE, as established through the manufacturer's recognized evaluation program; and</a:t>
            </a:r>
          </a:p>
          <a:p>
            <a:pPr lvl="1">
              <a:buFont typeface="+mj-lt"/>
              <a:buAutoNum type="arabicPeriod"/>
            </a:pPr>
            <a:r>
              <a:rPr lang="en-US" b="0" i="0" dirty="0">
                <a:solidFill>
                  <a:srgbClr val="333333"/>
                </a:solidFill>
                <a:effectLst/>
                <a:highlight>
                  <a:srgbClr val="FFFFFF"/>
                </a:highlight>
                <a:latin typeface="Noto Sans" panose="020B0502040504020204" pitchFamily="34" charset="0"/>
              </a:rPr>
              <a:t>Ensure that every eligible EVSE identified in (A)(1)(b) is equipped with:</a:t>
            </a:r>
          </a:p>
          <a:p>
            <a:pPr marL="1200150" lvl="2" indent="-285750">
              <a:buFont typeface="+mj-lt"/>
              <a:buAutoNum type="arabicPeriod"/>
            </a:pPr>
            <a:r>
              <a:rPr lang="en-US" b="0" i="0" dirty="0">
                <a:solidFill>
                  <a:srgbClr val="333333"/>
                </a:solidFill>
                <a:effectLst/>
                <a:highlight>
                  <a:srgbClr val="FFFFFF"/>
                </a:highlight>
                <a:latin typeface="Noto Sans" panose="020B0502040504020204" pitchFamily="34" charset="0"/>
              </a:rPr>
              <a:t>a metering system capable of measuring the delivered energy; and</a:t>
            </a:r>
          </a:p>
          <a:p>
            <a:pPr marL="1200150" lvl="2" indent="-285750">
              <a:buFont typeface="+mj-lt"/>
              <a:buAutoNum type="arabicPeriod"/>
            </a:pPr>
            <a:r>
              <a:rPr lang="en-US" b="0" i="0" dirty="0">
                <a:solidFill>
                  <a:srgbClr val="333333"/>
                </a:solidFill>
                <a:effectLst/>
                <a:highlight>
                  <a:srgbClr val="FFFFFF"/>
                </a:highlight>
                <a:latin typeface="Noto Sans" panose="020B0502040504020204" pitchFamily="34" charset="0"/>
              </a:rPr>
              <a:t>a means to display the software and firmware version.</a:t>
            </a:r>
            <a:endParaRPr lang="en-US" dirty="0"/>
          </a:p>
        </p:txBody>
      </p:sp>
      <p:sp>
        <p:nvSpPr>
          <p:cNvPr id="6" name="TextBox 5">
            <a:extLst>
              <a:ext uri="{FF2B5EF4-FFF2-40B4-BE49-F238E27FC236}">
                <a16:creationId xmlns:a16="http://schemas.microsoft.com/office/drawing/2014/main" id="{8ACC2134-0B5E-10DE-C2F2-9397D4952897}"/>
              </a:ext>
            </a:extLst>
          </p:cNvPr>
          <p:cNvSpPr txBox="1"/>
          <p:nvPr/>
        </p:nvSpPr>
        <p:spPr>
          <a:xfrm>
            <a:off x="4267200" y="5486400"/>
            <a:ext cx="4572000" cy="646331"/>
          </a:xfrm>
          <a:prstGeom prst="rect">
            <a:avLst/>
          </a:prstGeom>
          <a:noFill/>
        </p:spPr>
        <p:txBody>
          <a:bodyPr wrap="square">
            <a:spAutoFit/>
          </a:bodyPr>
          <a:lstStyle/>
          <a:p>
            <a:r>
              <a:rPr lang="en-US" dirty="0"/>
              <a:t>Source: </a:t>
            </a:r>
            <a:r>
              <a:rPr lang="en-US" dirty="0">
                <a:hlinkClick r:id="rId2"/>
              </a:rPr>
              <a:t>Temporary dispensation for Level 3+ electric vehicle supply equipment (canada.ca)</a:t>
            </a:r>
            <a:endParaRPr lang="en-US" dirty="0"/>
          </a:p>
        </p:txBody>
      </p:sp>
    </p:spTree>
    <p:extLst>
      <p:ext uri="{BB962C8B-B14F-4D97-AF65-F5344CB8AC3E}">
        <p14:creationId xmlns:p14="http://schemas.microsoft.com/office/powerpoint/2010/main" val="270146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170A-300B-2133-05FB-D929BF8495DE}"/>
              </a:ext>
            </a:extLst>
          </p:cNvPr>
          <p:cNvSpPr>
            <a:spLocks noGrp="1"/>
          </p:cNvSpPr>
          <p:nvPr>
            <p:ph type="title"/>
          </p:nvPr>
        </p:nvSpPr>
        <p:spPr/>
        <p:txBody>
          <a:bodyPr/>
          <a:lstStyle/>
          <a:p>
            <a:r>
              <a:rPr lang="en-US" dirty="0"/>
              <a:t>What are we doing? EVSE Testing CA</a:t>
            </a:r>
          </a:p>
        </p:txBody>
      </p:sp>
      <p:sp>
        <p:nvSpPr>
          <p:cNvPr id="4" name="Footer Placeholder 3">
            <a:extLst>
              <a:ext uri="{FF2B5EF4-FFF2-40B4-BE49-F238E27FC236}">
                <a16:creationId xmlns:a16="http://schemas.microsoft.com/office/drawing/2014/main" id="{144326FA-72D8-FBA9-18E4-7BFA5488C3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6934E24-584F-1992-13ED-F1DE2FE6C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25</a:t>
            </a:fld>
            <a:endParaRPr lang="en-US"/>
          </a:p>
        </p:txBody>
      </p:sp>
      <p:sp>
        <p:nvSpPr>
          <p:cNvPr id="10" name="Content Placeholder 9">
            <a:extLst>
              <a:ext uri="{FF2B5EF4-FFF2-40B4-BE49-F238E27FC236}">
                <a16:creationId xmlns:a16="http://schemas.microsoft.com/office/drawing/2014/main" id="{F69A044B-3503-6DD8-A91B-13E47BB41DCE}"/>
              </a:ext>
            </a:extLst>
          </p:cNvPr>
          <p:cNvSpPr>
            <a:spLocks noGrp="1"/>
          </p:cNvSpPr>
          <p:nvPr>
            <p:ph idx="1"/>
          </p:nvPr>
        </p:nvSpPr>
        <p:spPr>
          <a:xfrm>
            <a:off x="628650" y="1150208"/>
            <a:ext cx="7886700" cy="4557583"/>
          </a:xfrm>
        </p:spPr>
        <p:txBody>
          <a:bodyPr>
            <a:normAutofit fontScale="55000" lnSpcReduction="20000"/>
          </a:bodyPr>
          <a:lstStyle/>
          <a:p>
            <a:pPr marL="0" marR="0" algn="l">
              <a:spcBef>
                <a:spcPts val="700"/>
              </a:spcBef>
              <a:spcAft>
                <a:spcPts val="700"/>
              </a:spcAft>
            </a:pPr>
            <a:r>
              <a:rPr lang="en-CA" sz="2800" dirty="0">
                <a:effectLst/>
                <a:latin typeface="Arial" panose="020B0604020202020204" pitchFamily="34" charset="0"/>
                <a:ea typeface="Times New Roman" panose="02020603050405020304" pitchFamily="18" charset="0"/>
                <a:cs typeface="Arial" panose="020B0604020202020204" pitchFamily="34" charset="0"/>
              </a:rPr>
              <a:t>Testing of EVSE is done using the same transactional process as is used in the normal operation of the EVSE and consists of at least the following steps:</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a:spcBef>
                <a:spcPts val="700"/>
              </a:spcBef>
              <a:spcAft>
                <a:spcPts val="700"/>
              </a:spcAft>
              <a:buFont typeface="+mj-lt"/>
              <a:buAutoNum type="arabicPeriod"/>
            </a:pPr>
            <a:r>
              <a:rPr lang="en-CA" sz="2800" dirty="0">
                <a:effectLst/>
                <a:latin typeface="Arial" panose="020B0604020202020204" pitchFamily="34" charset="0"/>
                <a:ea typeface="Times New Roman" panose="02020603050405020304" pitchFamily="18" charset="0"/>
                <a:cs typeface="Arial" panose="020B0604020202020204" pitchFamily="34" charset="0"/>
              </a:rPr>
              <a:t>Initiating a charging session using the standard handshake exchange between the EVSE and a vehicle.  </a:t>
            </a:r>
            <a:r>
              <a:rPr lang="en-GB" sz="2700" dirty="0">
                <a:latin typeface="Arial" panose="020B0604020202020204" pitchFamily="34" charset="0"/>
                <a:cs typeface="Arial" panose="020B0604020202020204" pitchFamily="34" charset="0"/>
              </a:rPr>
              <a:t>A vehicle may be replaced by a simulated vehicle, as long as it conforms to the standard protocols for handshake exchange.</a:t>
            </a:r>
            <a:endParaRPr lang="en-US" sz="2700" dirty="0">
              <a:latin typeface="Arial" panose="020B0604020202020204" pitchFamily="34" charset="0"/>
              <a:cs typeface="Arial" panose="020B0604020202020204" pitchFamily="34" charset="0"/>
            </a:endParaRPr>
          </a:p>
          <a:p>
            <a:pPr marL="342900" marR="0" lvl="0" indent="-342900" algn="l">
              <a:spcBef>
                <a:spcPts val="700"/>
              </a:spcBef>
              <a:spcAft>
                <a:spcPts val="700"/>
              </a:spcAft>
              <a:buFont typeface="+mj-lt"/>
              <a:buAutoNum type="arabicPeriod"/>
            </a:pPr>
            <a:r>
              <a:rPr lang="en-CA" sz="2800" dirty="0">
                <a:effectLst/>
                <a:latin typeface="Arial" panose="020B0604020202020204" pitchFamily="34" charset="0"/>
                <a:ea typeface="Times New Roman" panose="02020603050405020304" pitchFamily="18" charset="0"/>
                <a:cs typeface="Arial" panose="020B0604020202020204" pitchFamily="34" charset="0"/>
              </a:rPr>
              <a:t>Charging at a specified power level for a specified quantity of energy (must be greater than the MMQ).</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a:spcBef>
                <a:spcPts val="700"/>
              </a:spcBef>
              <a:spcAft>
                <a:spcPts val="700"/>
              </a:spcAft>
              <a:buFont typeface="+mj-lt"/>
              <a:buAutoNum type="arabicPeriod"/>
            </a:pPr>
            <a:r>
              <a:rPr lang="en-CA" sz="2800" dirty="0">
                <a:effectLst/>
                <a:latin typeface="Arial" panose="020B0604020202020204" pitchFamily="34" charset="0"/>
                <a:ea typeface="Times New Roman" panose="02020603050405020304" pitchFamily="18" charset="0"/>
                <a:cs typeface="Arial" panose="020B0604020202020204" pitchFamily="34" charset="0"/>
              </a:rPr>
              <a:t>Terminating the delivery of energy as would occur when terminating normal charging of an electric vehicle.</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a:spcBef>
                <a:spcPts val="700"/>
              </a:spcBef>
              <a:spcAft>
                <a:spcPts val="700"/>
              </a:spcAft>
              <a:buFont typeface="+mj-lt"/>
              <a:buAutoNum type="arabicPeriod"/>
            </a:pPr>
            <a:r>
              <a:rPr lang="en-CA" sz="2800" dirty="0">
                <a:effectLst/>
                <a:latin typeface="Arial" panose="020B0604020202020204" pitchFamily="34" charset="0"/>
                <a:ea typeface="Times New Roman" panose="02020603050405020304" pitchFamily="18" charset="0"/>
                <a:cs typeface="Arial" panose="020B0604020202020204" pitchFamily="34" charset="0"/>
              </a:rPr>
              <a:t>Comparing the energy delivered as measured by the EVSE with that measured by the test equipment.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l">
              <a:spcBef>
                <a:spcPts val="700"/>
              </a:spcBef>
              <a:spcAft>
                <a:spcPts val="700"/>
              </a:spcAft>
              <a:buFont typeface="+mj-lt"/>
              <a:buAutoNum type="arabicPeriod"/>
            </a:pPr>
            <a:r>
              <a:rPr lang="en-CA" sz="2800" dirty="0">
                <a:effectLst/>
                <a:latin typeface="Arial" panose="020B0604020202020204" pitchFamily="34" charset="0"/>
                <a:ea typeface="Times New Roman" panose="02020603050405020304" pitchFamily="18" charset="0"/>
                <a:cs typeface="Arial" panose="020B0604020202020204" pitchFamily="34" charset="0"/>
              </a:rPr>
              <a:t>Comparing the energy received (if applicable)  as measured by the EVSE with that measured by the test equipment.</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l">
              <a:spcBef>
                <a:spcPts val="300"/>
              </a:spcBef>
              <a:spcAft>
                <a:spcPts val="600"/>
              </a:spcAft>
            </a:pPr>
            <a:r>
              <a:rPr lang="en-GB" sz="2800" dirty="0">
                <a:effectLst/>
                <a:latin typeface="Arial" panose="020B0604020202020204" pitchFamily="34" charset="0"/>
                <a:ea typeface="Times New Roman" panose="02020603050405020304" pitchFamily="18" charset="0"/>
                <a:cs typeface="Arial" panose="020B0604020202020204" pitchFamily="34" charset="0"/>
              </a:rPr>
              <a:t>Note: For DC EVSE the energy delivered should be sufficient so that the amount of energy delivered during ramp up and ramp down are less than 10 percent of the energy delivered at the test power.</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l">
              <a:spcBef>
                <a:spcPts val="300"/>
              </a:spcBef>
              <a:spcAft>
                <a:spcPts val="600"/>
              </a:spcAft>
            </a:pPr>
            <a:r>
              <a:rPr lang="en-GB" sz="2800" dirty="0">
                <a:effectLst/>
                <a:latin typeface="Arial" panose="020B0604020202020204" pitchFamily="34" charset="0"/>
                <a:ea typeface="Times New Roman" panose="02020603050405020304" pitchFamily="18" charset="0"/>
                <a:cs typeface="Arial" panose="020B0604020202020204" pitchFamily="34" charset="0"/>
              </a:rPr>
              <a:t>Note 2: The tests can be performed either with real load or with phantom load.</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8ACC2134-0B5E-10DE-C2F2-9397D4952897}"/>
              </a:ext>
            </a:extLst>
          </p:cNvPr>
          <p:cNvSpPr txBox="1"/>
          <p:nvPr/>
        </p:nvSpPr>
        <p:spPr>
          <a:xfrm>
            <a:off x="3714750" y="5246126"/>
            <a:ext cx="4572000" cy="923330"/>
          </a:xfrm>
          <a:prstGeom prst="rect">
            <a:avLst/>
          </a:prstGeom>
          <a:noFill/>
        </p:spPr>
        <p:txBody>
          <a:bodyPr wrap="square">
            <a:spAutoFit/>
          </a:bodyPr>
          <a:lstStyle/>
          <a:p>
            <a:r>
              <a:rPr lang="en-US" dirty="0"/>
              <a:t>Source: </a:t>
            </a:r>
            <a:r>
              <a:rPr lang="en-US" dirty="0">
                <a:hlinkClick r:id="rId2"/>
              </a:rPr>
              <a:t>S-E-EVSE-01—Specifications for approval of type of electric vehicle supply equipment (canada.ca)</a:t>
            </a:r>
            <a:endParaRPr lang="en-US" dirty="0"/>
          </a:p>
        </p:txBody>
      </p:sp>
    </p:spTree>
    <p:extLst>
      <p:ext uri="{BB962C8B-B14F-4D97-AF65-F5344CB8AC3E}">
        <p14:creationId xmlns:p14="http://schemas.microsoft.com/office/powerpoint/2010/main" val="35210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170A-300B-2133-05FB-D929BF8495DE}"/>
              </a:ext>
            </a:extLst>
          </p:cNvPr>
          <p:cNvSpPr>
            <a:spLocks noGrp="1"/>
          </p:cNvSpPr>
          <p:nvPr>
            <p:ph type="title"/>
          </p:nvPr>
        </p:nvSpPr>
        <p:spPr/>
        <p:txBody>
          <a:bodyPr/>
          <a:lstStyle/>
          <a:p>
            <a:r>
              <a:rPr lang="en-US" dirty="0"/>
              <a:t>What are we doing?</a:t>
            </a:r>
          </a:p>
        </p:txBody>
      </p:sp>
      <p:sp>
        <p:nvSpPr>
          <p:cNvPr id="4" name="Footer Placeholder 3">
            <a:extLst>
              <a:ext uri="{FF2B5EF4-FFF2-40B4-BE49-F238E27FC236}">
                <a16:creationId xmlns:a16="http://schemas.microsoft.com/office/drawing/2014/main" id="{144326FA-72D8-FBA9-18E4-7BFA5488C3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6934E24-584F-1992-13ED-F1DE2FE6C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26</a:t>
            </a:fld>
            <a:endParaRPr lang="en-US"/>
          </a:p>
        </p:txBody>
      </p:sp>
      <p:graphicFrame>
        <p:nvGraphicFramePr>
          <p:cNvPr id="3" name="Table 2">
            <a:extLst>
              <a:ext uri="{FF2B5EF4-FFF2-40B4-BE49-F238E27FC236}">
                <a16:creationId xmlns:a16="http://schemas.microsoft.com/office/drawing/2014/main" id="{13959CC6-0BA2-96D4-0683-7AD75F1A53F9}"/>
              </a:ext>
            </a:extLst>
          </p:cNvPr>
          <p:cNvGraphicFramePr>
            <a:graphicFrameLocks noGrp="1"/>
          </p:cNvGraphicFramePr>
          <p:nvPr>
            <p:extLst>
              <p:ext uri="{D42A27DB-BD31-4B8C-83A1-F6EECF244321}">
                <p14:modId xmlns:p14="http://schemas.microsoft.com/office/powerpoint/2010/main" val="3297091175"/>
              </p:ext>
            </p:extLst>
          </p:nvPr>
        </p:nvGraphicFramePr>
        <p:xfrm>
          <a:off x="428625" y="1360678"/>
          <a:ext cx="8058150" cy="3352800"/>
        </p:xfrm>
        <a:graphic>
          <a:graphicData uri="http://schemas.openxmlformats.org/drawingml/2006/table">
            <a:tbl>
              <a:tblPr firstRow="1" firstCol="1" bandRow="1">
                <a:tableStyleId>{5C22544A-7EE6-4342-B048-85BDC9FD1C3A}</a:tableStyleId>
              </a:tblPr>
              <a:tblGrid>
                <a:gridCol w="2694865">
                  <a:extLst>
                    <a:ext uri="{9D8B030D-6E8A-4147-A177-3AD203B41FA5}">
                      <a16:colId xmlns:a16="http://schemas.microsoft.com/office/drawing/2014/main" val="2545906743"/>
                    </a:ext>
                  </a:extLst>
                </a:gridCol>
                <a:gridCol w="2576691">
                  <a:extLst>
                    <a:ext uri="{9D8B030D-6E8A-4147-A177-3AD203B41FA5}">
                      <a16:colId xmlns:a16="http://schemas.microsoft.com/office/drawing/2014/main" val="4180140164"/>
                    </a:ext>
                  </a:extLst>
                </a:gridCol>
                <a:gridCol w="2786594">
                  <a:extLst>
                    <a:ext uri="{9D8B030D-6E8A-4147-A177-3AD203B41FA5}">
                      <a16:colId xmlns:a16="http://schemas.microsoft.com/office/drawing/2014/main" val="2911527991"/>
                    </a:ext>
                  </a:extLst>
                </a:gridCol>
              </a:tblGrid>
              <a:tr h="670560">
                <a:tc gridSpan="3">
                  <a:txBody>
                    <a:bodyPr/>
                    <a:lstStyle/>
                    <a:p>
                      <a:pPr marL="0" marR="0" algn="ctr">
                        <a:lnSpc>
                          <a:spcPct val="107000"/>
                        </a:lnSpc>
                        <a:spcBef>
                          <a:spcPts val="0"/>
                        </a:spcBef>
                        <a:spcAft>
                          <a:spcPts val="800"/>
                        </a:spcAft>
                      </a:pPr>
                      <a:r>
                        <a:rPr lang="en-CA" sz="1800" dirty="0">
                          <a:solidFill>
                            <a:schemeClr val="tx1"/>
                          </a:solidFill>
                          <a:effectLst/>
                        </a:rPr>
                        <a:t>Table 2: Maximum permissible errors</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549320"/>
                  </a:ext>
                </a:extLst>
              </a:tr>
              <a:tr h="670560">
                <a:tc>
                  <a:txBody>
                    <a:bodyPr/>
                    <a:lstStyle/>
                    <a:p>
                      <a:pPr marL="0" marR="0" algn="ctr">
                        <a:lnSpc>
                          <a:spcPct val="107000"/>
                        </a:lnSpc>
                        <a:spcBef>
                          <a:spcPts val="0"/>
                        </a:spcBef>
                        <a:spcAft>
                          <a:spcPts val="800"/>
                        </a:spcAft>
                      </a:pPr>
                      <a:r>
                        <a:rPr lang="en-CA" sz="1800" dirty="0">
                          <a:solidFill>
                            <a:schemeClr val="tx1"/>
                          </a:solidFill>
                          <a:effectLst/>
                        </a:rPr>
                        <a:t>Current range</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CA" sz="1800" dirty="0">
                          <a:solidFill>
                            <a:schemeClr val="tx1"/>
                          </a:solidFill>
                          <a:effectLst/>
                        </a:rPr>
                        <a:t>Power factor</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gn="ctr">
                        <a:lnSpc>
                          <a:spcPct val="107000"/>
                        </a:lnSpc>
                        <a:spcBef>
                          <a:spcPts val="0"/>
                        </a:spcBef>
                        <a:spcAft>
                          <a:spcPts val="800"/>
                        </a:spcAft>
                      </a:pPr>
                      <a:r>
                        <a:rPr lang="en-CA" sz="1800">
                          <a:solidFill>
                            <a:schemeClr val="tx1"/>
                          </a:solidFill>
                          <a:effectLst/>
                        </a:rPr>
                        <a:t>Maximum permissible error</a:t>
                      </a:r>
                      <a:endPar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962078281"/>
                  </a:ext>
                </a:extLst>
              </a:tr>
              <a:tr h="670560">
                <a:tc>
                  <a:txBody>
                    <a:bodyPr/>
                    <a:lstStyle/>
                    <a:p>
                      <a:pPr marL="0" marR="0" algn="ctr">
                        <a:lnSpc>
                          <a:spcPct val="107000"/>
                        </a:lnSpc>
                        <a:spcBef>
                          <a:spcPts val="0"/>
                        </a:spcBef>
                        <a:spcAft>
                          <a:spcPts val="0"/>
                        </a:spcAft>
                      </a:pPr>
                      <a:r>
                        <a:rPr lang="en-CA" sz="1800" dirty="0" err="1">
                          <a:solidFill>
                            <a:schemeClr val="tx1"/>
                          </a:solidFill>
                          <a:effectLst/>
                        </a:rPr>
                        <a:t>I</a:t>
                      </a:r>
                      <a:r>
                        <a:rPr lang="en-CA" sz="1800" baseline="-25000" dirty="0" err="1">
                          <a:solidFill>
                            <a:schemeClr val="tx1"/>
                          </a:solidFill>
                          <a:effectLst/>
                        </a:rPr>
                        <a:t>st</a:t>
                      </a:r>
                      <a:r>
                        <a:rPr lang="en-CA" sz="1800" dirty="0">
                          <a:solidFill>
                            <a:schemeClr val="tx1"/>
                          </a:solidFill>
                          <a:effectLst/>
                        </a:rPr>
                        <a:t> ≤ I &lt; </a:t>
                      </a:r>
                      <a:r>
                        <a:rPr lang="en-CA" sz="1800" dirty="0" err="1">
                          <a:solidFill>
                            <a:schemeClr val="tx1"/>
                          </a:solidFill>
                          <a:effectLst/>
                        </a:rPr>
                        <a:t>I</a:t>
                      </a:r>
                      <a:r>
                        <a:rPr lang="en-CA" sz="1800" baseline="-25000" dirty="0" err="1">
                          <a:solidFill>
                            <a:schemeClr val="tx1"/>
                          </a:solidFill>
                          <a:effectLst/>
                        </a:rPr>
                        <a:t>min</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solidFill>
                      <a:schemeClr val="accent4">
                        <a:lumMod val="40000"/>
                        <a:lumOff val="60000"/>
                      </a:schemeClr>
                    </a:solidFill>
                  </a:tcPr>
                </a:tc>
                <a:tc>
                  <a:txBody>
                    <a:bodyPr/>
                    <a:lstStyle/>
                    <a:p>
                      <a:pPr marL="0" marR="0" algn="ctr">
                        <a:lnSpc>
                          <a:spcPct val="107000"/>
                        </a:lnSpc>
                        <a:spcBef>
                          <a:spcPts val="0"/>
                        </a:spcBef>
                        <a:spcAft>
                          <a:spcPts val="0"/>
                        </a:spcAft>
                      </a:pPr>
                      <a:r>
                        <a:rPr lang="en-CA" sz="1800" dirty="0">
                          <a:solidFill>
                            <a:schemeClr val="tx1"/>
                          </a:solidFill>
                          <a:effectLst/>
                        </a:rPr>
                        <a:t>&gt;0.9</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gn="ctr">
                        <a:lnSpc>
                          <a:spcPct val="107000"/>
                        </a:lnSpc>
                        <a:spcBef>
                          <a:spcPts val="0"/>
                        </a:spcBef>
                        <a:spcAft>
                          <a:spcPts val="0"/>
                        </a:spcAft>
                      </a:pPr>
                      <a:r>
                        <a:rPr lang="en-CA" sz="1800">
                          <a:solidFill>
                            <a:schemeClr val="tx1"/>
                          </a:solidFill>
                          <a:effectLst/>
                        </a:rPr>
                        <a:t>±15%</a:t>
                      </a:r>
                      <a:endPar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16961598"/>
                  </a:ext>
                </a:extLst>
              </a:tr>
              <a:tr h="670560">
                <a:tc>
                  <a:txBody>
                    <a:bodyPr/>
                    <a:lstStyle/>
                    <a:p>
                      <a:pPr marL="0" marR="0" algn="ctr">
                        <a:lnSpc>
                          <a:spcPct val="107000"/>
                        </a:lnSpc>
                        <a:spcBef>
                          <a:spcPts val="0"/>
                        </a:spcBef>
                        <a:spcAft>
                          <a:spcPts val="0"/>
                        </a:spcAft>
                      </a:pPr>
                      <a:r>
                        <a:rPr lang="en-CA" sz="1800">
                          <a:solidFill>
                            <a:schemeClr val="tx1"/>
                          </a:solidFill>
                          <a:effectLst/>
                        </a:rPr>
                        <a:t>I</a:t>
                      </a:r>
                      <a:r>
                        <a:rPr lang="en-CA" sz="1800" baseline="-25000">
                          <a:solidFill>
                            <a:schemeClr val="tx1"/>
                          </a:solidFill>
                          <a:effectLst/>
                        </a:rPr>
                        <a:t>min</a:t>
                      </a:r>
                      <a:r>
                        <a:rPr lang="en-CA" sz="1800">
                          <a:solidFill>
                            <a:schemeClr val="tx1"/>
                          </a:solidFill>
                          <a:effectLst/>
                        </a:rPr>
                        <a:t> ≤ I &lt; I</a:t>
                      </a:r>
                      <a:r>
                        <a:rPr lang="en-CA" sz="1800" baseline="-25000">
                          <a:solidFill>
                            <a:schemeClr val="tx1"/>
                          </a:solidFill>
                          <a:effectLst/>
                        </a:rPr>
                        <a:t>tr</a:t>
                      </a:r>
                      <a:endPar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solidFill>
                      <a:schemeClr val="accent4">
                        <a:lumMod val="40000"/>
                        <a:lumOff val="60000"/>
                      </a:schemeClr>
                    </a:solidFill>
                  </a:tcPr>
                </a:tc>
                <a:tc>
                  <a:txBody>
                    <a:bodyPr/>
                    <a:lstStyle/>
                    <a:p>
                      <a:pPr marL="0" marR="0" algn="ctr">
                        <a:lnSpc>
                          <a:spcPct val="107000"/>
                        </a:lnSpc>
                        <a:spcBef>
                          <a:spcPts val="0"/>
                        </a:spcBef>
                        <a:spcAft>
                          <a:spcPts val="0"/>
                        </a:spcAft>
                      </a:pPr>
                      <a:r>
                        <a:rPr lang="en-CA" sz="1800">
                          <a:solidFill>
                            <a:schemeClr val="tx1"/>
                          </a:solidFill>
                          <a:effectLst/>
                        </a:rPr>
                        <a:t>&gt;0.9</a:t>
                      </a:r>
                      <a:endPar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gn="ctr">
                        <a:lnSpc>
                          <a:spcPct val="107000"/>
                        </a:lnSpc>
                        <a:spcBef>
                          <a:spcPts val="0"/>
                        </a:spcBef>
                        <a:spcAft>
                          <a:spcPts val="0"/>
                        </a:spcAft>
                      </a:pPr>
                      <a:r>
                        <a:rPr lang="en-CA" sz="1800" dirty="0">
                          <a:solidFill>
                            <a:schemeClr val="tx1"/>
                          </a:solidFill>
                          <a:effectLst/>
                        </a:rPr>
                        <a:t>±1.5%</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48688663"/>
                  </a:ext>
                </a:extLst>
              </a:tr>
              <a:tr h="670560">
                <a:tc>
                  <a:txBody>
                    <a:bodyPr/>
                    <a:lstStyle/>
                    <a:p>
                      <a:pPr marL="0" marR="0" algn="ctr">
                        <a:lnSpc>
                          <a:spcPct val="107000"/>
                        </a:lnSpc>
                        <a:spcBef>
                          <a:spcPts val="0"/>
                        </a:spcBef>
                        <a:spcAft>
                          <a:spcPts val="0"/>
                        </a:spcAft>
                      </a:pPr>
                      <a:r>
                        <a:rPr lang="en-CA" sz="1800" dirty="0" err="1">
                          <a:solidFill>
                            <a:schemeClr val="tx1"/>
                          </a:solidFill>
                          <a:effectLst/>
                        </a:rPr>
                        <a:t>I</a:t>
                      </a:r>
                      <a:r>
                        <a:rPr lang="en-CA" sz="1800" baseline="-25000" dirty="0" err="1">
                          <a:solidFill>
                            <a:schemeClr val="tx1"/>
                          </a:solidFill>
                          <a:effectLst/>
                        </a:rPr>
                        <a:t>tr</a:t>
                      </a:r>
                      <a:r>
                        <a:rPr lang="en-CA" sz="1800" dirty="0">
                          <a:solidFill>
                            <a:schemeClr val="tx1"/>
                          </a:solidFill>
                          <a:effectLst/>
                        </a:rPr>
                        <a:t> ≤ I ≤ I</a:t>
                      </a:r>
                      <a:r>
                        <a:rPr lang="en-CA" sz="1800" baseline="-25000" dirty="0">
                          <a:solidFill>
                            <a:schemeClr val="tx1"/>
                          </a:solidFill>
                          <a:effectLst/>
                        </a:rPr>
                        <a:t>max</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solidFill>
                      <a:schemeClr val="accent4">
                        <a:lumMod val="40000"/>
                        <a:lumOff val="60000"/>
                      </a:schemeClr>
                    </a:solidFill>
                  </a:tcPr>
                </a:tc>
                <a:tc>
                  <a:txBody>
                    <a:bodyPr/>
                    <a:lstStyle/>
                    <a:p>
                      <a:pPr marL="0" marR="0" algn="ctr">
                        <a:lnSpc>
                          <a:spcPct val="107000"/>
                        </a:lnSpc>
                        <a:spcBef>
                          <a:spcPts val="0"/>
                        </a:spcBef>
                        <a:spcAft>
                          <a:spcPts val="0"/>
                        </a:spcAft>
                      </a:pPr>
                      <a:r>
                        <a:rPr lang="en-CA" sz="1800">
                          <a:solidFill>
                            <a:schemeClr val="tx1"/>
                          </a:solidFill>
                          <a:effectLst/>
                        </a:rPr>
                        <a:t>&gt;0.9</a:t>
                      </a:r>
                      <a:endParaRPr lang="en-US"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tc>
                  <a:txBody>
                    <a:bodyPr/>
                    <a:lstStyle/>
                    <a:p>
                      <a:pPr marL="0" marR="0" algn="ctr">
                        <a:lnSpc>
                          <a:spcPct val="107000"/>
                        </a:lnSpc>
                        <a:spcBef>
                          <a:spcPts val="0"/>
                        </a:spcBef>
                        <a:spcAft>
                          <a:spcPts val="0"/>
                        </a:spcAft>
                      </a:pPr>
                      <a:r>
                        <a:rPr lang="en-CA" sz="1800" dirty="0">
                          <a:solidFill>
                            <a:schemeClr val="tx1"/>
                          </a:solidFill>
                          <a:effectLst/>
                        </a:rPr>
                        <a:t>±1.0%</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33032450"/>
                  </a:ext>
                </a:extLst>
              </a:tr>
            </a:tbl>
          </a:graphicData>
        </a:graphic>
      </p:graphicFrame>
      <p:sp>
        <p:nvSpPr>
          <p:cNvPr id="8" name="TextBox 7">
            <a:extLst>
              <a:ext uri="{FF2B5EF4-FFF2-40B4-BE49-F238E27FC236}">
                <a16:creationId xmlns:a16="http://schemas.microsoft.com/office/drawing/2014/main" id="{B082A788-CDFF-984C-4A06-880EB2E8F59B}"/>
              </a:ext>
            </a:extLst>
          </p:cNvPr>
          <p:cNvSpPr txBox="1"/>
          <p:nvPr/>
        </p:nvSpPr>
        <p:spPr>
          <a:xfrm>
            <a:off x="1752600" y="4780152"/>
            <a:ext cx="7258050" cy="646331"/>
          </a:xfrm>
          <a:prstGeom prst="rect">
            <a:avLst/>
          </a:prstGeom>
          <a:noFill/>
        </p:spPr>
        <p:txBody>
          <a:bodyPr wrap="square" rtlCol="0">
            <a:spAutoFit/>
          </a:bodyPr>
          <a:lstStyle/>
          <a:p>
            <a:r>
              <a:rPr lang="en-US" dirty="0">
                <a:hlinkClick r:id="rId2"/>
              </a:rPr>
              <a:t>S-E-EVSE-01—Specifications for approval of type of electric vehicle supply equipment (canada.ca)</a:t>
            </a:r>
            <a:r>
              <a:rPr lang="en-US" dirty="0"/>
              <a:t> Section 7.6 Table 2</a:t>
            </a:r>
          </a:p>
        </p:txBody>
      </p:sp>
    </p:spTree>
    <p:extLst>
      <p:ext uri="{BB962C8B-B14F-4D97-AF65-F5344CB8AC3E}">
        <p14:creationId xmlns:p14="http://schemas.microsoft.com/office/powerpoint/2010/main" val="302944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7DB6DA-26EB-23C7-2647-2BB4ADDED73A}"/>
              </a:ext>
            </a:extLst>
          </p:cNvPr>
          <p:cNvPicPr>
            <a:picLocks noChangeAspect="1"/>
          </p:cNvPicPr>
          <p:nvPr/>
        </p:nvPicPr>
        <p:blipFill>
          <a:blip r:embed="rId2"/>
          <a:stretch>
            <a:fillRect/>
          </a:stretch>
        </p:blipFill>
        <p:spPr>
          <a:xfrm>
            <a:off x="628650" y="3449692"/>
            <a:ext cx="3271847" cy="2886924"/>
          </a:xfrm>
          <a:prstGeom prst="rect">
            <a:avLst/>
          </a:prstGeom>
        </p:spPr>
      </p:pic>
      <p:sp>
        <p:nvSpPr>
          <p:cNvPr id="2" name="Title 1">
            <a:extLst>
              <a:ext uri="{FF2B5EF4-FFF2-40B4-BE49-F238E27FC236}">
                <a16:creationId xmlns:a16="http://schemas.microsoft.com/office/drawing/2014/main" id="{157F170A-300B-2133-05FB-D929BF8495DE}"/>
              </a:ext>
            </a:extLst>
          </p:cNvPr>
          <p:cNvSpPr>
            <a:spLocks noGrp="1"/>
          </p:cNvSpPr>
          <p:nvPr>
            <p:ph type="title"/>
          </p:nvPr>
        </p:nvSpPr>
        <p:spPr/>
        <p:txBody>
          <a:bodyPr/>
          <a:lstStyle/>
          <a:p>
            <a:r>
              <a:rPr lang="en-US" dirty="0"/>
              <a:t>How are we doing it?</a:t>
            </a:r>
          </a:p>
        </p:txBody>
      </p:sp>
      <p:sp>
        <p:nvSpPr>
          <p:cNvPr id="3" name="Content Placeholder 2">
            <a:extLst>
              <a:ext uri="{FF2B5EF4-FFF2-40B4-BE49-F238E27FC236}">
                <a16:creationId xmlns:a16="http://schemas.microsoft.com/office/drawing/2014/main" id="{D3EA17C6-4E1F-9F4F-1969-08678EF49D42}"/>
              </a:ext>
            </a:extLst>
          </p:cNvPr>
          <p:cNvSpPr>
            <a:spLocks noGrp="1"/>
          </p:cNvSpPr>
          <p:nvPr>
            <p:ph idx="1"/>
          </p:nvPr>
        </p:nvSpPr>
        <p:spPr>
          <a:xfrm>
            <a:off x="628650" y="1245477"/>
            <a:ext cx="7886700" cy="2532992"/>
          </a:xfrm>
        </p:spPr>
        <p:txBody>
          <a:bodyPr/>
          <a:lstStyle/>
          <a:p>
            <a:pPr marL="0" indent="0">
              <a:buNone/>
            </a:pPr>
            <a:r>
              <a:rPr lang="en-US" b="1" dirty="0">
                <a:solidFill>
                  <a:srgbClr val="FF0000"/>
                </a:solidFill>
              </a:rPr>
              <a:t>Test Methods</a:t>
            </a:r>
            <a:endParaRPr lang="en-US" dirty="0"/>
          </a:p>
          <a:p>
            <a:pPr lvl="1"/>
            <a:r>
              <a:rPr lang="en-US" dirty="0"/>
              <a:t>Simulation</a:t>
            </a:r>
          </a:p>
          <a:p>
            <a:pPr lvl="2"/>
            <a:r>
              <a:rPr lang="en-US" dirty="0"/>
              <a:t>Use of a load emulator, “Phantom Load”</a:t>
            </a:r>
          </a:p>
          <a:p>
            <a:pPr lvl="1"/>
            <a:r>
              <a:rPr lang="en-US" dirty="0"/>
              <a:t>Man-in-the-middle (MITM)</a:t>
            </a:r>
          </a:p>
          <a:p>
            <a:pPr lvl="2"/>
            <a:r>
              <a:rPr lang="en-US" dirty="0"/>
              <a:t>Use of an electric vehicle, “Customer Load”</a:t>
            </a:r>
          </a:p>
        </p:txBody>
      </p:sp>
      <p:sp>
        <p:nvSpPr>
          <p:cNvPr id="4" name="Footer Placeholder 3">
            <a:extLst>
              <a:ext uri="{FF2B5EF4-FFF2-40B4-BE49-F238E27FC236}">
                <a16:creationId xmlns:a16="http://schemas.microsoft.com/office/drawing/2014/main" id="{144326FA-72D8-FBA9-18E4-7BFA5488C30B}"/>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36934E24-584F-1992-13ED-F1DE2FE6C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27</a:t>
            </a:fld>
            <a:endParaRPr lang="en-US"/>
          </a:p>
        </p:txBody>
      </p:sp>
      <p:sp>
        <p:nvSpPr>
          <p:cNvPr id="8" name="TextBox 7">
            <a:extLst>
              <a:ext uri="{FF2B5EF4-FFF2-40B4-BE49-F238E27FC236}">
                <a16:creationId xmlns:a16="http://schemas.microsoft.com/office/drawing/2014/main" id="{1ED65A83-BF41-5697-2CD4-DFC82DFCDDD7}"/>
              </a:ext>
            </a:extLst>
          </p:cNvPr>
          <p:cNvSpPr txBox="1"/>
          <p:nvPr/>
        </p:nvSpPr>
        <p:spPr>
          <a:xfrm>
            <a:off x="823091" y="5947487"/>
            <a:ext cx="3202371" cy="400110"/>
          </a:xfrm>
          <a:prstGeom prst="rect">
            <a:avLst/>
          </a:prstGeom>
          <a:solidFill>
            <a:schemeClr val="bg2"/>
          </a:solidFill>
        </p:spPr>
        <p:txBody>
          <a:bodyPr wrap="square" rtlCol="0">
            <a:spAutoFit/>
          </a:bodyPr>
          <a:lstStyle/>
          <a:p>
            <a:r>
              <a:rPr lang="en-US" sz="2000" dirty="0"/>
              <a:t>SIMULATION</a:t>
            </a:r>
          </a:p>
        </p:txBody>
      </p:sp>
      <p:sp>
        <p:nvSpPr>
          <p:cNvPr id="12" name="TextBox 11">
            <a:extLst>
              <a:ext uri="{FF2B5EF4-FFF2-40B4-BE49-F238E27FC236}">
                <a16:creationId xmlns:a16="http://schemas.microsoft.com/office/drawing/2014/main" id="{7EE09B74-7D94-41ED-160E-719D93363E34}"/>
              </a:ext>
            </a:extLst>
          </p:cNvPr>
          <p:cNvSpPr txBox="1"/>
          <p:nvPr/>
        </p:nvSpPr>
        <p:spPr>
          <a:xfrm>
            <a:off x="4970470" y="5890101"/>
            <a:ext cx="2974960" cy="369332"/>
          </a:xfrm>
          <a:prstGeom prst="rect">
            <a:avLst/>
          </a:prstGeom>
          <a:noFill/>
        </p:spPr>
        <p:txBody>
          <a:bodyPr wrap="square">
            <a:spAutoFit/>
          </a:bodyPr>
          <a:lstStyle/>
          <a:p>
            <a:pPr lvl="1"/>
            <a:r>
              <a:rPr lang="en-US" dirty="0"/>
              <a:t>MAN-IN-THE-MIDDLE</a:t>
            </a:r>
          </a:p>
        </p:txBody>
      </p:sp>
      <p:pic>
        <p:nvPicPr>
          <p:cNvPr id="9" name="Picture 8">
            <a:extLst>
              <a:ext uri="{FF2B5EF4-FFF2-40B4-BE49-F238E27FC236}">
                <a16:creationId xmlns:a16="http://schemas.microsoft.com/office/drawing/2014/main" id="{2433404E-45F9-C751-EB8F-30188A9C1DDE}"/>
              </a:ext>
            </a:extLst>
          </p:cNvPr>
          <p:cNvPicPr>
            <a:picLocks noChangeAspect="1"/>
          </p:cNvPicPr>
          <p:nvPr/>
        </p:nvPicPr>
        <p:blipFill>
          <a:blip r:embed="rId3"/>
          <a:stretch>
            <a:fillRect/>
          </a:stretch>
        </p:blipFill>
        <p:spPr>
          <a:xfrm>
            <a:off x="5105400" y="3753399"/>
            <a:ext cx="2526102" cy="2136702"/>
          </a:xfrm>
          <a:prstGeom prst="rect">
            <a:avLst/>
          </a:prstGeom>
        </p:spPr>
      </p:pic>
    </p:spTree>
    <p:extLst>
      <p:ext uri="{BB962C8B-B14F-4D97-AF65-F5344CB8AC3E}">
        <p14:creationId xmlns:p14="http://schemas.microsoft.com/office/powerpoint/2010/main" val="298987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0613-A9AC-880B-F5EE-92884AD7A140}"/>
              </a:ext>
            </a:extLst>
          </p:cNvPr>
          <p:cNvSpPr>
            <a:spLocks noGrp="1"/>
          </p:cNvSpPr>
          <p:nvPr>
            <p:ph type="title"/>
          </p:nvPr>
        </p:nvSpPr>
        <p:spPr/>
        <p:txBody>
          <a:bodyPr/>
          <a:lstStyle/>
          <a:p>
            <a:r>
              <a:rPr lang="en-US"/>
              <a:t>TS400 Overview: Hardware</a:t>
            </a:r>
          </a:p>
        </p:txBody>
      </p:sp>
      <p:sp>
        <p:nvSpPr>
          <p:cNvPr id="4" name="Footer Placeholder 3">
            <a:extLst>
              <a:ext uri="{FF2B5EF4-FFF2-40B4-BE49-F238E27FC236}">
                <a16:creationId xmlns:a16="http://schemas.microsoft.com/office/drawing/2014/main" id="{38717489-546F-7846-5E16-37BEBFBDFB5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44013F37-ACD7-8636-38D6-2FFF20F345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28</a:t>
            </a:fld>
            <a:endParaRPr lang="en-US"/>
          </a:p>
        </p:txBody>
      </p:sp>
      <p:pic>
        <p:nvPicPr>
          <p:cNvPr id="9" name="Picture 8">
            <a:extLst>
              <a:ext uri="{FF2B5EF4-FFF2-40B4-BE49-F238E27FC236}">
                <a16:creationId xmlns:a16="http://schemas.microsoft.com/office/drawing/2014/main" id="{C0E1B7D4-976F-2355-B139-2DC8E706C03C}"/>
              </a:ext>
            </a:extLst>
          </p:cNvPr>
          <p:cNvPicPr>
            <a:picLocks noChangeAspect="1"/>
          </p:cNvPicPr>
          <p:nvPr/>
        </p:nvPicPr>
        <p:blipFill>
          <a:blip r:embed="rId2"/>
          <a:stretch>
            <a:fillRect/>
          </a:stretch>
        </p:blipFill>
        <p:spPr>
          <a:xfrm>
            <a:off x="5243503" y="1985538"/>
            <a:ext cx="3271847" cy="2886924"/>
          </a:xfrm>
          <a:prstGeom prst="rect">
            <a:avLst/>
          </a:prstGeom>
        </p:spPr>
      </p:pic>
      <p:pic>
        <p:nvPicPr>
          <p:cNvPr id="13" name="Picture 12">
            <a:extLst>
              <a:ext uri="{FF2B5EF4-FFF2-40B4-BE49-F238E27FC236}">
                <a16:creationId xmlns:a16="http://schemas.microsoft.com/office/drawing/2014/main" id="{9CB624CC-BE3D-1984-1C13-1CD5DA4FF4F5}"/>
              </a:ext>
            </a:extLst>
          </p:cNvPr>
          <p:cNvPicPr>
            <a:picLocks noChangeAspect="1"/>
          </p:cNvPicPr>
          <p:nvPr/>
        </p:nvPicPr>
        <p:blipFill>
          <a:blip r:embed="rId3"/>
          <a:stretch>
            <a:fillRect/>
          </a:stretch>
        </p:blipFill>
        <p:spPr>
          <a:xfrm>
            <a:off x="1562095" y="3024552"/>
            <a:ext cx="2362209" cy="3356306"/>
          </a:xfrm>
          <a:prstGeom prst="rect">
            <a:avLst/>
          </a:prstGeom>
        </p:spPr>
      </p:pic>
      <p:pic>
        <p:nvPicPr>
          <p:cNvPr id="11" name="Picture 10">
            <a:extLst>
              <a:ext uri="{FF2B5EF4-FFF2-40B4-BE49-F238E27FC236}">
                <a16:creationId xmlns:a16="http://schemas.microsoft.com/office/drawing/2014/main" id="{49810987-13A6-5B2D-186F-17BBCAC5C7DF}"/>
              </a:ext>
            </a:extLst>
          </p:cNvPr>
          <p:cNvPicPr>
            <a:picLocks noChangeAspect="1"/>
          </p:cNvPicPr>
          <p:nvPr/>
        </p:nvPicPr>
        <p:blipFill>
          <a:blip r:embed="rId4"/>
          <a:stretch>
            <a:fillRect/>
          </a:stretch>
        </p:blipFill>
        <p:spPr>
          <a:xfrm>
            <a:off x="1295400" y="940042"/>
            <a:ext cx="2895600" cy="2141950"/>
          </a:xfrm>
          <a:prstGeom prst="rect">
            <a:avLst/>
          </a:prstGeom>
        </p:spPr>
      </p:pic>
      <p:pic>
        <p:nvPicPr>
          <p:cNvPr id="14" name="Picture 13">
            <a:extLst>
              <a:ext uri="{FF2B5EF4-FFF2-40B4-BE49-F238E27FC236}">
                <a16:creationId xmlns:a16="http://schemas.microsoft.com/office/drawing/2014/main" id="{EC470935-CDE1-3EAB-DEA2-49E55E6BB240}"/>
              </a:ext>
            </a:extLst>
          </p:cNvPr>
          <p:cNvPicPr>
            <a:picLocks noChangeAspect="1"/>
          </p:cNvPicPr>
          <p:nvPr/>
        </p:nvPicPr>
        <p:blipFill>
          <a:blip r:embed="rId5"/>
          <a:stretch>
            <a:fillRect/>
          </a:stretch>
        </p:blipFill>
        <p:spPr>
          <a:xfrm>
            <a:off x="5726546" y="5421708"/>
            <a:ext cx="3143273" cy="762006"/>
          </a:xfrm>
          <a:prstGeom prst="rect">
            <a:avLst/>
          </a:prstGeom>
        </p:spPr>
      </p:pic>
    </p:spTree>
    <p:extLst>
      <p:ext uri="{BB962C8B-B14F-4D97-AF65-F5344CB8AC3E}">
        <p14:creationId xmlns:p14="http://schemas.microsoft.com/office/powerpoint/2010/main" val="318775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66CDEBA-D346-9C62-5249-E1A1DE4005F6}"/>
              </a:ext>
            </a:extLst>
          </p:cNvPr>
          <p:cNvPicPr>
            <a:picLocks noChangeAspect="1"/>
          </p:cNvPicPr>
          <p:nvPr/>
        </p:nvPicPr>
        <p:blipFill>
          <a:blip r:embed="rId2"/>
          <a:stretch>
            <a:fillRect/>
          </a:stretch>
        </p:blipFill>
        <p:spPr>
          <a:xfrm>
            <a:off x="3122381" y="3924138"/>
            <a:ext cx="2794486" cy="1865780"/>
          </a:xfrm>
          <a:prstGeom prst="rect">
            <a:avLst/>
          </a:prstGeom>
        </p:spPr>
      </p:pic>
      <p:pic>
        <p:nvPicPr>
          <p:cNvPr id="18" name="Picture 17">
            <a:extLst>
              <a:ext uri="{FF2B5EF4-FFF2-40B4-BE49-F238E27FC236}">
                <a16:creationId xmlns:a16="http://schemas.microsoft.com/office/drawing/2014/main" id="{C5677298-5FE7-535B-8B1D-84DA166C86B7}"/>
              </a:ext>
            </a:extLst>
          </p:cNvPr>
          <p:cNvPicPr>
            <a:picLocks noChangeAspect="1"/>
          </p:cNvPicPr>
          <p:nvPr/>
        </p:nvPicPr>
        <p:blipFill>
          <a:blip r:embed="rId3"/>
          <a:stretch>
            <a:fillRect/>
          </a:stretch>
        </p:blipFill>
        <p:spPr>
          <a:xfrm>
            <a:off x="2895599" y="1762385"/>
            <a:ext cx="3073001" cy="1342748"/>
          </a:xfrm>
          <a:prstGeom prst="rect">
            <a:avLst/>
          </a:prstGeom>
        </p:spPr>
      </p:pic>
      <p:sp>
        <p:nvSpPr>
          <p:cNvPr id="2" name="Title 1">
            <a:extLst>
              <a:ext uri="{FF2B5EF4-FFF2-40B4-BE49-F238E27FC236}">
                <a16:creationId xmlns:a16="http://schemas.microsoft.com/office/drawing/2014/main" id="{A98D0613-A9AC-880B-F5EE-92884AD7A140}"/>
              </a:ext>
            </a:extLst>
          </p:cNvPr>
          <p:cNvSpPr>
            <a:spLocks noGrp="1"/>
          </p:cNvSpPr>
          <p:nvPr>
            <p:ph type="title"/>
          </p:nvPr>
        </p:nvSpPr>
        <p:spPr/>
        <p:txBody>
          <a:bodyPr/>
          <a:lstStyle/>
          <a:p>
            <a:r>
              <a:rPr lang="en-US" dirty="0"/>
              <a:t>TS400 Overview: Hardware</a:t>
            </a:r>
          </a:p>
        </p:txBody>
      </p:sp>
      <p:sp>
        <p:nvSpPr>
          <p:cNvPr id="4" name="Footer Placeholder 3">
            <a:extLst>
              <a:ext uri="{FF2B5EF4-FFF2-40B4-BE49-F238E27FC236}">
                <a16:creationId xmlns:a16="http://schemas.microsoft.com/office/drawing/2014/main" id="{38717489-546F-7846-5E16-37BEBFBDFB5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44013F37-ACD7-8636-38D6-2FFF20F345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29</a:t>
            </a:fld>
            <a:endParaRPr lang="en-US"/>
          </a:p>
        </p:txBody>
      </p:sp>
      <p:pic>
        <p:nvPicPr>
          <p:cNvPr id="10" name="Picture 9">
            <a:extLst>
              <a:ext uri="{FF2B5EF4-FFF2-40B4-BE49-F238E27FC236}">
                <a16:creationId xmlns:a16="http://schemas.microsoft.com/office/drawing/2014/main" id="{7D84A420-C45C-6CD5-926C-0257EEDD8284}"/>
              </a:ext>
            </a:extLst>
          </p:cNvPr>
          <p:cNvPicPr>
            <a:picLocks noChangeAspect="1"/>
          </p:cNvPicPr>
          <p:nvPr/>
        </p:nvPicPr>
        <p:blipFill>
          <a:blip r:embed="rId4"/>
          <a:stretch>
            <a:fillRect/>
          </a:stretch>
        </p:blipFill>
        <p:spPr>
          <a:xfrm>
            <a:off x="251206" y="3532639"/>
            <a:ext cx="2911324" cy="2209800"/>
          </a:xfrm>
          <a:prstGeom prst="rect">
            <a:avLst/>
          </a:prstGeom>
        </p:spPr>
      </p:pic>
      <p:pic>
        <p:nvPicPr>
          <p:cNvPr id="20" name="Picture 19">
            <a:extLst>
              <a:ext uri="{FF2B5EF4-FFF2-40B4-BE49-F238E27FC236}">
                <a16:creationId xmlns:a16="http://schemas.microsoft.com/office/drawing/2014/main" id="{6E2899E3-7FDB-35A6-85D9-F8BF065041CE}"/>
              </a:ext>
            </a:extLst>
          </p:cNvPr>
          <p:cNvPicPr>
            <a:picLocks noChangeAspect="1"/>
          </p:cNvPicPr>
          <p:nvPr/>
        </p:nvPicPr>
        <p:blipFill>
          <a:blip r:embed="rId5"/>
          <a:stretch>
            <a:fillRect/>
          </a:stretch>
        </p:blipFill>
        <p:spPr>
          <a:xfrm>
            <a:off x="251206" y="1035151"/>
            <a:ext cx="2924196" cy="2295542"/>
          </a:xfrm>
          <a:prstGeom prst="rect">
            <a:avLst/>
          </a:prstGeom>
        </p:spPr>
      </p:pic>
      <p:pic>
        <p:nvPicPr>
          <p:cNvPr id="24" name="Picture 23">
            <a:extLst>
              <a:ext uri="{FF2B5EF4-FFF2-40B4-BE49-F238E27FC236}">
                <a16:creationId xmlns:a16="http://schemas.microsoft.com/office/drawing/2014/main" id="{559F448E-BF34-3057-D2F8-696D35C70CD7}"/>
              </a:ext>
            </a:extLst>
          </p:cNvPr>
          <p:cNvPicPr>
            <a:picLocks noChangeAspect="1"/>
          </p:cNvPicPr>
          <p:nvPr/>
        </p:nvPicPr>
        <p:blipFill>
          <a:blip r:embed="rId6"/>
          <a:stretch>
            <a:fillRect/>
          </a:stretch>
        </p:blipFill>
        <p:spPr>
          <a:xfrm>
            <a:off x="6005501" y="1295400"/>
            <a:ext cx="2962297" cy="3876703"/>
          </a:xfrm>
          <a:prstGeom prst="rect">
            <a:avLst/>
          </a:prstGeom>
        </p:spPr>
      </p:pic>
      <p:pic>
        <p:nvPicPr>
          <p:cNvPr id="25" name="Picture 24">
            <a:extLst>
              <a:ext uri="{FF2B5EF4-FFF2-40B4-BE49-F238E27FC236}">
                <a16:creationId xmlns:a16="http://schemas.microsoft.com/office/drawing/2014/main" id="{F82A9435-44C7-95D9-8CE8-F83EC082770E}"/>
              </a:ext>
            </a:extLst>
          </p:cNvPr>
          <p:cNvPicPr>
            <a:picLocks noChangeAspect="1"/>
          </p:cNvPicPr>
          <p:nvPr/>
        </p:nvPicPr>
        <p:blipFill>
          <a:blip r:embed="rId7"/>
          <a:stretch>
            <a:fillRect/>
          </a:stretch>
        </p:blipFill>
        <p:spPr>
          <a:xfrm>
            <a:off x="5726546" y="5421708"/>
            <a:ext cx="3143273" cy="762006"/>
          </a:xfrm>
          <a:prstGeom prst="rect">
            <a:avLst/>
          </a:prstGeom>
        </p:spPr>
      </p:pic>
    </p:spTree>
    <p:extLst>
      <p:ext uri="{BB962C8B-B14F-4D97-AF65-F5344CB8AC3E}">
        <p14:creationId xmlns:p14="http://schemas.microsoft.com/office/powerpoint/2010/main" val="302732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590800" y="3481409"/>
            <a:ext cx="6019800" cy="1537983"/>
          </a:xfrm>
        </p:spPr>
        <p:txBody>
          <a:bodyPr>
            <a:normAutofit fontScale="90000"/>
          </a:bodyPr>
          <a:lstStyle/>
          <a:p>
            <a:r>
              <a:rPr lang="en-US" sz="6600" dirty="0">
                <a:latin typeface="+mj-lt"/>
                <a:cs typeface="Arial"/>
              </a:rPr>
              <a:t>DC Energy Traceability and ISO 17025 Accreditation</a:t>
            </a:r>
          </a:p>
        </p:txBody>
      </p:sp>
      <p:sp>
        <p:nvSpPr>
          <p:cNvPr id="4" name="Text Placeholder 3">
            <a:extLst>
              <a:ext uri="{FF2B5EF4-FFF2-40B4-BE49-F238E27FC236}">
                <a16:creationId xmlns:a16="http://schemas.microsoft.com/office/drawing/2014/main" id="{917BE897-AE03-22CD-1EF0-57BDB2219537}"/>
              </a:ext>
            </a:extLst>
          </p:cNvPr>
          <p:cNvSpPr>
            <a:spLocks noGrp="1"/>
          </p:cNvSpPr>
          <p:nvPr>
            <p:ph type="body" sz="quarter" idx="10"/>
          </p:nvPr>
        </p:nvSpPr>
        <p:spPr>
          <a:xfrm>
            <a:off x="5491642" y="5029201"/>
            <a:ext cx="3244850" cy="609599"/>
          </a:xfrm>
        </p:spPr>
        <p:txBody>
          <a:bodyPr>
            <a:normAutofit fontScale="92500"/>
          </a:bodyPr>
          <a:lstStyle/>
          <a:p>
            <a:r>
              <a:rPr lang="en-US" dirty="0">
                <a:solidFill>
                  <a:srgbClr val="C00000"/>
                </a:solidFill>
              </a:rPr>
              <a:t>EDA Niagara</a:t>
            </a:r>
          </a:p>
          <a:p>
            <a:r>
              <a:rPr lang="en-US" dirty="0">
                <a:solidFill>
                  <a:srgbClr val="C00000"/>
                </a:solidFill>
              </a:rPr>
              <a:t>Metering Exhibition and Workshop</a:t>
            </a:r>
          </a:p>
        </p:txBody>
      </p:sp>
      <p:sp>
        <p:nvSpPr>
          <p:cNvPr id="5" name="Text Placeholder 4">
            <a:extLst>
              <a:ext uri="{FF2B5EF4-FFF2-40B4-BE49-F238E27FC236}">
                <a16:creationId xmlns:a16="http://schemas.microsoft.com/office/drawing/2014/main" id="{445EC5E0-53CE-FF56-D489-0C01B7319A0A}"/>
              </a:ext>
            </a:extLst>
          </p:cNvPr>
          <p:cNvSpPr>
            <a:spLocks noGrp="1"/>
          </p:cNvSpPr>
          <p:nvPr>
            <p:ph type="body" sz="quarter" idx="11"/>
          </p:nvPr>
        </p:nvSpPr>
        <p:spPr/>
        <p:txBody>
          <a:bodyPr>
            <a:normAutofit fontScale="92500" lnSpcReduction="20000"/>
          </a:bodyPr>
          <a:lstStyle/>
          <a:p>
            <a:r>
              <a:rPr lang="en-US" dirty="0">
                <a:solidFill>
                  <a:srgbClr val="C00000"/>
                </a:solidFill>
              </a:rPr>
              <a:t>April 4, 2024, 9:00 – 9:45 AM</a:t>
            </a:r>
          </a:p>
        </p:txBody>
      </p:sp>
      <p:sp>
        <p:nvSpPr>
          <p:cNvPr id="7" name="Text Placeholder 6">
            <a:extLst>
              <a:ext uri="{FF2B5EF4-FFF2-40B4-BE49-F238E27FC236}">
                <a16:creationId xmlns:a16="http://schemas.microsoft.com/office/drawing/2014/main" id="{221183BB-DFAD-4E91-C1FD-47FE8EA9FF21}"/>
              </a:ext>
            </a:extLst>
          </p:cNvPr>
          <p:cNvSpPr>
            <a:spLocks noGrp="1"/>
          </p:cNvSpPr>
          <p:nvPr>
            <p:ph type="body" sz="quarter" idx="12"/>
          </p:nvPr>
        </p:nvSpPr>
        <p:spPr>
          <a:xfrm>
            <a:off x="5410200" y="5937967"/>
            <a:ext cx="3244850" cy="657169"/>
          </a:xfrm>
        </p:spPr>
        <p:txBody>
          <a:bodyPr>
            <a:normAutofit/>
          </a:bodyPr>
          <a:lstStyle/>
          <a:p>
            <a:r>
              <a:rPr lang="en-US" dirty="0">
                <a:solidFill>
                  <a:srgbClr val="C00000"/>
                </a:solidFill>
              </a:rPr>
              <a:t>Perry Lawton, TESCO</a:t>
            </a:r>
          </a:p>
        </p:txBody>
      </p:sp>
      <p:pic>
        <p:nvPicPr>
          <p:cNvPr id="3" name="Picture 2">
            <a:extLst>
              <a:ext uri="{FF2B5EF4-FFF2-40B4-BE49-F238E27FC236}">
                <a16:creationId xmlns:a16="http://schemas.microsoft.com/office/drawing/2014/main" id="{92588F9A-7AC9-9754-2808-41B595FC95A0}"/>
              </a:ext>
            </a:extLst>
          </p:cNvPr>
          <p:cNvPicPr>
            <a:picLocks noChangeAspect="1"/>
          </p:cNvPicPr>
          <p:nvPr/>
        </p:nvPicPr>
        <p:blipFill>
          <a:blip r:embed="rId2"/>
          <a:stretch>
            <a:fillRect/>
          </a:stretch>
        </p:blipFill>
        <p:spPr>
          <a:xfrm>
            <a:off x="2667000" y="5047408"/>
            <a:ext cx="2448087" cy="1182784"/>
          </a:xfrm>
          <a:prstGeom prst="rect">
            <a:avLst/>
          </a:prstGeom>
        </p:spPr>
      </p:pic>
      <p:pic>
        <p:nvPicPr>
          <p:cNvPr id="2" name="Picture 1">
            <a:extLst>
              <a:ext uri="{FF2B5EF4-FFF2-40B4-BE49-F238E27FC236}">
                <a16:creationId xmlns:a16="http://schemas.microsoft.com/office/drawing/2014/main" id="{8033B1D1-3171-B5CC-F5E2-80F72538BBED}"/>
              </a:ext>
            </a:extLst>
          </p:cNvPr>
          <p:cNvPicPr>
            <a:picLocks noChangeAspect="1"/>
          </p:cNvPicPr>
          <p:nvPr/>
        </p:nvPicPr>
        <p:blipFill>
          <a:blip r:embed="rId3"/>
          <a:stretch>
            <a:fillRect/>
          </a:stretch>
        </p:blipFill>
        <p:spPr>
          <a:xfrm>
            <a:off x="-276913" y="0"/>
            <a:ext cx="2552188" cy="68580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49485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C111-0EEA-AADD-FA4D-1C5707282097}"/>
              </a:ext>
            </a:extLst>
          </p:cNvPr>
          <p:cNvSpPr>
            <a:spLocks noGrp="1"/>
          </p:cNvSpPr>
          <p:nvPr>
            <p:ph type="title"/>
          </p:nvPr>
        </p:nvSpPr>
        <p:spPr/>
        <p:txBody>
          <a:bodyPr/>
          <a:lstStyle/>
          <a:p>
            <a:r>
              <a:rPr lang="en-US" dirty="0"/>
              <a:t>T4350 vs T4000</a:t>
            </a:r>
          </a:p>
        </p:txBody>
      </p:sp>
      <p:sp>
        <p:nvSpPr>
          <p:cNvPr id="3" name="Content Placeholder 2">
            <a:extLst>
              <a:ext uri="{FF2B5EF4-FFF2-40B4-BE49-F238E27FC236}">
                <a16:creationId xmlns:a16="http://schemas.microsoft.com/office/drawing/2014/main" id="{6685927E-CA67-DE98-6160-A22BF8F0913A}"/>
              </a:ext>
            </a:extLst>
          </p:cNvPr>
          <p:cNvSpPr>
            <a:spLocks noGrp="1"/>
          </p:cNvSpPr>
          <p:nvPr>
            <p:ph idx="1"/>
          </p:nvPr>
        </p:nvSpPr>
        <p:spPr>
          <a:xfrm>
            <a:off x="217170" y="1155271"/>
            <a:ext cx="4354830" cy="4842433"/>
          </a:xfrm>
        </p:spPr>
        <p:txBody>
          <a:bodyPr>
            <a:normAutofit/>
          </a:bodyPr>
          <a:lstStyle/>
          <a:p>
            <a:r>
              <a:rPr lang="en-US" dirty="0"/>
              <a:t>T4350 – what’s in a name?</a:t>
            </a:r>
          </a:p>
          <a:p>
            <a:pPr lvl="1"/>
            <a:r>
              <a:rPr lang="en-US" dirty="0"/>
              <a:t>“T”: Tester</a:t>
            </a:r>
          </a:p>
          <a:p>
            <a:pPr lvl="1"/>
            <a:r>
              <a:rPr lang="en-US" dirty="0"/>
              <a:t>“4”: 4</a:t>
            </a:r>
            <a:r>
              <a:rPr lang="en-US" baseline="30000" dirty="0"/>
              <a:t>th</a:t>
            </a:r>
            <a:r>
              <a:rPr lang="en-US" dirty="0"/>
              <a:t> generation</a:t>
            </a:r>
          </a:p>
          <a:p>
            <a:pPr lvl="1"/>
            <a:r>
              <a:rPr lang="en-US" dirty="0"/>
              <a:t>“350”: rated for 350A continuous load</a:t>
            </a:r>
          </a:p>
          <a:p>
            <a:pPr lvl="1"/>
            <a:endParaRPr lang="en-US" dirty="0"/>
          </a:p>
          <a:p>
            <a:r>
              <a:rPr lang="en-US" dirty="0"/>
              <a:t>What’s changed?</a:t>
            </a:r>
          </a:p>
          <a:p>
            <a:pPr lvl="1"/>
            <a:r>
              <a:rPr lang="en-US" dirty="0"/>
              <a:t>The T4350 is capable of higher power testing and supports the full spectrum of charger types across AC/DC</a:t>
            </a:r>
          </a:p>
          <a:p>
            <a:endParaRPr lang="en-US" dirty="0"/>
          </a:p>
        </p:txBody>
      </p:sp>
      <p:sp>
        <p:nvSpPr>
          <p:cNvPr id="4" name="Footer Placeholder 3">
            <a:extLst>
              <a:ext uri="{FF2B5EF4-FFF2-40B4-BE49-F238E27FC236}">
                <a16:creationId xmlns:a16="http://schemas.microsoft.com/office/drawing/2014/main" id="{68A634F8-C424-75B2-DB50-6FEFB94BC7F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A0C248E-90C9-ED40-9208-54D543B9E9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30</a:t>
            </a:fld>
            <a:endParaRPr lang="en-US"/>
          </a:p>
        </p:txBody>
      </p:sp>
      <p:graphicFrame>
        <p:nvGraphicFramePr>
          <p:cNvPr id="10" name="Table 9">
            <a:extLst>
              <a:ext uri="{FF2B5EF4-FFF2-40B4-BE49-F238E27FC236}">
                <a16:creationId xmlns:a16="http://schemas.microsoft.com/office/drawing/2014/main" id="{AC21943A-2FC0-A651-F17E-218A34A6961E}"/>
              </a:ext>
            </a:extLst>
          </p:cNvPr>
          <p:cNvGraphicFramePr>
            <a:graphicFrameLocks noGrp="1"/>
          </p:cNvGraphicFramePr>
          <p:nvPr>
            <p:extLst>
              <p:ext uri="{D42A27DB-BD31-4B8C-83A1-F6EECF244321}">
                <p14:modId xmlns:p14="http://schemas.microsoft.com/office/powerpoint/2010/main" val="2581365655"/>
              </p:ext>
            </p:extLst>
          </p:nvPr>
        </p:nvGraphicFramePr>
        <p:xfrm>
          <a:off x="5334000" y="1155271"/>
          <a:ext cx="3074517" cy="485775"/>
        </p:xfrm>
        <a:graphic>
          <a:graphicData uri="http://schemas.openxmlformats.org/drawingml/2006/table">
            <a:tbl>
              <a:tblPr>
                <a:tableStyleId>{5C22544A-7EE6-4342-B048-85BDC9FD1C3A}</a:tableStyleId>
              </a:tblPr>
              <a:tblGrid>
                <a:gridCol w="1098042">
                  <a:extLst>
                    <a:ext uri="{9D8B030D-6E8A-4147-A177-3AD203B41FA5}">
                      <a16:colId xmlns:a16="http://schemas.microsoft.com/office/drawing/2014/main" val="3511802083"/>
                    </a:ext>
                  </a:extLst>
                </a:gridCol>
                <a:gridCol w="658825">
                  <a:extLst>
                    <a:ext uri="{9D8B030D-6E8A-4147-A177-3AD203B41FA5}">
                      <a16:colId xmlns:a16="http://schemas.microsoft.com/office/drawing/2014/main" val="2580270498"/>
                    </a:ext>
                  </a:extLst>
                </a:gridCol>
                <a:gridCol w="658825">
                  <a:extLst>
                    <a:ext uri="{9D8B030D-6E8A-4147-A177-3AD203B41FA5}">
                      <a16:colId xmlns:a16="http://schemas.microsoft.com/office/drawing/2014/main" val="3502904909"/>
                    </a:ext>
                  </a:extLst>
                </a:gridCol>
                <a:gridCol w="658825">
                  <a:extLst>
                    <a:ext uri="{9D8B030D-6E8A-4147-A177-3AD203B41FA5}">
                      <a16:colId xmlns:a16="http://schemas.microsoft.com/office/drawing/2014/main" val="837737082"/>
                    </a:ext>
                  </a:extLst>
                </a:gridCol>
              </a:tblGrid>
              <a:tr h="161925">
                <a:tc>
                  <a:txBody>
                    <a:bodyPr/>
                    <a:lstStyle/>
                    <a:p>
                      <a:pPr algn="ctr" fontAlgn="ctr"/>
                      <a:endParaRPr lang="en-US" sz="1000" b="0" i="0" u="none" strike="noStrike" dirty="0">
                        <a:effectLst/>
                        <a:latin typeface="Arial" panose="020B0604020202020204" pitchFamily="34" charset="0"/>
                      </a:endParaRPr>
                    </a:p>
                  </a:txBody>
                  <a:tcPr marL="4763" marR="4763" marT="4763" marB="0" anchor="ctr"/>
                </a:tc>
                <a:tc>
                  <a:txBody>
                    <a:bodyPr/>
                    <a:lstStyle/>
                    <a:p>
                      <a:pPr algn="ctr" fontAlgn="ctr"/>
                      <a:r>
                        <a:rPr lang="en-US" sz="1000" b="1" u="none" strike="noStrike" dirty="0">
                          <a:effectLst/>
                        </a:rPr>
                        <a:t>T4000</a:t>
                      </a:r>
                      <a:endParaRPr lang="en-US" sz="1000" b="1" i="0" u="none" strike="noStrike" dirty="0">
                        <a:effectLst/>
                        <a:latin typeface="Arial" panose="020B0604020202020204" pitchFamily="34" charset="0"/>
                      </a:endParaRPr>
                    </a:p>
                  </a:txBody>
                  <a:tcPr marL="4763" marR="4763" marT="4763" marB="0" anchor="ctr"/>
                </a:tc>
                <a:tc>
                  <a:txBody>
                    <a:bodyPr/>
                    <a:lstStyle/>
                    <a:p>
                      <a:pPr algn="l" fontAlgn="b"/>
                      <a:endParaRPr lang="en-US" sz="1000" b="0" i="0" u="none" strike="noStrike">
                        <a:effectLst/>
                        <a:latin typeface="Arial" panose="020B0604020202020204" pitchFamily="34" charset="0"/>
                      </a:endParaRPr>
                    </a:p>
                  </a:txBody>
                  <a:tcPr marL="4763" marR="4763" marT="4763" marB="0" anchor="b"/>
                </a:tc>
                <a:tc>
                  <a:txBody>
                    <a:bodyPr/>
                    <a:lstStyle/>
                    <a:p>
                      <a:pPr algn="ctr" fontAlgn="ctr"/>
                      <a:r>
                        <a:rPr lang="en-US" sz="1000" b="1" u="none" strike="noStrike" dirty="0">
                          <a:effectLst/>
                        </a:rPr>
                        <a:t>T4350</a:t>
                      </a:r>
                      <a:endParaRPr lang="en-US" sz="1000" b="1"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825802273"/>
                  </a:ext>
                </a:extLst>
              </a:tr>
              <a:tr h="161925">
                <a:tc>
                  <a:txBody>
                    <a:bodyPr/>
                    <a:lstStyle/>
                    <a:p>
                      <a:pPr algn="ctr" fontAlgn="ctr"/>
                      <a:r>
                        <a:rPr lang="en-US" sz="1000" u="none" strike="noStrike">
                          <a:effectLst/>
                        </a:rPr>
                        <a:t>Continuous Load</a:t>
                      </a:r>
                      <a:endParaRPr lang="en-US" sz="1000" b="0" i="0" u="none" strike="noStrike">
                        <a:effectLst/>
                        <a:latin typeface="Arial" panose="020B0604020202020204" pitchFamily="34" charset="0"/>
                      </a:endParaRPr>
                    </a:p>
                  </a:txBody>
                  <a:tcPr marL="4763" marR="4763" marT="4763" marB="0" anchor="ctr"/>
                </a:tc>
                <a:tc>
                  <a:txBody>
                    <a:bodyPr/>
                    <a:lstStyle/>
                    <a:p>
                      <a:pPr algn="ctr" fontAlgn="ctr"/>
                      <a:r>
                        <a:rPr lang="en-US" sz="1000" u="none" strike="noStrike">
                          <a:effectLst/>
                        </a:rPr>
                        <a:t>200A</a:t>
                      </a:r>
                      <a:endParaRPr lang="en-US" sz="1000" b="0" i="0" u="none" strike="noStrike">
                        <a:effectLst/>
                        <a:latin typeface="Arial" panose="020B0604020202020204" pitchFamily="34" charset="0"/>
                      </a:endParaRPr>
                    </a:p>
                  </a:txBody>
                  <a:tcPr marL="4763" marR="4763" marT="4763" marB="0" anchor="ctr"/>
                </a:tc>
                <a:tc>
                  <a:txBody>
                    <a:bodyPr/>
                    <a:lstStyle/>
                    <a:p>
                      <a:pPr algn="l" fontAlgn="b"/>
                      <a:endParaRPr lang="en-US" sz="1000" b="0" i="0" u="none" strike="noStrike">
                        <a:effectLst/>
                        <a:latin typeface="Arial" panose="020B0604020202020204" pitchFamily="34" charset="0"/>
                      </a:endParaRPr>
                    </a:p>
                  </a:txBody>
                  <a:tcPr marL="4763" marR="4763" marT="4763" marB="0" anchor="b"/>
                </a:tc>
                <a:tc>
                  <a:txBody>
                    <a:bodyPr/>
                    <a:lstStyle/>
                    <a:p>
                      <a:pPr algn="ctr" fontAlgn="ctr"/>
                      <a:r>
                        <a:rPr lang="en-US" sz="1000" u="none" strike="noStrike">
                          <a:effectLst/>
                        </a:rPr>
                        <a:t>350A</a:t>
                      </a:r>
                      <a:endParaRPr lang="en-US" sz="1000" b="0" i="0" u="none" strike="noStrike">
                        <a:effectLst/>
                        <a:latin typeface="Arial" panose="020B0604020202020204" pitchFamily="34" charset="0"/>
                      </a:endParaRPr>
                    </a:p>
                  </a:txBody>
                  <a:tcPr marL="4763" marR="4763" marT="4763" marB="0" anchor="ctr"/>
                </a:tc>
                <a:extLst>
                  <a:ext uri="{0D108BD9-81ED-4DB2-BD59-A6C34878D82A}">
                    <a16:rowId xmlns:a16="http://schemas.microsoft.com/office/drawing/2014/main" val="3356887358"/>
                  </a:ext>
                </a:extLst>
              </a:tr>
              <a:tr h="161925">
                <a:tc>
                  <a:txBody>
                    <a:bodyPr/>
                    <a:lstStyle/>
                    <a:p>
                      <a:pPr algn="ctr" fontAlgn="ctr"/>
                      <a:r>
                        <a:rPr lang="en-US" sz="1000" u="none" strike="noStrike">
                          <a:effectLst/>
                        </a:rPr>
                        <a:t>Max Load</a:t>
                      </a:r>
                      <a:endParaRPr lang="en-US" sz="1000" b="0" i="0" u="none" strike="noStrike">
                        <a:effectLst/>
                        <a:latin typeface="Arial" panose="020B0604020202020204" pitchFamily="34" charset="0"/>
                      </a:endParaRPr>
                    </a:p>
                  </a:txBody>
                  <a:tcPr marL="4763" marR="4763" marT="4763" marB="0" anchor="ctr"/>
                </a:tc>
                <a:tc>
                  <a:txBody>
                    <a:bodyPr/>
                    <a:lstStyle/>
                    <a:p>
                      <a:pPr algn="ctr" fontAlgn="ctr"/>
                      <a:r>
                        <a:rPr lang="en-US" sz="1000" u="none" strike="noStrike">
                          <a:effectLst/>
                        </a:rPr>
                        <a:t>400A</a:t>
                      </a:r>
                      <a:endParaRPr lang="en-US" sz="1000" b="0" i="0" u="none" strike="noStrike">
                        <a:effectLst/>
                        <a:latin typeface="Arial" panose="020B0604020202020204" pitchFamily="34" charset="0"/>
                      </a:endParaRPr>
                    </a:p>
                  </a:txBody>
                  <a:tcPr marL="4763" marR="4763" marT="4763" marB="0" anchor="ctr"/>
                </a:tc>
                <a:tc>
                  <a:txBody>
                    <a:bodyPr/>
                    <a:lstStyle/>
                    <a:p>
                      <a:pPr algn="l" fontAlgn="b"/>
                      <a:endParaRPr lang="en-US" sz="1000" b="0" i="0" u="none" strike="noStrike">
                        <a:effectLst/>
                        <a:latin typeface="Arial" panose="020B0604020202020204" pitchFamily="34" charset="0"/>
                      </a:endParaRPr>
                    </a:p>
                  </a:txBody>
                  <a:tcPr marL="4763" marR="4763" marT="4763" marB="0" anchor="b"/>
                </a:tc>
                <a:tc>
                  <a:txBody>
                    <a:bodyPr/>
                    <a:lstStyle/>
                    <a:p>
                      <a:pPr algn="ctr" fontAlgn="ctr"/>
                      <a:r>
                        <a:rPr lang="en-US" sz="1000" u="none" strike="noStrike" dirty="0">
                          <a:effectLst/>
                        </a:rPr>
                        <a:t>650A</a:t>
                      </a:r>
                      <a:endParaRPr lang="en-US" sz="1000" b="0" i="0" u="none" strike="noStrike" dirty="0">
                        <a:effectLst/>
                        <a:latin typeface="Arial" panose="020B0604020202020204" pitchFamily="34" charset="0"/>
                      </a:endParaRPr>
                    </a:p>
                  </a:txBody>
                  <a:tcPr marL="4763" marR="4763" marT="4763" marB="0" anchor="ctr"/>
                </a:tc>
                <a:extLst>
                  <a:ext uri="{0D108BD9-81ED-4DB2-BD59-A6C34878D82A}">
                    <a16:rowId xmlns:a16="http://schemas.microsoft.com/office/drawing/2014/main" val="2899084383"/>
                  </a:ext>
                </a:extLst>
              </a:tr>
            </a:tbl>
          </a:graphicData>
        </a:graphic>
      </p:graphicFrame>
      <p:sp>
        <p:nvSpPr>
          <p:cNvPr id="11" name="Arrow: Right 10">
            <a:extLst>
              <a:ext uri="{FF2B5EF4-FFF2-40B4-BE49-F238E27FC236}">
                <a16:creationId xmlns:a16="http://schemas.microsoft.com/office/drawing/2014/main" id="{905C5A40-E4FA-8FBB-E66A-DE4BE23E8D24}"/>
              </a:ext>
            </a:extLst>
          </p:cNvPr>
          <p:cNvSpPr/>
          <p:nvPr/>
        </p:nvSpPr>
        <p:spPr>
          <a:xfrm>
            <a:off x="7358634" y="2133229"/>
            <a:ext cx="40233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671C1F-A0CC-84EA-14F2-E8CDA5DF929D}"/>
              </a:ext>
            </a:extLst>
          </p:cNvPr>
          <p:cNvPicPr>
            <a:picLocks noChangeAspect="1"/>
          </p:cNvPicPr>
          <p:nvPr/>
        </p:nvPicPr>
        <p:blipFill>
          <a:blip r:embed="rId2"/>
          <a:stretch>
            <a:fillRect/>
          </a:stretch>
        </p:blipFill>
        <p:spPr>
          <a:xfrm>
            <a:off x="5634728" y="1901190"/>
            <a:ext cx="2473059" cy="3006587"/>
          </a:xfrm>
          <a:prstGeom prst="rect">
            <a:avLst/>
          </a:prstGeom>
        </p:spPr>
      </p:pic>
    </p:spTree>
    <p:extLst>
      <p:ext uri="{BB962C8B-B14F-4D97-AF65-F5344CB8AC3E}">
        <p14:creationId xmlns:p14="http://schemas.microsoft.com/office/powerpoint/2010/main" val="52030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C111-0EEA-AADD-FA4D-1C5707282097}"/>
              </a:ext>
            </a:extLst>
          </p:cNvPr>
          <p:cNvSpPr>
            <a:spLocks noGrp="1"/>
          </p:cNvSpPr>
          <p:nvPr>
            <p:ph type="title"/>
          </p:nvPr>
        </p:nvSpPr>
        <p:spPr/>
        <p:txBody>
          <a:bodyPr/>
          <a:lstStyle/>
          <a:p>
            <a:r>
              <a:rPr lang="en-US" dirty="0"/>
              <a:t>PL4150 vs. PL4000</a:t>
            </a:r>
          </a:p>
        </p:txBody>
      </p:sp>
      <p:sp>
        <p:nvSpPr>
          <p:cNvPr id="3" name="Content Placeholder 2">
            <a:extLst>
              <a:ext uri="{FF2B5EF4-FFF2-40B4-BE49-F238E27FC236}">
                <a16:creationId xmlns:a16="http://schemas.microsoft.com/office/drawing/2014/main" id="{6685927E-CA67-DE98-6160-A22BF8F0913A}"/>
              </a:ext>
            </a:extLst>
          </p:cNvPr>
          <p:cNvSpPr>
            <a:spLocks noGrp="1"/>
          </p:cNvSpPr>
          <p:nvPr>
            <p:ph idx="1"/>
          </p:nvPr>
        </p:nvSpPr>
        <p:spPr>
          <a:xfrm>
            <a:off x="628650" y="1309817"/>
            <a:ext cx="4528566" cy="4842433"/>
          </a:xfrm>
        </p:spPr>
        <p:txBody>
          <a:bodyPr>
            <a:normAutofit fontScale="92500" lnSpcReduction="10000"/>
          </a:bodyPr>
          <a:lstStyle/>
          <a:p>
            <a:r>
              <a:rPr lang="en-US" dirty="0"/>
              <a:t>PL4150 – what’s in a name?</a:t>
            </a:r>
          </a:p>
          <a:p>
            <a:pPr lvl="1"/>
            <a:r>
              <a:rPr lang="en-US" dirty="0"/>
              <a:t>“PL”: Phantom Load</a:t>
            </a:r>
          </a:p>
          <a:p>
            <a:pPr lvl="1"/>
            <a:r>
              <a:rPr lang="en-US" dirty="0"/>
              <a:t>“4”: 4</a:t>
            </a:r>
            <a:r>
              <a:rPr lang="en-US" baseline="30000" dirty="0"/>
              <a:t>th</a:t>
            </a:r>
            <a:r>
              <a:rPr lang="en-US" dirty="0"/>
              <a:t> generation</a:t>
            </a:r>
          </a:p>
          <a:p>
            <a:pPr lvl="1"/>
            <a:r>
              <a:rPr lang="en-US" dirty="0"/>
              <a:t>150: 150 kW Capable</a:t>
            </a:r>
          </a:p>
          <a:p>
            <a:pPr lvl="1"/>
            <a:endParaRPr lang="en-US" dirty="0"/>
          </a:p>
          <a:p>
            <a:r>
              <a:rPr lang="en-US" dirty="0"/>
              <a:t>PL4150 is an AC/DC, 150kW capable dissipative load-box</a:t>
            </a:r>
          </a:p>
          <a:p>
            <a:r>
              <a:rPr lang="en-US" dirty="0"/>
              <a:t>What’s Changed?</a:t>
            </a:r>
          </a:p>
          <a:p>
            <a:pPr lvl="1"/>
            <a:r>
              <a:rPr lang="en-US" dirty="0"/>
              <a:t>The PL4000 was only capable of ~14kW and thus was only relevant for AC Load dissipation in a regulatory capacity; the PL4150 can handle up 150 kW @ 100% FL</a:t>
            </a:r>
          </a:p>
        </p:txBody>
      </p:sp>
      <p:sp>
        <p:nvSpPr>
          <p:cNvPr id="4" name="Footer Placeholder 3">
            <a:extLst>
              <a:ext uri="{FF2B5EF4-FFF2-40B4-BE49-F238E27FC236}">
                <a16:creationId xmlns:a16="http://schemas.microsoft.com/office/drawing/2014/main" id="{68A634F8-C424-75B2-DB50-6FEFB94BC7F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2A0C248E-90C9-ED40-9208-54D543B9E9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31</a:t>
            </a:fld>
            <a:endParaRPr lang="en-US"/>
          </a:p>
        </p:txBody>
      </p:sp>
      <p:pic>
        <p:nvPicPr>
          <p:cNvPr id="7" name="Picture 6">
            <a:extLst>
              <a:ext uri="{FF2B5EF4-FFF2-40B4-BE49-F238E27FC236}">
                <a16:creationId xmlns:a16="http://schemas.microsoft.com/office/drawing/2014/main" id="{5E3EAA85-C558-C9E2-15FB-53F119577BDE}"/>
              </a:ext>
            </a:extLst>
          </p:cNvPr>
          <p:cNvPicPr>
            <a:picLocks noChangeAspect="1"/>
          </p:cNvPicPr>
          <p:nvPr/>
        </p:nvPicPr>
        <p:blipFill>
          <a:blip r:embed="rId2"/>
          <a:stretch>
            <a:fillRect/>
          </a:stretch>
        </p:blipFill>
        <p:spPr>
          <a:xfrm>
            <a:off x="6172200" y="1272603"/>
            <a:ext cx="1752600" cy="203806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8" name="Picture 7">
            <a:extLst>
              <a:ext uri="{FF2B5EF4-FFF2-40B4-BE49-F238E27FC236}">
                <a16:creationId xmlns:a16="http://schemas.microsoft.com/office/drawing/2014/main" id="{C645827E-E1FB-4B05-F708-25FE4BBE95F2}"/>
              </a:ext>
            </a:extLst>
          </p:cNvPr>
          <p:cNvPicPr>
            <a:picLocks noChangeAspect="1"/>
          </p:cNvPicPr>
          <p:nvPr/>
        </p:nvPicPr>
        <p:blipFill>
          <a:blip r:embed="rId3"/>
          <a:stretch>
            <a:fillRect/>
          </a:stretch>
        </p:blipFill>
        <p:spPr>
          <a:xfrm>
            <a:off x="5334000" y="3862045"/>
            <a:ext cx="3588320" cy="1470597"/>
          </a:xfrm>
          <a:prstGeom prst="rect">
            <a:avLst/>
          </a:prstGeom>
          <a:noFill/>
          <a:ln w="12700">
            <a:noFill/>
          </a:ln>
        </p:spPr>
      </p:pic>
    </p:spTree>
    <p:extLst>
      <p:ext uri="{BB962C8B-B14F-4D97-AF65-F5344CB8AC3E}">
        <p14:creationId xmlns:p14="http://schemas.microsoft.com/office/powerpoint/2010/main" val="418765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C2A7BD-A4DF-99D7-4F97-D77D106BD85D}"/>
              </a:ext>
            </a:extLst>
          </p:cNvPr>
          <p:cNvPicPr>
            <a:picLocks noChangeAspect="1"/>
          </p:cNvPicPr>
          <p:nvPr/>
        </p:nvPicPr>
        <p:blipFill>
          <a:blip r:embed="rId2"/>
          <a:stretch>
            <a:fillRect/>
          </a:stretch>
        </p:blipFill>
        <p:spPr>
          <a:xfrm>
            <a:off x="476854" y="3330944"/>
            <a:ext cx="4282242" cy="2833720"/>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id="{A98D0613-A9AC-880B-F5EE-92884AD7A140}"/>
              </a:ext>
            </a:extLst>
          </p:cNvPr>
          <p:cNvSpPr>
            <a:spLocks noGrp="1"/>
          </p:cNvSpPr>
          <p:nvPr>
            <p:ph type="title"/>
          </p:nvPr>
        </p:nvSpPr>
        <p:spPr/>
        <p:txBody>
          <a:bodyPr/>
          <a:lstStyle/>
          <a:p>
            <a:r>
              <a:rPr lang="en-US" dirty="0"/>
              <a:t>TESCO EVSE Testing</a:t>
            </a:r>
          </a:p>
        </p:txBody>
      </p:sp>
      <p:sp>
        <p:nvSpPr>
          <p:cNvPr id="4" name="Footer Placeholder 3">
            <a:extLst>
              <a:ext uri="{FF2B5EF4-FFF2-40B4-BE49-F238E27FC236}">
                <a16:creationId xmlns:a16="http://schemas.microsoft.com/office/drawing/2014/main" id="{38717489-546F-7846-5E16-37BEBFBDFB5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44013F37-ACD7-8636-38D6-2FFF20F345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32</a:t>
            </a:fld>
            <a:endParaRPr lang="en-US"/>
          </a:p>
        </p:txBody>
      </p:sp>
      <p:pic>
        <p:nvPicPr>
          <p:cNvPr id="6" name="Picture 5">
            <a:extLst>
              <a:ext uri="{FF2B5EF4-FFF2-40B4-BE49-F238E27FC236}">
                <a16:creationId xmlns:a16="http://schemas.microsoft.com/office/drawing/2014/main" id="{38D45B69-D7A8-E348-813E-D60508DD4214}"/>
              </a:ext>
            </a:extLst>
          </p:cNvPr>
          <p:cNvPicPr>
            <a:picLocks noChangeAspect="1"/>
          </p:cNvPicPr>
          <p:nvPr/>
        </p:nvPicPr>
        <p:blipFill>
          <a:blip r:embed="rId3"/>
          <a:stretch>
            <a:fillRect/>
          </a:stretch>
        </p:blipFill>
        <p:spPr>
          <a:xfrm>
            <a:off x="188709" y="1134556"/>
            <a:ext cx="3693068" cy="2833720"/>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2050" name="Picture 2">
            <a:extLst>
              <a:ext uri="{FF2B5EF4-FFF2-40B4-BE49-F238E27FC236}">
                <a16:creationId xmlns:a16="http://schemas.microsoft.com/office/drawing/2014/main" id="{CA0C507E-258B-CFD4-65C5-0C923F0CB6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134556"/>
            <a:ext cx="3867191" cy="2900394"/>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5C1E88-A52B-5EBE-ADAA-CADBD9CDB8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569"/>
          <a:stretch/>
        </p:blipFill>
        <p:spPr bwMode="auto">
          <a:xfrm>
            <a:off x="5250066" y="3593625"/>
            <a:ext cx="3733800" cy="2308357"/>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31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0613-A9AC-880B-F5EE-92884AD7A140}"/>
              </a:ext>
            </a:extLst>
          </p:cNvPr>
          <p:cNvSpPr>
            <a:spLocks noGrp="1"/>
          </p:cNvSpPr>
          <p:nvPr>
            <p:ph type="title"/>
          </p:nvPr>
        </p:nvSpPr>
        <p:spPr/>
        <p:txBody>
          <a:bodyPr/>
          <a:lstStyle/>
          <a:p>
            <a:r>
              <a:rPr lang="en-US" dirty="0"/>
              <a:t>Review of Key Points</a:t>
            </a:r>
          </a:p>
        </p:txBody>
      </p:sp>
      <p:sp>
        <p:nvSpPr>
          <p:cNvPr id="4" name="Footer Placeholder 3">
            <a:extLst>
              <a:ext uri="{FF2B5EF4-FFF2-40B4-BE49-F238E27FC236}">
                <a16:creationId xmlns:a16="http://schemas.microsoft.com/office/drawing/2014/main" id="{38717489-546F-7846-5E16-37BEBFBDFB55}"/>
              </a:ext>
            </a:extLst>
          </p:cNvPr>
          <p:cNvSpPr>
            <a:spLocks noGrp="1"/>
          </p:cNvSpPr>
          <p:nvPr>
            <p:ph type="ftr" sz="quarter" idx="3"/>
          </p:nvPr>
        </p:nvSpPr>
        <p:spPr/>
        <p:txBody>
          <a:bodyPr/>
          <a:lstStyle/>
          <a:p>
            <a:r>
              <a:rPr lang="en-US"/>
              <a:t>tescometering.com</a:t>
            </a:r>
          </a:p>
        </p:txBody>
      </p:sp>
      <p:sp>
        <p:nvSpPr>
          <p:cNvPr id="5" name="Slide Number Placeholder 4">
            <a:extLst>
              <a:ext uri="{FF2B5EF4-FFF2-40B4-BE49-F238E27FC236}">
                <a16:creationId xmlns:a16="http://schemas.microsoft.com/office/drawing/2014/main" id="{44013F37-ACD7-8636-38D6-2FFF20F345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EAC4C4-F0A7-4B61-A827-E4198D078267}" type="slidenum">
              <a:rPr lang="en-US" smtClean="0"/>
              <a:pPr/>
              <a:t>33</a:t>
            </a:fld>
            <a:endParaRPr lang="en-US"/>
          </a:p>
        </p:txBody>
      </p:sp>
      <p:pic>
        <p:nvPicPr>
          <p:cNvPr id="2050" name="Picture 2">
            <a:extLst>
              <a:ext uri="{FF2B5EF4-FFF2-40B4-BE49-F238E27FC236}">
                <a16:creationId xmlns:a16="http://schemas.microsoft.com/office/drawing/2014/main" id="{CA0C507E-258B-CFD4-65C5-0C923F0CB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868" y="1066800"/>
            <a:ext cx="3867191" cy="2900394"/>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05C1E88-A52B-5EBE-ADAA-CADBD9CDB8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569"/>
          <a:stretch/>
        </p:blipFill>
        <p:spPr bwMode="auto">
          <a:xfrm>
            <a:off x="4897867" y="4053310"/>
            <a:ext cx="3865419" cy="2389728"/>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595814-B565-424C-7862-E5B4C9722E96}"/>
              </a:ext>
            </a:extLst>
          </p:cNvPr>
          <p:cNvSpPr txBox="1"/>
          <p:nvPr/>
        </p:nvSpPr>
        <p:spPr>
          <a:xfrm>
            <a:off x="380713" y="1676400"/>
            <a:ext cx="4267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DC Energy Measurement is possible with certified, SI traceable equipment from TESCO’s 17025:2017 accredited lab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Canada has released guidance </a:t>
            </a:r>
            <a:r>
              <a:rPr lang="en-US" dirty="0" err="1"/>
              <a:t>fortype</a:t>
            </a:r>
            <a:r>
              <a:rPr lang="en-US" dirty="0"/>
              <a:t> approval, field testing, and temporary dispensation for Level 1, 2, and 3+ EVSE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Level 1, 2, 3+ EVSE can be tested using available, traceable equipment on the market today; TESCO offers several options of test equipment that are currently being used across the US and in Canada today</a:t>
            </a:r>
          </a:p>
        </p:txBody>
      </p:sp>
    </p:spTree>
    <p:extLst>
      <p:ext uri="{BB962C8B-B14F-4D97-AF65-F5344CB8AC3E}">
        <p14:creationId xmlns:p14="http://schemas.microsoft.com/office/powerpoint/2010/main" val="3567299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68139"/>
            <a:ext cx="8501449" cy="679832"/>
          </a:xfrm>
          <a:noFill/>
        </p:spPr>
        <p:txBody>
          <a:bodyPr anchor="ctr"/>
          <a:lstStyle/>
          <a:p>
            <a:pPr algn="l" eaLnBrk="1" hangingPunct="1"/>
            <a:r>
              <a:rPr lang="en-US" altLang="en-US" sz="3600" dirty="0">
                <a:solidFill>
                  <a:srgbClr val="C00000"/>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78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3603A8-CF95-D537-5408-8E0B79B07955}"/>
              </a:ext>
            </a:extLst>
          </p:cNvPr>
          <p:cNvSpPr txBox="1"/>
          <p:nvPr/>
        </p:nvSpPr>
        <p:spPr>
          <a:xfrm>
            <a:off x="2514600" y="1140239"/>
            <a:ext cx="4114800" cy="1015663"/>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Perry Lawton</a:t>
            </a:r>
          </a:p>
          <a:p>
            <a:pPr algn="ctr"/>
            <a:r>
              <a:rPr lang="en-US" i="1" dirty="0">
                <a:latin typeface="Arial" panose="020B0604020202020204" pitchFamily="34" charset="0"/>
                <a:cs typeface="Arial" panose="020B0604020202020204" pitchFamily="34" charset="0"/>
              </a:rPr>
              <a:t>Northeastern Regional Sales Manager</a:t>
            </a:r>
          </a:p>
          <a:p>
            <a:pPr algn="ctr"/>
            <a:r>
              <a:rPr lang="en-US" dirty="0" err="1">
                <a:solidFill>
                  <a:srgbClr val="C00000"/>
                </a:solidFill>
                <a:latin typeface="Arial" panose="020B0604020202020204" pitchFamily="34" charset="0"/>
                <a:cs typeface="Arial" panose="020B0604020202020204" pitchFamily="34" charset="0"/>
              </a:rPr>
              <a:t>perry.lawton@tescometering.com</a:t>
            </a:r>
            <a:endParaRPr lang="en-US" dirty="0">
              <a:solidFill>
                <a:srgbClr val="C000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FA1F08B5-D7F0-2314-D3B9-CEC3FF21981B}"/>
              </a:ext>
            </a:extLst>
          </p:cNvPr>
          <p:cNvSpPr>
            <a:spLocks noGrp="1" noChangeArrowheads="1"/>
          </p:cNvSpPr>
          <p:nvPr>
            <p:ph idx="1"/>
          </p:nvPr>
        </p:nvSpPr>
        <p:spPr>
          <a:xfrm>
            <a:off x="628650" y="2895600"/>
            <a:ext cx="7886700" cy="4842433"/>
          </a:xfrm>
          <a:noFill/>
        </p:spPr>
        <p:txBody>
          <a:bodyPr/>
          <a:lstStyle/>
          <a:p>
            <a:pPr algn="ctr" eaLnBrk="1" hangingPunct="1">
              <a:buFontTx/>
              <a:buNone/>
            </a:pP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err="1">
                <a:solidFill>
                  <a:srgbClr val="C00000"/>
                </a:solidFill>
                <a:latin typeface="Arial" panose="020B0604020202020204" pitchFamily="34" charset="0"/>
                <a:cs typeface="Arial" panose="020B0604020202020204" pitchFamily="34" charset="0"/>
              </a:rPr>
              <a:t>tescometering.com</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solidFill>
                <a:schemeClr val="accent6">
                  <a:lumMod val="50000"/>
                </a:schemeClr>
              </a:solidFill>
            </a:endParaRPr>
          </a:p>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a:p>
            <a:pPr algn="ctr" eaLnBrk="1" hangingPunct="1">
              <a:buFontTx/>
              <a:buNone/>
            </a:pP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TESCO EVSE History</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t>TESCO: Metering since 1904; energy measurement is what we do</a:t>
            </a:r>
          </a:p>
          <a:p>
            <a:r>
              <a:rPr lang="en-US" altLang="en-US" dirty="0"/>
              <a:t>~10 years ago we saw that EV chargers, since they would be selling energy, would need to be calibrated and tested similar to revenue grade utility meters</a:t>
            </a:r>
          </a:p>
          <a:p>
            <a:r>
              <a:rPr lang="en-US" altLang="en-US" dirty="0"/>
              <a:t>2015: TESCO’s first patents for AC/DC calibration of EVSE</a:t>
            </a:r>
            <a:endParaRPr lang="en-US" altLang="en-US" sz="2800" dirty="0"/>
          </a:p>
          <a:p>
            <a:pPr lvl="1"/>
            <a:endParaRPr lang="en-US" altLang="en-US" sz="2400" dirty="0"/>
          </a:p>
        </p:txBody>
      </p:sp>
    </p:spTree>
    <p:extLst>
      <p:ext uri="{BB962C8B-B14F-4D97-AF65-F5344CB8AC3E}">
        <p14:creationId xmlns:p14="http://schemas.microsoft.com/office/powerpoint/2010/main" val="2009001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TESCO EVSE History: AC vs DC</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dirty="0"/>
              <a:t>Developed AC calibration capability first</a:t>
            </a:r>
          </a:p>
          <a:p>
            <a:pPr lvl="1"/>
            <a:r>
              <a:rPr lang="en-US" altLang="en-US" dirty="0"/>
              <a:t>Familiarity with AC measurement in shop and field test units for utility space was helpful here</a:t>
            </a:r>
          </a:p>
          <a:p>
            <a:r>
              <a:rPr lang="en-US" altLang="en-US" dirty="0"/>
              <a:t>DC was not so easy….</a:t>
            </a:r>
          </a:p>
          <a:p>
            <a:pPr lvl="1"/>
            <a:r>
              <a:rPr lang="en-US" altLang="en-US" dirty="0"/>
              <a:t>First electric meter standards developed in 1910… a few years </a:t>
            </a:r>
            <a:r>
              <a:rPr lang="en-US" altLang="en-US" i="1" dirty="0"/>
              <a:t>after </a:t>
            </a:r>
            <a:r>
              <a:rPr lang="en-US" altLang="en-US" dirty="0"/>
              <a:t>DC meters were obsolete</a:t>
            </a:r>
          </a:p>
          <a:p>
            <a:pPr lvl="1"/>
            <a:r>
              <a:rPr lang="en-US" altLang="en-US" dirty="0"/>
              <a:t>There was never a recognized standard in NA for DC metering</a:t>
            </a:r>
          </a:p>
          <a:p>
            <a:pPr lvl="1"/>
            <a:r>
              <a:rPr lang="en-US" altLang="en-US" dirty="0"/>
              <a:t>TESCO worked to develop the methodology and process for DC metrology</a:t>
            </a:r>
          </a:p>
          <a:p>
            <a:pPr lvl="1"/>
            <a:r>
              <a:rPr lang="en-US" altLang="en-US" dirty="0"/>
              <a:t>Created equipment, took data, reviewed data, adjusted equipment, more data…</a:t>
            </a:r>
          </a:p>
          <a:p>
            <a:pPr lvl="2"/>
            <a:r>
              <a:rPr lang="en-US" altLang="en-US" sz="2600" b="1" i="1" dirty="0"/>
              <a:t>Fast-forward several years.. TESCO’s lab received expansion of scope for ISO 17025:2017 accreditation to include DC Energy Measurement</a:t>
            </a:r>
          </a:p>
          <a:p>
            <a:endParaRPr lang="en-US" altLang="en-US" dirty="0"/>
          </a:p>
          <a:p>
            <a:endParaRPr lang="en-US" altLang="en-US" sz="2400" dirty="0"/>
          </a:p>
          <a:p>
            <a:pPr lvl="1"/>
            <a:endParaRPr lang="en-US" altLang="en-US" sz="2000" dirty="0"/>
          </a:p>
          <a:p>
            <a:endParaRPr lang="en-US" altLang="en-US" sz="2800" dirty="0"/>
          </a:p>
          <a:p>
            <a:pPr lvl="1"/>
            <a:endParaRPr lang="en-US" altLang="en-US" sz="2400" dirty="0"/>
          </a:p>
        </p:txBody>
      </p:sp>
    </p:spTree>
    <p:extLst>
      <p:ext uri="{BB962C8B-B14F-4D97-AF65-F5344CB8AC3E}">
        <p14:creationId xmlns:p14="http://schemas.microsoft.com/office/powerpoint/2010/main" val="356848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title"/>
          </p:nvPr>
        </p:nvSpPr>
        <p:spPr>
          <a:xfrm>
            <a:off x="1295400" y="76200"/>
            <a:ext cx="8001000" cy="810827"/>
          </a:xfrm>
        </p:spPr>
        <p:txBody>
          <a:bodyPr>
            <a:normAutofit fontScale="90000"/>
          </a:bodyPr>
          <a:lstStyle/>
          <a:p>
            <a:r>
              <a:rPr lang="en-US" sz="6600" dirty="0">
                <a:latin typeface="+mj-lt"/>
                <a:cs typeface="Arial"/>
              </a:rPr>
              <a:t>EVSE Tracing</a:t>
            </a:r>
          </a:p>
        </p:txBody>
      </p:sp>
      <p:pic>
        <p:nvPicPr>
          <p:cNvPr id="3" name="Picture 2">
            <a:extLst>
              <a:ext uri="{FF2B5EF4-FFF2-40B4-BE49-F238E27FC236}">
                <a16:creationId xmlns:a16="http://schemas.microsoft.com/office/drawing/2014/main" id="{1BBA6A88-41B5-DB60-2538-E775F0EFB7C0}"/>
              </a:ext>
            </a:extLst>
          </p:cNvPr>
          <p:cNvPicPr>
            <a:picLocks noChangeAspect="1"/>
          </p:cNvPicPr>
          <p:nvPr/>
        </p:nvPicPr>
        <p:blipFill>
          <a:blip r:embed="rId2"/>
          <a:stretch>
            <a:fillRect/>
          </a:stretch>
        </p:blipFill>
        <p:spPr>
          <a:xfrm>
            <a:off x="5286485" y="2016160"/>
            <a:ext cx="990143" cy="2435753"/>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3" name="Picture 2">
            <a:extLst>
              <a:ext uri="{FF2B5EF4-FFF2-40B4-BE49-F238E27FC236}">
                <a16:creationId xmlns:a16="http://schemas.microsoft.com/office/drawing/2014/main" id="{692F6DEA-201A-A9B6-ED71-FEAA7A61B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044" y="2472878"/>
            <a:ext cx="1818595" cy="1275731"/>
          </a:xfrm>
          <a:prstGeom prst="rect">
            <a:avLst/>
          </a:prstGeom>
          <a:solidFill>
            <a:srgbClr val="000000">
              <a:shade val="95000"/>
            </a:srgbClr>
          </a:solidFill>
          <a:ln w="9525">
            <a:solidFill>
              <a:schemeClr val="tx1"/>
            </a:solidFill>
            <a:miter lim="800000"/>
            <a:headEnd/>
            <a:tailEnd/>
          </a:ln>
          <a:effectLst>
            <a:outerShdw blurRad="254000" dist="190500" dir="2700000" sy="90000" algn="bl" rotWithShape="0">
              <a:srgbClr val="000000">
                <a:alpha val="40000"/>
              </a:srgbClr>
            </a:outerShdw>
          </a:effectLst>
        </p:spPr>
      </p:pic>
      <p:sp>
        <p:nvSpPr>
          <p:cNvPr id="14" name="Arrow: Right 13">
            <a:extLst>
              <a:ext uri="{FF2B5EF4-FFF2-40B4-BE49-F238E27FC236}">
                <a16:creationId xmlns:a16="http://schemas.microsoft.com/office/drawing/2014/main" id="{6EB07BA0-C5EB-A52E-1F33-3A3C9A3EDED9}"/>
              </a:ext>
            </a:extLst>
          </p:cNvPr>
          <p:cNvSpPr/>
          <p:nvPr/>
        </p:nvSpPr>
        <p:spPr>
          <a:xfrm>
            <a:off x="2240180" y="2906348"/>
            <a:ext cx="5334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6CFAABA-3676-1DC1-0845-415D973A505C}"/>
              </a:ext>
            </a:extLst>
          </p:cNvPr>
          <p:cNvSpPr/>
          <p:nvPr/>
        </p:nvSpPr>
        <p:spPr>
          <a:xfrm>
            <a:off x="4753085" y="2906348"/>
            <a:ext cx="5334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5C03D5-344A-7978-B0B2-CE21448EA0E7}"/>
              </a:ext>
            </a:extLst>
          </p:cNvPr>
          <p:cNvPicPr>
            <a:picLocks noChangeAspect="1"/>
          </p:cNvPicPr>
          <p:nvPr/>
        </p:nvPicPr>
        <p:blipFill>
          <a:blip r:embed="rId4"/>
          <a:stretch>
            <a:fillRect/>
          </a:stretch>
        </p:blipFill>
        <p:spPr>
          <a:xfrm>
            <a:off x="2854863" y="2189527"/>
            <a:ext cx="1914709" cy="2083406"/>
          </a:xfrm>
          <a:prstGeom prst="rect">
            <a:avLst/>
          </a:prstGeom>
        </p:spPr>
      </p:pic>
      <p:sp>
        <p:nvSpPr>
          <p:cNvPr id="7" name="TextBox 6">
            <a:extLst>
              <a:ext uri="{FF2B5EF4-FFF2-40B4-BE49-F238E27FC236}">
                <a16:creationId xmlns:a16="http://schemas.microsoft.com/office/drawing/2014/main" id="{3AB59268-C271-EED0-ADEF-46E837B853BE}"/>
              </a:ext>
            </a:extLst>
          </p:cNvPr>
          <p:cNvSpPr txBox="1"/>
          <p:nvPr/>
        </p:nvSpPr>
        <p:spPr>
          <a:xfrm>
            <a:off x="7039085" y="4393432"/>
            <a:ext cx="1850058" cy="523220"/>
          </a:xfrm>
          <a:prstGeom prst="rect">
            <a:avLst/>
          </a:prstGeom>
          <a:noFill/>
        </p:spPr>
        <p:txBody>
          <a:bodyPr wrap="none" rtlCol="0">
            <a:spAutoFit/>
          </a:bodyPr>
          <a:lstStyle/>
          <a:p>
            <a:pPr algn="ctr"/>
            <a:r>
              <a:rPr lang="en-US" sz="1400" dirty="0"/>
              <a:t>TESCO ISO 17025:2017</a:t>
            </a:r>
          </a:p>
          <a:p>
            <a:pPr algn="ctr"/>
            <a:r>
              <a:rPr lang="en-US" sz="1400" dirty="0"/>
              <a:t>Accreditation</a:t>
            </a:r>
          </a:p>
        </p:txBody>
      </p:sp>
      <p:sp>
        <p:nvSpPr>
          <p:cNvPr id="8" name="TextBox 7">
            <a:extLst>
              <a:ext uri="{FF2B5EF4-FFF2-40B4-BE49-F238E27FC236}">
                <a16:creationId xmlns:a16="http://schemas.microsoft.com/office/drawing/2014/main" id="{9DA7FE14-41C1-4FC5-8204-28F360AA2429}"/>
              </a:ext>
            </a:extLst>
          </p:cNvPr>
          <p:cNvSpPr txBox="1"/>
          <p:nvPr/>
        </p:nvSpPr>
        <p:spPr>
          <a:xfrm>
            <a:off x="5286484" y="4554304"/>
            <a:ext cx="990143" cy="307777"/>
          </a:xfrm>
          <a:prstGeom prst="rect">
            <a:avLst/>
          </a:prstGeom>
          <a:noFill/>
        </p:spPr>
        <p:txBody>
          <a:bodyPr wrap="none" rtlCol="0">
            <a:spAutoFit/>
          </a:bodyPr>
          <a:lstStyle/>
          <a:p>
            <a:r>
              <a:rPr lang="en-US" sz="1400" dirty="0"/>
              <a:t>TESCO DCT</a:t>
            </a:r>
          </a:p>
        </p:txBody>
      </p:sp>
      <p:sp>
        <p:nvSpPr>
          <p:cNvPr id="9" name="TextBox 8">
            <a:extLst>
              <a:ext uri="{FF2B5EF4-FFF2-40B4-BE49-F238E27FC236}">
                <a16:creationId xmlns:a16="http://schemas.microsoft.com/office/drawing/2014/main" id="{DE109589-8279-5A88-F1CC-0A35C618119C}"/>
              </a:ext>
            </a:extLst>
          </p:cNvPr>
          <p:cNvSpPr txBox="1"/>
          <p:nvPr/>
        </p:nvSpPr>
        <p:spPr>
          <a:xfrm>
            <a:off x="2775314" y="4501154"/>
            <a:ext cx="1825371" cy="307777"/>
          </a:xfrm>
          <a:prstGeom prst="rect">
            <a:avLst/>
          </a:prstGeom>
          <a:noFill/>
        </p:spPr>
        <p:txBody>
          <a:bodyPr wrap="none" rtlCol="0">
            <a:spAutoFit/>
          </a:bodyPr>
          <a:lstStyle/>
          <a:p>
            <a:r>
              <a:rPr lang="en-US" sz="1400" dirty="0"/>
              <a:t>TESCO Catalog #T4350</a:t>
            </a:r>
          </a:p>
        </p:txBody>
      </p:sp>
      <p:pic>
        <p:nvPicPr>
          <p:cNvPr id="12" name="Picture 11">
            <a:extLst>
              <a:ext uri="{FF2B5EF4-FFF2-40B4-BE49-F238E27FC236}">
                <a16:creationId xmlns:a16="http://schemas.microsoft.com/office/drawing/2014/main" id="{28F9B408-A883-C3A9-0A3B-5E082C67BAFD}"/>
              </a:ext>
            </a:extLst>
          </p:cNvPr>
          <p:cNvPicPr>
            <a:picLocks noChangeAspect="1"/>
          </p:cNvPicPr>
          <p:nvPr/>
        </p:nvPicPr>
        <p:blipFill>
          <a:blip r:embed="rId5"/>
          <a:stretch>
            <a:fillRect/>
          </a:stretch>
        </p:blipFill>
        <p:spPr>
          <a:xfrm>
            <a:off x="893552" y="2366832"/>
            <a:ext cx="430533" cy="2048295"/>
          </a:xfrm>
          <a:prstGeom prst="rect">
            <a:avLst/>
          </a:prstGeom>
        </p:spPr>
      </p:pic>
      <p:pic>
        <p:nvPicPr>
          <p:cNvPr id="17" name="Picture 16">
            <a:extLst>
              <a:ext uri="{FF2B5EF4-FFF2-40B4-BE49-F238E27FC236}">
                <a16:creationId xmlns:a16="http://schemas.microsoft.com/office/drawing/2014/main" id="{77E2B02D-9F81-7A58-5F51-2ABFA696D9F5}"/>
              </a:ext>
            </a:extLst>
          </p:cNvPr>
          <p:cNvPicPr>
            <a:picLocks noChangeAspect="1"/>
          </p:cNvPicPr>
          <p:nvPr/>
        </p:nvPicPr>
        <p:blipFill>
          <a:blip r:embed="rId6"/>
          <a:stretch>
            <a:fillRect/>
          </a:stretch>
        </p:blipFill>
        <p:spPr>
          <a:xfrm>
            <a:off x="1524000" y="2133600"/>
            <a:ext cx="621020" cy="2256876"/>
          </a:xfrm>
          <a:prstGeom prst="rect">
            <a:avLst/>
          </a:prstGeom>
        </p:spPr>
      </p:pic>
      <p:pic>
        <p:nvPicPr>
          <p:cNvPr id="19" name="Picture 18">
            <a:extLst>
              <a:ext uri="{FF2B5EF4-FFF2-40B4-BE49-F238E27FC236}">
                <a16:creationId xmlns:a16="http://schemas.microsoft.com/office/drawing/2014/main" id="{32451A04-508C-C547-CB42-DC302AEF79A6}"/>
              </a:ext>
            </a:extLst>
          </p:cNvPr>
          <p:cNvPicPr>
            <a:picLocks noChangeAspect="1"/>
          </p:cNvPicPr>
          <p:nvPr/>
        </p:nvPicPr>
        <p:blipFill>
          <a:blip r:embed="rId7"/>
          <a:stretch>
            <a:fillRect/>
          </a:stretch>
        </p:blipFill>
        <p:spPr>
          <a:xfrm>
            <a:off x="131922" y="2370772"/>
            <a:ext cx="588963" cy="977143"/>
          </a:xfrm>
          <a:prstGeom prst="rect">
            <a:avLst/>
          </a:prstGeom>
        </p:spPr>
      </p:pic>
      <p:sp>
        <p:nvSpPr>
          <p:cNvPr id="20" name="Arrow: Right 19">
            <a:extLst>
              <a:ext uri="{FF2B5EF4-FFF2-40B4-BE49-F238E27FC236}">
                <a16:creationId xmlns:a16="http://schemas.microsoft.com/office/drawing/2014/main" id="{756519C5-6326-7DBC-D9A4-086FB9599450}"/>
              </a:ext>
            </a:extLst>
          </p:cNvPr>
          <p:cNvSpPr/>
          <p:nvPr/>
        </p:nvSpPr>
        <p:spPr>
          <a:xfrm>
            <a:off x="6401094" y="2906348"/>
            <a:ext cx="5334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02F4B90-1808-7FA8-B715-5ECF71D3F286}"/>
              </a:ext>
            </a:extLst>
          </p:cNvPr>
          <p:cNvSpPr txBox="1"/>
          <p:nvPr/>
        </p:nvSpPr>
        <p:spPr>
          <a:xfrm>
            <a:off x="93279" y="4501154"/>
            <a:ext cx="2057423" cy="307777"/>
          </a:xfrm>
          <a:prstGeom prst="rect">
            <a:avLst/>
          </a:prstGeom>
          <a:noFill/>
        </p:spPr>
        <p:txBody>
          <a:bodyPr wrap="none" rtlCol="0">
            <a:spAutoFit/>
          </a:bodyPr>
          <a:lstStyle/>
          <a:p>
            <a:pPr algn="ctr"/>
            <a:r>
              <a:rPr lang="en-US" sz="1400" dirty="0"/>
              <a:t>Level 1, 2, 3 EVSE Charger</a:t>
            </a:r>
          </a:p>
        </p:txBody>
      </p:sp>
    </p:spTree>
    <p:extLst>
      <p:ext uri="{BB962C8B-B14F-4D97-AF65-F5344CB8AC3E}">
        <p14:creationId xmlns:p14="http://schemas.microsoft.com/office/powerpoint/2010/main" val="94766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title"/>
          </p:nvPr>
        </p:nvSpPr>
        <p:spPr>
          <a:xfrm>
            <a:off x="1295400" y="76200"/>
            <a:ext cx="8001000" cy="810827"/>
          </a:xfrm>
        </p:spPr>
        <p:txBody>
          <a:bodyPr>
            <a:normAutofit fontScale="90000"/>
          </a:bodyPr>
          <a:lstStyle/>
          <a:p>
            <a:r>
              <a:rPr lang="en-US" sz="6600" dirty="0">
                <a:latin typeface="+mj-lt"/>
                <a:cs typeface="Arial"/>
              </a:rPr>
              <a:t>EVSE Tracing</a:t>
            </a:r>
          </a:p>
        </p:txBody>
      </p:sp>
      <p:pic>
        <p:nvPicPr>
          <p:cNvPr id="10" name="Picture 9">
            <a:extLst>
              <a:ext uri="{FF2B5EF4-FFF2-40B4-BE49-F238E27FC236}">
                <a16:creationId xmlns:a16="http://schemas.microsoft.com/office/drawing/2014/main" id="{DFEA83E7-6284-356E-F1C7-D3EFDE1CB994}"/>
              </a:ext>
            </a:extLst>
          </p:cNvPr>
          <p:cNvPicPr>
            <a:picLocks noChangeAspect="1"/>
          </p:cNvPicPr>
          <p:nvPr/>
        </p:nvPicPr>
        <p:blipFill>
          <a:blip r:embed="rId2"/>
          <a:stretch>
            <a:fillRect/>
          </a:stretch>
        </p:blipFill>
        <p:spPr>
          <a:xfrm>
            <a:off x="5859069" y="1818290"/>
            <a:ext cx="2362200" cy="1998065"/>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12" name="Picture 11">
            <a:extLst>
              <a:ext uri="{FF2B5EF4-FFF2-40B4-BE49-F238E27FC236}">
                <a16:creationId xmlns:a16="http://schemas.microsoft.com/office/drawing/2014/main" id="{6AA24353-65C2-4F47-29D9-64047EA2E3AC}"/>
              </a:ext>
            </a:extLst>
          </p:cNvPr>
          <p:cNvPicPr>
            <a:picLocks noChangeAspect="1"/>
          </p:cNvPicPr>
          <p:nvPr/>
        </p:nvPicPr>
        <p:blipFill>
          <a:blip r:embed="rId3"/>
          <a:stretch>
            <a:fillRect/>
          </a:stretch>
        </p:blipFill>
        <p:spPr>
          <a:xfrm flipH="1">
            <a:off x="1295400" y="1828800"/>
            <a:ext cx="2122879" cy="320040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3" name="Picture 2">
            <a:extLst>
              <a:ext uri="{FF2B5EF4-FFF2-40B4-BE49-F238E27FC236}">
                <a16:creationId xmlns:a16="http://schemas.microsoft.com/office/drawing/2014/main" id="{0D133CBA-C31C-6D4C-E5CC-426ACFEFC182}"/>
              </a:ext>
            </a:extLst>
          </p:cNvPr>
          <p:cNvPicPr>
            <a:picLocks noChangeAspect="1"/>
          </p:cNvPicPr>
          <p:nvPr/>
        </p:nvPicPr>
        <p:blipFill>
          <a:blip r:embed="rId4"/>
          <a:stretch>
            <a:fillRect/>
          </a:stretch>
        </p:blipFill>
        <p:spPr>
          <a:xfrm>
            <a:off x="7315200" y="4114800"/>
            <a:ext cx="1752600" cy="203806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4" name="Picture 3">
            <a:extLst>
              <a:ext uri="{FF2B5EF4-FFF2-40B4-BE49-F238E27FC236}">
                <a16:creationId xmlns:a16="http://schemas.microsoft.com/office/drawing/2014/main" id="{E922D3EC-3710-4D2E-ED6D-B259621EFC6E}"/>
              </a:ext>
            </a:extLst>
          </p:cNvPr>
          <p:cNvPicPr>
            <a:picLocks noChangeAspect="1"/>
          </p:cNvPicPr>
          <p:nvPr/>
        </p:nvPicPr>
        <p:blipFill>
          <a:blip r:embed="rId5"/>
          <a:stretch>
            <a:fillRect/>
          </a:stretch>
        </p:blipFill>
        <p:spPr>
          <a:xfrm>
            <a:off x="4800600" y="4134140"/>
            <a:ext cx="1676400" cy="203806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cxnSp>
        <p:nvCxnSpPr>
          <p:cNvPr id="7" name="Straight Connector 6">
            <a:extLst>
              <a:ext uri="{FF2B5EF4-FFF2-40B4-BE49-F238E27FC236}">
                <a16:creationId xmlns:a16="http://schemas.microsoft.com/office/drawing/2014/main" id="{74108C30-B48B-D015-0F06-5876A05981FC}"/>
              </a:ext>
            </a:extLst>
          </p:cNvPr>
          <p:cNvCxnSpPr/>
          <p:nvPr/>
        </p:nvCxnSpPr>
        <p:spPr>
          <a:xfrm>
            <a:off x="4343400" y="914400"/>
            <a:ext cx="0" cy="52578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itle 5">
            <a:extLst>
              <a:ext uri="{FF2B5EF4-FFF2-40B4-BE49-F238E27FC236}">
                <a16:creationId xmlns:a16="http://schemas.microsoft.com/office/drawing/2014/main" id="{24C45781-1BC9-E26E-2AAB-18306197C722}"/>
              </a:ext>
            </a:extLst>
          </p:cNvPr>
          <p:cNvSpPr txBox="1">
            <a:spLocks/>
          </p:cNvSpPr>
          <p:nvPr/>
        </p:nvSpPr>
        <p:spPr>
          <a:xfrm>
            <a:off x="1135261" y="1066800"/>
            <a:ext cx="2490786" cy="810827"/>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lang="en-US" sz="3600" kern="1200" cap="small">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r>
              <a:rPr lang="en-US" sz="6600" dirty="0">
                <a:latin typeface="+mn-lt"/>
                <a:cs typeface="Arial"/>
              </a:rPr>
              <a:t>AC Calibration</a:t>
            </a:r>
          </a:p>
        </p:txBody>
      </p:sp>
      <p:sp>
        <p:nvSpPr>
          <p:cNvPr id="9" name="Title 5">
            <a:extLst>
              <a:ext uri="{FF2B5EF4-FFF2-40B4-BE49-F238E27FC236}">
                <a16:creationId xmlns:a16="http://schemas.microsoft.com/office/drawing/2014/main" id="{540D0DED-2673-2CE5-9CF6-60C989BEE38A}"/>
              </a:ext>
            </a:extLst>
          </p:cNvPr>
          <p:cNvSpPr txBox="1">
            <a:spLocks/>
          </p:cNvSpPr>
          <p:nvPr/>
        </p:nvSpPr>
        <p:spPr>
          <a:xfrm>
            <a:off x="5730483" y="1066800"/>
            <a:ext cx="2490786" cy="810827"/>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lang="en-US" sz="3600" kern="1200" cap="small">
                <a:solidFill>
                  <a:srgbClr val="C0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a:r>
              <a:rPr lang="en-US" sz="6600" dirty="0">
                <a:latin typeface="+mj-lt"/>
                <a:cs typeface="Arial"/>
              </a:rPr>
              <a:t>DC Calibration</a:t>
            </a:r>
          </a:p>
        </p:txBody>
      </p:sp>
      <p:sp>
        <p:nvSpPr>
          <p:cNvPr id="11" name="Plus Sign 10">
            <a:extLst>
              <a:ext uri="{FF2B5EF4-FFF2-40B4-BE49-F238E27FC236}">
                <a16:creationId xmlns:a16="http://schemas.microsoft.com/office/drawing/2014/main" id="{E5BBC5F3-A5B1-0E5D-57F9-A1F3A71EBC20}"/>
              </a:ext>
            </a:extLst>
          </p:cNvPr>
          <p:cNvSpPr/>
          <p:nvPr/>
        </p:nvSpPr>
        <p:spPr>
          <a:xfrm>
            <a:off x="6400800" y="4648200"/>
            <a:ext cx="990600" cy="96217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03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2100742" y="2819400"/>
            <a:ext cx="7043258" cy="1537983"/>
          </a:xfrm>
        </p:spPr>
        <p:txBody>
          <a:bodyPr>
            <a:normAutofit fontScale="90000"/>
          </a:bodyPr>
          <a:lstStyle/>
          <a:p>
            <a:r>
              <a:rPr lang="en-US" sz="6600" dirty="0">
                <a:latin typeface="+mj-lt"/>
                <a:cs typeface="Arial"/>
              </a:rPr>
              <a:t>Attaining DC Energy Measurement Accreditation</a:t>
            </a:r>
          </a:p>
        </p:txBody>
      </p:sp>
      <p:sp>
        <p:nvSpPr>
          <p:cNvPr id="4" name="Text Placeholder 3">
            <a:extLst>
              <a:ext uri="{FF2B5EF4-FFF2-40B4-BE49-F238E27FC236}">
                <a16:creationId xmlns:a16="http://schemas.microsoft.com/office/drawing/2014/main" id="{917BE897-AE03-22CD-1EF0-57BDB2219537}"/>
              </a:ext>
            </a:extLst>
          </p:cNvPr>
          <p:cNvSpPr>
            <a:spLocks noGrp="1"/>
          </p:cNvSpPr>
          <p:nvPr>
            <p:ph type="body" sz="quarter" idx="10"/>
          </p:nvPr>
        </p:nvSpPr>
        <p:spPr>
          <a:xfrm>
            <a:off x="5491642" y="5029201"/>
            <a:ext cx="3244850" cy="609599"/>
          </a:xfrm>
        </p:spPr>
        <p:txBody>
          <a:bodyPr>
            <a:normAutofit fontScale="92500"/>
          </a:bodyPr>
          <a:lstStyle/>
          <a:p>
            <a:r>
              <a:rPr lang="en-US" dirty="0">
                <a:solidFill>
                  <a:srgbClr val="C00000"/>
                </a:solidFill>
              </a:rPr>
              <a:t>EDA Niagara</a:t>
            </a:r>
          </a:p>
          <a:p>
            <a:r>
              <a:rPr lang="en-US" dirty="0">
                <a:solidFill>
                  <a:srgbClr val="C00000"/>
                </a:solidFill>
              </a:rPr>
              <a:t>Metering Exhibition and Workshop</a:t>
            </a:r>
          </a:p>
        </p:txBody>
      </p:sp>
      <p:sp>
        <p:nvSpPr>
          <p:cNvPr id="5" name="Text Placeholder 4">
            <a:extLst>
              <a:ext uri="{FF2B5EF4-FFF2-40B4-BE49-F238E27FC236}">
                <a16:creationId xmlns:a16="http://schemas.microsoft.com/office/drawing/2014/main" id="{445EC5E0-53CE-FF56-D489-0C01B7319A0A}"/>
              </a:ext>
            </a:extLst>
          </p:cNvPr>
          <p:cNvSpPr>
            <a:spLocks noGrp="1"/>
          </p:cNvSpPr>
          <p:nvPr>
            <p:ph type="body" sz="quarter" idx="11"/>
          </p:nvPr>
        </p:nvSpPr>
        <p:spPr/>
        <p:txBody>
          <a:bodyPr>
            <a:normAutofit fontScale="92500" lnSpcReduction="20000"/>
          </a:bodyPr>
          <a:lstStyle/>
          <a:p>
            <a:r>
              <a:rPr lang="en-US" dirty="0">
                <a:solidFill>
                  <a:srgbClr val="C00000"/>
                </a:solidFill>
              </a:rPr>
              <a:t>April 4, 2024, 9:00 – 9:45 AM</a:t>
            </a:r>
          </a:p>
        </p:txBody>
      </p:sp>
      <p:sp>
        <p:nvSpPr>
          <p:cNvPr id="7" name="Text Placeholder 6">
            <a:extLst>
              <a:ext uri="{FF2B5EF4-FFF2-40B4-BE49-F238E27FC236}">
                <a16:creationId xmlns:a16="http://schemas.microsoft.com/office/drawing/2014/main" id="{221183BB-DFAD-4E91-C1FD-47FE8EA9FF21}"/>
              </a:ext>
            </a:extLst>
          </p:cNvPr>
          <p:cNvSpPr>
            <a:spLocks noGrp="1"/>
          </p:cNvSpPr>
          <p:nvPr>
            <p:ph type="body" sz="quarter" idx="12"/>
          </p:nvPr>
        </p:nvSpPr>
        <p:spPr>
          <a:xfrm>
            <a:off x="5410200" y="5937967"/>
            <a:ext cx="3244850" cy="657169"/>
          </a:xfrm>
        </p:spPr>
        <p:txBody>
          <a:bodyPr>
            <a:normAutofit/>
          </a:bodyPr>
          <a:lstStyle/>
          <a:p>
            <a:r>
              <a:rPr lang="en-US" dirty="0">
                <a:solidFill>
                  <a:srgbClr val="C00000"/>
                </a:solidFill>
              </a:rPr>
              <a:t>Perry Lawton, TESCO</a:t>
            </a:r>
          </a:p>
        </p:txBody>
      </p:sp>
      <p:pic>
        <p:nvPicPr>
          <p:cNvPr id="3" name="Picture 2">
            <a:extLst>
              <a:ext uri="{FF2B5EF4-FFF2-40B4-BE49-F238E27FC236}">
                <a16:creationId xmlns:a16="http://schemas.microsoft.com/office/drawing/2014/main" id="{92588F9A-7AC9-9754-2808-41B595FC95A0}"/>
              </a:ext>
            </a:extLst>
          </p:cNvPr>
          <p:cNvPicPr>
            <a:picLocks noChangeAspect="1"/>
          </p:cNvPicPr>
          <p:nvPr/>
        </p:nvPicPr>
        <p:blipFill>
          <a:blip r:embed="rId2"/>
          <a:stretch>
            <a:fillRect/>
          </a:stretch>
        </p:blipFill>
        <p:spPr>
          <a:xfrm>
            <a:off x="2667000" y="5047408"/>
            <a:ext cx="2448087" cy="1182784"/>
          </a:xfrm>
          <a:prstGeom prst="rect">
            <a:avLst/>
          </a:prstGeom>
        </p:spPr>
      </p:pic>
      <p:pic>
        <p:nvPicPr>
          <p:cNvPr id="2" name="Picture 1">
            <a:extLst>
              <a:ext uri="{FF2B5EF4-FFF2-40B4-BE49-F238E27FC236}">
                <a16:creationId xmlns:a16="http://schemas.microsoft.com/office/drawing/2014/main" id="{8033B1D1-3171-B5CC-F5E2-80F72538BBED}"/>
              </a:ext>
            </a:extLst>
          </p:cNvPr>
          <p:cNvPicPr>
            <a:picLocks noChangeAspect="1"/>
          </p:cNvPicPr>
          <p:nvPr/>
        </p:nvPicPr>
        <p:blipFill>
          <a:blip r:embed="rId3"/>
          <a:stretch>
            <a:fillRect/>
          </a:stretch>
        </p:blipFill>
        <p:spPr>
          <a:xfrm>
            <a:off x="-276913" y="0"/>
            <a:ext cx="2552188" cy="6858000"/>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9383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DC Energy Traceability</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TESCO Expansion of Scope of ISO17025 Accreditation for DC measurement (2022)</a:t>
            </a:r>
          </a:p>
          <a:p>
            <a:pPr lvl="1"/>
            <a:r>
              <a:rPr lang="en-US" altLang="en-US" sz="2400" dirty="0"/>
              <a:t>Standards: ANSI/IS0 9001: 2015, ISO/IEC 17025: 2017</a:t>
            </a:r>
          </a:p>
          <a:p>
            <a:pPr lvl="2"/>
            <a:r>
              <a:rPr lang="en-US" altLang="en-US" sz="1800" dirty="0"/>
              <a:t>Past and other standards</a:t>
            </a:r>
          </a:p>
          <a:p>
            <a:pPr lvl="1"/>
            <a:r>
              <a:rPr lang="en-US" altLang="en-US" sz="2400" dirty="0"/>
              <a:t>Testing</a:t>
            </a:r>
          </a:p>
          <a:p>
            <a:pPr lvl="1"/>
            <a:r>
              <a:rPr lang="en-US" altLang="en-US" sz="2400" dirty="0"/>
              <a:t>Known Process</a:t>
            </a:r>
          </a:p>
          <a:p>
            <a:pPr lvl="1"/>
            <a:r>
              <a:rPr lang="en-US" altLang="en-US" sz="2400" dirty="0"/>
              <a:t>Traceability</a:t>
            </a:r>
          </a:p>
          <a:p>
            <a:pPr lvl="1"/>
            <a:r>
              <a:rPr lang="en-US" altLang="en-US" sz="2400" dirty="0"/>
              <a:t>Uncertainty</a:t>
            </a:r>
          </a:p>
          <a:p>
            <a:pPr lvl="1"/>
            <a:r>
              <a:rPr lang="en-US" altLang="en-US" sz="2400" dirty="0"/>
              <a:t>Audit and Accreditation</a:t>
            </a:r>
          </a:p>
          <a:p>
            <a:endParaRPr lang="en-US" altLang="en-US" sz="2800" dirty="0"/>
          </a:p>
          <a:p>
            <a:pPr lvl="1"/>
            <a:endParaRPr lang="en-US" altLang="en-US" sz="2400" dirty="0"/>
          </a:p>
        </p:txBody>
      </p:sp>
    </p:spTree>
    <p:extLst>
      <p:ext uri="{BB962C8B-B14F-4D97-AF65-F5344CB8AC3E}">
        <p14:creationId xmlns:p14="http://schemas.microsoft.com/office/powerpoint/2010/main" val="273224463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Template>
  <TotalTime>18947</TotalTime>
  <Words>1999</Words>
  <Application>Microsoft Office PowerPoint</Application>
  <PresentationFormat>On-screen Show (4:3)</PresentationFormat>
  <Paragraphs>278</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Noto Sans</vt:lpstr>
      <vt:lpstr>Times New Roman</vt:lpstr>
      <vt:lpstr>AvantGarde</vt:lpstr>
      <vt:lpstr>Arial</vt:lpstr>
      <vt:lpstr>Calibri</vt:lpstr>
      <vt:lpstr>Lato</vt:lpstr>
      <vt:lpstr>TESCO Template</vt:lpstr>
      <vt:lpstr>DC Energy Traceability/EV Charging Station Accuracy Tracing</vt:lpstr>
      <vt:lpstr>Topics Overview</vt:lpstr>
      <vt:lpstr>DC Energy Traceability and ISO 17025 Accreditation</vt:lpstr>
      <vt:lpstr>TESCO EVSE History</vt:lpstr>
      <vt:lpstr>TESCO EVSE History: AC vs DC</vt:lpstr>
      <vt:lpstr>EVSE Tracing</vt:lpstr>
      <vt:lpstr>EVSE Tracing</vt:lpstr>
      <vt:lpstr>Attaining DC Energy Measurement Accreditation</vt:lpstr>
      <vt:lpstr>DC Energy Traceability</vt:lpstr>
      <vt:lpstr>Standards</vt:lpstr>
      <vt:lpstr>Standards</vt:lpstr>
      <vt:lpstr>Standards</vt:lpstr>
      <vt:lpstr>Standards – Terms</vt:lpstr>
      <vt:lpstr>Standards – Terms</vt:lpstr>
      <vt:lpstr>IS0/IEC 17025: 2017</vt:lpstr>
      <vt:lpstr>IS0/IEC 17025: 2017</vt:lpstr>
      <vt:lpstr>Traceability </vt:lpstr>
      <vt:lpstr>Traceability </vt:lpstr>
      <vt:lpstr>Calibration and Testing </vt:lpstr>
      <vt:lpstr>Known Process </vt:lpstr>
      <vt:lpstr>EV Charging Station Tracing</vt:lpstr>
      <vt:lpstr>EV Charging Station Tracing</vt:lpstr>
      <vt:lpstr>What are we doing? EVSE Testing CA</vt:lpstr>
      <vt:lpstr>What are we doing? EVSE Testing CA</vt:lpstr>
      <vt:lpstr>What are we doing? EVSE Testing CA</vt:lpstr>
      <vt:lpstr>What are we doing?</vt:lpstr>
      <vt:lpstr>How are we doing it?</vt:lpstr>
      <vt:lpstr>TS400 Overview: Hardware</vt:lpstr>
      <vt:lpstr>TS400 Overview: Hardware</vt:lpstr>
      <vt:lpstr>T4350 vs T4000</vt:lpstr>
      <vt:lpstr>PL4150 vs. PL4000</vt:lpstr>
      <vt:lpstr>TESCO EVSE Testing</vt:lpstr>
      <vt:lpstr>Review of Key Points</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Perry Lawton</cp:lastModifiedBy>
  <cp:revision>132</cp:revision>
  <cp:lastPrinted>2004-05-03T19:12:21Z</cp:lastPrinted>
  <dcterms:created xsi:type="dcterms:W3CDTF">2004-03-09T01:40:14Z</dcterms:created>
  <dcterms:modified xsi:type="dcterms:W3CDTF">2024-04-04T12:10:34Z</dcterms:modified>
</cp:coreProperties>
</file>