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</p:sldMasterIdLst>
  <p:notesMasterIdLst>
    <p:notesMasterId r:id="rId47"/>
  </p:notesMasterIdLst>
  <p:handoutMasterIdLst>
    <p:handoutMasterId r:id="rId48"/>
  </p:handoutMasterIdLst>
  <p:sldIdLst>
    <p:sldId id="462" r:id="rId5"/>
    <p:sldId id="329" r:id="rId6"/>
    <p:sldId id="428" r:id="rId7"/>
    <p:sldId id="405" r:id="rId8"/>
    <p:sldId id="361" r:id="rId9"/>
    <p:sldId id="408" r:id="rId10"/>
    <p:sldId id="406" r:id="rId11"/>
    <p:sldId id="433" r:id="rId12"/>
    <p:sldId id="461" r:id="rId13"/>
    <p:sldId id="434" r:id="rId14"/>
    <p:sldId id="435" r:id="rId15"/>
    <p:sldId id="436" r:id="rId16"/>
    <p:sldId id="448" r:id="rId17"/>
    <p:sldId id="421" r:id="rId18"/>
    <p:sldId id="422" r:id="rId19"/>
    <p:sldId id="411" r:id="rId20"/>
    <p:sldId id="449" r:id="rId21"/>
    <p:sldId id="450" r:id="rId22"/>
    <p:sldId id="451" r:id="rId23"/>
    <p:sldId id="442" r:id="rId24"/>
    <p:sldId id="443" r:id="rId25"/>
    <p:sldId id="452" r:id="rId26"/>
    <p:sldId id="453" r:id="rId27"/>
    <p:sldId id="437" r:id="rId28"/>
    <p:sldId id="439" r:id="rId29"/>
    <p:sldId id="440" r:id="rId30"/>
    <p:sldId id="441" r:id="rId31"/>
    <p:sldId id="360" r:id="rId32"/>
    <p:sldId id="277" r:id="rId33"/>
    <p:sldId id="371" r:id="rId34"/>
    <p:sldId id="278" r:id="rId35"/>
    <p:sldId id="279" r:id="rId36"/>
    <p:sldId id="454" r:id="rId37"/>
    <p:sldId id="457" r:id="rId38"/>
    <p:sldId id="458" r:id="rId39"/>
    <p:sldId id="455" r:id="rId40"/>
    <p:sldId id="348" r:id="rId41"/>
    <p:sldId id="342" r:id="rId42"/>
    <p:sldId id="343" r:id="rId43"/>
    <p:sldId id="344" r:id="rId44"/>
    <p:sldId id="345" r:id="rId45"/>
    <p:sldId id="460" r:id="rId4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 varScale="1">
        <p:scale>
          <a:sx n="77" d="100"/>
          <a:sy n="77" d="100"/>
        </p:scale>
        <p:origin x="16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4/26/2023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011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9C58C-60AC-C614-ACBA-3AF27DB8EC36}"/>
              </a:ext>
            </a:extLst>
          </p:cNvPr>
          <p:cNvSpPr/>
          <p:nvPr userDrawn="1"/>
        </p:nvSpPr>
        <p:spPr>
          <a:xfrm>
            <a:off x="1504950" y="762000"/>
            <a:ext cx="7258050" cy="38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989CF4FF-F9FD-5041-0993-A10D317BA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48" y="274466"/>
            <a:ext cx="18415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32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86F4-63E7-4383-9532-DCF23278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146325" cy="699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3CDAD9-5B2A-457C-8529-7105255C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DEDE86-11F3-430D-A22E-FE21C4B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D3C19FB-A715-0C19-FA6E-13BA47C88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3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36525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116CD3-8A6F-7D1A-551B-AD4FFED669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66674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1B268DE-D9A6-518A-764A-ED0809CFF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80BDD5-A2B0-A198-8231-05D7E497F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8EF2D53-F10A-6631-D2F6-98F4C201A2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B39A06B-2AA4-8396-08C3-C77928F98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3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80D165C-3961-C0F0-247E-593466E1C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6C3806-062B-428D-9C60-7F07794F3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4219FE-B80A-4E50-8CB4-E3E85F3FF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F983AF-02B5-494E-9FCE-53D8F53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D764A5D-28CB-4BF8-80DC-96083F2AE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7A53C12-EA62-4177-252C-CD43825FF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5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DF29A6-E9EC-4586-AC5E-CF2B1E78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AED3D-4FCF-4D9B-A060-41F491F7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4368DFE-D0A3-15DD-0EE8-00C491033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0" y="170546"/>
            <a:ext cx="871150" cy="6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0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C42273-1EF2-52BF-962B-7608DE60F75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37300"/>
            <a:ext cx="3086100" cy="365125"/>
          </a:xfrm>
        </p:spPr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A3DA8-4256-769B-9FDF-B014BB1BD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4BEAC4C4-F0A7-4B61-A827-E4198D078267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4C8D5B8-BE08-04B7-F53C-E2FEBA6CE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2514600"/>
            <a:ext cx="7467600" cy="1557595"/>
          </a:xfrm>
        </p:spPr>
        <p:txBody>
          <a:bodyPr>
            <a:noAutofit/>
          </a:bodyPr>
          <a:lstStyle/>
          <a:p>
            <a:r>
              <a:rPr lang="en-US" sz="5500" dirty="0">
                <a:latin typeface="Cabin Medium" pitchFamily="2" charset="0"/>
              </a:rPr>
              <a:t>Certifying DC Electric Vehicle Chargers &amp; AC Level Two Chargers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D1746B9-3379-0B31-B9BE-F1C2C8969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3985183"/>
            <a:ext cx="6858000" cy="674859"/>
          </a:xfrm>
        </p:spPr>
        <p:txBody>
          <a:bodyPr/>
          <a:lstStyle/>
          <a:p>
            <a:r>
              <a:rPr lang="en-US" dirty="0"/>
              <a:t>NIST Regulations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7E0D71-964B-0E8A-8664-9F2CE757C4F9}"/>
              </a:ext>
            </a:extLst>
          </p:cNvPr>
          <p:cNvSpPr txBox="1">
            <a:spLocks/>
          </p:cNvSpPr>
          <p:nvPr/>
        </p:nvSpPr>
        <p:spPr>
          <a:xfrm>
            <a:off x="5670550" y="5542778"/>
            <a:ext cx="3244850" cy="2711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Tom Lawton, President TESCO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9A5F1A1-74CC-6693-D75D-E6862BA02A52}"/>
              </a:ext>
            </a:extLst>
          </p:cNvPr>
          <p:cNvSpPr txBox="1">
            <a:spLocks/>
          </p:cNvSpPr>
          <p:nvPr/>
        </p:nvSpPr>
        <p:spPr>
          <a:xfrm>
            <a:off x="5571744" y="5225486"/>
            <a:ext cx="3244850" cy="2711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2:00 PM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59923A-DBB1-BC8D-9BD4-AB303AA1A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1744" y="4922221"/>
            <a:ext cx="3244850" cy="2711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Thursday April 27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1808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298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B96F5E-C537-0DA3-5EBB-7E76AF98C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3073" y="1447970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709048" y="3031569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2019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2020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4/2021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88867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8809BE-DE95-0B93-C9BF-0845CB145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2019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20746" y="2604382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2020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4/2021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88121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9138F8-45C3-0264-A015-4B1EA8D48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2019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2020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4/2020</a:t>
            </a: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B94825-1B57-1AE8-869E-E58F0B89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1309818"/>
            <a:ext cx="2628900" cy="416899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9817"/>
            <a:ext cx="6400800" cy="484243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DC Generation 1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Multiple vehicles announced for 2023</a:t>
            </a:r>
          </a:p>
          <a:p>
            <a:pPr lvl="2" algn="ctr">
              <a:lnSpc>
                <a:spcPct val="90000"/>
              </a:lnSpc>
            </a:pPr>
            <a:r>
              <a:rPr lang="en-US" sz="2800" dirty="0">
                <a:latin typeface="Cabin" pitchFamily="2" charset="0"/>
              </a:rPr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31FD0-06E0-38A9-757C-A1056DF30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C2DE3-FC5A-3D41-661E-1111065A2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95400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C0680-36D0-B256-E2EF-57B7E3853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95400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150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3BF3C-E39E-9A86-EC28-A25666210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0000"/>
            <a:ext cx="9144000" cy="109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Cabin" pitchFamily="2" charset="0"/>
              </a:rPr>
              <a:t>Manufacturers have announced over 100 EV models </a:t>
            </a:r>
            <a:br>
              <a:rPr lang="en-US" b="1" dirty="0">
                <a:latin typeface="Cabin" pitchFamily="2" charset="0"/>
              </a:rPr>
            </a:br>
            <a:r>
              <a:rPr lang="en-US" b="1" dirty="0">
                <a:latin typeface="Cabin" pitchFamily="2" charset="0"/>
              </a:rPr>
              <a:t>to be introduced by 2024.</a:t>
            </a:r>
            <a:endParaRPr lang="en-US" b="1" dirty="0">
              <a:highlight>
                <a:srgbClr val="F7FF8B"/>
              </a:highlight>
              <a:latin typeface="Cabi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61F5C-D4BD-3EB0-ABB8-666049A93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53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bin" pitchFamily="2" charset="0"/>
              </a:rPr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B16BE-2C0B-5106-4225-0C4CD4B00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bin" pitchFamily="2" charset="0"/>
              </a:rPr>
              <a:t>Ford announced during its fourth-quarter earnings report that it will invest $22 billion in electric vehicles and $7 billion in autonomous vehicles through 2025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C424-A8C3-A59A-9892-C7B9F3DBC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38150" y="1027610"/>
            <a:ext cx="8077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bin" pitchFamily="2" charset="0"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bin" pitchFamily="2" charset="0"/>
              </a:rPr>
              <a:t>Toyota Details New EV Models Launching for 2022–2025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bin" pitchFamily="2" charset="0"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136524"/>
            <a:ext cx="6958399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3716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Cabin" pitchFamily="2" charset="0"/>
              </a:rPr>
              <a:t>Electric Vehicle Service Equipment</a:t>
            </a:r>
          </a:p>
          <a:p>
            <a:pPr marL="0" indent="0" algn="ctr">
              <a:buNone/>
            </a:pPr>
            <a:r>
              <a:rPr lang="en-US" sz="4400" b="1" dirty="0">
                <a:latin typeface="Cabin" pitchFamily="2" charset="0"/>
              </a:rPr>
              <a:t>What is it all about?</a:t>
            </a:r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6B806-E4FC-3294-242A-7957B9A03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 Manufacturers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84338-90AA-9009-4380-55543A3CF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7848600" cy="6096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8D216-88FB-347A-68E5-8D7B5EB4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371600"/>
            <a:ext cx="7696200" cy="457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Major charging system networks</a:t>
            </a:r>
          </a:p>
          <a:p>
            <a:pPr lvl="1"/>
            <a:r>
              <a:rPr lang="en-US" b="1" dirty="0">
                <a:latin typeface="Cabin" pitchFamily="2" charset="0"/>
              </a:rPr>
              <a:t>Blink</a:t>
            </a:r>
          </a:p>
          <a:p>
            <a:pPr lvl="1"/>
            <a:r>
              <a:rPr lang="en-US" b="1" dirty="0">
                <a:latin typeface="Cabin" pitchFamily="2" charset="0"/>
              </a:rPr>
              <a:t>Chargepoint</a:t>
            </a:r>
          </a:p>
          <a:p>
            <a:pPr lvl="1"/>
            <a:r>
              <a:rPr lang="en-US" b="1" dirty="0">
                <a:latin typeface="Cabin" pitchFamily="2" charset="0"/>
              </a:rPr>
              <a:t>Electrify America</a:t>
            </a:r>
          </a:p>
          <a:p>
            <a:pPr lvl="1"/>
            <a:r>
              <a:rPr lang="en-US" b="1" dirty="0">
                <a:latin typeface="Cabin" pitchFamily="2" charset="0"/>
              </a:rPr>
              <a:t>EvGo</a:t>
            </a:r>
          </a:p>
          <a:p>
            <a:pPr lvl="1"/>
            <a:r>
              <a:rPr lang="en-US" b="1" dirty="0">
                <a:latin typeface="Cabin" pitchFamily="2" charset="0"/>
              </a:rPr>
              <a:t>Tesla</a:t>
            </a:r>
          </a:p>
          <a:p>
            <a:pPr lvl="1"/>
            <a:r>
              <a:rPr lang="en-US" b="1" dirty="0">
                <a:latin typeface="Cabin" pitchFamily="2" charset="0"/>
              </a:rPr>
              <a:t>Volta</a:t>
            </a:r>
          </a:p>
          <a:p>
            <a:pPr lvl="1"/>
            <a:r>
              <a:rPr lang="en-US" b="1" dirty="0" err="1">
                <a:latin typeface="Cabin" pitchFamily="2" charset="0"/>
              </a:rPr>
              <a:t>Rivian</a:t>
            </a:r>
            <a:endParaRPr lang="en-US" b="1" dirty="0">
              <a:latin typeface="Cabin" pitchFamily="2" charset="0"/>
            </a:endParaRPr>
          </a:p>
          <a:p>
            <a:pPr marL="457200" lvl="1" indent="0">
              <a:buNone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27267B-DBEC-DC74-3383-2769F9AF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4301010" cy="20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AF8F5-9C4F-7140-0895-44566A2FF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9728" y="-152400"/>
            <a:ext cx="8283271" cy="132974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bin" pitchFamily="2" charset="0"/>
              </a:rPr>
              <a:t>Americans drove 3.23 trillion miles in 2021.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bin" pitchFamily="2" charset="0"/>
              </a:rPr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bin" pitchFamily="2" charset="0"/>
              </a:rPr>
              <a:t>Average household uses 10.6 MWh/yr.</a:t>
            </a:r>
          </a:p>
          <a:p>
            <a:pPr algn="ctr"/>
            <a:r>
              <a:rPr lang="en-US" sz="2800" dirty="0">
                <a:latin typeface="Cabin" pitchFamily="2" charset="0"/>
              </a:rPr>
              <a:t>Charging their cars would take 8.8 MWh/yr.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5D559-6221-429A-550E-4969A0697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3900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BD3F35-1B2A-79AE-6B70-38FEAB80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EE363D-F0CB-A594-A168-5D56AC62D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49362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A6CF78-5430-0C23-688E-97C4E6D34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World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E648F0-9F0D-0E2D-FE7C-3412252E0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C61D-C564-74D5-CAE8-AF244CAC8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5791200" cy="4800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bin" pitchFamily="2" charset="0"/>
              </a:rPr>
              <a:t>Sales of electricity as a vehicle fuel are regulated by the Department of Commerce</a:t>
            </a:r>
          </a:p>
          <a:p>
            <a:r>
              <a:rPr lang="en-US" sz="2400" dirty="0">
                <a:latin typeface="Cabin" pitchFamily="2" charset="0"/>
              </a:rPr>
              <a:t>Like all sales of all things based on quantity sold, EVSE sales are regulated by NIST Handbooks 130 and 44.</a:t>
            </a:r>
          </a:p>
          <a:p>
            <a:r>
              <a:rPr lang="en-US" sz="2400" dirty="0">
                <a:latin typeface="Cabin" pitchFamily="2" charset="0"/>
              </a:rPr>
              <a:t>HB130 establishes that all sales of electricity as a vehicle fuel must be based on the quantity delivered.</a:t>
            </a:r>
          </a:p>
          <a:p>
            <a:r>
              <a:rPr lang="en-US" sz="2400" dirty="0">
                <a:latin typeface="Cabin" pitchFamily="2" charset="0"/>
              </a:rPr>
              <a:t>HB44 sets performance requirements for devices (Electric Vehicle Service Equipment) used to dispense electricity for sale.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217A1-C688-8CCC-8997-8FDEE365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524000"/>
            <a:ext cx="2929467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A.1.	General</a:t>
            </a:r>
            <a:endParaRPr lang="en-US" dirty="0">
              <a:solidFill>
                <a:srgbClr val="C00000"/>
              </a:solidFill>
              <a:latin typeface="Cabin" pitchFamily="2" charset="0"/>
            </a:endParaRPr>
          </a:p>
          <a:p>
            <a:pPr marL="0" indent="0">
              <a:buNone/>
            </a:pPr>
            <a:r>
              <a:rPr lang="en-US" dirty="0">
                <a:latin typeface="Cabin" pitchFamily="2" charset="0"/>
              </a:rPr>
              <a:t>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  <a:p>
            <a:pPr marL="0" indent="0">
              <a:buNone/>
            </a:pPr>
            <a:endParaRPr lang="en-US" dirty="0">
              <a:latin typeface="Cabin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2B74D-804F-01E8-6D2E-B2385AFDA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36524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bin" pitchFamily="2" charset="0"/>
              </a:rPr>
              <a:t>Types of EVSE’s</a:t>
            </a:r>
          </a:p>
          <a:p>
            <a:r>
              <a:rPr lang="en-US" sz="4400" dirty="0">
                <a:latin typeface="Cabin" pitchFamily="2" charset="0"/>
              </a:rPr>
              <a:t>Market growth</a:t>
            </a:r>
          </a:p>
          <a:p>
            <a:r>
              <a:rPr lang="en-US" sz="4400" dirty="0">
                <a:latin typeface="Cabin" pitchFamily="2" charset="0"/>
              </a:rPr>
              <a:t>Regulatory environment</a:t>
            </a:r>
          </a:p>
          <a:p>
            <a:r>
              <a:rPr lang="en-US" sz="4400" dirty="0">
                <a:latin typeface="Cabin" pitchFamily="2" charset="0"/>
              </a:rPr>
              <a:t>Type approval &amp;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AEC4-1518-88E8-759F-3B541E5EC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Exceptions-This code does not apply to:</a:t>
            </a:r>
          </a:p>
          <a:p>
            <a:pPr lvl="1"/>
            <a:r>
              <a:rPr lang="en-US" sz="2400" dirty="0">
                <a:latin typeface="Cabin" pitchFamily="2" charset="0"/>
              </a:rPr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>
                <a:latin typeface="Cabin" pitchFamily="2" charset="0"/>
              </a:rPr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>
                <a:latin typeface="Cabin" pitchFamily="2" charset="0"/>
              </a:rPr>
              <a:t>The wholesale delivery of electricity.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A32D0-D80F-B768-DAAA-D4A4EC528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Use Cases – </a:t>
            </a:r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NOT COVERED</a:t>
            </a:r>
          </a:p>
          <a:p>
            <a:pPr lvl="1"/>
            <a:r>
              <a:rPr lang="en-US" sz="2400" dirty="0">
                <a:latin typeface="Cabin" pitchFamily="2" charset="0"/>
              </a:rPr>
              <a:t>A store provides a free EVSE in its parking lot</a:t>
            </a:r>
          </a:p>
          <a:p>
            <a:pPr lvl="1"/>
            <a:r>
              <a:rPr lang="en-US" sz="2400" dirty="0">
                <a:latin typeface="Cabin" pitchFamily="2" charset="0"/>
              </a:rPr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>
                <a:latin typeface="Cabin" pitchFamily="2" charset="0"/>
              </a:rPr>
              <a:t>Tesla provides free charging services for some owners</a:t>
            </a:r>
          </a:p>
          <a:p>
            <a:pPr lvl="1"/>
            <a:r>
              <a:rPr lang="en-US" sz="2400" dirty="0">
                <a:latin typeface="Cabin" pitchFamily="2" charset="0"/>
              </a:rPr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0CDA6-F322-DD11-1A45-5FFC509D5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Use Cases –</a:t>
            </a:r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COVERED</a:t>
            </a:r>
          </a:p>
          <a:p>
            <a:pPr lvl="1"/>
            <a:r>
              <a:rPr lang="en-US" dirty="0">
                <a:latin typeface="Cabin" pitchFamily="2" charset="0"/>
              </a:rPr>
              <a:t>ANY transaction which is based on the amount of energy delivered</a:t>
            </a:r>
          </a:p>
          <a:p>
            <a:pPr lvl="1"/>
            <a:r>
              <a:rPr lang="en-US" dirty="0">
                <a:latin typeface="Cabin" pitchFamily="2" charset="0"/>
              </a:rPr>
              <a:t>Examples</a:t>
            </a:r>
          </a:p>
          <a:p>
            <a:pPr lvl="2"/>
            <a:r>
              <a:rPr lang="en-US" dirty="0">
                <a:latin typeface="Cabin" pitchFamily="2" charset="0"/>
              </a:rPr>
              <a:t>A network of charge stations charges a monthly fee to belong AND a fee based on the amount of energy used</a:t>
            </a:r>
          </a:p>
          <a:p>
            <a:pPr lvl="2"/>
            <a:r>
              <a:rPr lang="en-US" dirty="0">
                <a:latin typeface="Cabin" pitchFamily="2" charset="0"/>
              </a:rPr>
              <a:t>A EVSE charges for the amount of energy delivered</a:t>
            </a:r>
          </a:p>
          <a:p>
            <a:pPr lvl="2"/>
            <a:r>
              <a:rPr lang="en-US" dirty="0">
                <a:latin typeface="Cabin" pitchFamily="2" charset="0"/>
              </a:rPr>
              <a:t>A parking lot charges for parking and EVSEs located in it also charge for the amount of energy delivered if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0399F-B700-E8BD-31D9-9EFD42F80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Type Approval</a:t>
            </a:r>
          </a:p>
          <a:p>
            <a:pPr lvl="1"/>
            <a:r>
              <a:rPr lang="en-US" dirty="0">
                <a:latin typeface="Cabin" pitchFamily="2" charset="0"/>
              </a:rPr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>
                <a:latin typeface="Cabin" pitchFamily="2" charset="0"/>
              </a:rPr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>
                <a:latin typeface="Cabin" pitchFamily="2" charset="0"/>
              </a:rPr>
              <a:t>For EVSE, the NTEP lab is the CTEP lab of the California Department of Weights and Measures</a:t>
            </a:r>
          </a:p>
          <a:p>
            <a:pPr lvl="2"/>
            <a:r>
              <a:rPr lang="en-US" dirty="0">
                <a:latin typeface="Cabin" pitchFamily="2" charset="0"/>
              </a:rPr>
              <a:t>EVSE type approvals for AC EVSE are being done now.</a:t>
            </a:r>
          </a:p>
          <a:p>
            <a:pPr lvl="2"/>
            <a:r>
              <a:rPr lang="en-US" dirty="0">
                <a:latin typeface="Cabin" pitchFamily="2" charset="0"/>
              </a:rPr>
              <a:t>Three devices have been approved.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47CD8-6F34-F4C8-442D-17CD02D4E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  <a:latin typeface="Cabin" pitchFamily="2" charset="0"/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1FB57-C22B-18B9-9873-754647073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  <a:latin typeface="Cabin" pitchFamily="2" charset="0"/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  <a:latin typeface="Cabin" pitchFamily="2" charset="0"/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bin" pitchFamily="2" charset="0"/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>
                <a:latin typeface="Cabin" pitchFamily="2" charset="0"/>
              </a:rPr>
              <a:t>Light Load Test. </a:t>
            </a:r>
            <a:r>
              <a:rPr lang="en-US" sz="1800" dirty="0">
                <a:latin typeface="Cabin" pitchFamily="2" charset="0"/>
              </a:rPr>
              <a:t>-  ≤ 15% of maximum available charge current </a:t>
            </a:r>
          </a:p>
          <a:p>
            <a:pPr lvl="2"/>
            <a:r>
              <a:rPr lang="en-US" sz="1800" b="1" dirty="0">
                <a:latin typeface="Cabin" pitchFamily="2" charset="0"/>
              </a:rPr>
              <a:t>Full Load Test</a:t>
            </a:r>
            <a:r>
              <a:rPr lang="en-US" sz="1800" dirty="0">
                <a:latin typeface="Cabin" pitchFamily="2" charset="0"/>
              </a:rPr>
              <a:t>. -  ≥ 85% of maximum available charge current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32EA7-CF5B-ABE6-E8AA-E932C50F0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bin" pitchFamily="2" charset="0"/>
              </a:rPr>
              <a:t>Commissioning</a:t>
            </a:r>
          </a:p>
          <a:p>
            <a:pPr lvl="1"/>
            <a:r>
              <a:rPr lang="en-US" dirty="0">
                <a:latin typeface="Cabin" pitchFamily="2" charset="0"/>
              </a:rPr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>
                <a:latin typeface="Cabin" pitchFamily="2" charset="0"/>
              </a:rPr>
              <a:t>EVSE performance must be reverified on a periodic basis as long as they are in service.</a:t>
            </a:r>
          </a:p>
          <a:p>
            <a:pPr lvl="1"/>
            <a:r>
              <a:rPr lang="en-US" dirty="0">
                <a:latin typeface="Cabin" pitchFamily="2" charset="0"/>
              </a:rPr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E8904-336B-7CB4-0F03-8BCD8B08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bin" pitchFamily="2" charset="0"/>
              </a:rPr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bin" pitchFamily="2" charset="0"/>
              </a:rPr>
              <a:t>PL400 AC Level 1 &amp; 2 to 64 Amps,  DC Level 2 to 32 Amps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6F302F-A52B-4CEB-22A6-A3FDB8C7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457200"/>
            <a:ext cx="7208107" cy="816356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First Generation Test Solutions</a:t>
            </a:r>
            <a:b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8012" y="156259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 Generation EVSE Site Testers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22DA78-6DE2-89F6-0142-5B2699A05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pic>
        <p:nvPicPr>
          <p:cNvPr id="6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F04395A8-98F8-8E22-41B4-946C05A0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5551"/>
            <a:ext cx="7007225" cy="47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Tester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Universal Testing Capabilities</a:t>
            </a:r>
          </a:p>
          <a:p>
            <a:pPr lvl="1"/>
            <a:r>
              <a:rPr lang="en-US" b="1" dirty="0">
                <a:latin typeface="Cabin" pitchFamily="2" charset="0"/>
              </a:rPr>
              <a:t>AC Single Phase (CCS1, CCS2, GB/T, Tesla)</a:t>
            </a:r>
          </a:p>
          <a:p>
            <a:pPr lvl="1"/>
            <a:r>
              <a:rPr lang="en-US" b="1" dirty="0">
                <a:latin typeface="Cabin" pitchFamily="2" charset="0"/>
              </a:rPr>
              <a:t>AC 3-Phase (CCS2, GB/T)</a:t>
            </a:r>
          </a:p>
          <a:p>
            <a:pPr lvl="1"/>
            <a:r>
              <a:rPr lang="en-US" b="1" dirty="0">
                <a:latin typeface="Cabin" pitchFamily="2" charset="0"/>
              </a:rPr>
              <a:t>DC to 200A at 1000V (Higher when connectors are available)</a:t>
            </a:r>
          </a:p>
          <a:p>
            <a:pPr lvl="2"/>
            <a:r>
              <a:rPr lang="en-US" b="1" dirty="0">
                <a:latin typeface="Cabin" pitchFamily="2" charset="0"/>
              </a:rPr>
              <a:t>CCS1 (J1772 DUO)</a:t>
            </a:r>
          </a:p>
          <a:p>
            <a:pPr lvl="2"/>
            <a:r>
              <a:rPr lang="en-US" b="1" dirty="0">
                <a:latin typeface="Cabin" pitchFamily="2" charset="0"/>
              </a:rPr>
              <a:t>CCS2</a:t>
            </a:r>
          </a:p>
          <a:p>
            <a:pPr lvl="2"/>
            <a:r>
              <a:rPr lang="en-US" b="1" dirty="0">
                <a:latin typeface="Cabin" pitchFamily="2" charset="0"/>
              </a:rPr>
              <a:t>CHadeMO</a:t>
            </a:r>
          </a:p>
          <a:p>
            <a:pPr lvl="2"/>
            <a:r>
              <a:rPr lang="en-US" b="1" dirty="0">
                <a:latin typeface="Cabin" pitchFamily="2" charset="0"/>
              </a:rPr>
              <a:t>GB/T</a:t>
            </a:r>
          </a:p>
          <a:p>
            <a:pPr lvl="2"/>
            <a:r>
              <a:rPr lang="en-US" b="1" dirty="0">
                <a:latin typeface="Cabin" pitchFamily="2" charset="0"/>
              </a:rPr>
              <a:t>Tesla </a:t>
            </a:r>
          </a:p>
          <a:p>
            <a:pPr lvl="1"/>
            <a:r>
              <a:rPr lang="en-US" b="1" dirty="0">
                <a:latin typeface="Cabin" pitchFamily="2" charset="0"/>
              </a:rPr>
              <a:t>Use programmable load to 17kW or EV for higher DC loads</a:t>
            </a:r>
          </a:p>
          <a:p>
            <a:pPr lvl="2"/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BAC69-27C3-780F-EB45-029FF1885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822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3FD2F-4FC7-66B8-96D5-14DB33758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7772400" cy="4876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J1772  AC Level 2</a:t>
            </a:r>
          </a:p>
          <a:p>
            <a:pPr lvl="1"/>
            <a:r>
              <a:rPr lang="en-US" dirty="0">
                <a:latin typeface="Cabin" pitchFamily="2" charset="0"/>
              </a:rPr>
              <a:t>Home and Commercial Installation</a:t>
            </a:r>
          </a:p>
          <a:p>
            <a:pPr lvl="1"/>
            <a:r>
              <a:rPr lang="en-US" dirty="0">
                <a:latin typeface="Cabin" pitchFamily="2" charset="0"/>
              </a:rPr>
              <a:t>240 Volts at up to 80 Amps (</a:t>
            </a:r>
            <a:r>
              <a:rPr lang="en-US" dirty="0">
                <a:highlight>
                  <a:srgbClr val="FFFF00"/>
                </a:highlight>
                <a:latin typeface="Cabin" pitchFamily="2" charset="0"/>
              </a:rPr>
              <a:t>30A</a:t>
            </a:r>
            <a:r>
              <a:rPr lang="en-US" dirty="0">
                <a:latin typeface="Cabin" pitchFamily="2" charset="0"/>
              </a:rPr>
              <a:t> most common)</a:t>
            </a:r>
          </a:p>
          <a:p>
            <a:pPr lvl="2"/>
            <a:r>
              <a:rPr lang="en-US" dirty="0">
                <a:latin typeface="Cabin" pitchFamily="2" charset="0"/>
              </a:rPr>
              <a:t>Home 30A, Commercial 30A, 50A, 75A</a:t>
            </a:r>
          </a:p>
          <a:p>
            <a:pPr lvl="1"/>
            <a:r>
              <a:rPr lang="en-US" dirty="0">
                <a:latin typeface="Cabin" pitchFamily="2" charset="0"/>
              </a:rPr>
              <a:t>Maximum Power Delivery  ( 19.2 kW )</a:t>
            </a:r>
          </a:p>
          <a:p>
            <a:pPr lvl="2"/>
            <a:r>
              <a:rPr lang="en-US" dirty="0">
                <a:latin typeface="Cabin" pitchFamily="2" charset="0"/>
              </a:rPr>
              <a:t>Mostly vehicle limited to 7.2kW</a:t>
            </a:r>
          </a:p>
          <a:p>
            <a:pPr lvl="1"/>
            <a:r>
              <a:rPr lang="en-US" dirty="0">
                <a:latin typeface="Cabin" pitchFamily="2" charset="0"/>
              </a:rPr>
              <a:t>Typical time to charge </a:t>
            </a:r>
          </a:p>
          <a:p>
            <a:pPr lvl="2"/>
            <a:r>
              <a:rPr lang="en-US" dirty="0">
                <a:latin typeface="Cabin" pitchFamily="2" charset="0"/>
              </a:rPr>
              <a:t>Pluggable Hybrid  (  0.5 – 1.5 hours,  0% to 90%)</a:t>
            </a:r>
          </a:p>
          <a:p>
            <a:pPr lvl="2"/>
            <a:r>
              <a:rPr lang="en-US" dirty="0">
                <a:latin typeface="Cabin" pitchFamily="2" charset="0"/>
              </a:rPr>
              <a:t>EV 80 Mile Range (1.5 – 4 hours, 20% to 90%)</a:t>
            </a:r>
          </a:p>
          <a:p>
            <a:pPr lvl="2"/>
            <a:r>
              <a:rPr lang="en-US" dirty="0">
                <a:latin typeface="Cabin" pitchFamily="2" charset="0"/>
              </a:rPr>
              <a:t>EV200 Mile Range ( 3.2 – 10 hours, 20% to 90%)</a:t>
            </a:r>
          </a:p>
          <a:p>
            <a:pPr lvl="1"/>
            <a:r>
              <a:rPr lang="en-US" dirty="0">
                <a:latin typeface="Cabin" pitchFamily="2" charset="0"/>
              </a:rPr>
              <a:t>21 miles per hour of charge @ 30A</a:t>
            </a:r>
          </a:p>
          <a:p>
            <a:pPr lvl="1"/>
            <a:r>
              <a:rPr lang="en-US" dirty="0">
                <a:latin typeface="Cabin" pitchFamily="2" charset="0"/>
              </a:rPr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3409" y="1995167"/>
            <a:ext cx="712382" cy="28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Industry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4675"/>
            <a:ext cx="7886700" cy="51475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Cabin" pitchFamily="2" charset="0"/>
              </a:rPr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>
                <a:latin typeface="Cabin" pitchFamily="2" charset="0"/>
              </a:rPr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>
                <a:latin typeface="Cabin" pitchFamily="2" charset="0"/>
              </a:rPr>
              <a:t>Testing is  then a simple one click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>
                <a:latin typeface="Cabin" pitchFamily="2" charset="0"/>
              </a:rPr>
              <a:t>Why?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C2144-D5D2-5A5D-4E8B-F95AD8F03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Certification and Traceability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bin" pitchFamily="2" charset="0"/>
              </a:rPr>
              <a:t>None of this means anything if we can not certify and provide traceability for these tests.</a:t>
            </a:r>
          </a:p>
          <a:p>
            <a:r>
              <a:rPr lang="en-US" dirty="0">
                <a:latin typeface="Cabin" pitchFamily="2" charset="0"/>
              </a:rPr>
              <a:t>Two general approaches – New York approach and California Approach</a:t>
            </a:r>
          </a:p>
          <a:p>
            <a:r>
              <a:rPr lang="en-US" dirty="0">
                <a:latin typeface="Cabin" pitchFamily="2" charset="0"/>
              </a:rPr>
              <a:t>Traceability through a National Lab to an International Standard</a:t>
            </a:r>
          </a:p>
          <a:p>
            <a:pPr lvl="1"/>
            <a:r>
              <a:rPr lang="en-US" dirty="0">
                <a:latin typeface="Cabin" pitchFamily="2" charset="0"/>
              </a:rPr>
              <a:t>This requires a DC “Standard”</a:t>
            </a:r>
          </a:p>
          <a:p>
            <a:pPr lvl="1"/>
            <a:r>
              <a:rPr lang="en-US" dirty="0">
                <a:latin typeface="Cabin" pitchFamily="2" charset="0"/>
              </a:rPr>
              <a:t>Fortunately DC Power = VA</a:t>
            </a:r>
          </a:p>
          <a:p>
            <a:pPr lvl="2"/>
            <a:r>
              <a:rPr lang="en-US" dirty="0">
                <a:latin typeface="Cabin" pitchFamily="2" charset="0"/>
              </a:rPr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dirty="0">
                <a:latin typeface="Cabin" pitchFamily="2" charset="0"/>
              </a:rPr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88A1C-D7C5-C5EF-FAB1-86D7A923B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556951" y="136525"/>
            <a:ext cx="7587049" cy="679832"/>
          </a:xfrm>
          <a:noFill/>
        </p:spPr>
        <p:txBody>
          <a:bodyPr anchor="ctr"/>
          <a:lstStyle/>
          <a:p>
            <a:pPr algn="l" eaLnBrk="1" hangingPunct="1"/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Questions and Discussion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Tom Lawton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tom.lawton@tescometering.com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215-228-0500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>
              <a:solidFill>
                <a:srgbClr val="CC33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35FD85-C5F3-32CC-5008-C58FFAB8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9D922-8E39-09BB-7231-9FC039B67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42</a:t>
            </a:fld>
            <a:endParaRPr lang="en-US" dirty="0"/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1624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C04B2-5F54-655C-4182-43B22FFA5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3858768" cy="4648200"/>
          </a:xfrm>
        </p:spPr>
        <p:txBody>
          <a:bodyPr>
            <a:normAutofit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  <a:latin typeface="Cabin" pitchFamily="2" charset="0"/>
              </a:rPr>
              <a:t>Over 85% of commercial EVSEs are AC Level 2</a:t>
            </a:r>
          </a:p>
          <a:p>
            <a:pPr lvl="1"/>
            <a:r>
              <a:rPr lang="en-US" dirty="0">
                <a:latin typeface="Cabin" pitchFamily="2" charset="0"/>
              </a:rPr>
              <a:t>All current EV/PEV in US can use this type though some (Tesla) need adapters </a:t>
            </a:r>
          </a:p>
          <a:p>
            <a:pPr lvl="1"/>
            <a:r>
              <a:rPr lang="en-US" dirty="0">
                <a:latin typeface="Cabin" pitchFamily="2" charset="0"/>
              </a:rPr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214884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136524"/>
            <a:ext cx="7587050" cy="8108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42ABD-7901-51C7-3C62-8C500BF2A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11034" y="1693226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2019</a:t>
            </a:r>
          </a:p>
          <a:p>
            <a:endParaRPr lang="en-US" sz="800" dirty="0">
              <a:latin typeface="Cabin" pitchFamily="2" charset="0"/>
            </a:endParaRP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43800" y="2819607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2020</a:t>
            </a:r>
          </a:p>
          <a:p>
            <a:endParaRPr lang="en-US" sz="800" dirty="0">
              <a:latin typeface="Cabin" pitchFamily="2" charset="0"/>
            </a:endParaRP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bin" pitchFamily="2" charset="0"/>
              </a:rPr>
              <a:t>4/2021</a:t>
            </a:r>
          </a:p>
          <a:p>
            <a:endParaRPr lang="en-US" sz="800" dirty="0">
              <a:latin typeface="Cabin" pitchFamily="2" charset="0"/>
            </a:endParaRPr>
          </a:p>
          <a:p>
            <a:r>
              <a:rPr lang="en-US" dirty="0">
                <a:latin typeface="Cabin" pitchFamily="2" charset="0"/>
              </a:rPr>
              <a:t>Sites:</a:t>
            </a:r>
          </a:p>
          <a:p>
            <a:r>
              <a:rPr lang="en-US" dirty="0">
                <a:latin typeface="Cabin" pitchFamily="2" charset="0"/>
              </a:rPr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bin" pitchFamily="2" charset="0"/>
              </a:rPr>
              <a:t>Number of sites, not ports. A site typically has many ports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A416B-AA58-5FEE-C2C9-7F2C39695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7772400" cy="464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Standards evolving rapidly</a:t>
            </a:r>
          </a:p>
          <a:p>
            <a:pPr lvl="1"/>
            <a:r>
              <a:rPr lang="en-US" dirty="0">
                <a:latin typeface="Cabin" pitchFamily="2" charset="0"/>
              </a:rPr>
              <a:t>Combined Charging System</a:t>
            </a:r>
          </a:p>
          <a:p>
            <a:pPr lvl="2"/>
            <a:r>
              <a:rPr lang="en-US" dirty="0">
                <a:latin typeface="Cabin" pitchFamily="2" charset="0"/>
              </a:rPr>
              <a:t>CCS1 SAE J1772 North America</a:t>
            </a:r>
          </a:p>
          <a:p>
            <a:pPr lvl="2"/>
            <a:r>
              <a:rPr lang="en-US" dirty="0">
                <a:latin typeface="Cabin" pitchFamily="2" charset="0"/>
              </a:rPr>
              <a:t>CCS2 Europe</a:t>
            </a:r>
          </a:p>
          <a:p>
            <a:pPr lvl="1"/>
            <a:r>
              <a:rPr lang="en-US" dirty="0">
                <a:latin typeface="Cabin" pitchFamily="2" charset="0"/>
              </a:rPr>
              <a:t>	CHadeMO (Only Nissan and Mitsubishi)</a:t>
            </a:r>
          </a:p>
          <a:p>
            <a:pPr lvl="1"/>
            <a:r>
              <a:rPr lang="en-US" dirty="0">
                <a:latin typeface="Cabin" pitchFamily="2" charset="0"/>
              </a:rPr>
              <a:t>Tesla V1</a:t>
            </a:r>
          </a:p>
          <a:p>
            <a:pPr lvl="1"/>
            <a:r>
              <a:rPr lang="en-US" dirty="0">
                <a:latin typeface="Cabin" pitchFamily="2" charset="0"/>
              </a:rPr>
              <a:t>Tesla V2/V3 (New in 2019)</a:t>
            </a:r>
          </a:p>
          <a:p>
            <a:pPr lvl="1"/>
            <a:r>
              <a:rPr lang="en-US" dirty="0">
                <a:latin typeface="Cabin" pitchFamily="2" charset="0"/>
              </a:rPr>
              <a:t>Chaoji (China, Japan, India – successor to CHadeMO and GB/T</a:t>
            </a:r>
          </a:p>
          <a:p>
            <a:pPr lvl="1"/>
            <a:r>
              <a:rPr lang="en-US" dirty="0">
                <a:latin typeface="Cabin" pitchFamily="2" charset="0"/>
              </a:rPr>
              <a:t>&gt;100kW is considered “high end” (400V Systems)</a:t>
            </a:r>
          </a:p>
          <a:p>
            <a:pPr lvl="1"/>
            <a:r>
              <a:rPr lang="en-US" dirty="0">
                <a:latin typeface="Cabin" pitchFamily="2" charset="0"/>
              </a:rPr>
              <a:t>First US </a:t>
            </a:r>
            <a:r>
              <a:rPr lang="en-US" b="1" dirty="0">
                <a:solidFill>
                  <a:srgbClr val="FF0000"/>
                </a:solidFill>
                <a:latin typeface="Cabin" pitchFamily="2" charset="0"/>
              </a:rPr>
              <a:t>350kW</a:t>
            </a:r>
            <a:r>
              <a:rPr lang="en-US" dirty="0">
                <a:latin typeface="Cabin" pitchFamily="2" charset="0"/>
              </a:rPr>
              <a:t> units installed Dec 10, 2018 (800V)</a:t>
            </a:r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3844-9EA7-18FD-6474-7898D7EDA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7848600" cy="464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bin" pitchFamily="2" charset="0"/>
              </a:rPr>
              <a:t>Deployment is growing rapidly in US</a:t>
            </a:r>
          </a:p>
          <a:p>
            <a:pPr lvl="1"/>
            <a:r>
              <a:rPr lang="en-US" b="1" dirty="0">
                <a:latin typeface="Cabin" pitchFamily="2" charset="0"/>
              </a:rPr>
              <a:t>Biden proposes adding </a:t>
            </a:r>
            <a:r>
              <a:rPr lang="en-US" b="1" dirty="0">
                <a:solidFill>
                  <a:srgbClr val="FF0000"/>
                </a:solidFill>
                <a:latin typeface="Cabin" pitchFamily="2" charset="0"/>
              </a:rPr>
              <a:t>400K</a:t>
            </a:r>
            <a:r>
              <a:rPr lang="en-US" b="1" dirty="0">
                <a:latin typeface="Cabin" pitchFamily="2" charset="0"/>
              </a:rPr>
              <a:t> stations by 2025</a:t>
            </a:r>
          </a:p>
          <a:p>
            <a:r>
              <a:rPr lang="en-US" b="1" dirty="0">
                <a:latin typeface="Cabin" pitchFamily="2" charset="0"/>
              </a:rPr>
              <a:t>But slowly compared to Europe, China and Japan</a:t>
            </a:r>
          </a:p>
          <a:p>
            <a:r>
              <a:rPr lang="en-US" dirty="0">
                <a:latin typeface="Cabin" pitchFamily="2" charset="0"/>
              </a:rPr>
              <a:t>Total PUBLIC chargers installed </a:t>
            </a:r>
          </a:p>
          <a:p>
            <a:pPr lvl="1"/>
            <a:r>
              <a:rPr lang="en-US" dirty="0">
                <a:latin typeface="Cabin" pitchFamily="2" charset="0"/>
              </a:rPr>
              <a:t>AC Level 1		1180</a:t>
            </a:r>
          </a:p>
          <a:p>
            <a:pPr lvl="1"/>
            <a:r>
              <a:rPr lang="en-US" dirty="0">
                <a:latin typeface="Cabin" pitchFamily="2" charset="0"/>
              </a:rPr>
              <a:t>AC Level 2		43,132 locations</a:t>
            </a:r>
          </a:p>
          <a:p>
            <a:pPr lvl="1"/>
            <a:r>
              <a:rPr lang="en-US" dirty="0">
                <a:latin typeface="Cabin" pitchFamily="2" charset="0"/>
              </a:rPr>
              <a:t>DC Rapid		6,028 locations</a:t>
            </a:r>
          </a:p>
          <a:p>
            <a:pPr lvl="2"/>
            <a:r>
              <a:rPr lang="en-US" dirty="0">
                <a:latin typeface="Cabin" pitchFamily="2" charset="0"/>
              </a:rPr>
              <a:t>Tesla			1,126 locations</a:t>
            </a:r>
          </a:p>
          <a:p>
            <a:pPr lvl="2"/>
            <a:r>
              <a:rPr lang="en-US" dirty="0">
                <a:latin typeface="Cabin" pitchFamily="2" charset="0"/>
              </a:rPr>
              <a:t>CHadeMO		4,390 locations</a:t>
            </a:r>
          </a:p>
          <a:p>
            <a:pPr lvl="2"/>
            <a:r>
              <a:rPr lang="en-US" dirty="0">
                <a:latin typeface="Cabin" pitchFamily="2" charset="0"/>
              </a:rPr>
              <a:t>J1772			4,333 locations</a:t>
            </a:r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CHARGING STATIONS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3844-9EA7-18FD-6474-7898D7EDA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0703D-D699-4DBD-50AB-C27E1025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54639"/>
            <a:ext cx="7502739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B610FA-2F5B-652E-8D34-0055AE292AB9}"/>
              </a:ext>
            </a:extLst>
          </p:cNvPr>
          <p:cNvSpPr txBox="1"/>
          <p:nvPr/>
        </p:nvSpPr>
        <p:spPr>
          <a:xfrm>
            <a:off x="473877" y="2068052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bin" pitchFamily="2" charset="0"/>
              </a:rPr>
              <a:t>California- 878k</a:t>
            </a:r>
          </a:p>
          <a:p>
            <a:r>
              <a:rPr lang="en-US" dirty="0">
                <a:latin typeface="Cabin" pitchFamily="2" charset="0"/>
              </a:rPr>
              <a:t>Florida- 128k</a:t>
            </a:r>
          </a:p>
          <a:p>
            <a:r>
              <a:rPr lang="en-US" dirty="0">
                <a:latin typeface="Cabin" pitchFamily="2" charset="0"/>
              </a:rPr>
              <a:t>Texas -112k</a:t>
            </a:r>
          </a:p>
          <a:p>
            <a:r>
              <a:rPr lang="en-US" dirty="0">
                <a:latin typeface="Cabin" pitchFamily="2" charset="0"/>
              </a:rPr>
              <a:t>New York-97k</a:t>
            </a:r>
          </a:p>
          <a:p>
            <a:r>
              <a:rPr lang="en-US" dirty="0">
                <a:latin typeface="Cabin" pitchFamily="2" charset="0"/>
              </a:rPr>
              <a:t>Washington-91k</a:t>
            </a:r>
          </a:p>
          <a:p>
            <a:r>
              <a:rPr lang="en-US" dirty="0">
                <a:latin typeface="Cabin" pitchFamily="2" charset="0"/>
              </a:rPr>
              <a:t>New Jersey -66k</a:t>
            </a:r>
          </a:p>
          <a:p>
            <a:r>
              <a:rPr lang="en-US" dirty="0">
                <a:latin typeface="Cabin" pitchFamily="2" charset="0"/>
              </a:rPr>
              <a:t>Arizona-56k</a:t>
            </a:r>
          </a:p>
          <a:p>
            <a:r>
              <a:rPr lang="en-US" dirty="0">
                <a:latin typeface="Cabin" pitchFamily="2" charset="0"/>
              </a:rPr>
              <a:t>Illinois -55k</a:t>
            </a:r>
          </a:p>
          <a:p>
            <a:r>
              <a:rPr lang="en-US" dirty="0">
                <a:latin typeface="Cabin" pitchFamily="2" charset="0"/>
              </a:rPr>
              <a:t>Colorado-53k</a:t>
            </a:r>
          </a:p>
          <a:p>
            <a:r>
              <a:rPr lang="en-US" dirty="0">
                <a:latin typeface="Cabin" pitchFamily="2" charset="0"/>
              </a:rPr>
              <a:t>Massachusetts-53k</a:t>
            </a:r>
          </a:p>
        </p:txBody>
      </p:sp>
    </p:spTree>
    <p:extLst>
      <p:ext uri="{BB962C8B-B14F-4D97-AF65-F5344CB8AC3E}">
        <p14:creationId xmlns:p14="http://schemas.microsoft.com/office/powerpoint/2010/main" val="3170127651"/>
      </p:ext>
    </p:extLst>
  </p:cSld>
  <p:clrMapOvr>
    <a:masterClrMapping/>
  </p:clrMapOvr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cc36f3-7ad4-42d0-bfba-269845a913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DE3B8CD1EE643ACCDD44DCDC48CED" ma:contentTypeVersion="10" ma:contentTypeDescription="Create a new document." ma:contentTypeScope="" ma:versionID="4245f7e7c7f42f9b3aedb8ff1962c2cb">
  <xsd:schema xmlns:xsd="http://www.w3.org/2001/XMLSchema" xmlns:xs="http://www.w3.org/2001/XMLSchema" xmlns:p="http://schemas.microsoft.com/office/2006/metadata/properties" xmlns:ns3="c5cc36f3-7ad4-42d0-bfba-269845a913c6" xmlns:ns4="70bbfd98-ae7f-492a-837e-a90591c10a09" targetNamespace="http://schemas.microsoft.com/office/2006/metadata/properties" ma:root="true" ma:fieldsID="9d0a02cac587523f496ece907be3f0a5" ns3:_="" ns4:_="">
    <xsd:import namespace="c5cc36f3-7ad4-42d0-bfba-269845a913c6"/>
    <xsd:import namespace="70bbfd98-ae7f-492a-837e-a90591c10a09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c36f3-7ad4-42d0-bfba-269845a913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bfd98-ae7f-492a-837e-a90591c10a0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8BC867-C9FB-473F-84A4-BAA7D5CC5B5E}">
  <ds:schemaRefs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c5cc36f3-7ad4-42d0-bfba-269845a913c6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0bbfd98-ae7f-492a-837e-a90591c10a0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465F26-40CC-4F6F-A486-FB003339F0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cc36f3-7ad4-42d0-bfba-269845a913c6"/>
    <ds:schemaRef ds:uri="70bbfd98-ae7f-492a-837e-a90591c10a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78F515-C58D-4E5D-9624-8C802E20FB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TESCO Template 2022</Template>
  <TotalTime>7989</TotalTime>
  <Words>2036</Words>
  <Application>Microsoft Office PowerPoint</Application>
  <PresentationFormat>On-screen Show (4:3)</PresentationFormat>
  <Paragraphs>345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Cabin</vt:lpstr>
      <vt:lpstr>Cabin Medium</vt:lpstr>
      <vt:lpstr>Calibri</vt:lpstr>
      <vt:lpstr>Gliko</vt:lpstr>
      <vt:lpstr>TESCO Template</vt:lpstr>
      <vt:lpstr>Certifying DC Electric Vehicle Chargers &amp; AC Level Two Chargers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DC EVSE CHARGING STATIONS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</vt:lpstr>
      <vt:lpstr>The EV Market</vt:lpstr>
      <vt:lpstr>The EV Market</vt:lpstr>
      <vt:lpstr>The EV Market</vt:lpstr>
      <vt:lpstr>EVSE Manufacturers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First Generation Test Solutions 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Sandy Garcia</cp:lastModifiedBy>
  <cp:revision>291</cp:revision>
  <dcterms:created xsi:type="dcterms:W3CDTF">2015-09-20T12:59:46Z</dcterms:created>
  <dcterms:modified xsi:type="dcterms:W3CDTF">2023-04-26T16:02:05Z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0x010100CFCDE3B8CD1EE643ACCDD44DCDC48CED</vt:lpwstr>
  </property>
</Properties>
</file>