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44"/>
  </p:notesMasterIdLst>
  <p:sldIdLst>
    <p:sldId id="256" r:id="rId6"/>
    <p:sldId id="269" r:id="rId7"/>
    <p:sldId id="1082" r:id="rId8"/>
    <p:sldId id="1083" r:id="rId9"/>
    <p:sldId id="1076" r:id="rId10"/>
    <p:sldId id="1086" r:id="rId11"/>
    <p:sldId id="260" r:id="rId12"/>
    <p:sldId id="272" r:id="rId13"/>
    <p:sldId id="274" r:id="rId14"/>
    <p:sldId id="1087" r:id="rId15"/>
    <p:sldId id="265" r:id="rId16"/>
    <p:sldId id="1096" r:id="rId17"/>
    <p:sldId id="1088" r:id="rId18"/>
    <p:sldId id="969" r:id="rId19"/>
    <p:sldId id="1097" r:id="rId20"/>
    <p:sldId id="954" r:id="rId21"/>
    <p:sldId id="1075" r:id="rId22"/>
    <p:sldId id="1100" r:id="rId23"/>
    <p:sldId id="1077" r:id="rId24"/>
    <p:sldId id="1084" r:id="rId25"/>
    <p:sldId id="288" r:id="rId26"/>
    <p:sldId id="1089" r:id="rId27"/>
    <p:sldId id="1090" r:id="rId28"/>
    <p:sldId id="1091" r:id="rId29"/>
    <p:sldId id="1092" r:id="rId30"/>
    <p:sldId id="1094" r:id="rId31"/>
    <p:sldId id="1093" r:id="rId32"/>
    <p:sldId id="283" r:id="rId33"/>
    <p:sldId id="1101" r:id="rId34"/>
    <p:sldId id="1102" r:id="rId35"/>
    <p:sldId id="1085" r:id="rId36"/>
    <p:sldId id="279" r:id="rId37"/>
    <p:sldId id="277" r:id="rId38"/>
    <p:sldId id="1104" r:id="rId39"/>
    <p:sldId id="281" r:id="rId40"/>
    <p:sldId id="1079" r:id="rId41"/>
    <p:sldId id="1078" r:id="rId42"/>
    <p:sldId id="109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044B9-FB97-0FEF-EB86-8C28E25E6C98}" v="9" dt="2023-10-01T21:32:45.789"/>
    <p1510:client id="{0BD8260B-4745-208E-3491-D0D5CC81B8C6}" v="77" dt="2023-10-02T13:46:26.317"/>
    <p1510:client id="{115BBA64-5380-46FF-BA99-3D5278BFACEB}" v="1028" dt="2023-10-02T14:18:24.146"/>
    <p1510:client id="{3EE3CFDD-B31C-F18C-A8A8-F0D08D8585BD}" v="103" dt="2023-10-01T23:20:10.127"/>
    <p1510:client id="{5F4FCE7F-C66E-C410-8BF5-B93110A9CCE0}" v="119" dt="2023-10-02T13:39:55.835"/>
    <p1510:client id="{6D8624FD-7F98-417A-BAC1-FE860FF768C5}" v="1055" dt="2023-10-01T16:23:35.916"/>
    <p1510:client id="{82F117DB-2AFB-BEDD-5AB0-53D0A756FFED}" v="5" dt="2023-10-02T13:00:54.063"/>
    <p1510:client id="{E3F3B400-50A6-44EE-9F98-167BF9571073}" v="1195" dt="2023-10-02T14:18:31.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5D57F-F683-4E3F-BE97-7564C6EB85D2}" type="datetimeFigureOut">
              <a:rPr lang="en-US" smtClean="0"/>
              <a:t>10/2/2023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294E9-629F-4050-8653-F013BB502393}" type="slidenum">
              <a:rPr lang="en-US" smtClean="0"/>
              <a:t>‹#›</a:t>
            </a:fld>
            <a:endParaRPr lang="en-US"/>
          </a:p>
        </p:txBody>
      </p:sp>
    </p:spTree>
    <p:extLst>
      <p:ext uri="{BB962C8B-B14F-4D97-AF65-F5344CB8AC3E}">
        <p14:creationId xmlns:p14="http://schemas.microsoft.com/office/powerpoint/2010/main" val="128987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ivacynow.eu/2020/03/31/japan-to-invest-237-12-million-in-artificial-intelligence-to-counter-cyber-attacks/" TargetMode="External"/><Relationship Id="rId7" Type="http://schemas.openxmlformats.org/officeDocument/2006/relationships/hyperlink" Target="https://creativecommons.org/licenses/by-nc-sa/3.0/"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technofaq.org/posts/2017/11/five-industries-that-are-threatened-by-automation-software/" TargetMode="External"/><Relationship Id="rId5" Type="http://schemas.openxmlformats.org/officeDocument/2006/relationships/hyperlink" Target="https://www.goalweb.net/cose-la-web-analytics-cosa-serve/" TargetMode="External"/><Relationship Id="rId4" Type="http://schemas.openxmlformats.org/officeDocument/2006/relationships/hyperlink" Target="https://creativecommons.org/licenses/by-sa/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rivacynow.eu/2020/03/31/japan-to-invest-237-12-million-in-artificial-intelligence-to-counter-cyber-attacks/" TargetMode="External"/><Relationship Id="rId7" Type="http://schemas.openxmlformats.org/officeDocument/2006/relationships/hyperlink" Target="https://creativecommons.org/licenses/by-nc-sa/3.0/"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technofaq.org/posts/2017/11/five-industries-that-are-threatened-by-automation-software/" TargetMode="External"/><Relationship Id="rId5" Type="http://schemas.openxmlformats.org/officeDocument/2006/relationships/hyperlink" Target="https://www.goalweb.net/cose-la-web-analytics-cosa-serve/" TargetMode="External"/><Relationship Id="rId4" Type="http://schemas.openxmlformats.org/officeDocument/2006/relationships/hyperlink" Target="https://creativecommons.org/licenses/by-sa/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ivacynow.eu/2020/03/31/japan-to-invest-237-12-million-in-artificial-intelligence-to-counter-cyber-attacks/" TargetMode="External"/><Relationship Id="rId7" Type="http://schemas.openxmlformats.org/officeDocument/2006/relationships/hyperlink" Target="https://creativecommons.org/licenses/by-nc-sa/3.0/"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technofaq.org/posts/2017/11/five-industries-that-are-threatened-by-automation-software/" TargetMode="External"/><Relationship Id="rId5" Type="http://schemas.openxmlformats.org/officeDocument/2006/relationships/hyperlink" Target="https://www.goalweb.net/cose-la-web-analytics-cosa-serve/" TargetMode="External"/><Relationship Id="rId4" Type="http://schemas.openxmlformats.org/officeDocument/2006/relationships/hyperlink" Target="https://creativecommons.org/licenses/by-sa/3.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laboutlean.com/storage-strategies-fixed-location/normal-distribution-and-percentile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usace-tas/8265345363"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82245D-0D4B-48F4-A72D-CD062BECA35E}" type="slidenum">
              <a:rPr lang="en-US" smtClean="0"/>
              <a:t>16</a:t>
            </a:fld>
            <a:endParaRPr lang="en-US"/>
          </a:p>
        </p:txBody>
      </p:sp>
    </p:spTree>
    <p:extLst>
      <p:ext uri="{BB962C8B-B14F-4D97-AF65-F5344CB8AC3E}">
        <p14:creationId xmlns:p14="http://schemas.microsoft.com/office/powerpoint/2010/main" val="2323931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tooltip="https://privacynow.eu/2020/03/31/japan-to-invest-237-12-million-in-artificial-intelligence-to-counter-cyber-attacks/"/>
              </a:rPr>
              <a:t>This Photo</a:t>
            </a:r>
            <a:r>
              <a:rPr lang="en-US" sz="1200"/>
              <a:t> by Unknown Author is licensed under </a:t>
            </a:r>
            <a:r>
              <a:rPr lang="en-US" sz="1200">
                <a:hlinkClick r:id="rId4" tooltip="https://creativecommons.org/licenses/by-sa/3.0/"/>
              </a:rPr>
              <a:t>CC BY-SA</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5" tooltip="https://www.goalweb.net/cose-la-web-analytics-cosa-serve/"/>
              </a:rPr>
              <a:t>This Photo</a:t>
            </a:r>
            <a:r>
              <a:rPr lang="en-US" sz="1200"/>
              <a:t> by Unknown Author is licensed under </a:t>
            </a:r>
            <a:r>
              <a:rPr lang="en-US" sz="1200">
                <a:hlinkClick r:id="rId4" tooltip="https://creativecommons.org/licenses/by-sa/3.0/"/>
              </a:rPr>
              <a:t>CC BY-SA</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6" tooltip="https://technofaq.org/posts/2017/11/five-industries-that-are-threatened-by-automation-software/"/>
              </a:rPr>
              <a:t>This Photo</a:t>
            </a:r>
            <a:r>
              <a:rPr lang="en-US" sz="1200"/>
              <a:t> by Unknown Author is licensed under </a:t>
            </a:r>
            <a:r>
              <a:rPr lang="en-US" sz="1200">
                <a:hlinkClick r:id="rId7" tooltip="https://creativecommons.org/licenses/by-nc-sa/3.0/"/>
              </a:rPr>
              <a:t>CC BY-SA-NC</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36</a:t>
            </a:fld>
            <a:endParaRPr lang="en-US"/>
          </a:p>
        </p:txBody>
      </p:sp>
    </p:spTree>
    <p:extLst>
      <p:ext uri="{BB962C8B-B14F-4D97-AF65-F5344CB8AC3E}">
        <p14:creationId xmlns:p14="http://schemas.microsoft.com/office/powerpoint/2010/main" val="25907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82245D-0D4B-48F4-A72D-CD062BECA35E}" type="slidenum">
              <a:rPr lang="en-US" smtClean="0"/>
              <a:t>17</a:t>
            </a:fld>
            <a:endParaRPr lang="en-US"/>
          </a:p>
        </p:txBody>
      </p:sp>
    </p:spTree>
    <p:extLst>
      <p:ext uri="{BB962C8B-B14F-4D97-AF65-F5344CB8AC3E}">
        <p14:creationId xmlns:p14="http://schemas.microsoft.com/office/powerpoint/2010/main" val="3889355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tooltip="https://privacynow.eu/2020/03/31/japan-to-invest-237-12-million-in-artificial-intelligence-to-counter-cyber-attacks/"/>
              </a:rPr>
              <a:t>This Photo</a:t>
            </a:r>
            <a:r>
              <a:rPr lang="en-US" sz="1200"/>
              <a:t> by Unknown Author is licensed under </a:t>
            </a:r>
            <a:r>
              <a:rPr lang="en-US" sz="1200">
                <a:hlinkClick r:id="rId4" tooltip="https://creativecommons.org/licenses/by-sa/3.0/"/>
              </a:rPr>
              <a:t>CC BY-SA</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5" tooltip="https://www.goalweb.net/cose-la-web-analytics-cosa-serve/"/>
              </a:rPr>
              <a:t>This Photo</a:t>
            </a:r>
            <a:r>
              <a:rPr lang="en-US" sz="1200"/>
              <a:t> by Unknown Author is licensed under </a:t>
            </a:r>
            <a:r>
              <a:rPr lang="en-US" sz="1200">
                <a:hlinkClick r:id="rId4" tooltip="https://creativecommons.org/licenses/by-sa/3.0/"/>
              </a:rPr>
              <a:t>CC BY-SA</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6" tooltip="https://technofaq.org/posts/2017/11/five-industries-that-are-threatened-by-automation-software/"/>
              </a:rPr>
              <a:t>This Photo</a:t>
            </a:r>
            <a:r>
              <a:rPr lang="en-US" sz="1200"/>
              <a:t> by Unknown Author is licensed under </a:t>
            </a:r>
            <a:r>
              <a:rPr lang="en-US" sz="1200">
                <a:hlinkClick r:id="rId7" tooltip="https://creativecommons.org/licenses/by-nc-sa/3.0/"/>
              </a:rPr>
              <a:t>CC BY-SA-NC</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18</a:t>
            </a:fld>
            <a:endParaRPr lang="en-US"/>
          </a:p>
        </p:txBody>
      </p:sp>
    </p:spTree>
    <p:extLst>
      <p:ext uri="{BB962C8B-B14F-4D97-AF65-F5344CB8AC3E}">
        <p14:creationId xmlns:p14="http://schemas.microsoft.com/office/powerpoint/2010/main" val="106504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tooltip="https://privacynow.eu/2020/03/31/japan-to-invest-237-12-million-in-artificial-intelligence-to-counter-cyber-attacks/"/>
              </a:rPr>
              <a:t>This Photo</a:t>
            </a:r>
            <a:r>
              <a:rPr lang="en-US" sz="1200"/>
              <a:t> by Unknown Author is licensed under </a:t>
            </a:r>
            <a:r>
              <a:rPr lang="en-US" sz="1200">
                <a:hlinkClick r:id="rId4" tooltip="https://creativecommons.org/licenses/by-sa/3.0/"/>
              </a:rPr>
              <a:t>CC BY-SA</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5" tooltip="https://www.goalweb.net/cose-la-web-analytics-cosa-serve/"/>
              </a:rPr>
              <a:t>This Photo</a:t>
            </a:r>
            <a:r>
              <a:rPr lang="en-US" sz="1200"/>
              <a:t> by Unknown Author is licensed under </a:t>
            </a:r>
            <a:r>
              <a:rPr lang="en-US" sz="1200">
                <a:hlinkClick r:id="rId4" tooltip="https://creativecommons.org/licenses/by-sa/3.0/"/>
              </a:rPr>
              <a:t>CC BY-SA</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6" tooltip="https://technofaq.org/posts/2017/11/five-industries-that-are-threatened-by-automation-software/"/>
              </a:rPr>
              <a:t>This Photo</a:t>
            </a:r>
            <a:r>
              <a:rPr lang="en-US" sz="1200"/>
              <a:t> by Unknown Author is licensed under </a:t>
            </a:r>
            <a:r>
              <a:rPr lang="en-US" sz="1200">
                <a:hlinkClick r:id="rId7" tooltip="https://creativecommons.org/licenses/by-nc-sa/3.0/"/>
              </a:rPr>
              <a:t>CC BY-SA-NC</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19</a:t>
            </a:fld>
            <a:endParaRPr lang="en-US"/>
          </a:p>
        </p:txBody>
      </p:sp>
    </p:spTree>
    <p:extLst>
      <p:ext uri="{BB962C8B-B14F-4D97-AF65-F5344CB8AC3E}">
        <p14:creationId xmlns:p14="http://schemas.microsoft.com/office/powerpoint/2010/main" val="90584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Photo by Unknown Author is licensed under CC BY-SA</a:t>
            </a:r>
          </a:p>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20</a:t>
            </a:fld>
            <a:endParaRPr lang="en-US"/>
          </a:p>
        </p:txBody>
      </p:sp>
    </p:spTree>
    <p:extLst>
      <p:ext uri="{BB962C8B-B14F-4D97-AF65-F5344CB8AC3E}">
        <p14:creationId xmlns:p14="http://schemas.microsoft.com/office/powerpoint/2010/main" val="86159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tooltip="https://www.allaboutlean.com/storage-strategies-fixed-location/normal-distribution-and-percentiles/"/>
              </a:rPr>
              <a:t>This Photo</a:t>
            </a:r>
            <a:r>
              <a:rPr lang="en-US" sz="1200"/>
              <a:t> by Unknown Author is licensed under </a:t>
            </a:r>
            <a:r>
              <a:rPr lang="en-US" sz="1200">
                <a:hlinkClick r:id="rId4" tooltip="https://creativecommons.org/licenses/by-sa/3.0/"/>
              </a:rPr>
              <a:t>CC BY-SA</a:t>
            </a:r>
            <a:endParaRPr lang="en-US" sz="1200"/>
          </a:p>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21</a:t>
            </a:fld>
            <a:endParaRPr lang="en-US"/>
          </a:p>
        </p:txBody>
      </p:sp>
    </p:spTree>
    <p:extLst>
      <p:ext uri="{BB962C8B-B14F-4D97-AF65-F5344CB8AC3E}">
        <p14:creationId xmlns:p14="http://schemas.microsoft.com/office/powerpoint/2010/main" val="296536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29</a:t>
            </a:fld>
            <a:endParaRPr lang="en-US"/>
          </a:p>
        </p:txBody>
      </p:sp>
    </p:spTree>
    <p:extLst>
      <p:ext uri="{BB962C8B-B14F-4D97-AF65-F5344CB8AC3E}">
        <p14:creationId xmlns:p14="http://schemas.microsoft.com/office/powerpoint/2010/main" val="315402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Cancer</a:t>
            </a:r>
          </a:p>
          <a:p>
            <a:r>
              <a:rPr lang="en-US"/>
              <a:t>Microsoft</a:t>
            </a:r>
          </a:p>
        </p:txBody>
      </p:sp>
      <p:sp>
        <p:nvSpPr>
          <p:cNvPr id="4" name="Slide Number Placeholder 3"/>
          <p:cNvSpPr>
            <a:spLocks noGrp="1"/>
          </p:cNvSpPr>
          <p:nvPr>
            <p:ph type="sldNum" sz="quarter" idx="5"/>
          </p:nvPr>
        </p:nvSpPr>
        <p:spPr/>
        <p:txBody>
          <a:bodyPr/>
          <a:lstStyle/>
          <a:p>
            <a:fld id="{0C8294E9-629F-4050-8653-F013BB502393}" type="slidenum">
              <a:rPr lang="en-US" smtClean="0"/>
              <a:t>33</a:t>
            </a:fld>
            <a:endParaRPr lang="en-US"/>
          </a:p>
        </p:txBody>
      </p:sp>
    </p:spTree>
    <p:extLst>
      <p:ext uri="{BB962C8B-B14F-4D97-AF65-F5344CB8AC3E}">
        <p14:creationId xmlns:p14="http://schemas.microsoft.com/office/powerpoint/2010/main" val="3103335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tooltip="https://www.flickr.com/photos/usace-tas/8265345363"/>
              </a:rPr>
              <a:t>This Photo</a:t>
            </a:r>
            <a:r>
              <a:rPr lang="en-US" sz="1200"/>
              <a:t> by Unknown Author is licensed under </a:t>
            </a:r>
            <a:r>
              <a:rPr lang="en-US" sz="1200">
                <a:hlinkClick r:id="rId4" tooltip="https://creativecommons.org/licenses/by-sa/3.0/"/>
              </a:rPr>
              <a:t>CC BY-SA</a:t>
            </a:r>
            <a:endParaRPr lang="en-US" sz="1200"/>
          </a:p>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35</a:t>
            </a:fld>
            <a:endParaRPr lang="en-US"/>
          </a:p>
        </p:txBody>
      </p:sp>
    </p:spTree>
    <p:extLst>
      <p:ext uri="{BB962C8B-B14F-4D97-AF65-F5344CB8AC3E}">
        <p14:creationId xmlns:p14="http://schemas.microsoft.com/office/powerpoint/2010/main" val="3216026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endParaRPr lang="en-US"/>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a:t>Presented by</a:t>
            </a:r>
          </a:p>
        </p:txBody>
      </p:sp>
      <p:sp>
        <p:nvSpPr>
          <p:cNvPr id="4" name="Rectangle 3">
            <a:extLst>
              <a:ext uri="{FF2B5EF4-FFF2-40B4-BE49-F238E27FC236}">
                <a16:creationId xmlns:a16="http://schemas.microsoft.com/office/drawing/2014/main" id="{80EE48A7-EDD1-9928-3AF4-97BF1B7DBE5B}"/>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5A4E4207-7810-AC23-9D81-577EFAE72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Tree>
    <p:extLst>
      <p:ext uri="{BB962C8B-B14F-4D97-AF65-F5344CB8AC3E}">
        <p14:creationId xmlns:p14="http://schemas.microsoft.com/office/powerpoint/2010/main" val="135867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Tree>
    <p:extLst>
      <p:ext uri="{BB962C8B-B14F-4D97-AF65-F5344CB8AC3E}">
        <p14:creationId xmlns:p14="http://schemas.microsoft.com/office/powerpoint/2010/main" val="2806543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36525"/>
            <a:ext cx="7208107" cy="679832"/>
          </a:xfrm>
        </p:spPr>
        <p:txBody>
          <a:bodyPr>
            <a:noAutofit/>
          </a:bodyPr>
          <a:lstStyle>
            <a:lvl1pPr>
              <a:defRPr sz="3300">
                <a:solidFill>
                  <a:schemeClr val="accent1"/>
                </a:solidFill>
              </a:defRPr>
            </a:lvl1pPr>
          </a:lstStyle>
          <a:p>
            <a:r>
              <a:rPr lang="en-US"/>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9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A54B6628-6A3E-354B-3FCB-482DC470F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1" y="170546"/>
            <a:ext cx="871150" cy="624290"/>
          </a:xfrm>
          <a:prstGeom prst="rect">
            <a:avLst/>
          </a:prstGeom>
        </p:spPr>
      </p:pic>
    </p:spTree>
    <p:extLst>
      <p:ext uri="{BB962C8B-B14F-4D97-AF65-F5344CB8AC3E}">
        <p14:creationId xmlns:p14="http://schemas.microsoft.com/office/powerpoint/2010/main" val="10862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Tree>
    <p:extLst>
      <p:ext uri="{BB962C8B-B14F-4D97-AF65-F5344CB8AC3E}">
        <p14:creationId xmlns:p14="http://schemas.microsoft.com/office/powerpoint/2010/main" val="108623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570261"/>
            <a:ext cx="6838308" cy="3442130"/>
          </a:xfrm>
        </p:spPr>
        <p:txBody>
          <a:bodyPr anchor="b">
            <a:noAutofit/>
          </a:bodyPr>
          <a:lstStyle>
            <a:lvl1pPr>
              <a:defRPr sz="6600" b="1">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1672280" y="4566674"/>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E78CC3A4-B862-EF21-7892-19E165FA85F9}"/>
              </a:ext>
            </a:extLst>
          </p:cNvPr>
          <p:cNvSpPr/>
          <p:nvPr userDrawn="1"/>
        </p:nvSpPr>
        <p:spPr>
          <a:xfrm>
            <a:off x="1504950" y="723014"/>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Tree>
    <p:extLst>
      <p:ext uri="{BB962C8B-B14F-4D97-AF65-F5344CB8AC3E}">
        <p14:creationId xmlns:p14="http://schemas.microsoft.com/office/powerpoint/2010/main" val="845120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Tree>
    <p:extLst>
      <p:ext uri="{BB962C8B-B14F-4D97-AF65-F5344CB8AC3E}">
        <p14:creationId xmlns:p14="http://schemas.microsoft.com/office/powerpoint/2010/main" val="3814083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Tree>
    <p:extLst>
      <p:ext uri="{BB962C8B-B14F-4D97-AF65-F5344CB8AC3E}">
        <p14:creationId xmlns:p14="http://schemas.microsoft.com/office/powerpoint/2010/main" val="943349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Tree>
    <p:extLst>
      <p:ext uri="{BB962C8B-B14F-4D97-AF65-F5344CB8AC3E}">
        <p14:creationId xmlns:p14="http://schemas.microsoft.com/office/powerpoint/2010/main" val="3915720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Tree>
    <p:extLst>
      <p:ext uri="{BB962C8B-B14F-4D97-AF65-F5344CB8AC3E}">
        <p14:creationId xmlns:p14="http://schemas.microsoft.com/office/powerpoint/2010/main" val="2465307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83088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Tree>
    <p:extLst>
      <p:ext uri="{BB962C8B-B14F-4D97-AF65-F5344CB8AC3E}">
        <p14:creationId xmlns:p14="http://schemas.microsoft.com/office/powerpoint/2010/main" val="3376897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8872" y="99580"/>
            <a:ext cx="7886700" cy="9348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a:p>
        </p:txBody>
      </p:sp>
      <p:sp>
        <p:nvSpPr>
          <p:cNvPr id="10" name="Rectangle 9">
            <a:extLst>
              <a:ext uri="{FF2B5EF4-FFF2-40B4-BE49-F238E27FC236}">
                <a16:creationId xmlns:a16="http://schemas.microsoft.com/office/drawing/2014/main" id="{A6C796F7-BF61-443C-9DF2-0CFC9EBAAC23}"/>
              </a:ext>
            </a:extLst>
          </p:cNvPr>
          <p:cNvSpPr/>
          <p:nvPr userDrawn="1"/>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02A30527-4564-A866-22F6-180AC8AB0A4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3350" y="178913"/>
            <a:ext cx="1027088" cy="627559"/>
          </a:xfrm>
          <a:prstGeom prst="rect">
            <a:avLst/>
          </a:prstGeom>
        </p:spPr>
      </p:pic>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Lst>
  <p:hf hdr="0" dt="0"/>
  <p:txStyles>
    <p:titleStyle>
      <a:lvl1pPr algn="r" defTabSz="914400" rtl="0" eaLnBrk="1" latinLnBrk="0" hangingPunct="1">
        <a:lnSpc>
          <a:spcPct val="90000"/>
        </a:lnSpc>
        <a:spcBef>
          <a:spcPct val="0"/>
        </a:spcBef>
        <a:buNone/>
        <a:defRPr lang="en-US" sz="44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6"/>
            <a:ext cx="7886700" cy="9348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.tescometering.com</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EAC4C4-F0A7-4B61-A827-E4198D078267}" type="slidenum">
              <a:rPr lang="en-US" smtClean="0"/>
              <a:t>‹#›</a:t>
            </a:fld>
            <a:endParaRPr lang="en-US"/>
          </a:p>
        </p:txBody>
      </p:sp>
      <p:sp>
        <p:nvSpPr>
          <p:cNvPr id="10" name="Rectangle 9">
            <a:extLst>
              <a:ext uri="{FF2B5EF4-FFF2-40B4-BE49-F238E27FC236}">
                <a16:creationId xmlns:a16="http://schemas.microsoft.com/office/drawing/2014/main" id="{A6C796F7-BF61-443C-9DF2-0CFC9EBAAC23}"/>
              </a:ext>
            </a:extLst>
          </p:cNvPr>
          <p:cNvSpPr/>
          <p:nvPr userDrawn="1"/>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74" r:id="rId1"/>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1.xml"/><Relationship Id="rId1" Type="http://schemas.openxmlformats.org/officeDocument/2006/relationships/video" Target="https://player.vimeo.com/video/869123869?app_id=122963" TargetMode="Externa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mariowiki.com/Star_Coin" TargetMode="Externa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allaboutlean.com/storage-strategies-fixed-location/normal-distribution-and-percentil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mailto:Tom.Lawton@tescometering.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1591572" y="2684607"/>
            <a:ext cx="6858001" cy="1557595"/>
          </a:xfrm>
        </p:spPr>
        <p:txBody>
          <a:bodyPr>
            <a:normAutofit/>
          </a:bodyPr>
          <a:lstStyle/>
          <a:p>
            <a:r>
              <a:rPr lang="en-US" sz="4400">
                <a:effectLst/>
                <a:latin typeface="Calibri" panose="020F0502020204030204" pitchFamily="34" charset="0"/>
                <a:ea typeface="Calibri" panose="020F0502020204030204" pitchFamily="34" charset="0"/>
              </a:rPr>
              <a:t>Building a Better Software Base for Meter Services</a:t>
            </a:r>
            <a:endParaRPr lang="en-US" sz="16600">
              <a:latin typeface="+mj-lt"/>
              <a:cs typeface="Arial" panose="020B0604020202020204" pitchFamily="34" charset="0"/>
            </a:endParaRPr>
          </a:p>
        </p:txBody>
      </p:sp>
      <p:sp>
        <p:nvSpPr>
          <p:cNvPr id="8" name="Text Placeholder 7">
            <a:extLst>
              <a:ext uri="{FF2B5EF4-FFF2-40B4-BE49-F238E27FC236}">
                <a16:creationId xmlns:a16="http://schemas.microsoft.com/office/drawing/2014/main" id="{08439FC1-AFFA-4137-9F38-E9DED5B7B447}"/>
              </a:ext>
            </a:extLst>
          </p:cNvPr>
          <p:cNvSpPr>
            <a:spLocks noGrp="1"/>
          </p:cNvSpPr>
          <p:nvPr>
            <p:ph type="body" sz="quarter" idx="10"/>
          </p:nvPr>
        </p:nvSpPr>
        <p:spPr>
          <a:xfrm>
            <a:off x="5091113" y="4902200"/>
            <a:ext cx="3244850" cy="803123"/>
          </a:xfrm>
        </p:spPr>
        <p:txBody>
          <a:bodyPr vert="horz" lIns="91440" tIns="45720" rIns="91440" bIns="45720" rtlCol="0" anchor="t">
            <a:normAutofit/>
          </a:bodyPr>
          <a:lstStyle/>
          <a:p>
            <a:r>
              <a:rPr lang="en-US">
                <a:latin typeface="Arial"/>
                <a:cs typeface="Arial"/>
              </a:rPr>
              <a:t>Monday, October 2, 2023</a:t>
            </a:r>
          </a:p>
          <a:p>
            <a:r>
              <a:rPr lang="en-US">
                <a:latin typeface="Arial"/>
                <a:cs typeface="Arial"/>
              </a:rPr>
              <a:t>11:00 am</a:t>
            </a:r>
            <a:endParaRPr lang="en-US"/>
          </a:p>
        </p:txBody>
      </p:sp>
      <p:sp>
        <p:nvSpPr>
          <p:cNvPr id="9" name="Text Placeholder 8">
            <a:extLst>
              <a:ext uri="{FF2B5EF4-FFF2-40B4-BE49-F238E27FC236}">
                <a16:creationId xmlns:a16="http://schemas.microsoft.com/office/drawing/2014/main" id="{D4E203CD-A721-449E-BB11-1D4D1E963CC9}"/>
              </a:ext>
            </a:extLst>
          </p:cNvPr>
          <p:cNvSpPr>
            <a:spLocks noGrp="1"/>
          </p:cNvSpPr>
          <p:nvPr>
            <p:ph type="body" sz="quarter" idx="11"/>
          </p:nvPr>
        </p:nvSpPr>
        <p:spPr>
          <a:xfrm>
            <a:off x="4257227" y="5432153"/>
            <a:ext cx="4078736" cy="932519"/>
          </a:xfrm>
        </p:spPr>
        <p:txBody>
          <a:bodyPr vert="horz" lIns="91440" tIns="45720" rIns="91440" bIns="45720" rtlCol="0" anchor="t">
            <a:normAutofit/>
          </a:bodyPr>
          <a:lstStyle/>
          <a:p>
            <a:r>
              <a:rPr lang="en-US">
                <a:solidFill>
                  <a:schemeClr val="tx1"/>
                </a:solidFill>
                <a:latin typeface="Arial"/>
                <a:cs typeface="Arial"/>
              </a:rPr>
              <a:t>Presented by Tom Lawton</a:t>
            </a:r>
          </a:p>
          <a:p>
            <a:r>
              <a:rPr lang="en-US">
                <a:solidFill>
                  <a:schemeClr val="tx1"/>
                </a:solidFill>
                <a:latin typeface="Arial"/>
                <a:cs typeface="Arial"/>
              </a:rPr>
              <a:t>TESCO – The Eastern Specialty Company</a:t>
            </a:r>
            <a:endParaRPr lang="en-US">
              <a:solidFill>
                <a:schemeClr val="tx1"/>
              </a:solidFill>
            </a:endParaRPr>
          </a:p>
        </p:txBody>
      </p:sp>
      <p:pic>
        <p:nvPicPr>
          <p:cNvPr id="2" name="Content Placeholder 7" descr="A red and black diamond with a black background&#10;&#10;Description automatically generated">
            <a:extLst>
              <a:ext uri="{FF2B5EF4-FFF2-40B4-BE49-F238E27FC236}">
                <a16:creationId xmlns:a16="http://schemas.microsoft.com/office/drawing/2014/main" id="{488D9563-E173-3781-C956-792FF7573207}"/>
              </a:ext>
            </a:extLst>
          </p:cNvPr>
          <p:cNvPicPr>
            <a:picLocks noChangeAspect="1"/>
          </p:cNvPicPr>
          <p:nvPr/>
        </p:nvPicPr>
        <p:blipFill rotWithShape="1">
          <a:blip r:embed="rId2">
            <a:extLst>
              <a:ext uri="{28A0092B-C50C-407E-A947-70E740481C1C}">
                <a14:useLocalDpi xmlns:a14="http://schemas.microsoft.com/office/drawing/2010/main" val="0"/>
              </a:ext>
            </a:extLst>
          </a:blip>
          <a:srcRect b="14565"/>
          <a:stretch/>
        </p:blipFill>
        <p:spPr>
          <a:xfrm>
            <a:off x="5747541" y="258792"/>
            <a:ext cx="2313234" cy="1190448"/>
          </a:xfrm>
          <a:prstGeom prst="rect">
            <a:avLst/>
          </a:prstGeom>
        </p:spPr>
      </p:pic>
      <p:pic>
        <p:nvPicPr>
          <p:cNvPr id="4" name="Graphic 3">
            <a:extLst>
              <a:ext uri="{FF2B5EF4-FFF2-40B4-BE49-F238E27FC236}">
                <a16:creationId xmlns:a16="http://schemas.microsoft.com/office/drawing/2014/main" id="{CDFB3FA4-8A8A-43F3-03FA-B4F794EA6E1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5585"/>
          <a:stretch/>
        </p:blipFill>
        <p:spPr>
          <a:xfrm>
            <a:off x="1059134" y="51760"/>
            <a:ext cx="2471000" cy="1397479"/>
          </a:xfrm>
          <a:prstGeom prst="rect">
            <a:avLst/>
          </a:prstGeom>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F6D0-B636-EFEF-64C6-7E07DAC22117}"/>
              </a:ext>
            </a:extLst>
          </p:cNvPr>
          <p:cNvSpPr>
            <a:spLocks noGrp="1"/>
          </p:cNvSpPr>
          <p:nvPr>
            <p:ph type="title"/>
          </p:nvPr>
        </p:nvSpPr>
        <p:spPr/>
        <p:txBody>
          <a:bodyPr/>
          <a:lstStyle/>
          <a:p>
            <a:r>
              <a:rPr lang="en-US"/>
              <a:t>TESCO Device Manager - TDM</a:t>
            </a:r>
          </a:p>
        </p:txBody>
      </p:sp>
      <p:sp>
        <p:nvSpPr>
          <p:cNvPr id="4" name="Footer Placeholder 3">
            <a:extLst>
              <a:ext uri="{FF2B5EF4-FFF2-40B4-BE49-F238E27FC236}">
                <a16:creationId xmlns:a16="http://schemas.microsoft.com/office/drawing/2014/main" id="{7A325147-B133-2043-21FF-D7D7113DDA93}"/>
              </a:ext>
            </a:extLst>
          </p:cNvPr>
          <p:cNvSpPr>
            <a:spLocks noGrp="1"/>
          </p:cNvSpPr>
          <p:nvPr>
            <p:ph type="ftr" sz="quarter" idx="3"/>
          </p:nvPr>
        </p:nvSpPr>
        <p:spPr/>
        <p:txBody>
          <a:bodyPr/>
          <a:lstStyle/>
          <a:p>
            <a:r>
              <a:rPr lang="en-US"/>
              <a:t>tescometering.com</a:t>
            </a:r>
          </a:p>
        </p:txBody>
      </p:sp>
      <p:sp>
        <p:nvSpPr>
          <p:cNvPr id="5" name="Slide Number Placeholder 4">
            <a:extLst>
              <a:ext uri="{FF2B5EF4-FFF2-40B4-BE49-F238E27FC236}">
                <a16:creationId xmlns:a16="http://schemas.microsoft.com/office/drawing/2014/main" id="{CDE59C14-4FE5-E01F-6F91-04A6ED531725}"/>
              </a:ext>
            </a:extLst>
          </p:cNvPr>
          <p:cNvSpPr>
            <a:spLocks noGrp="1"/>
          </p:cNvSpPr>
          <p:nvPr>
            <p:ph type="sldNum" sz="quarter" idx="4"/>
          </p:nvPr>
        </p:nvSpPr>
        <p:spPr/>
        <p:txBody>
          <a:bodyPr/>
          <a:lstStyle/>
          <a:p>
            <a:fld id="{4BEAC4C4-F0A7-4B61-A827-E4198D078267}" type="slidenum">
              <a:rPr lang="en-US" smtClean="0"/>
              <a:t>10</a:t>
            </a:fld>
            <a:endParaRPr lang="en-US"/>
          </a:p>
        </p:txBody>
      </p:sp>
      <p:pic>
        <p:nvPicPr>
          <p:cNvPr id="6" name="Picture 2">
            <a:extLst>
              <a:ext uri="{FF2B5EF4-FFF2-40B4-BE49-F238E27FC236}">
                <a16:creationId xmlns:a16="http://schemas.microsoft.com/office/drawing/2014/main" id="{E5288FA6-C412-A2F7-8067-04547BD5BE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0" y="134937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0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3F14-5CB4-49AC-BD53-A23640203764}"/>
              </a:ext>
            </a:extLst>
          </p:cNvPr>
          <p:cNvSpPr>
            <a:spLocks noGrp="1"/>
          </p:cNvSpPr>
          <p:nvPr>
            <p:ph type="title"/>
          </p:nvPr>
        </p:nvSpPr>
        <p:spPr>
          <a:xfrm>
            <a:off x="988872" y="300863"/>
            <a:ext cx="7886700" cy="934865"/>
          </a:xfrm>
        </p:spPr>
        <p:txBody>
          <a:bodyPr vert="horz" lIns="91440" tIns="45720" rIns="91440" bIns="45720" rtlCol="0" anchor="ctr">
            <a:noAutofit/>
          </a:bodyPr>
          <a:lstStyle/>
          <a:p>
            <a:r>
              <a:rPr lang="en-US" sz="2800">
                <a:latin typeface="Calibri"/>
                <a:ea typeface="Calibri"/>
                <a:cs typeface="Calibri"/>
              </a:rPr>
              <a:t>TESCO Device Manager (TDM) </a:t>
            </a:r>
            <a:br>
              <a:rPr lang="en-US" sz="2800">
                <a:latin typeface="Calibri"/>
                <a:ea typeface="Calibri"/>
                <a:cs typeface="Calibri"/>
              </a:rPr>
            </a:br>
            <a:r>
              <a:rPr lang="en-US" sz="2800">
                <a:latin typeface="Calibri"/>
                <a:ea typeface="Calibri"/>
                <a:cs typeface="Calibri"/>
              </a:rPr>
              <a:t>linking to the hardware</a:t>
            </a:r>
            <a:br>
              <a:rPr lang="en-US" sz="2800">
                <a:latin typeface="Calibri"/>
                <a:ea typeface="Calibri"/>
                <a:cs typeface="Calibri"/>
              </a:rPr>
            </a:br>
            <a:endParaRPr lang="en-US"/>
          </a:p>
        </p:txBody>
      </p:sp>
      <p:sp>
        <p:nvSpPr>
          <p:cNvPr id="3" name="Content Placeholder 2">
            <a:extLst>
              <a:ext uri="{FF2B5EF4-FFF2-40B4-BE49-F238E27FC236}">
                <a16:creationId xmlns:a16="http://schemas.microsoft.com/office/drawing/2014/main" id="{7C4D8329-C84A-4191-A41D-7385276522EF}"/>
              </a:ext>
            </a:extLst>
          </p:cNvPr>
          <p:cNvSpPr>
            <a:spLocks noGrp="1"/>
          </p:cNvSpPr>
          <p:nvPr>
            <p:ph sz="half" idx="1"/>
          </p:nvPr>
        </p:nvSpPr>
        <p:spPr>
          <a:xfrm>
            <a:off x="361742" y="971565"/>
            <a:ext cx="7045971" cy="2274272"/>
          </a:xfrm>
        </p:spPr>
        <p:txBody>
          <a:bodyPr vert="horz" lIns="91440" tIns="45720" rIns="91440" bIns="45720" rtlCol="0" anchor="t">
            <a:noAutofit/>
          </a:bodyPr>
          <a:lstStyle/>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Software is a tool.  This tool needs to be easy to use and intuitive to understand.  All Microsoft products have a look and a feel that tells you they are Microsoft products.  If you can navigate in one you can generally navigate in another.</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We are working hard at TESCO to do the same across all of our platforms.  TDM has been developed to bring efficiency to the meter shop by using the same platform to control all TESCO lab equipment, shop equipment and field equipment.</a:t>
            </a:r>
          </a:p>
          <a:p>
            <a:pPr marL="0" indent="0" algn="just">
              <a:buNone/>
            </a:pPr>
            <a:endParaRPr lang="en-US" sz="2000">
              <a:latin typeface="Century Gothic"/>
              <a:ea typeface="Calibri"/>
              <a:cs typeface="Calibri"/>
            </a:endParaRPr>
          </a:p>
        </p:txBody>
      </p:sp>
      <p:sp>
        <p:nvSpPr>
          <p:cNvPr id="6" name="Footer Placeholder 5">
            <a:extLst>
              <a:ext uri="{FF2B5EF4-FFF2-40B4-BE49-F238E27FC236}">
                <a16:creationId xmlns:a16="http://schemas.microsoft.com/office/drawing/2014/main" id="{928298E3-FE42-4B76-88F9-CC4403C16CFF}"/>
              </a:ext>
            </a:extLst>
          </p:cNvPr>
          <p:cNvSpPr>
            <a:spLocks noGrp="1"/>
          </p:cNvSpPr>
          <p:nvPr>
            <p:ph type="ftr" sz="quarter" idx="3"/>
          </p:nvPr>
        </p:nvSpPr>
        <p:spPr/>
        <p:txBody>
          <a:bodyPr/>
          <a:lstStyle/>
          <a:p>
            <a:r>
              <a:rPr lang="en-US"/>
              <a:t>tescometering.com</a:t>
            </a:r>
          </a:p>
        </p:txBody>
      </p:sp>
      <p:sp>
        <p:nvSpPr>
          <p:cNvPr id="7" name="Slide Number Placeholder 6">
            <a:extLst>
              <a:ext uri="{FF2B5EF4-FFF2-40B4-BE49-F238E27FC236}">
                <a16:creationId xmlns:a16="http://schemas.microsoft.com/office/drawing/2014/main" id="{3BD28621-06E0-4F9F-B64E-EE06D93AC061}"/>
              </a:ext>
            </a:extLst>
          </p:cNvPr>
          <p:cNvSpPr>
            <a:spLocks noGrp="1"/>
          </p:cNvSpPr>
          <p:nvPr>
            <p:ph type="sldNum" sz="quarter" idx="4"/>
          </p:nvPr>
        </p:nvSpPr>
        <p:spPr/>
        <p:txBody>
          <a:bodyPr/>
          <a:lstStyle/>
          <a:p>
            <a:fld id="{4BEAC4C4-F0A7-4B61-A827-E4198D078267}" type="slidenum">
              <a:rPr lang="en-US" smtClean="0"/>
              <a:t>11</a:t>
            </a:fld>
            <a:endParaRPr lang="en-US"/>
          </a:p>
        </p:txBody>
      </p:sp>
      <p:pic>
        <p:nvPicPr>
          <p:cNvPr id="1026" name="Picture 2">
            <a:extLst>
              <a:ext uri="{FF2B5EF4-FFF2-40B4-BE49-F238E27FC236}">
                <a16:creationId xmlns:a16="http://schemas.microsoft.com/office/drawing/2014/main" id="{490BE6FA-1C3C-4A96-83BA-555520412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084" y="882695"/>
            <a:ext cx="1336784" cy="1336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9CA88E2-F6AC-383D-34AF-B178755B6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011" y="3747488"/>
            <a:ext cx="3440173" cy="259295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80BB50D-EFAE-0005-4371-AE890B052699}"/>
              </a:ext>
            </a:extLst>
          </p:cNvPr>
          <p:cNvSpPr txBox="1">
            <a:spLocks/>
          </p:cNvSpPr>
          <p:nvPr/>
        </p:nvSpPr>
        <p:spPr>
          <a:xfrm>
            <a:off x="415819" y="3913868"/>
            <a:ext cx="4858294" cy="44742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600" b="1">
                <a:latin typeface="Calibri" panose="020F0502020204030204" pitchFamily="34" charset="0"/>
                <a:ea typeface="Calibri" panose="020F0502020204030204" pitchFamily="34" charset="0"/>
                <a:cs typeface="Calibri" panose="020F0502020204030204" pitchFamily="34" charset="0"/>
              </a:rPr>
              <a:t>Features include:</a:t>
            </a:r>
          </a:p>
          <a:p>
            <a:pPr algn="just">
              <a:spcBef>
                <a:spcPts val="0"/>
              </a:spcBef>
            </a:pPr>
            <a:r>
              <a:rPr lang="en-US" sz="1600">
                <a:latin typeface="Calibri" panose="020F0502020204030204" pitchFamily="34" charset="0"/>
                <a:ea typeface="Calibri" panose="020F0502020204030204" pitchFamily="34" charset="0"/>
                <a:cs typeface="Calibri" panose="020F0502020204030204" pitchFamily="34" charset="0"/>
              </a:rPr>
              <a:t>Direct to PDF reporting</a:t>
            </a:r>
          </a:p>
          <a:p>
            <a:pPr algn="just">
              <a:spcBef>
                <a:spcPts val="0"/>
              </a:spcBef>
            </a:pPr>
            <a:r>
              <a:rPr lang="en-US" sz="1600">
                <a:latin typeface="Calibri" panose="020F0502020204030204" pitchFamily="34" charset="0"/>
                <a:ea typeface="Calibri" panose="020F0502020204030204" pitchFamily="34" charset="0"/>
                <a:cs typeface="Calibri" panose="020F0502020204030204" pitchFamily="34" charset="0"/>
              </a:rPr>
              <a:t>Report customization with company logo</a:t>
            </a:r>
          </a:p>
          <a:p>
            <a:pPr algn="just">
              <a:spcBef>
                <a:spcPts val="0"/>
              </a:spcBef>
            </a:pPr>
            <a:r>
              <a:rPr lang="en-US" sz="1600">
                <a:latin typeface="Calibri" panose="020F0502020204030204" pitchFamily="34" charset="0"/>
                <a:ea typeface="Calibri" panose="020F0502020204030204" pitchFamily="34" charset="0"/>
                <a:cs typeface="Calibri" panose="020F0502020204030204" pitchFamily="34" charset="0"/>
              </a:rPr>
              <a:t>CSV data exporting</a:t>
            </a:r>
          </a:p>
          <a:p>
            <a:pPr algn="just">
              <a:spcBef>
                <a:spcPts val="0"/>
              </a:spcBef>
            </a:pPr>
            <a:r>
              <a:rPr lang="en-US" sz="1600">
                <a:latin typeface="Calibri" panose="020F0502020204030204" pitchFamily="34" charset="0"/>
                <a:ea typeface="Calibri" panose="020F0502020204030204" pitchFamily="34" charset="0"/>
                <a:cs typeface="Calibri" panose="020F0502020204030204" pitchFamily="34" charset="0"/>
              </a:rPr>
              <a:t>Ability to simultaneously extract data from multiple units</a:t>
            </a:r>
          </a:p>
          <a:p>
            <a:pPr algn="just">
              <a:spcBef>
                <a:spcPts val="0"/>
              </a:spcBef>
            </a:pPr>
            <a:r>
              <a:rPr lang="en-US" sz="1600">
                <a:latin typeface="Calibri" panose="020F0502020204030204" pitchFamily="34" charset="0"/>
                <a:ea typeface="Calibri" panose="020F0502020204030204" pitchFamily="34" charset="0"/>
                <a:cs typeface="Calibri" panose="020F0502020204030204" pitchFamily="34" charset="0"/>
              </a:rPr>
              <a:t>Ability to import data from any test equipment into any other software tool for analysis</a:t>
            </a:r>
          </a:p>
          <a:p>
            <a:pPr algn="just">
              <a:spcBef>
                <a:spcPts val="0"/>
              </a:spcBef>
            </a:pPr>
            <a:r>
              <a:rPr lang="en-US" sz="1600">
                <a:latin typeface="Calibri" panose="020F0502020204030204" pitchFamily="34" charset="0"/>
                <a:ea typeface="Calibri" panose="020F0502020204030204" pitchFamily="34" charset="0"/>
                <a:cs typeface="Calibri" panose="020F0502020204030204" pitchFamily="34" charset="0"/>
              </a:rPr>
              <a:t>Ability to simultaneously update multiple units</a:t>
            </a:r>
          </a:p>
        </p:txBody>
      </p:sp>
    </p:spTree>
    <p:extLst>
      <p:ext uri="{BB962C8B-B14F-4D97-AF65-F5344CB8AC3E}">
        <p14:creationId xmlns:p14="http://schemas.microsoft.com/office/powerpoint/2010/main" val="326529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2700">
                <a:latin typeface="+mj-lt"/>
                <a:cs typeface="Arial" panose="020B0604020202020204" pitchFamily="34" charset="0"/>
              </a:rPr>
              <a:t>TESCO TDM with Meter Manager</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12</a:t>
            </a:fld>
            <a:endParaRPr lang="en-US"/>
          </a:p>
        </p:txBody>
      </p:sp>
      <p:pic>
        <p:nvPicPr>
          <p:cNvPr id="7" name="Picture 2" descr="A red rectangular sign with white text&#10;&#10;Description automatically generated">
            <a:extLst>
              <a:ext uri="{FF2B5EF4-FFF2-40B4-BE49-F238E27FC236}">
                <a16:creationId xmlns:a16="http://schemas.microsoft.com/office/drawing/2014/main" id="{42ABAB8C-6FB0-D7B9-F315-5FB25F1BC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084" y="882695"/>
            <a:ext cx="1336784" cy="1336784"/>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Meter Test Board (MTB1)">
            <a:hlinkClick r:id="" action="ppaction://media"/>
            <a:extLst>
              <a:ext uri="{FF2B5EF4-FFF2-40B4-BE49-F238E27FC236}">
                <a16:creationId xmlns:a16="http://schemas.microsoft.com/office/drawing/2014/main" id="{CAB7D93B-9445-BBC8-251A-2BEAFA091495}"/>
              </a:ext>
            </a:extLst>
          </p:cNvPr>
          <p:cNvPicPr>
            <a:picLocks noRot="1" noChangeAspect="1"/>
          </p:cNvPicPr>
          <p:nvPr>
            <a:videoFile r:link="rId1"/>
          </p:nvPr>
        </p:nvPicPr>
        <p:blipFill>
          <a:blip r:embed="rId4"/>
          <a:stretch>
            <a:fillRect/>
          </a:stretch>
        </p:blipFill>
        <p:spPr>
          <a:xfrm>
            <a:off x="497457" y="1746849"/>
            <a:ext cx="6815586" cy="3795622"/>
          </a:xfrm>
          <a:prstGeom prst="rect">
            <a:avLst/>
          </a:prstGeom>
        </p:spPr>
      </p:pic>
    </p:spTree>
    <p:extLst>
      <p:ext uri="{BB962C8B-B14F-4D97-AF65-F5344CB8AC3E}">
        <p14:creationId xmlns:p14="http://schemas.microsoft.com/office/powerpoint/2010/main" val="284793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3F14-5CB4-49AC-BD53-A23640203764}"/>
              </a:ext>
            </a:extLst>
          </p:cNvPr>
          <p:cNvSpPr>
            <a:spLocks noGrp="1"/>
          </p:cNvSpPr>
          <p:nvPr>
            <p:ph type="title"/>
          </p:nvPr>
        </p:nvSpPr>
        <p:spPr>
          <a:xfrm>
            <a:off x="1218093" y="-21259"/>
            <a:ext cx="7886700" cy="934865"/>
          </a:xfrm>
        </p:spPr>
        <p:txBody>
          <a:bodyPr>
            <a:normAutofit/>
          </a:bodyPr>
          <a:lstStyle/>
          <a:p>
            <a:r>
              <a:rPr lang="en-US" sz="3800">
                <a:latin typeface="Calibri"/>
                <a:ea typeface="Calibri"/>
                <a:cs typeface="Calibri"/>
              </a:rPr>
              <a:t>Using TDM to automate and streamline</a:t>
            </a:r>
            <a:endParaRPr lang="en-US" sz="3800">
              <a:ea typeface="Calibri"/>
              <a:cs typeface="Calibri"/>
            </a:endParaRPr>
          </a:p>
        </p:txBody>
      </p:sp>
      <p:sp>
        <p:nvSpPr>
          <p:cNvPr id="3" name="Content Placeholder 2">
            <a:extLst>
              <a:ext uri="{FF2B5EF4-FFF2-40B4-BE49-F238E27FC236}">
                <a16:creationId xmlns:a16="http://schemas.microsoft.com/office/drawing/2014/main" id="{7C4D8329-C84A-4191-A41D-7385276522EF}"/>
              </a:ext>
            </a:extLst>
          </p:cNvPr>
          <p:cNvSpPr>
            <a:spLocks noGrp="1"/>
          </p:cNvSpPr>
          <p:nvPr>
            <p:ph sz="half" idx="1"/>
          </p:nvPr>
        </p:nvSpPr>
        <p:spPr>
          <a:xfrm>
            <a:off x="585518" y="1053423"/>
            <a:ext cx="6848863" cy="5396709"/>
          </a:xfrm>
        </p:spPr>
        <p:txBody>
          <a:bodyPr vert="horz" lIns="91440" tIns="45720" rIns="91440" bIns="45720" rtlCol="0" anchor="t">
            <a:normAutofit fontScale="70000" lnSpcReduction="20000"/>
          </a:bodyPr>
          <a:lstStyle/>
          <a:p>
            <a:pPr marL="0" indent="0" algn="just">
              <a:buNone/>
            </a:pPr>
            <a:r>
              <a:rPr lang="en-US">
                <a:latin typeface="Calibri"/>
                <a:ea typeface="Calibri"/>
                <a:cs typeface="Calibri"/>
              </a:rPr>
              <a:t>TDM can create test sequences to automate tasks and reduce wasted effort;</a:t>
            </a:r>
          </a:p>
          <a:p>
            <a:pPr marL="0" indent="0" algn="just">
              <a:buNone/>
            </a:pPr>
            <a:r>
              <a:rPr lang="en-US" b="1">
                <a:latin typeface="Calibri"/>
                <a:ea typeface="Calibri"/>
                <a:cs typeface="Calibri"/>
              </a:rPr>
              <a:t>For Standard As Found and As Left Tests</a:t>
            </a:r>
          </a:p>
          <a:p>
            <a:pPr lvl="1" algn="just"/>
            <a:r>
              <a:rPr lang="en-US" sz="2300">
                <a:latin typeface="Calibri"/>
                <a:ea typeface="Calibri"/>
                <a:cs typeface="Calibri"/>
              </a:rPr>
              <a:t>Create sequences for standard forms</a:t>
            </a:r>
          </a:p>
          <a:p>
            <a:pPr lvl="1" algn="just"/>
            <a:r>
              <a:rPr lang="en-US" sz="2300">
                <a:latin typeface="Calibri"/>
                <a:ea typeface="Calibri"/>
                <a:cs typeface="Calibri"/>
              </a:rPr>
              <a:t>Link with Meter Manager to automatically set up for any individual meter or other device being accuracy or functionally tested</a:t>
            </a:r>
          </a:p>
          <a:p>
            <a:pPr lvl="1" algn="just"/>
            <a:r>
              <a:rPr lang="en-US" sz="2300">
                <a:latin typeface="Calibri"/>
                <a:ea typeface="Calibri"/>
                <a:cs typeface="Calibri"/>
              </a:rPr>
              <a:t>Do the same for Instrument transformers or anything else that you are using TDM to test</a:t>
            </a:r>
          </a:p>
          <a:p>
            <a:pPr marL="0" indent="0" algn="just">
              <a:buNone/>
            </a:pPr>
            <a:r>
              <a:rPr lang="en-US" b="1">
                <a:latin typeface="Calibri"/>
                <a:ea typeface="Calibri"/>
                <a:cs typeface="Calibri"/>
              </a:rPr>
              <a:t>For First Article Testing</a:t>
            </a:r>
          </a:p>
          <a:p>
            <a:pPr lvl="1" algn="just"/>
            <a:r>
              <a:rPr lang="en-US" sz="2300">
                <a:latin typeface="Calibri"/>
                <a:ea typeface="Calibri"/>
                <a:cs typeface="Calibri"/>
              </a:rPr>
              <a:t>Create a sequence for every functional and accuracy test you want to run and ensure that every new type of meter or iteration of a new type of meter are tested in a consistent manner with far less manual intervention.</a:t>
            </a:r>
          </a:p>
          <a:p>
            <a:pPr marL="0" indent="0" algn="just">
              <a:buNone/>
            </a:pPr>
            <a:r>
              <a:rPr lang="en-US" b="1">
                <a:latin typeface="Calibri"/>
                <a:ea typeface="Calibri"/>
                <a:cs typeface="Calibri"/>
              </a:rPr>
              <a:t>For Sample Testing</a:t>
            </a:r>
          </a:p>
          <a:p>
            <a:pPr lvl="1" algn="just"/>
            <a:r>
              <a:rPr lang="en-US" sz="2300">
                <a:latin typeface="Calibri"/>
                <a:ea typeface="Calibri"/>
                <a:cs typeface="Calibri"/>
              </a:rPr>
              <a:t>Create an automated sequence for sample testing of any meter and soon for any instrument transformer or even electric vehicle charger</a:t>
            </a:r>
          </a:p>
          <a:p>
            <a:pPr marL="0" indent="0" algn="just">
              <a:buNone/>
            </a:pPr>
            <a:r>
              <a:rPr lang="en-US">
                <a:latin typeface="Calibri"/>
                <a:ea typeface="Calibri"/>
                <a:cs typeface="Calibri"/>
              </a:rPr>
              <a:t>Being able to create these sequences allows the meter engineer or the meter tech the ability to ensure consistent testing while also removing a significant amount of unnecessary labor</a:t>
            </a:r>
          </a:p>
        </p:txBody>
      </p:sp>
      <p:sp>
        <p:nvSpPr>
          <p:cNvPr id="6" name="Footer Placeholder 5">
            <a:extLst>
              <a:ext uri="{FF2B5EF4-FFF2-40B4-BE49-F238E27FC236}">
                <a16:creationId xmlns:a16="http://schemas.microsoft.com/office/drawing/2014/main" id="{928298E3-FE42-4B76-88F9-CC4403C16CFF}"/>
              </a:ext>
            </a:extLst>
          </p:cNvPr>
          <p:cNvSpPr>
            <a:spLocks noGrp="1"/>
          </p:cNvSpPr>
          <p:nvPr>
            <p:ph type="ftr" sz="quarter" idx="3"/>
          </p:nvPr>
        </p:nvSpPr>
        <p:spPr/>
        <p:txBody>
          <a:bodyPr/>
          <a:lstStyle/>
          <a:p>
            <a:r>
              <a:rPr lang="en-US"/>
              <a:t>tescometering.com</a:t>
            </a:r>
          </a:p>
        </p:txBody>
      </p:sp>
      <p:sp>
        <p:nvSpPr>
          <p:cNvPr id="7" name="Slide Number Placeholder 6">
            <a:extLst>
              <a:ext uri="{FF2B5EF4-FFF2-40B4-BE49-F238E27FC236}">
                <a16:creationId xmlns:a16="http://schemas.microsoft.com/office/drawing/2014/main" id="{3BD28621-06E0-4F9F-B64E-EE06D93AC061}"/>
              </a:ext>
            </a:extLst>
          </p:cNvPr>
          <p:cNvSpPr>
            <a:spLocks noGrp="1"/>
          </p:cNvSpPr>
          <p:nvPr>
            <p:ph type="sldNum" sz="quarter" idx="4"/>
          </p:nvPr>
        </p:nvSpPr>
        <p:spPr/>
        <p:txBody>
          <a:bodyPr/>
          <a:lstStyle/>
          <a:p>
            <a:fld id="{4BEAC4C4-F0A7-4B61-A827-E4198D078267}" type="slidenum">
              <a:rPr lang="en-US" smtClean="0"/>
              <a:t>13</a:t>
            </a:fld>
            <a:endParaRPr lang="en-US"/>
          </a:p>
        </p:txBody>
      </p:sp>
      <p:pic>
        <p:nvPicPr>
          <p:cNvPr id="1026" name="Picture 2">
            <a:extLst>
              <a:ext uri="{FF2B5EF4-FFF2-40B4-BE49-F238E27FC236}">
                <a16:creationId xmlns:a16="http://schemas.microsoft.com/office/drawing/2014/main" id="{490BE6FA-1C3C-4A96-83BA-555520412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5537" y="863447"/>
            <a:ext cx="1336784" cy="133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95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CB89FB-2D5E-5C96-90BE-9306E388CFF9}"/>
              </a:ext>
            </a:extLst>
          </p:cNvPr>
          <p:cNvSpPr>
            <a:spLocks noGrp="1"/>
          </p:cNvSpPr>
          <p:nvPr>
            <p:ph type="title"/>
          </p:nvPr>
        </p:nvSpPr>
        <p:spPr>
          <a:xfrm>
            <a:off x="1218093" y="3321"/>
            <a:ext cx="7567152" cy="910285"/>
          </a:xfrm>
        </p:spPr>
        <p:txBody>
          <a:bodyPr>
            <a:normAutofit/>
          </a:bodyPr>
          <a:lstStyle/>
          <a:p>
            <a:r>
              <a:rPr lang="en-US" sz="3800" err="1">
                <a:latin typeface="Calibri"/>
                <a:ea typeface="Calibri"/>
                <a:cs typeface="Calibri"/>
              </a:rPr>
              <a:t>NightHawk</a:t>
            </a:r>
            <a:endParaRPr lang="en-US" sz="3800" err="1">
              <a:ea typeface="Calibri"/>
              <a:cs typeface="Calibri"/>
            </a:endParaRPr>
          </a:p>
        </p:txBody>
      </p:sp>
      <p:pic>
        <p:nvPicPr>
          <p:cNvPr id="2" name="Graphic 1">
            <a:extLst>
              <a:ext uri="{FF2B5EF4-FFF2-40B4-BE49-F238E27FC236}">
                <a16:creationId xmlns:a16="http://schemas.microsoft.com/office/drawing/2014/main" id="{B7411994-A470-8816-0A1E-FF52755F05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6864" y="1262490"/>
            <a:ext cx="5470272" cy="4157407"/>
          </a:xfrm>
          <a:prstGeom prst="rect">
            <a:avLst/>
          </a:prstGeom>
        </p:spPr>
      </p:pic>
    </p:spTree>
    <p:extLst>
      <p:ext uri="{BB962C8B-B14F-4D97-AF65-F5344CB8AC3E}">
        <p14:creationId xmlns:p14="http://schemas.microsoft.com/office/powerpoint/2010/main" val="36646247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person, man, dark, night&#10;&#10;Description automatically generated">
            <a:extLst>
              <a:ext uri="{FF2B5EF4-FFF2-40B4-BE49-F238E27FC236}">
                <a16:creationId xmlns:a16="http://schemas.microsoft.com/office/drawing/2014/main" id="{B58B0A38-7E9E-457F-9E74-4516BBDC5BE6}"/>
              </a:ext>
            </a:extLst>
          </p:cNvPr>
          <p:cNvPicPr>
            <a:picLocks noChangeAspect="1"/>
          </p:cNvPicPr>
          <p:nvPr/>
        </p:nvPicPr>
        <p:blipFill rotWithShape="1">
          <a:blip r:embed="rId2">
            <a:extLst>
              <a:ext uri="{28A0092B-C50C-407E-A947-70E740481C1C}">
                <a14:useLocalDpi xmlns:a14="http://schemas.microsoft.com/office/drawing/2010/main" val="0"/>
              </a:ext>
            </a:extLst>
          </a:blip>
          <a:srcRect l="32033" t="13333" r="20985"/>
          <a:stretch/>
        </p:blipFill>
        <p:spPr bwMode="ltGray">
          <a:xfrm>
            <a:off x="4976308" y="916244"/>
            <a:ext cx="3786692" cy="3966086"/>
          </a:xfrm>
          <a:prstGeom prst="rect">
            <a:avLst/>
          </a:prstGeom>
        </p:spPr>
      </p:pic>
      <p:sp>
        <p:nvSpPr>
          <p:cNvPr id="12" name="Content Placeholder 3">
            <a:extLst>
              <a:ext uri="{FF2B5EF4-FFF2-40B4-BE49-F238E27FC236}">
                <a16:creationId xmlns:a16="http://schemas.microsoft.com/office/drawing/2014/main" id="{83CCEFBA-5914-4112-9F9C-0477E895517D}"/>
              </a:ext>
            </a:extLst>
          </p:cNvPr>
          <p:cNvSpPr txBox="1">
            <a:spLocks/>
          </p:cNvSpPr>
          <p:nvPr/>
        </p:nvSpPr>
        <p:spPr>
          <a:xfrm>
            <a:off x="192028" y="3026799"/>
            <a:ext cx="6563368" cy="3682065"/>
          </a:xfrm>
          <a:prstGeom prst="rect">
            <a:avLst/>
          </a:prstGeom>
        </p:spPr>
        <p:txBody>
          <a:bodyPr vert="horz" lIns="68580" tIns="0" rIns="68580" bIns="0" rtlCol="0" anchor="t">
            <a:noAutofit/>
          </a:bodyPr>
          <a:lstStyle>
            <a:lvl1pPr marL="0" indent="0" algn="l" defTabSz="519382" rtl="0" eaLnBrk="1" latinLnBrk="0" hangingPunct="1">
              <a:lnSpc>
                <a:spcPct val="100000"/>
              </a:lnSpc>
              <a:spcBef>
                <a:spcPts val="0"/>
              </a:spcBef>
              <a:spcAft>
                <a:spcPts val="1600"/>
              </a:spcAft>
              <a:buFont typeface="Arial"/>
              <a:buNone/>
              <a:defRPr sz="2133" b="1" i="0" kern="1200">
                <a:solidFill>
                  <a:schemeClr val="tx1"/>
                </a:solidFill>
                <a:latin typeface="+mn-lt"/>
                <a:ea typeface="+mn-ea"/>
                <a:cs typeface="+mn-cs"/>
              </a:defRPr>
            </a:lvl1pPr>
            <a:lvl2pPr marL="0" indent="0" algn="l" defTabSz="519382" rtl="0" eaLnBrk="1" latinLnBrk="0" hangingPunct="1">
              <a:lnSpc>
                <a:spcPct val="100000"/>
              </a:lnSpc>
              <a:spcBef>
                <a:spcPts val="0"/>
              </a:spcBef>
              <a:spcAft>
                <a:spcPts val="1600"/>
              </a:spcAft>
              <a:buClr>
                <a:schemeClr val="accent2"/>
              </a:buClr>
              <a:buFont typeface="Arial"/>
              <a:buNone/>
              <a:defRPr sz="2133" b="0" i="0" kern="1200">
                <a:solidFill>
                  <a:schemeClr val="tx1"/>
                </a:solidFill>
                <a:latin typeface="+mn-lt"/>
                <a:ea typeface="+mn-ea"/>
                <a:cs typeface="+mn-cs"/>
              </a:defRPr>
            </a:lvl2pPr>
            <a:lvl3pPr marL="365718" indent="-182858" algn="l" defTabSz="391338" rtl="0" eaLnBrk="1" latinLnBrk="0" hangingPunct="1">
              <a:lnSpc>
                <a:spcPct val="100000"/>
              </a:lnSpc>
              <a:spcBef>
                <a:spcPts val="0"/>
              </a:spcBef>
              <a:spcAft>
                <a:spcPts val="1600"/>
              </a:spcAft>
              <a:buClr>
                <a:schemeClr val="tx2"/>
              </a:buClr>
              <a:buSzPct val="100000"/>
              <a:buFont typeface="Arial"/>
              <a:buChar char="•"/>
              <a:tabLst/>
              <a:defRPr sz="2133" b="0" i="0" kern="1200">
                <a:solidFill>
                  <a:schemeClr val="tx1"/>
                </a:solidFill>
                <a:latin typeface="+mn-lt"/>
                <a:ea typeface="+mn-ea"/>
                <a:cs typeface="+mn-cs"/>
              </a:defRPr>
            </a:lvl3pPr>
            <a:lvl4pPr marL="731430" indent="-182858" algn="l" defTabSz="519382" rtl="0" eaLnBrk="1" latinLnBrk="0" hangingPunct="1">
              <a:lnSpc>
                <a:spcPct val="100000"/>
              </a:lnSpc>
              <a:spcBef>
                <a:spcPts val="0"/>
              </a:spcBef>
              <a:spcAft>
                <a:spcPts val="1600"/>
              </a:spcAft>
              <a:buClr>
                <a:schemeClr val="accent2"/>
              </a:buClr>
              <a:buSzPct val="100000"/>
              <a:buFont typeface="Arial"/>
              <a:buChar char="•"/>
              <a:defRPr sz="2133" b="0" i="0" kern="1200">
                <a:solidFill>
                  <a:schemeClr val="tx1"/>
                </a:solidFill>
                <a:latin typeface="+mn-lt"/>
                <a:ea typeface="+mn-ea"/>
                <a:cs typeface="+mn-cs"/>
              </a:defRPr>
            </a:lvl4pPr>
            <a:lvl5pPr marL="1097143" indent="-182858" algn="l" defTabSz="519382" rtl="0" eaLnBrk="1" latinLnBrk="0" hangingPunct="1">
              <a:lnSpc>
                <a:spcPct val="100000"/>
              </a:lnSpc>
              <a:spcBef>
                <a:spcPts val="0"/>
              </a:spcBef>
              <a:spcAft>
                <a:spcPts val="1600"/>
              </a:spcAft>
              <a:buClr>
                <a:schemeClr val="accent4"/>
              </a:buClr>
              <a:buSzPct val="100000"/>
              <a:buFont typeface="Arial"/>
              <a:buChar char="•"/>
              <a:defRPr sz="2133" b="0" i="0" kern="1200">
                <a:solidFill>
                  <a:schemeClr val="tx1"/>
                </a:solidFill>
                <a:latin typeface="+mn-lt"/>
                <a:ea typeface="+mn-ea"/>
                <a:cs typeface="+mn-cs"/>
              </a:defRPr>
            </a:lvl5pPr>
            <a:lvl6pPr marL="2856571" indent="-259690" algn="l" defTabSz="519382" rtl="0" eaLnBrk="1" latinLnBrk="0" hangingPunct="1">
              <a:spcBef>
                <a:spcPct val="20000"/>
              </a:spcBef>
              <a:buFont typeface="Arial"/>
              <a:buChar char="•"/>
              <a:defRPr sz="2267" kern="1200">
                <a:solidFill>
                  <a:schemeClr val="tx1"/>
                </a:solidFill>
                <a:latin typeface="+mn-lt"/>
                <a:ea typeface="+mn-ea"/>
                <a:cs typeface="+mn-cs"/>
              </a:defRPr>
            </a:lvl6pPr>
            <a:lvl7pPr marL="3375953" indent="-259690" algn="l" defTabSz="519382" rtl="0" eaLnBrk="1" latinLnBrk="0" hangingPunct="1">
              <a:spcBef>
                <a:spcPct val="20000"/>
              </a:spcBef>
              <a:buFont typeface="Arial"/>
              <a:buChar char="•"/>
              <a:defRPr sz="2267" kern="1200">
                <a:solidFill>
                  <a:schemeClr val="tx1"/>
                </a:solidFill>
                <a:latin typeface="+mn-lt"/>
                <a:ea typeface="+mn-ea"/>
                <a:cs typeface="+mn-cs"/>
              </a:defRPr>
            </a:lvl7pPr>
            <a:lvl8pPr marL="3895328" indent="-259690" algn="l" defTabSz="519382" rtl="0" eaLnBrk="1" latinLnBrk="0" hangingPunct="1">
              <a:spcBef>
                <a:spcPct val="20000"/>
              </a:spcBef>
              <a:buFont typeface="Arial"/>
              <a:buChar char="•"/>
              <a:defRPr sz="2267" kern="1200">
                <a:solidFill>
                  <a:schemeClr val="tx1"/>
                </a:solidFill>
                <a:latin typeface="+mn-lt"/>
                <a:ea typeface="+mn-ea"/>
                <a:cs typeface="+mn-cs"/>
              </a:defRPr>
            </a:lvl8pPr>
            <a:lvl9pPr marL="4414706" indent="-259690" algn="l" defTabSz="519382" rtl="0" eaLnBrk="1" latinLnBrk="0" hangingPunct="1">
              <a:spcBef>
                <a:spcPct val="20000"/>
              </a:spcBef>
              <a:buFont typeface="Arial"/>
              <a:buChar char="•"/>
              <a:defRPr sz="2267" kern="1200">
                <a:solidFill>
                  <a:schemeClr val="tx1"/>
                </a:solidFill>
                <a:latin typeface="+mn-lt"/>
                <a:ea typeface="+mn-ea"/>
                <a:cs typeface="+mn-cs"/>
              </a:defRPr>
            </a:lvl9pPr>
          </a:lstStyle>
          <a:p>
            <a:pPr>
              <a:spcAft>
                <a:spcPts val="1350"/>
              </a:spcAft>
            </a:pPr>
            <a:r>
              <a:rPr lang="en-US" sz="2400">
                <a:latin typeface="Calibri" panose="020F0502020204030204" pitchFamily="34" charset="0"/>
                <a:ea typeface="Calibri" panose="020F0502020204030204" pitchFamily="34" charset="0"/>
                <a:cs typeface="Calibri" panose="020F0502020204030204" pitchFamily="34" charset="0"/>
              </a:rPr>
              <a:t>About Adaptiv</a:t>
            </a:r>
            <a:r>
              <a:rPr lang="en-US" sz="2400" baseline="34000">
                <a:latin typeface="Calibri" panose="020F0502020204030204" pitchFamily="34" charset="0"/>
                <a:ea typeface="Calibri" panose="020F0502020204030204" pitchFamily="34" charset="0"/>
                <a:cs typeface="Calibri" panose="020F0502020204030204" pitchFamily="34" charset="0"/>
              </a:rPr>
              <a:t>™</a:t>
            </a:r>
            <a:endParaRPr lang="en-US" sz="2400">
              <a:latin typeface="Calibri" panose="020F0502020204030204" pitchFamily="34" charset="0"/>
              <a:ea typeface="Calibri" panose="020F0502020204030204" pitchFamily="34" charset="0"/>
              <a:cs typeface="Calibri" panose="020F0502020204030204" pitchFamily="34" charset="0"/>
            </a:endParaRPr>
          </a:p>
          <a:p>
            <a:pPr marL="365125" lvl="2" indent="-182245">
              <a:spcAft>
                <a:spcPts val="675"/>
              </a:spcAft>
              <a:buClr>
                <a:schemeClr val="bg1">
                  <a:lumMod val="75000"/>
                </a:schemeClr>
              </a:buClr>
              <a:buSzPct val="90000"/>
            </a:pPr>
            <a:r>
              <a:rPr lang="en-US" sz="2000">
                <a:latin typeface="Calibri" panose="020F0502020204030204" pitchFamily="34" charset="0"/>
                <a:ea typeface="Calibri" panose="020F0502020204030204" pitchFamily="34" charset="0"/>
                <a:cs typeface="Calibri" panose="020F0502020204030204" pitchFamily="34" charset="0"/>
              </a:rPr>
              <a:t>Unique zero-infrastructure network </a:t>
            </a:r>
          </a:p>
          <a:p>
            <a:pPr marL="365125" lvl="2" indent="-182245">
              <a:spcAft>
                <a:spcPts val="675"/>
              </a:spcAft>
              <a:buClr>
                <a:schemeClr val="bg1">
                  <a:lumMod val="75000"/>
                </a:schemeClr>
              </a:buClr>
              <a:buSzPct val="90000"/>
            </a:pPr>
            <a:r>
              <a:rPr lang="en-US" sz="2000">
                <a:latin typeface="Calibri" panose="020F0502020204030204" pitchFamily="34" charset="0"/>
                <a:ea typeface="Calibri" panose="020F0502020204030204" pitchFamily="34" charset="0"/>
                <a:cs typeface="Calibri" panose="020F0502020204030204" pitchFamily="34" charset="0"/>
              </a:rPr>
              <a:t>Cellular + Mesh Communications</a:t>
            </a:r>
          </a:p>
          <a:p>
            <a:pPr marL="730885" lvl="3" indent="-182245">
              <a:spcAft>
                <a:spcPts val="675"/>
              </a:spcAft>
              <a:buClr>
                <a:schemeClr val="bg1">
                  <a:lumMod val="90000"/>
                </a:schemeClr>
              </a:buClr>
              <a:buSzPct val="90000"/>
            </a:pPr>
            <a:r>
              <a:rPr lang="en-US" sz="2000">
                <a:latin typeface="Calibri" panose="020F0502020204030204" pitchFamily="34" charset="0"/>
                <a:ea typeface="Calibri" panose="020F0502020204030204" pitchFamily="34" charset="0"/>
                <a:cs typeface="Calibri" panose="020F0502020204030204" pitchFamily="34" charset="0"/>
              </a:rPr>
              <a:t>Verizon LTE</a:t>
            </a:r>
          </a:p>
          <a:p>
            <a:pPr marL="730885" lvl="3" indent="-182245">
              <a:spcAft>
                <a:spcPts val="675"/>
              </a:spcAft>
              <a:buClr>
                <a:schemeClr val="bg1">
                  <a:lumMod val="90000"/>
                </a:schemeClr>
              </a:buClr>
              <a:buSzPct val="90000"/>
            </a:pPr>
            <a:r>
              <a:rPr lang="en-US" sz="2000">
                <a:latin typeface="Calibri" panose="020F0502020204030204" pitchFamily="34" charset="0"/>
                <a:ea typeface="Calibri" panose="020F0502020204030204" pitchFamily="34" charset="0"/>
                <a:cs typeface="Calibri" panose="020F0502020204030204" pitchFamily="34" charset="0"/>
              </a:rPr>
              <a:t>AT&amp;T </a:t>
            </a:r>
          </a:p>
          <a:p>
            <a:pPr marL="365125" lvl="2" indent="-182245">
              <a:spcAft>
                <a:spcPts val="675"/>
              </a:spcAft>
              <a:buClr>
                <a:schemeClr val="bg1">
                  <a:lumMod val="75000"/>
                </a:schemeClr>
              </a:buClr>
              <a:buSzPct val="90000"/>
            </a:pPr>
            <a:r>
              <a:rPr lang="en-US" sz="2000" b="1">
                <a:latin typeface="Calibri" panose="020F0502020204030204" pitchFamily="34" charset="0"/>
                <a:ea typeface="Calibri" panose="020F0502020204030204" pitchFamily="34" charset="0"/>
                <a:cs typeface="Calibri" panose="020F0502020204030204" pitchFamily="34" charset="0"/>
              </a:rPr>
              <a:t>Ideal for either incremental or rapid deployment </a:t>
            </a:r>
          </a:p>
          <a:p>
            <a:pPr marL="365125" lvl="2" indent="-182245">
              <a:spcAft>
                <a:spcPts val="675"/>
              </a:spcAft>
              <a:buClr>
                <a:schemeClr val="bg1">
                  <a:lumMod val="75000"/>
                </a:schemeClr>
              </a:buClr>
              <a:buSzPct val="90000"/>
            </a:pPr>
            <a:r>
              <a:rPr lang="en-US" sz="2000">
                <a:latin typeface="Calibri" panose="020F0502020204030204" pitchFamily="34" charset="0"/>
                <a:ea typeface="Calibri" panose="020F0502020204030204" pitchFamily="34" charset="0"/>
                <a:cs typeface="Calibri" panose="020F0502020204030204" pitchFamily="34" charset="0"/>
              </a:rPr>
              <a:t>Lowest total cost of ownership in the industry</a:t>
            </a:r>
          </a:p>
        </p:txBody>
      </p:sp>
      <p:sp>
        <p:nvSpPr>
          <p:cNvPr id="18" name="Content Placeholder 3">
            <a:extLst>
              <a:ext uri="{FF2B5EF4-FFF2-40B4-BE49-F238E27FC236}">
                <a16:creationId xmlns:a16="http://schemas.microsoft.com/office/drawing/2014/main" id="{35AC6F69-12E0-4147-BAF3-CAB670E47999}"/>
              </a:ext>
            </a:extLst>
          </p:cNvPr>
          <p:cNvSpPr txBox="1">
            <a:spLocks/>
          </p:cNvSpPr>
          <p:nvPr/>
        </p:nvSpPr>
        <p:spPr>
          <a:xfrm>
            <a:off x="192028" y="1279133"/>
            <a:ext cx="5174563" cy="1507926"/>
          </a:xfrm>
          <a:prstGeom prst="rect">
            <a:avLst/>
          </a:prstGeom>
        </p:spPr>
        <p:txBody>
          <a:bodyPr lIns="68580" tIns="34290" rIns="68580" bIns="34290" anchor="t"/>
          <a:lstStyle>
            <a:lvl1pPr marL="0" indent="0" algn="l" defTabSz="519382" rtl="0" eaLnBrk="1" latinLnBrk="0" hangingPunct="1">
              <a:lnSpc>
                <a:spcPct val="100000"/>
              </a:lnSpc>
              <a:spcBef>
                <a:spcPts val="0"/>
              </a:spcBef>
              <a:spcAft>
                <a:spcPts val="1600"/>
              </a:spcAft>
              <a:buFont typeface="Arial"/>
              <a:buNone/>
              <a:defRPr sz="2133" b="1" i="0" kern="1200">
                <a:solidFill>
                  <a:schemeClr val="tx1"/>
                </a:solidFill>
                <a:latin typeface="+mn-lt"/>
                <a:ea typeface="+mn-ea"/>
                <a:cs typeface="+mn-cs"/>
              </a:defRPr>
            </a:lvl1pPr>
            <a:lvl2pPr marL="0" indent="0" algn="l" defTabSz="519382" rtl="0" eaLnBrk="1" latinLnBrk="0" hangingPunct="1">
              <a:lnSpc>
                <a:spcPct val="100000"/>
              </a:lnSpc>
              <a:spcBef>
                <a:spcPts val="0"/>
              </a:spcBef>
              <a:spcAft>
                <a:spcPts val="1600"/>
              </a:spcAft>
              <a:buClr>
                <a:schemeClr val="accent2"/>
              </a:buClr>
              <a:buFont typeface="Arial"/>
              <a:buNone/>
              <a:defRPr sz="2133" b="0" i="0" kern="1200">
                <a:solidFill>
                  <a:schemeClr val="tx1"/>
                </a:solidFill>
                <a:latin typeface="+mn-lt"/>
                <a:ea typeface="+mn-ea"/>
                <a:cs typeface="+mn-cs"/>
              </a:defRPr>
            </a:lvl2pPr>
            <a:lvl3pPr marL="365718" indent="-182858" algn="l" defTabSz="391338" rtl="0" eaLnBrk="1" latinLnBrk="0" hangingPunct="1">
              <a:lnSpc>
                <a:spcPct val="100000"/>
              </a:lnSpc>
              <a:spcBef>
                <a:spcPts val="0"/>
              </a:spcBef>
              <a:spcAft>
                <a:spcPts val="1600"/>
              </a:spcAft>
              <a:buClr>
                <a:schemeClr val="tx2"/>
              </a:buClr>
              <a:buSzPct val="100000"/>
              <a:buFont typeface="Arial"/>
              <a:buChar char="•"/>
              <a:tabLst/>
              <a:defRPr sz="2133" b="0" i="0" kern="1200">
                <a:solidFill>
                  <a:schemeClr val="tx1"/>
                </a:solidFill>
                <a:latin typeface="+mn-lt"/>
                <a:ea typeface="+mn-ea"/>
                <a:cs typeface="+mn-cs"/>
              </a:defRPr>
            </a:lvl3pPr>
            <a:lvl4pPr marL="731430" indent="-182858" algn="l" defTabSz="519382" rtl="0" eaLnBrk="1" latinLnBrk="0" hangingPunct="1">
              <a:lnSpc>
                <a:spcPct val="100000"/>
              </a:lnSpc>
              <a:spcBef>
                <a:spcPts val="0"/>
              </a:spcBef>
              <a:spcAft>
                <a:spcPts val="1600"/>
              </a:spcAft>
              <a:buClr>
                <a:schemeClr val="accent2"/>
              </a:buClr>
              <a:buSzPct val="100000"/>
              <a:buFont typeface="Arial"/>
              <a:buChar char="•"/>
              <a:defRPr sz="2133" b="0" i="0" kern="1200">
                <a:solidFill>
                  <a:schemeClr val="tx1"/>
                </a:solidFill>
                <a:latin typeface="+mn-lt"/>
                <a:ea typeface="+mn-ea"/>
                <a:cs typeface="+mn-cs"/>
              </a:defRPr>
            </a:lvl4pPr>
            <a:lvl5pPr marL="1097143" indent="-182858" algn="l" defTabSz="519382" rtl="0" eaLnBrk="1" latinLnBrk="0" hangingPunct="1">
              <a:lnSpc>
                <a:spcPct val="100000"/>
              </a:lnSpc>
              <a:spcBef>
                <a:spcPts val="0"/>
              </a:spcBef>
              <a:spcAft>
                <a:spcPts val="1600"/>
              </a:spcAft>
              <a:buClr>
                <a:schemeClr val="accent4"/>
              </a:buClr>
              <a:buSzPct val="100000"/>
              <a:buFont typeface="Arial"/>
              <a:buChar char="•"/>
              <a:defRPr sz="2133" b="0" i="0" kern="1200">
                <a:solidFill>
                  <a:schemeClr val="tx1"/>
                </a:solidFill>
                <a:latin typeface="+mn-lt"/>
                <a:ea typeface="+mn-ea"/>
                <a:cs typeface="+mn-cs"/>
              </a:defRPr>
            </a:lvl5pPr>
            <a:lvl6pPr marL="2856571" indent="-259690" algn="l" defTabSz="519382" rtl="0" eaLnBrk="1" latinLnBrk="0" hangingPunct="1">
              <a:spcBef>
                <a:spcPct val="20000"/>
              </a:spcBef>
              <a:buFont typeface="Arial"/>
              <a:buChar char="•"/>
              <a:defRPr sz="2267" kern="1200">
                <a:solidFill>
                  <a:schemeClr val="tx1"/>
                </a:solidFill>
                <a:latin typeface="+mn-lt"/>
                <a:ea typeface="+mn-ea"/>
                <a:cs typeface="+mn-cs"/>
              </a:defRPr>
            </a:lvl6pPr>
            <a:lvl7pPr marL="3375953" indent="-259690" algn="l" defTabSz="519382" rtl="0" eaLnBrk="1" latinLnBrk="0" hangingPunct="1">
              <a:spcBef>
                <a:spcPct val="20000"/>
              </a:spcBef>
              <a:buFont typeface="Arial"/>
              <a:buChar char="•"/>
              <a:defRPr sz="2267" kern="1200">
                <a:solidFill>
                  <a:schemeClr val="tx1"/>
                </a:solidFill>
                <a:latin typeface="+mn-lt"/>
                <a:ea typeface="+mn-ea"/>
                <a:cs typeface="+mn-cs"/>
              </a:defRPr>
            </a:lvl7pPr>
            <a:lvl8pPr marL="3895328" indent="-259690" algn="l" defTabSz="519382" rtl="0" eaLnBrk="1" latinLnBrk="0" hangingPunct="1">
              <a:spcBef>
                <a:spcPct val="20000"/>
              </a:spcBef>
              <a:buFont typeface="Arial"/>
              <a:buChar char="•"/>
              <a:defRPr sz="2267" kern="1200">
                <a:solidFill>
                  <a:schemeClr val="tx1"/>
                </a:solidFill>
                <a:latin typeface="+mn-lt"/>
                <a:ea typeface="+mn-ea"/>
                <a:cs typeface="+mn-cs"/>
              </a:defRPr>
            </a:lvl8pPr>
            <a:lvl9pPr marL="4414706" indent="-259690" algn="l" defTabSz="519382" rtl="0" eaLnBrk="1" latinLnBrk="0" hangingPunct="1">
              <a:spcBef>
                <a:spcPct val="20000"/>
              </a:spcBef>
              <a:buFont typeface="Arial"/>
              <a:buChar char="•"/>
              <a:defRPr sz="2267" kern="1200">
                <a:solidFill>
                  <a:schemeClr val="tx1"/>
                </a:solidFill>
                <a:latin typeface="+mn-lt"/>
                <a:ea typeface="+mn-ea"/>
                <a:cs typeface="+mn-cs"/>
              </a:defRPr>
            </a:lvl9pPr>
          </a:lstStyle>
          <a:p>
            <a:pPr>
              <a:spcAft>
                <a:spcPts val="1350"/>
              </a:spcAft>
            </a:pPr>
            <a:r>
              <a:rPr lang="en-US" sz="2400">
                <a:latin typeface="Calibri" panose="020F0502020204030204" pitchFamily="34" charset="0"/>
                <a:ea typeface="Calibri" panose="020F0502020204030204" pitchFamily="34" charset="0"/>
                <a:cs typeface="Calibri" panose="020F0502020204030204" pitchFamily="34" charset="0"/>
              </a:rPr>
              <a:t>About Nighthawk</a:t>
            </a:r>
          </a:p>
          <a:p>
            <a:pPr marL="273685" lvl="2" indent="-136525">
              <a:spcAft>
                <a:spcPts val="675"/>
              </a:spcAft>
              <a:buClr>
                <a:schemeClr val="bg1">
                  <a:lumMod val="75000"/>
                </a:schemeClr>
              </a:buClr>
              <a:buSzPct val="90000"/>
            </a:pPr>
            <a:r>
              <a:rPr lang="en-US" sz="2000">
                <a:latin typeface="Calibri" panose="020F0502020204030204" pitchFamily="34" charset="0"/>
                <a:ea typeface="Calibri" panose="020F0502020204030204" pitchFamily="34" charset="0"/>
                <a:cs typeface="Calibri" panose="020F0502020204030204" pitchFamily="34" charset="0"/>
              </a:rPr>
              <a:t>Nearly 30 years of utility experience</a:t>
            </a:r>
          </a:p>
          <a:p>
            <a:pPr marL="273685" lvl="2" indent="-136525">
              <a:spcAft>
                <a:spcPts val="675"/>
              </a:spcAft>
              <a:buClr>
                <a:schemeClr val="bg1">
                  <a:lumMod val="75000"/>
                </a:schemeClr>
              </a:buClr>
              <a:buSzPct val="90000"/>
            </a:pPr>
            <a:r>
              <a:rPr lang="en-US" sz="2000">
                <a:latin typeface="Calibri" panose="020F0502020204030204" pitchFamily="34" charset="0"/>
                <a:ea typeface="Calibri" panose="020F0502020204030204" pitchFamily="34" charset="0"/>
                <a:cs typeface="Calibri" panose="020F0502020204030204" pitchFamily="34" charset="0"/>
              </a:rPr>
              <a:t>100+ utilities served</a:t>
            </a:r>
          </a:p>
          <a:p>
            <a:pPr marL="137160" lvl="2" indent="0">
              <a:spcAft>
                <a:spcPts val="675"/>
              </a:spcAft>
              <a:buClr>
                <a:schemeClr val="bg1">
                  <a:lumMod val="75000"/>
                </a:schemeClr>
              </a:buClr>
              <a:buSzPct val="90000"/>
              <a:buNone/>
            </a:pPr>
            <a:endParaRPr lang="en-US" sz="1350" b="1">
              <a:latin typeface="Century Gothic" panose="020B0502020202020204" pitchFamily="34" charset="0"/>
              <a:ea typeface="Calibri"/>
              <a:cs typeface="Calibri"/>
            </a:endParaRPr>
          </a:p>
          <a:p>
            <a:endParaRPr lang="en-US" sz="1600">
              <a:latin typeface="Century Gothic" panose="020B0502020202020204" pitchFamily="34" charset="0"/>
            </a:endParaRPr>
          </a:p>
        </p:txBody>
      </p:sp>
      <p:cxnSp>
        <p:nvCxnSpPr>
          <p:cNvPr id="27" name="Straight Connector 26">
            <a:extLst>
              <a:ext uri="{FF2B5EF4-FFF2-40B4-BE49-F238E27FC236}">
                <a16:creationId xmlns:a16="http://schemas.microsoft.com/office/drawing/2014/main" id="{90B8B327-7A63-4415-9349-AC23FAD6C8D9}"/>
              </a:ext>
            </a:extLst>
          </p:cNvPr>
          <p:cNvCxnSpPr>
            <a:cxnSpLocks/>
          </p:cNvCxnSpPr>
          <p:nvPr/>
        </p:nvCxnSpPr>
        <p:spPr>
          <a:xfrm>
            <a:off x="247942" y="1229972"/>
            <a:ext cx="3908413" cy="0"/>
          </a:xfrm>
          <a:prstGeom prst="line">
            <a:avLst/>
          </a:prstGeom>
          <a:ln w="9525">
            <a:solidFill>
              <a:schemeClr val="bg1">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31D4E6A-3F83-4CC4-B15F-C01558B3E0B2}"/>
              </a:ext>
            </a:extLst>
          </p:cNvPr>
          <p:cNvCxnSpPr>
            <a:cxnSpLocks/>
          </p:cNvCxnSpPr>
          <p:nvPr/>
        </p:nvCxnSpPr>
        <p:spPr>
          <a:xfrm>
            <a:off x="247942" y="2899582"/>
            <a:ext cx="3908413" cy="0"/>
          </a:xfrm>
          <a:prstGeom prst="line">
            <a:avLst/>
          </a:prstGeom>
          <a:ln w="9525">
            <a:solidFill>
              <a:schemeClr val="bg1">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 name="Content Placeholder 1">
            <a:extLst>
              <a:ext uri="{FF2B5EF4-FFF2-40B4-BE49-F238E27FC236}">
                <a16:creationId xmlns:a16="http://schemas.microsoft.com/office/drawing/2014/main" id="{B0A6EFCD-DCF1-E155-5BB8-C7CF67516012}"/>
              </a:ext>
            </a:extLst>
          </p:cNvPr>
          <p:cNvSpPr txBox="1">
            <a:spLocks/>
          </p:cNvSpPr>
          <p:nvPr/>
        </p:nvSpPr>
        <p:spPr bwMode="white">
          <a:xfrm>
            <a:off x="5013179" y="1606254"/>
            <a:ext cx="3753354" cy="3485084"/>
          </a:xfrm>
          <a:prstGeom prst="rect">
            <a:avLst/>
          </a:prstGeom>
          <a:effectLst>
            <a:outerShdw blurRad="368300" dist="241300" dir="3060000" algn="tl" rotWithShape="0">
              <a:schemeClr val="accent1">
                <a:lumMod val="50000"/>
                <a:alpha val="65000"/>
              </a:schemeClr>
            </a:outerShdw>
          </a:effectLst>
        </p:spPr>
        <p:txBody>
          <a:bodyPr vert="horz" lIns="68580" tIns="29219" rIns="68580" bIns="29219" rtlCol="0" anchor="t" anchorCtr="0">
            <a:noAutofit/>
          </a:bodyPr>
          <a:lstStyle>
            <a:defPPr>
              <a:defRPr lang="en-US"/>
            </a:defPPr>
            <a:lvl1pPr indent="0" algn="ctr" defTabSz="519382">
              <a:spcBef>
                <a:spcPct val="0"/>
              </a:spcBef>
              <a:buNone/>
              <a:defRPr sz="2800" b="1">
                <a:solidFill>
                  <a:schemeClr val="bg2"/>
                </a:solidFill>
                <a:ea typeface="+mj-ea"/>
                <a:cs typeface="+mj-cs"/>
              </a:defRPr>
            </a:lvl1pPr>
            <a:lvl2pPr marL="0" indent="0" algn="l" defTabSz="519382" rtl="0" eaLnBrk="1" latinLnBrk="0" hangingPunct="1">
              <a:lnSpc>
                <a:spcPct val="100000"/>
              </a:lnSpc>
              <a:spcBef>
                <a:spcPts val="0"/>
              </a:spcBef>
              <a:spcAft>
                <a:spcPts val="1600"/>
              </a:spcAft>
              <a:buClr>
                <a:schemeClr val="accent2"/>
              </a:buClr>
              <a:buFont typeface="Arial"/>
              <a:buNone/>
              <a:defRPr sz="2133" b="0" i="0" kern="1200">
                <a:solidFill>
                  <a:schemeClr val="tx1"/>
                </a:solidFill>
                <a:latin typeface="+mn-lt"/>
                <a:ea typeface="+mn-ea"/>
                <a:cs typeface="+mn-cs"/>
              </a:defRPr>
            </a:lvl2pPr>
            <a:lvl3pPr marL="365718" indent="-182858" algn="l" defTabSz="391338" rtl="0" eaLnBrk="1" latinLnBrk="0" hangingPunct="1">
              <a:lnSpc>
                <a:spcPct val="100000"/>
              </a:lnSpc>
              <a:spcBef>
                <a:spcPts val="0"/>
              </a:spcBef>
              <a:spcAft>
                <a:spcPts val="1600"/>
              </a:spcAft>
              <a:buClr>
                <a:schemeClr val="tx2"/>
              </a:buClr>
              <a:buSzPct val="100000"/>
              <a:buFont typeface="Arial"/>
              <a:buChar char="•"/>
              <a:tabLst/>
              <a:defRPr sz="2133" b="0" i="0" kern="1200">
                <a:solidFill>
                  <a:schemeClr val="tx1"/>
                </a:solidFill>
                <a:latin typeface="+mn-lt"/>
                <a:ea typeface="+mn-ea"/>
                <a:cs typeface="+mn-cs"/>
              </a:defRPr>
            </a:lvl3pPr>
            <a:lvl4pPr marL="731430" indent="-182858" algn="l" defTabSz="519382" rtl="0" eaLnBrk="1" latinLnBrk="0" hangingPunct="1">
              <a:lnSpc>
                <a:spcPct val="100000"/>
              </a:lnSpc>
              <a:spcBef>
                <a:spcPts val="0"/>
              </a:spcBef>
              <a:spcAft>
                <a:spcPts val="1600"/>
              </a:spcAft>
              <a:buClr>
                <a:schemeClr val="accent2"/>
              </a:buClr>
              <a:buSzPct val="100000"/>
              <a:buFont typeface="Arial"/>
              <a:buChar char="•"/>
              <a:defRPr sz="2133" b="0" i="0" kern="1200">
                <a:solidFill>
                  <a:schemeClr val="tx1"/>
                </a:solidFill>
                <a:latin typeface="+mn-lt"/>
                <a:ea typeface="+mn-ea"/>
                <a:cs typeface="+mn-cs"/>
              </a:defRPr>
            </a:lvl4pPr>
            <a:lvl5pPr marL="1097143" indent="-182858" algn="l" defTabSz="519382" rtl="0" eaLnBrk="1" latinLnBrk="0" hangingPunct="1">
              <a:lnSpc>
                <a:spcPct val="100000"/>
              </a:lnSpc>
              <a:spcBef>
                <a:spcPts val="0"/>
              </a:spcBef>
              <a:spcAft>
                <a:spcPts val="1600"/>
              </a:spcAft>
              <a:buClr>
                <a:schemeClr val="accent4"/>
              </a:buClr>
              <a:buSzPct val="100000"/>
              <a:buFont typeface="Arial"/>
              <a:buChar char="•"/>
              <a:defRPr sz="2133" b="0" i="0" kern="1200">
                <a:solidFill>
                  <a:schemeClr val="tx1"/>
                </a:solidFill>
                <a:latin typeface="+mn-lt"/>
                <a:ea typeface="+mn-ea"/>
                <a:cs typeface="+mn-cs"/>
              </a:defRPr>
            </a:lvl5pPr>
            <a:lvl6pPr marL="2856571" indent="-259690" algn="l" defTabSz="519382" rtl="0" eaLnBrk="1" latinLnBrk="0" hangingPunct="1">
              <a:spcBef>
                <a:spcPct val="20000"/>
              </a:spcBef>
              <a:buFont typeface="Arial"/>
              <a:buChar char="•"/>
              <a:defRPr sz="2267" kern="1200">
                <a:solidFill>
                  <a:schemeClr val="tx1"/>
                </a:solidFill>
                <a:latin typeface="+mn-lt"/>
                <a:ea typeface="+mn-ea"/>
                <a:cs typeface="+mn-cs"/>
              </a:defRPr>
            </a:lvl6pPr>
            <a:lvl7pPr marL="3375953" indent="-259690" algn="l" defTabSz="519382" rtl="0" eaLnBrk="1" latinLnBrk="0" hangingPunct="1">
              <a:spcBef>
                <a:spcPct val="20000"/>
              </a:spcBef>
              <a:buFont typeface="Arial"/>
              <a:buChar char="•"/>
              <a:defRPr sz="2267" kern="1200">
                <a:solidFill>
                  <a:schemeClr val="tx1"/>
                </a:solidFill>
                <a:latin typeface="+mn-lt"/>
                <a:ea typeface="+mn-ea"/>
                <a:cs typeface="+mn-cs"/>
              </a:defRPr>
            </a:lvl7pPr>
            <a:lvl8pPr marL="3895328" indent="-259690" algn="l" defTabSz="519382" rtl="0" eaLnBrk="1" latinLnBrk="0" hangingPunct="1">
              <a:spcBef>
                <a:spcPct val="20000"/>
              </a:spcBef>
              <a:buFont typeface="Arial"/>
              <a:buChar char="•"/>
              <a:defRPr sz="2267" kern="1200">
                <a:solidFill>
                  <a:schemeClr val="tx1"/>
                </a:solidFill>
                <a:latin typeface="+mn-lt"/>
                <a:ea typeface="+mn-ea"/>
                <a:cs typeface="+mn-cs"/>
              </a:defRPr>
            </a:lvl8pPr>
            <a:lvl9pPr marL="4414706" indent="-259690" algn="l" defTabSz="519382" rtl="0" eaLnBrk="1" latinLnBrk="0" hangingPunct="1">
              <a:spcBef>
                <a:spcPct val="20000"/>
              </a:spcBef>
              <a:buFont typeface="Arial"/>
              <a:buChar char="•"/>
              <a:defRPr sz="2267" kern="1200">
                <a:solidFill>
                  <a:schemeClr val="tx1"/>
                </a:solidFill>
                <a:latin typeface="+mn-lt"/>
                <a:ea typeface="+mn-ea"/>
                <a:cs typeface="+mn-cs"/>
              </a:defRPr>
            </a:lvl9pPr>
          </a:lstStyle>
          <a:p>
            <a:pPr marL="137145" lvl="2" indent="0">
              <a:spcAft>
                <a:spcPts val="2700"/>
              </a:spcAft>
              <a:buNone/>
            </a:pPr>
            <a:r>
              <a:rPr lang="en-US" sz="1800" b="1">
                <a:solidFill>
                  <a:schemeClr val="bg2"/>
                </a:solidFill>
                <a:latin typeface="Century Gothic" panose="020B0502020202020204" pitchFamily="34" charset="0"/>
              </a:rPr>
              <a:t>Nighthawk is a </a:t>
            </a:r>
            <a:br>
              <a:rPr lang="en-US" sz="1800" b="1">
                <a:solidFill>
                  <a:schemeClr val="bg2"/>
                </a:solidFill>
                <a:latin typeface="Century Gothic" panose="020B0502020202020204" pitchFamily="34" charset="0"/>
              </a:rPr>
            </a:br>
            <a:r>
              <a:rPr lang="en-US" sz="1800" b="1">
                <a:solidFill>
                  <a:schemeClr val="bg2"/>
                </a:solidFill>
                <a:latin typeface="Century Gothic" panose="020B0502020202020204" pitchFamily="34" charset="0"/>
              </a:rPr>
              <a:t>TESCO company.</a:t>
            </a:r>
            <a:endParaRPr lang="en-US" sz="1800" b="1">
              <a:solidFill>
                <a:schemeClr val="accent2"/>
              </a:solidFill>
              <a:latin typeface="Century Gothic" panose="020B0502020202020204" pitchFamily="34" charset="0"/>
            </a:endParaRPr>
          </a:p>
          <a:p>
            <a:pPr lvl="2">
              <a:spcAft>
                <a:spcPts val="900"/>
              </a:spcAft>
              <a:buClr>
                <a:schemeClr val="bg1"/>
              </a:buClr>
              <a:buSzPct val="90000"/>
              <a:buFont typeface="Arial" panose="020B0604020202020204" pitchFamily="34" charset="0"/>
              <a:buChar char="•"/>
            </a:pPr>
            <a:r>
              <a:rPr lang="en-US" sz="1350">
                <a:solidFill>
                  <a:schemeClr val="bg2"/>
                </a:solidFill>
                <a:latin typeface="Calibri" panose="020F0502020204030204" pitchFamily="34" charset="0"/>
                <a:ea typeface="Calibri" panose="020F0502020204030204" pitchFamily="34" charset="0"/>
                <a:cs typeface="Calibri" panose="020F0502020204030204" pitchFamily="34" charset="0"/>
              </a:rPr>
              <a:t>TESCO (The Eastern Specialty Company) </a:t>
            </a:r>
            <a:br>
              <a:rPr lang="en-US" sz="1350">
                <a:solidFill>
                  <a:schemeClr val="bg2"/>
                </a:solidFill>
                <a:latin typeface="Calibri" panose="020F0502020204030204" pitchFamily="34" charset="0"/>
                <a:ea typeface="Calibri" panose="020F0502020204030204" pitchFamily="34" charset="0"/>
                <a:cs typeface="Calibri" panose="020F0502020204030204" pitchFamily="34" charset="0"/>
              </a:rPr>
            </a:br>
            <a:r>
              <a:rPr lang="en-US" sz="1350">
                <a:solidFill>
                  <a:schemeClr val="bg2"/>
                </a:solidFill>
                <a:latin typeface="Calibri" panose="020F0502020204030204" pitchFamily="34" charset="0"/>
                <a:ea typeface="Calibri" panose="020F0502020204030204" pitchFamily="34" charset="0"/>
                <a:cs typeface="Calibri" panose="020F0502020204030204" pitchFamily="34" charset="0"/>
              </a:rPr>
              <a:t>is a manufacturer and service provider to the meter industry owned by, run by, and staffed by engineers.</a:t>
            </a:r>
          </a:p>
          <a:p>
            <a:pPr lvl="2">
              <a:spcAft>
                <a:spcPts val="900"/>
              </a:spcAft>
              <a:buClr>
                <a:schemeClr val="bg1"/>
              </a:buClr>
              <a:buSzPct val="90000"/>
              <a:buFont typeface="Arial" panose="020B0604020202020204" pitchFamily="34" charset="0"/>
              <a:buChar char="•"/>
            </a:pPr>
            <a:r>
              <a:rPr lang="en-US" sz="1350">
                <a:solidFill>
                  <a:schemeClr val="bg2"/>
                </a:solidFill>
                <a:latin typeface="Calibri" panose="020F0502020204030204" pitchFamily="34" charset="0"/>
                <a:ea typeface="Calibri" panose="020F0502020204030204" pitchFamily="34" charset="0"/>
                <a:cs typeface="Calibri" panose="020F0502020204030204" pitchFamily="34" charset="0"/>
              </a:rPr>
              <a:t>Headquartered in Bristol, PA</a:t>
            </a:r>
          </a:p>
          <a:p>
            <a:pPr lvl="2">
              <a:spcAft>
                <a:spcPts val="900"/>
              </a:spcAft>
              <a:buClr>
                <a:schemeClr val="bg1"/>
              </a:buClr>
              <a:buSzPct val="90000"/>
              <a:buFont typeface="Arial" panose="020B0604020202020204" pitchFamily="34" charset="0"/>
              <a:buChar char="•"/>
            </a:pPr>
            <a:r>
              <a:rPr lang="en-US" sz="1350">
                <a:solidFill>
                  <a:schemeClr val="bg2"/>
                </a:solidFill>
                <a:latin typeface="Calibri" panose="020F0502020204030204" pitchFamily="34" charset="0"/>
                <a:ea typeface="Calibri" panose="020F0502020204030204" pitchFamily="34" charset="0"/>
                <a:cs typeface="Calibri" panose="020F0502020204030204" pitchFamily="34" charset="0"/>
              </a:rPr>
              <a:t>Founded in 1904</a:t>
            </a:r>
          </a:p>
          <a:p>
            <a:pPr lvl="2">
              <a:spcAft>
                <a:spcPts val="900"/>
              </a:spcAft>
              <a:buClr>
                <a:schemeClr val="bg1"/>
              </a:buClr>
              <a:buSzPct val="90000"/>
              <a:buFont typeface="Arial" panose="020B0604020202020204" pitchFamily="34" charset="0"/>
              <a:buChar char="•"/>
            </a:pPr>
            <a:r>
              <a:rPr lang="en-US" sz="1350">
                <a:solidFill>
                  <a:schemeClr val="bg2"/>
                </a:solidFill>
                <a:latin typeface="Calibri" panose="020F0502020204030204" pitchFamily="34" charset="0"/>
                <a:ea typeface="Calibri" panose="020F0502020204030204" pitchFamily="34" charset="0"/>
                <a:cs typeface="Calibri" panose="020F0502020204030204" pitchFamily="34" charset="0"/>
              </a:rPr>
              <a:t>Uniquely qualified to support MUB</a:t>
            </a:r>
          </a:p>
          <a:p>
            <a:pPr marL="137145" lvl="2" indent="0">
              <a:spcBef>
                <a:spcPts val="900"/>
              </a:spcBef>
              <a:spcAft>
                <a:spcPts val="450"/>
              </a:spcAft>
              <a:buNone/>
            </a:pPr>
            <a:endParaRPr lang="en-US" sz="1200">
              <a:solidFill>
                <a:schemeClr val="bg2"/>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C3559E69-BDE6-D81D-E784-47EBF035C9A8}"/>
              </a:ext>
            </a:extLst>
          </p:cNvPr>
          <p:cNvCxnSpPr>
            <a:cxnSpLocks/>
          </p:cNvCxnSpPr>
          <p:nvPr/>
        </p:nvCxnSpPr>
        <p:spPr>
          <a:xfrm>
            <a:off x="5206817" y="2369507"/>
            <a:ext cx="3366078" cy="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57D7628E-0125-0566-98D3-5F64C5AFF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339" y="1254552"/>
            <a:ext cx="1316381" cy="1316381"/>
          </a:xfrm>
          <a:prstGeom prst="rect">
            <a:avLst/>
          </a:prstGeom>
        </p:spPr>
      </p:pic>
      <p:sp>
        <p:nvSpPr>
          <p:cNvPr id="5" name="Title 1">
            <a:extLst>
              <a:ext uri="{FF2B5EF4-FFF2-40B4-BE49-F238E27FC236}">
                <a16:creationId xmlns:a16="http://schemas.microsoft.com/office/drawing/2014/main" id="{9CCB89FB-2D5E-5C96-90BE-9306E388CFF9}"/>
              </a:ext>
            </a:extLst>
          </p:cNvPr>
          <p:cNvSpPr>
            <a:spLocks noGrp="1"/>
          </p:cNvSpPr>
          <p:nvPr>
            <p:ph type="title"/>
          </p:nvPr>
        </p:nvSpPr>
        <p:spPr>
          <a:xfrm>
            <a:off x="1218093" y="3321"/>
            <a:ext cx="7567152" cy="910285"/>
          </a:xfrm>
        </p:spPr>
        <p:txBody>
          <a:bodyPr>
            <a:normAutofit/>
          </a:bodyPr>
          <a:lstStyle/>
          <a:p>
            <a:r>
              <a:rPr lang="en-US" sz="3800" err="1">
                <a:latin typeface="Calibri"/>
                <a:ea typeface="Calibri"/>
                <a:cs typeface="Calibri"/>
              </a:rPr>
              <a:t>NightHawk</a:t>
            </a:r>
            <a:endParaRPr lang="en-US" sz="3800" err="1">
              <a:ea typeface="Calibri"/>
              <a:cs typeface="Calibri"/>
            </a:endParaRPr>
          </a:p>
        </p:txBody>
      </p:sp>
    </p:spTree>
    <p:extLst>
      <p:ext uri="{BB962C8B-B14F-4D97-AF65-F5344CB8AC3E}">
        <p14:creationId xmlns:p14="http://schemas.microsoft.com/office/powerpoint/2010/main" val="24156199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617840-E541-4A3C-91BD-5697C87094DF}"/>
              </a:ext>
            </a:extLst>
          </p:cNvPr>
          <p:cNvSpPr/>
          <p:nvPr/>
        </p:nvSpPr>
        <p:spPr bwMode="white">
          <a:xfrm>
            <a:off x="0" y="5517385"/>
            <a:ext cx="7601639" cy="4833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grpSp>
        <p:nvGrpSpPr>
          <p:cNvPr id="9" name="Group 8">
            <a:extLst>
              <a:ext uri="{FF2B5EF4-FFF2-40B4-BE49-F238E27FC236}">
                <a16:creationId xmlns:a16="http://schemas.microsoft.com/office/drawing/2014/main" id="{4475A476-18DB-4117-81EE-E633DE645092}"/>
              </a:ext>
            </a:extLst>
          </p:cNvPr>
          <p:cNvGrpSpPr/>
          <p:nvPr/>
        </p:nvGrpSpPr>
        <p:grpSpPr>
          <a:xfrm>
            <a:off x="467420" y="1816221"/>
            <a:ext cx="3977882" cy="2331761"/>
            <a:chOff x="548409" y="1424563"/>
            <a:chExt cx="3724478" cy="2183220"/>
          </a:xfrm>
        </p:grpSpPr>
        <p:grpSp>
          <p:nvGrpSpPr>
            <p:cNvPr id="46" name="Group 45">
              <a:extLst>
                <a:ext uri="{FF2B5EF4-FFF2-40B4-BE49-F238E27FC236}">
                  <a16:creationId xmlns:a16="http://schemas.microsoft.com/office/drawing/2014/main" id="{D6EE1918-3C07-4008-8782-664F9E49B88E}"/>
                </a:ext>
              </a:extLst>
            </p:cNvPr>
            <p:cNvGrpSpPr/>
            <p:nvPr/>
          </p:nvGrpSpPr>
          <p:grpSpPr>
            <a:xfrm>
              <a:off x="548409" y="1424563"/>
              <a:ext cx="3724478" cy="2183220"/>
              <a:chOff x="333409" y="1543202"/>
              <a:chExt cx="4670928" cy="2738012"/>
            </a:xfrm>
          </p:grpSpPr>
          <p:grpSp>
            <p:nvGrpSpPr>
              <p:cNvPr id="20" name="Group 19">
                <a:extLst>
                  <a:ext uri="{FF2B5EF4-FFF2-40B4-BE49-F238E27FC236}">
                    <a16:creationId xmlns:a16="http://schemas.microsoft.com/office/drawing/2014/main" id="{5EE556DC-F0BC-4AD3-8F71-74A59C28EFDD}"/>
                  </a:ext>
                </a:extLst>
              </p:cNvPr>
              <p:cNvGrpSpPr/>
              <p:nvPr/>
            </p:nvGrpSpPr>
            <p:grpSpPr>
              <a:xfrm>
                <a:off x="333409" y="1543202"/>
                <a:ext cx="4670928" cy="2738012"/>
                <a:chOff x="108413" y="1291840"/>
                <a:chExt cx="5060840" cy="2966572"/>
              </a:xfrm>
            </p:grpSpPr>
            <p:pic>
              <p:nvPicPr>
                <p:cNvPr id="17" name="Picture 16">
                  <a:extLst>
                    <a:ext uri="{FF2B5EF4-FFF2-40B4-BE49-F238E27FC236}">
                      <a16:creationId xmlns:a16="http://schemas.microsoft.com/office/drawing/2014/main" id="{6BB10D95-CCFD-4293-BDC7-4066E60CC1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413" y="1291840"/>
                  <a:ext cx="5060840" cy="2966572"/>
                </a:xfrm>
                <a:prstGeom prst="rect">
                  <a:avLst/>
                </a:prstGeom>
                <a:effectLst>
                  <a:outerShdw blurRad="50800" dist="38100" dir="2700000" algn="tl" rotWithShape="0">
                    <a:prstClr val="black">
                      <a:alpha val="40000"/>
                    </a:prstClr>
                  </a:outerShdw>
                </a:effectLst>
              </p:spPr>
            </p:pic>
            <p:sp>
              <p:nvSpPr>
                <p:cNvPr id="45" name="Rectangle 44">
                  <a:extLst>
                    <a:ext uri="{FF2B5EF4-FFF2-40B4-BE49-F238E27FC236}">
                      <a16:creationId xmlns:a16="http://schemas.microsoft.com/office/drawing/2014/main" id="{3845E22C-D695-4E0D-BDDE-12C221735376}"/>
                    </a:ext>
                  </a:extLst>
                </p:cNvPr>
                <p:cNvSpPr/>
                <p:nvPr/>
              </p:nvSpPr>
              <p:spPr>
                <a:xfrm>
                  <a:off x="2198588" y="3416795"/>
                  <a:ext cx="2753320" cy="77463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grpSp>
          <p:grpSp>
            <p:nvGrpSpPr>
              <p:cNvPr id="21" name="Group 20">
                <a:extLst>
                  <a:ext uri="{FF2B5EF4-FFF2-40B4-BE49-F238E27FC236}">
                    <a16:creationId xmlns:a16="http://schemas.microsoft.com/office/drawing/2014/main" id="{B4F00C97-1F68-4414-9CC9-7B6BAADC338D}"/>
                  </a:ext>
                </a:extLst>
              </p:cNvPr>
              <p:cNvGrpSpPr/>
              <p:nvPr/>
            </p:nvGrpSpPr>
            <p:grpSpPr>
              <a:xfrm>
                <a:off x="2394949" y="3577124"/>
                <a:ext cx="2136645" cy="618449"/>
                <a:chOff x="2390383" y="3562645"/>
                <a:chExt cx="2182610" cy="631754"/>
              </a:xfrm>
            </p:grpSpPr>
            <p:pic>
              <p:nvPicPr>
                <p:cNvPr id="44" name="Content Placeholder 5" descr="A screenshot of a cell phone&#10;&#10;Description automatically generated">
                  <a:extLst>
                    <a:ext uri="{FF2B5EF4-FFF2-40B4-BE49-F238E27FC236}">
                      <a16:creationId xmlns:a16="http://schemas.microsoft.com/office/drawing/2014/main" id="{F1CC53EA-DB77-4E4A-B918-9837E8B3490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1224" t="71466" r="47583" b="22164"/>
                <a:stretch/>
              </p:blipFill>
              <p:spPr>
                <a:xfrm>
                  <a:off x="2390383" y="3562645"/>
                  <a:ext cx="607064" cy="180031"/>
                </a:xfrm>
                <a:prstGeom prst="rect">
                  <a:avLst/>
                </a:prstGeom>
                <a:effectLst/>
              </p:spPr>
            </p:pic>
            <p:pic>
              <p:nvPicPr>
                <p:cNvPr id="40" name="Content Placeholder 5" descr="A screenshot of a cell phone&#10;&#10;Description automatically generated">
                  <a:extLst>
                    <a:ext uri="{FF2B5EF4-FFF2-40B4-BE49-F238E27FC236}">
                      <a16:creationId xmlns:a16="http://schemas.microsoft.com/office/drawing/2014/main" id="{BC36B02B-B9DB-4907-BC34-2AFB9A69D2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8691" t="78884" r="26903" b="713"/>
                <a:stretch/>
              </p:blipFill>
              <p:spPr>
                <a:xfrm>
                  <a:off x="3015949" y="3617668"/>
                  <a:ext cx="781345" cy="576731"/>
                </a:xfrm>
                <a:prstGeom prst="rect">
                  <a:avLst/>
                </a:prstGeom>
                <a:effectLst/>
              </p:spPr>
            </p:pic>
            <p:pic>
              <p:nvPicPr>
                <p:cNvPr id="43" name="Content Placeholder 5" descr="A screenshot of a cell phone&#10;&#10;Description automatically generated">
                  <a:extLst>
                    <a:ext uri="{FF2B5EF4-FFF2-40B4-BE49-F238E27FC236}">
                      <a16:creationId xmlns:a16="http://schemas.microsoft.com/office/drawing/2014/main" id="{58F41547-7721-414E-AFF8-1CFCF0A44E17}"/>
                    </a:ext>
                  </a:extLst>
                </p:cNvPr>
                <p:cNvPicPr>
                  <a:picLocks noChangeAspect="1"/>
                </p:cNvPicPr>
                <p:nvPr/>
              </p:nvPicPr>
              <p:blipFill rotWithShape="1">
                <a:blip r:embed="rId4" cstate="print">
                  <a:alphaModFix amt="85000"/>
                  <a:extLst>
                    <a:ext uri="{28A0092B-C50C-407E-A947-70E740481C1C}">
                      <a14:useLocalDpi xmlns:a14="http://schemas.microsoft.com/office/drawing/2010/main"/>
                    </a:ext>
                  </a:extLst>
                </a:blip>
                <a:srcRect l="85064" t="84170" r="3169" b="6762"/>
                <a:stretch/>
              </p:blipFill>
              <p:spPr>
                <a:xfrm>
                  <a:off x="3616659" y="3641999"/>
                  <a:ext cx="956334" cy="384146"/>
                </a:xfrm>
                <a:prstGeom prst="rect">
                  <a:avLst/>
                </a:prstGeom>
                <a:effectLst/>
              </p:spPr>
            </p:pic>
          </p:grpSp>
        </p:grpSp>
        <p:sp>
          <p:nvSpPr>
            <p:cNvPr id="28" name="Rectangle 27">
              <a:extLst>
                <a:ext uri="{FF2B5EF4-FFF2-40B4-BE49-F238E27FC236}">
                  <a16:creationId xmlns:a16="http://schemas.microsoft.com/office/drawing/2014/main" id="{ED3F4BA7-ED99-47AC-AE48-AB7D2ECFFDB2}"/>
                </a:ext>
              </a:extLst>
            </p:cNvPr>
            <p:cNvSpPr/>
            <p:nvPr/>
          </p:nvSpPr>
          <p:spPr>
            <a:xfrm>
              <a:off x="2680998" y="1447084"/>
              <a:ext cx="1570156" cy="108064"/>
            </a:xfrm>
            <a:prstGeom prst="rect">
              <a:avLst/>
            </a:prstGeom>
            <a:solidFill>
              <a:srgbClr val="FFFFFF"/>
            </a:solidFill>
          </p:spPr>
          <p:txBody>
            <a:bodyPr wrap="square">
              <a:spAutoFit/>
            </a:bodyPr>
            <a:lstStyle/>
            <a:p>
              <a:pPr algn="r"/>
              <a:endParaRPr lang="en-US" sz="150">
                <a:solidFill>
                  <a:srgbClr val="FF0000"/>
                </a:solidFill>
              </a:endParaRPr>
            </a:p>
          </p:txBody>
        </p:sp>
      </p:grpSp>
      <p:sp>
        <p:nvSpPr>
          <p:cNvPr id="24" name="Rectangle 23">
            <a:extLst>
              <a:ext uri="{FF2B5EF4-FFF2-40B4-BE49-F238E27FC236}">
                <a16:creationId xmlns:a16="http://schemas.microsoft.com/office/drawing/2014/main" id="{72C4A966-1B96-4B67-98ED-7BA6C49C5914}"/>
              </a:ext>
            </a:extLst>
          </p:cNvPr>
          <p:cNvSpPr/>
          <p:nvPr/>
        </p:nvSpPr>
        <p:spPr bwMode="ltGray">
          <a:xfrm>
            <a:off x="6931366" y="1534981"/>
            <a:ext cx="2212634" cy="446576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grpSp>
        <p:nvGrpSpPr>
          <p:cNvPr id="52" name="Group 51">
            <a:extLst>
              <a:ext uri="{FF2B5EF4-FFF2-40B4-BE49-F238E27FC236}">
                <a16:creationId xmlns:a16="http://schemas.microsoft.com/office/drawing/2014/main" id="{8205EDD1-71CD-4FF1-B066-D6B29CC7304D}"/>
              </a:ext>
            </a:extLst>
          </p:cNvPr>
          <p:cNvGrpSpPr/>
          <p:nvPr/>
        </p:nvGrpSpPr>
        <p:grpSpPr>
          <a:xfrm>
            <a:off x="5162770" y="2050274"/>
            <a:ext cx="1195684" cy="659886"/>
            <a:chOff x="10542900" y="2649892"/>
            <a:chExt cx="977843" cy="879848"/>
          </a:xfrm>
        </p:grpSpPr>
        <p:sp>
          <p:nvSpPr>
            <p:cNvPr id="53" name="Rectangle 52">
              <a:extLst>
                <a:ext uri="{FF2B5EF4-FFF2-40B4-BE49-F238E27FC236}">
                  <a16:creationId xmlns:a16="http://schemas.microsoft.com/office/drawing/2014/main" id="{13A12A1F-86BC-4618-9948-F2AA81C7B287}"/>
                </a:ext>
              </a:extLst>
            </p:cNvPr>
            <p:cNvSpPr/>
            <p:nvPr/>
          </p:nvSpPr>
          <p:spPr>
            <a:xfrm>
              <a:off x="10542900" y="2680637"/>
              <a:ext cx="963068" cy="677108"/>
            </a:xfrm>
            <a:prstGeom prst="rect">
              <a:avLst/>
            </a:prstGeom>
          </p:spPr>
          <p:txBody>
            <a:bodyPr wrap="square">
              <a:spAutoFit/>
            </a:bodyPr>
            <a:lstStyle/>
            <a:p>
              <a:pPr algn="r"/>
              <a:r>
                <a:rPr lang="en-US" sz="900">
                  <a:solidFill>
                    <a:schemeClr val="accent2"/>
                  </a:solidFill>
                  <a:cs typeface="Arial" panose="020B0604020202020204" pitchFamily="34" charset="0"/>
                </a:rPr>
                <a:t>Smart billing integration with secure mobile access</a:t>
              </a:r>
              <a:endParaRPr lang="en-US" sz="900">
                <a:solidFill>
                  <a:schemeClr val="accent2"/>
                </a:solidFill>
              </a:endParaRPr>
            </a:p>
          </p:txBody>
        </p:sp>
        <p:cxnSp>
          <p:nvCxnSpPr>
            <p:cNvPr id="54" name="Straight Connector 53">
              <a:extLst>
                <a:ext uri="{FF2B5EF4-FFF2-40B4-BE49-F238E27FC236}">
                  <a16:creationId xmlns:a16="http://schemas.microsoft.com/office/drawing/2014/main" id="{9D0396FD-52CE-4F1F-8EB3-DA4E334D5482}"/>
                </a:ext>
              </a:extLst>
            </p:cNvPr>
            <p:cNvCxnSpPr>
              <a:cxnSpLocks/>
            </p:cNvCxnSpPr>
            <p:nvPr/>
          </p:nvCxnSpPr>
          <p:spPr>
            <a:xfrm>
              <a:off x="11520743" y="2649892"/>
              <a:ext cx="0" cy="87984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76CEB208-5280-4B2E-88E2-D1C91F8C869F}"/>
              </a:ext>
            </a:extLst>
          </p:cNvPr>
          <p:cNvGrpSpPr/>
          <p:nvPr/>
        </p:nvGrpSpPr>
        <p:grpSpPr>
          <a:xfrm>
            <a:off x="2556788" y="4536508"/>
            <a:ext cx="1045977" cy="664650"/>
            <a:chOff x="10996605" y="2631786"/>
            <a:chExt cx="1394636" cy="886200"/>
          </a:xfrm>
        </p:grpSpPr>
        <p:sp>
          <p:nvSpPr>
            <p:cNvPr id="56" name="Rectangle 55">
              <a:extLst>
                <a:ext uri="{FF2B5EF4-FFF2-40B4-BE49-F238E27FC236}">
                  <a16:creationId xmlns:a16="http://schemas.microsoft.com/office/drawing/2014/main" id="{6490B1B2-248E-47B5-AE4F-843E16C0C83D}"/>
                </a:ext>
              </a:extLst>
            </p:cNvPr>
            <p:cNvSpPr/>
            <p:nvPr/>
          </p:nvSpPr>
          <p:spPr>
            <a:xfrm>
              <a:off x="10996605" y="2656211"/>
              <a:ext cx="1383820" cy="861775"/>
            </a:xfrm>
            <a:prstGeom prst="rect">
              <a:avLst/>
            </a:prstGeom>
          </p:spPr>
          <p:txBody>
            <a:bodyPr wrap="square">
              <a:spAutoFit/>
            </a:bodyPr>
            <a:lstStyle/>
            <a:p>
              <a:pPr algn="r"/>
              <a:r>
                <a:rPr lang="en-US" sz="900">
                  <a:solidFill>
                    <a:schemeClr val="accent2"/>
                  </a:solidFill>
                  <a:cs typeface="Arial" panose="020B0604020202020204" pitchFamily="34" charset="0"/>
                </a:rPr>
                <a:t>Over-the-air configuration </a:t>
              </a:r>
              <a:br>
                <a:rPr lang="en-US" sz="900">
                  <a:solidFill>
                    <a:schemeClr val="accent2"/>
                  </a:solidFill>
                  <a:cs typeface="Arial" panose="020B0604020202020204" pitchFamily="34" charset="0"/>
                </a:rPr>
              </a:br>
              <a:r>
                <a:rPr lang="en-US" sz="900">
                  <a:solidFill>
                    <a:schemeClr val="accent2"/>
                  </a:solidFill>
                  <a:cs typeface="Arial" panose="020B0604020202020204" pitchFamily="34" charset="0"/>
                </a:rPr>
                <a:t>and upgrades on</a:t>
              </a:r>
              <a:br>
                <a:rPr lang="en-US" sz="900">
                  <a:solidFill>
                    <a:schemeClr val="accent2"/>
                  </a:solidFill>
                  <a:cs typeface="Arial" panose="020B0604020202020204" pitchFamily="34" charset="0"/>
                </a:rPr>
              </a:br>
              <a:r>
                <a:rPr lang="en-US" sz="900">
                  <a:solidFill>
                    <a:schemeClr val="accent2"/>
                  </a:solidFill>
                  <a:cs typeface="Arial" panose="020B0604020202020204" pitchFamily="34" charset="0"/>
                </a:rPr>
                <a:t>all </a:t>
              </a:r>
              <a:r>
                <a:rPr lang="en-US" sz="900" err="1">
                  <a:solidFill>
                    <a:schemeClr val="accent2"/>
                  </a:solidFill>
                  <a:cs typeface="Arial" panose="020B0604020202020204" pitchFamily="34" charset="0"/>
                </a:rPr>
                <a:t>Adaptiv</a:t>
              </a:r>
              <a:r>
                <a:rPr lang="en-US" sz="900" baseline="30000">
                  <a:solidFill>
                    <a:schemeClr val="accent2"/>
                  </a:solidFill>
                  <a:cs typeface="Arial" panose="020B0604020202020204" pitchFamily="34" charset="0"/>
                </a:rPr>
                <a:t>™</a:t>
              </a:r>
              <a:r>
                <a:rPr lang="en-US" sz="900">
                  <a:solidFill>
                    <a:schemeClr val="accent2"/>
                  </a:solidFill>
                  <a:cs typeface="Arial" panose="020B0604020202020204" pitchFamily="34" charset="0"/>
                </a:rPr>
                <a:t> units</a:t>
              </a:r>
              <a:endParaRPr lang="en-US" sz="900">
                <a:solidFill>
                  <a:schemeClr val="accent2"/>
                </a:solidFill>
              </a:endParaRPr>
            </a:p>
          </p:txBody>
        </p:sp>
        <p:cxnSp>
          <p:nvCxnSpPr>
            <p:cNvPr id="57" name="Straight Connector 56">
              <a:extLst>
                <a:ext uri="{FF2B5EF4-FFF2-40B4-BE49-F238E27FC236}">
                  <a16:creationId xmlns:a16="http://schemas.microsoft.com/office/drawing/2014/main" id="{038CC0C4-4EEF-42D6-B012-A3B520012EB5}"/>
                </a:ext>
              </a:extLst>
            </p:cNvPr>
            <p:cNvCxnSpPr>
              <a:cxnSpLocks/>
            </p:cNvCxnSpPr>
            <p:nvPr/>
          </p:nvCxnSpPr>
          <p:spPr>
            <a:xfrm>
              <a:off x="12391241" y="2631786"/>
              <a:ext cx="0" cy="879848"/>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17D46243-8A30-4A1D-94D6-50D6B069D8E0}"/>
              </a:ext>
            </a:extLst>
          </p:cNvPr>
          <p:cNvGrpSpPr/>
          <p:nvPr/>
        </p:nvGrpSpPr>
        <p:grpSpPr>
          <a:xfrm>
            <a:off x="6265832" y="2000588"/>
            <a:ext cx="1776953" cy="2509077"/>
            <a:chOff x="8173246" y="1212994"/>
            <a:chExt cx="3144497" cy="4757659"/>
          </a:xfrm>
        </p:grpSpPr>
        <p:grpSp>
          <p:nvGrpSpPr>
            <p:cNvPr id="10" name="Group 9">
              <a:extLst>
                <a:ext uri="{FF2B5EF4-FFF2-40B4-BE49-F238E27FC236}">
                  <a16:creationId xmlns:a16="http://schemas.microsoft.com/office/drawing/2014/main" id="{9E8BAF3F-BC74-4CF9-A2E4-3F72620B743F}"/>
                </a:ext>
              </a:extLst>
            </p:cNvPr>
            <p:cNvGrpSpPr/>
            <p:nvPr/>
          </p:nvGrpSpPr>
          <p:grpSpPr>
            <a:xfrm>
              <a:off x="8173246" y="1212994"/>
              <a:ext cx="3144497" cy="4757659"/>
              <a:chOff x="8129235" y="1212994"/>
              <a:chExt cx="3144497" cy="4757659"/>
            </a:xfrm>
          </p:grpSpPr>
          <p:sp>
            <p:nvSpPr>
              <p:cNvPr id="8" name="Rectangle: Rounded Corners 7">
                <a:extLst>
                  <a:ext uri="{FF2B5EF4-FFF2-40B4-BE49-F238E27FC236}">
                    <a16:creationId xmlns:a16="http://schemas.microsoft.com/office/drawing/2014/main" id="{007E1A23-2484-4225-B026-DCD425228F6D}"/>
                  </a:ext>
                </a:extLst>
              </p:cNvPr>
              <p:cNvSpPr/>
              <p:nvPr/>
            </p:nvSpPr>
            <p:spPr>
              <a:xfrm>
                <a:off x="8615137" y="1234829"/>
                <a:ext cx="2172693" cy="4489696"/>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2"/>
                  </a:solidFill>
                </a:endParaRPr>
              </a:p>
            </p:txBody>
          </p:sp>
          <p:pic>
            <p:nvPicPr>
              <p:cNvPr id="7" name="Picture 6" descr="A picture containing mirror&#10;&#10;Description automatically generated">
                <a:extLst>
                  <a:ext uri="{FF2B5EF4-FFF2-40B4-BE49-F238E27FC236}">
                    <a16:creationId xmlns:a16="http://schemas.microsoft.com/office/drawing/2014/main" id="{1C52960E-C59A-49B2-A4D4-F94B3187F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235" y="1212994"/>
                <a:ext cx="3144497" cy="4757659"/>
              </a:xfrm>
              <a:prstGeom prst="rect">
                <a:avLst/>
              </a:prstGeom>
            </p:spPr>
          </p:pic>
        </p:grpSp>
        <p:sp>
          <p:nvSpPr>
            <p:cNvPr id="42" name="Rectangle 41">
              <a:extLst>
                <a:ext uri="{FF2B5EF4-FFF2-40B4-BE49-F238E27FC236}">
                  <a16:creationId xmlns:a16="http://schemas.microsoft.com/office/drawing/2014/main" id="{71771FD8-CE24-4C8F-A682-30E799C6B564}"/>
                </a:ext>
              </a:extLst>
            </p:cNvPr>
            <p:cNvSpPr/>
            <p:nvPr/>
          </p:nvSpPr>
          <p:spPr>
            <a:xfrm>
              <a:off x="8775528" y="2818229"/>
              <a:ext cx="1939932" cy="700320"/>
            </a:xfrm>
            <a:prstGeom prst="rect">
              <a:avLst/>
            </a:prstGeom>
          </p:spPr>
          <p:txBody>
            <a:bodyPr wrap="square">
              <a:spAutoFit/>
            </a:bodyPr>
            <a:lstStyle/>
            <a:p>
              <a:pPr algn="ctr"/>
              <a:r>
                <a:rPr lang="en-US" sz="900">
                  <a:solidFill>
                    <a:srgbClr val="FF0000"/>
                  </a:solidFill>
                  <a:cs typeface="Arial" panose="020B0604020202020204" pitchFamily="34" charset="0"/>
                </a:rPr>
                <a:t>Screenshots </a:t>
              </a:r>
              <a:br>
                <a:rPr lang="en-US" sz="900">
                  <a:solidFill>
                    <a:srgbClr val="FF0000"/>
                  </a:solidFill>
                  <a:cs typeface="Arial" panose="020B0604020202020204" pitchFamily="34" charset="0"/>
                </a:rPr>
              </a:br>
              <a:r>
                <a:rPr lang="en-US" sz="900">
                  <a:solidFill>
                    <a:srgbClr val="FF0000"/>
                  </a:solidFill>
                  <a:cs typeface="Arial" panose="020B0604020202020204" pitchFamily="34" charset="0"/>
                </a:rPr>
                <a:t>TBD</a:t>
              </a:r>
              <a:endParaRPr lang="en-US" sz="900">
                <a:solidFill>
                  <a:srgbClr val="FF0000"/>
                </a:solidFill>
              </a:endParaRPr>
            </a:p>
          </p:txBody>
        </p:sp>
      </p:grpSp>
      <p:pic>
        <p:nvPicPr>
          <p:cNvPr id="51" name="Picture 50">
            <a:extLst>
              <a:ext uri="{FF2B5EF4-FFF2-40B4-BE49-F238E27FC236}">
                <a16:creationId xmlns:a16="http://schemas.microsoft.com/office/drawing/2014/main" id="{F8E17BF2-273D-44C3-9F47-613619F034A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332296" y="2332492"/>
            <a:ext cx="3081382" cy="3668258"/>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D61933B-A599-4A9D-9B28-2E32698BEF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78947" y="1828496"/>
            <a:ext cx="1776944" cy="2688537"/>
          </a:xfrm>
          <a:prstGeom prst="rect">
            <a:avLst/>
          </a:prstGeom>
        </p:spPr>
      </p:pic>
      <p:pic>
        <p:nvPicPr>
          <p:cNvPr id="36" name="Picture 35">
            <a:extLst>
              <a:ext uri="{FF2B5EF4-FFF2-40B4-BE49-F238E27FC236}">
                <a16:creationId xmlns:a16="http://schemas.microsoft.com/office/drawing/2014/main" id="{DE281FF0-0D1F-4DB5-9566-005276B997D8}"/>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7025191" y="2468122"/>
            <a:ext cx="1776944" cy="2688536"/>
          </a:xfrm>
          <a:prstGeom prst="rect">
            <a:avLst/>
          </a:prstGeom>
        </p:spPr>
      </p:pic>
      <p:sp>
        <p:nvSpPr>
          <p:cNvPr id="3" name="Title 1">
            <a:extLst>
              <a:ext uri="{FF2B5EF4-FFF2-40B4-BE49-F238E27FC236}">
                <a16:creationId xmlns:a16="http://schemas.microsoft.com/office/drawing/2014/main" id="{FEC37A97-570E-FE22-7C94-E085F3B36956}"/>
              </a:ext>
            </a:extLst>
          </p:cNvPr>
          <p:cNvSpPr>
            <a:spLocks noGrp="1"/>
          </p:cNvSpPr>
          <p:nvPr>
            <p:ph type="title"/>
          </p:nvPr>
        </p:nvSpPr>
        <p:spPr>
          <a:xfrm>
            <a:off x="1218093" y="3321"/>
            <a:ext cx="7567152" cy="910285"/>
          </a:xfrm>
        </p:spPr>
        <p:txBody>
          <a:bodyPr>
            <a:normAutofit/>
          </a:bodyPr>
          <a:lstStyle/>
          <a:p>
            <a:r>
              <a:rPr lang="en-US" sz="3800" err="1">
                <a:latin typeface="Calibri"/>
                <a:ea typeface="Calibri"/>
                <a:cs typeface="Calibri"/>
              </a:rPr>
              <a:t>NightHawk</a:t>
            </a:r>
            <a:endParaRPr lang="en-US" err="1"/>
          </a:p>
        </p:txBody>
      </p:sp>
    </p:spTree>
    <p:extLst>
      <p:ext uri="{BB962C8B-B14F-4D97-AF65-F5344CB8AC3E}">
        <p14:creationId xmlns:p14="http://schemas.microsoft.com/office/powerpoint/2010/main" val="8714036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7">
            <a:extLst>
              <a:ext uri="{FF2B5EF4-FFF2-40B4-BE49-F238E27FC236}">
                <a16:creationId xmlns:a16="http://schemas.microsoft.com/office/drawing/2014/main" id="{204BB822-C73B-433F-B03D-6910051BF422}"/>
              </a:ext>
            </a:extLst>
          </p:cNvPr>
          <p:cNvSpPr txBox="1">
            <a:spLocks/>
          </p:cNvSpPr>
          <p:nvPr/>
        </p:nvSpPr>
        <p:spPr>
          <a:xfrm>
            <a:off x="155094" y="1028005"/>
            <a:ext cx="8644100" cy="5480266"/>
          </a:xfrm>
          <a:prstGeom prst="rect">
            <a:avLst/>
          </a:prstGeom>
        </p:spPr>
        <p:txBody>
          <a:bodyPr vert="horz" lIns="68580" tIns="0" rIns="68580" bIns="0" rtlCol="0" anchor="t">
            <a:noAutofit/>
          </a:bodyPr>
          <a:lstStyle>
            <a:lvl1pPr marL="0" indent="0" algn="l" defTabSz="519382" rtl="0" eaLnBrk="1" latinLnBrk="0" hangingPunct="1">
              <a:lnSpc>
                <a:spcPct val="100000"/>
              </a:lnSpc>
              <a:spcBef>
                <a:spcPts val="0"/>
              </a:spcBef>
              <a:spcAft>
                <a:spcPts val="1600"/>
              </a:spcAft>
              <a:buFont typeface="Arial"/>
              <a:buNone/>
              <a:defRPr sz="2133" b="1" i="0" kern="1200">
                <a:solidFill>
                  <a:schemeClr val="tx1"/>
                </a:solidFill>
                <a:latin typeface="+mn-lt"/>
                <a:ea typeface="+mn-ea"/>
                <a:cs typeface="+mn-cs"/>
              </a:defRPr>
            </a:lvl1pPr>
            <a:lvl2pPr marL="0" indent="0" algn="l" defTabSz="519382" rtl="0" eaLnBrk="1" latinLnBrk="0" hangingPunct="1">
              <a:lnSpc>
                <a:spcPct val="100000"/>
              </a:lnSpc>
              <a:spcBef>
                <a:spcPts val="0"/>
              </a:spcBef>
              <a:spcAft>
                <a:spcPts val="1600"/>
              </a:spcAft>
              <a:buClr>
                <a:schemeClr val="accent2"/>
              </a:buClr>
              <a:buFont typeface="Arial"/>
              <a:buNone/>
              <a:defRPr sz="2133" b="0" i="0" kern="1200">
                <a:solidFill>
                  <a:schemeClr val="tx1"/>
                </a:solidFill>
                <a:latin typeface="+mn-lt"/>
                <a:ea typeface="+mn-ea"/>
                <a:cs typeface="+mn-cs"/>
              </a:defRPr>
            </a:lvl2pPr>
            <a:lvl3pPr marL="365718" indent="-182858" algn="l" defTabSz="391338" rtl="0" eaLnBrk="1" latinLnBrk="0" hangingPunct="1">
              <a:lnSpc>
                <a:spcPct val="100000"/>
              </a:lnSpc>
              <a:spcBef>
                <a:spcPts val="0"/>
              </a:spcBef>
              <a:spcAft>
                <a:spcPts val="1600"/>
              </a:spcAft>
              <a:buClr>
                <a:schemeClr val="tx2"/>
              </a:buClr>
              <a:buSzPct val="100000"/>
              <a:buFont typeface="Arial"/>
              <a:buChar char="•"/>
              <a:tabLst/>
              <a:defRPr sz="2133" b="0" i="0" kern="1200">
                <a:solidFill>
                  <a:schemeClr val="tx1"/>
                </a:solidFill>
                <a:latin typeface="+mn-lt"/>
                <a:ea typeface="+mn-ea"/>
                <a:cs typeface="+mn-cs"/>
              </a:defRPr>
            </a:lvl3pPr>
            <a:lvl4pPr marL="731430" indent="-182858" algn="l" defTabSz="519382" rtl="0" eaLnBrk="1" latinLnBrk="0" hangingPunct="1">
              <a:lnSpc>
                <a:spcPct val="100000"/>
              </a:lnSpc>
              <a:spcBef>
                <a:spcPts val="0"/>
              </a:spcBef>
              <a:spcAft>
                <a:spcPts val="1600"/>
              </a:spcAft>
              <a:buClr>
                <a:schemeClr val="accent2"/>
              </a:buClr>
              <a:buSzPct val="100000"/>
              <a:buFont typeface="Arial"/>
              <a:buChar char="•"/>
              <a:defRPr sz="2133" b="0" i="0" kern="1200">
                <a:solidFill>
                  <a:schemeClr val="tx1"/>
                </a:solidFill>
                <a:latin typeface="+mn-lt"/>
                <a:ea typeface="+mn-ea"/>
                <a:cs typeface="+mn-cs"/>
              </a:defRPr>
            </a:lvl4pPr>
            <a:lvl5pPr marL="1097143" indent="-182858" algn="l" defTabSz="519382" rtl="0" eaLnBrk="1" latinLnBrk="0" hangingPunct="1">
              <a:lnSpc>
                <a:spcPct val="100000"/>
              </a:lnSpc>
              <a:spcBef>
                <a:spcPts val="0"/>
              </a:spcBef>
              <a:spcAft>
                <a:spcPts val="1600"/>
              </a:spcAft>
              <a:buClr>
                <a:schemeClr val="accent4"/>
              </a:buClr>
              <a:buSzPct val="100000"/>
              <a:buFont typeface="Arial"/>
              <a:buChar char="•"/>
              <a:defRPr sz="2133" b="0" i="0" kern="1200">
                <a:solidFill>
                  <a:schemeClr val="tx1"/>
                </a:solidFill>
                <a:latin typeface="+mn-lt"/>
                <a:ea typeface="+mn-ea"/>
                <a:cs typeface="+mn-cs"/>
              </a:defRPr>
            </a:lvl5pPr>
            <a:lvl6pPr marL="2856571" indent="-259690" algn="l" defTabSz="519382" rtl="0" eaLnBrk="1" latinLnBrk="0" hangingPunct="1">
              <a:spcBef>
                <a:spcPct val="20000"/>
              </a:spcBef>
              <a:buFont typeface="Arial"/>
              <a:buChar char="•"/>
              <a:defRPr sz="2267" kern="1200">
                <a:solidFill>
                  <a:schemeClr val="tx1"/>
                </a:solidFill>
                <a:latin typeface="+mn-lt"/>
                <a:ea typeface="+mn-ea"/>
                <a:cs typeface="+mn-cs"/>
              </a:defRPr>
            </a:lvl6pPr>
            <a:lvl7pPr marL="3375953" indent="-259690" algn="l" defTabSz="519382" rtl="0" eaLnBrk="1" latinLnBrk="0" hangingPunct="1">
              <a:spcBef>
                <a:spcPct val="20000"/>
              </a:spcBef>
              <a:buFont typeface="Arial"/>
              <a:buChar char="•"/>
              <a:defRPr sz="2267" kern="1200">
                <a:solidFill>
                  <a:schemeClr val="tx1"/>
                </a:solidFill>
                <a:latin typeface="+mn-lt"/>
                <a:ea typeface="+mn-ea"/>
                <a:cs typeface="+mn-cs"/>
              </a:defRPr>
            </a:lvl7pPr>
            <a:lvl8pPr marL="3895328" indent="-259690" algn="l" defTabSz="519382" rtl="0" eaLnBrk="1" latinLnBrk="0" hangingPunct="1">
              <a:spcBef>
                <a:spcPct val="20000"/>
              </a:spcBef>
              <a:buFont typeface="Arial"/>
              <a:buChar char="•"/>
              <a:defRPr sz="2267" kern="1200">
                <a:solidFill>
                  <a:schemeClr val="tx1"/>
                </a:solidFill>
                <a:latin typeface="+mn-lt"/>
                <a:ea typeface="+mn-ea"/>
                <a:cs typeface="+mn-cs"/>
              </a:defRPr>
            </a:lvl8pPr>
            <a:lvl9pPr marL="4414706" indent="-259690" algn="l" defTabSz="519382" rtl="0" eaLnBrk="1" latinLnBrk="0" hangingPunct="1">
              <a:spcBef>
                <a:spcPct val="20000"/>
              </a:spcBef>
              <a:buFont typeface="Arial"/>
              <a:buChar char="•"/>
              <a:defRPr sz="2267" kern="1200">
                <a:solidFill>
                  <a:schemeClr val="tx1"/>
                </a:solidFill>
                <a:latin typeface="+mn-lt"/>
                <a:ea typeface="+mn-ea"/>
                <a:cs typeface="+mn-cs"/>
              </a:defRPr>
            </a:lvl9pPr>
          </a:lstStyle>
          <a:p>
            <a:pPr marL="84455">
              <a:spcAft>
                <a:spcPts val="450"/>
              </a:spcAft>
            </a:pPr>
            <a:r>
              <a:rPr lang="en-US" sz="2400" err="1"/>
              <a:t>DirectConnect</a:t>
            </a:r>
            <a:endParaRPr lang="en-US" sz="2100">
              <a:latin typeface="Calibri"/>
              <a:ea typeface="Calibri"/>
              <a:cs typeface="Calibri"/>
            </a:endParaRPr>
          </a:p>
          <a:p>
            <a:pPr marL="213995" indent="-129540">
              <a:spcAft>
                <a:spcPts val="450"/>
              </a:spcAft>
              <a:buFont typeface="Arial" panose="020B0604020202020204" pitchFamily="34" charset="0"/>
              <a:buChar char="•"/>
            </a:pPr>
            <a:r>
              <a:rPr lang="en-US" sz="1800" b="0"/>
              <a:t>Compatible with all data acquisition software</a:t>
            </a:r>
          </a:p>
          <a:p>
            <a:pPr marL="84455" lvl="1">
              <a:spcAft>
                <a:spcPts val="450"/>
              </a:spcAft>
            </a:pPr>
            <a:r>
              <a:rPr lang="en-US" sz="1800"/>
              <a:t>	 that supports TCP/IP connections</a:t>
            </a:r>
          </a:p>
        </p:txBody>
      </p:sp>
      <p:sp>
        <p:nvSpPr>
          <p:cNvPr id="19" name="Title 2">
            <a:extLst>
              <a:ext uri="{FF2B5EF4-FFF2-40B4-BE49-F238E27FC236}">
                <a16:creationId xmlns:a16="http://schemas.microsoft.com/office/drawing/2014/main" id="{BE4EFC55-E035-409D-A19E-A629E9F6EA98}"/>
              </a:ext>
            </a:extLst>
          </p:cNvPr>
          <p:cNvSpPr txBox="1">
            <a:spLocks/>
          </p:cNvSpPr>
          <p:nvPr/>
        </p:nvSpPr>
        <p:spPr bwMode="white">
          <a:xfrm>
            <a:off x="6120510" y="1376061"/>
            <a:ext cx="2518315" cy="1751626"/>
          </a:xfrm>
          <a:prstGeom prst="rect">
            <a:avLst/>
          </a:prstGeom>
          <a:effectLst>
            <a:outerShdw blurRad="368300" dist="241300" dir="3060000" algn="tl" rotWithShape="0">
              <a:schemeClr val="accent1">
                <a:lumMod val="50000"/>
                <a:alpha val="65000"/>
              </a:schemeClr>
            </a:outerShdw>
          </a:effectLst>
        </p:spPr>
        <p:txBody>
          <a:bodyPr vert="horz" lIns="68580" tIns="29219" rIns="68580" bIns="29219" rtlCol="0" anchor="t" anchorCtr="0">
            <a:noAutofit/>
          </a:bodyPr>
          <a:lstStyle>
            <a:lvl1pPr marL="0" indent="0" algn="l" defTabSz="519382" rtl="0" eaLnBrk="1" latinLnBrk="0" hangingPunct="1">
              <a:spcBef>
                <a:spcPct val="0"/>
              </a:spcBef>
              <a:buNone/>
              <a:defRPr sz="3200" b="1" kern="1200">
                <a:solidFill>
                  <a:schemeClr val="tx1"/>
                </a:solidFill>
                <a:latin typeface="+mn-lt"/>
                <a:ea typeface="+mj-ea"/>
                <a:cs typeface="+mj-cs"/>
              </a:defRPr>
            </a:lvl1pPr>
          </a:lstStyle>
          <a:p>
            <a:pPr algn="ctr">
              <a:spcAft>
                <a:spcPts val="1350"/>
              </a:spcAft>
            </a:pPr>
            <a:endParaRPr lang="en-US" sz="200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itle 2">
            <a:extLst>
              <a:ext uri="{FF2B5EF4-FFF2-40B4-BE49-F238E27FC236}">
                <a16:creationId xmlns:a16="http://schemas.microsoft.com/office/drawing/2014/main" id="{283B8F5C-7B81-3E2E-A0F2-C74745478F93}"/>
              </a:ext>
            </a:extLst>
          </p:cNvPr>
          <p:cNvSpPr>
            <a:spLocks noGrp="1"/>
          </p:cNvSpPr>
          <p:nvPr>
            <p:ph type="title"/>
          </p:nvPr>
        </p:nvSpPr>
        <p:spPr>
          <a:xfrm>
            <a:off x="1373061" y="163361"/>
            <a:ext cx="7625977" cy="1210422"/>
          </a:xfrm>
        </p:spPr>
        <p:txBody>
          <a:bodyPr/>
          <a:lstStyle/>
          <a:p>
            <a:pPr algn="ctr"/>
            <a:r>
              <a:rPr lang="en-US" sz="3600">
                <a:latin typeface="Calibri"/>
                <a:ea typeface="Calibri"/>
                <a:cs typeface="Calibri"/>
              </a:rPr>
              <a:t>Communication</a:t>
            </a:r>
            <a:r>
              <a:rPr lang="en-US" sz="3200">
                <a:latin typeface="Calibri"/>
                <a:ea typeface="Calibri"/>
                <a:cs typeface="Calibri"/>
              </a:rPr>
              <a:t> Network and Cyber Security</a:t>
            </a:r>
            <a:br>
              <a:rPr lang="en-US" sz="4000"/>
            </a:br>
            <a:endParaRPr lang="en-US"/>
          </a:p>
        </p:txBody>
      </p:sp>
      <p:pic>
        <p:nvPicPr>
          <p:cNvPr id="2" name="Picture 1">
            <a:extLst>
              <a:ext uri="{FF2B5EF4-FFF2-40B4-BE49-F238E27FC236}">
                <a16:creationId xmlns:a16="http://schemas.microsoft.com/office/drawing/2014/main" id="{5CED0A7B-AC68-1BFE-EE1A-C62B95BBE927}"/>
              </a:ext>
            </a:extLst>
          </p:cNvPr>
          <p:cNvPicPr>
            <a:picLocks noChangeAspect="1"/>
          </p:cNvPicPr>
          <p:nvPr/>
        </p:nvPicPr>
        <p:blipFill>
          <a:blip r:embed="rId3"/>
          <a:stretch>
            <a:fillRect/>
          </a:stretch>
        </p:blipFill>
        <p:spPr>
          <a:xfrm>
            <a:off x="588664" y="2349353"/>
            <a:ext cx="2896551" cy="2371574"/>
          </a:xfrm>
          <a:prstGeom prst="rect">
            <a:avLst/>
          </a:prstGeom>
        </p:spPr>
      </p:pic>
      <p:grpSp>
        <p:nvGrpSpPr>
          <p:cNvPr id="3" name="Group 2">
            <a:extLst>
              <a:ext uri="{FF2B5EF4-FFF2-40B4-BE49-F238E27FC236}">
                <a16:creationId xmlns:a16="http://schemas.microsoft.com/office/drawing/2014/main" id="{AFD7D69B-4F64-B448-AE88-38F0F5399C93}"/>
              </a:ext>
            </a:extLst>
          </p:cNvPr>
          <p:cNvGrpSpPr/>
          <p:nvPr/>
        </p:nvGrpSpPr>
        <p:grpSpPr>
          <a:xfrm>
            <a:off x="5022578" y="1979177"/>
            <a:ext cx="2195863" cy="739326"/>
            <a:chOff x="428486" y="5365192"/>
            <a:chExt cx="2195863" cy="739326"/>
          </a:xfrm>
        </p:grpSpPr>
        <p:pic>
          <p:nvPicPr>
            <p:cNvPr id="4" name="Picture 3">
              <a:extLst>
                <a:ext uri="{FF2B5EF4-FFF2-40B4-BE49-F238E27FC236}">
                  <a16:creationId xmlns:a16="http://schemas.microsoft.com/office/drawing/2014/main" id="{098D5BE5-6D36-4767-8C34-83897EFF1D29}"/>
                </a:ext>
              </a:extLst>
            </p:cNvPr>
            <p:cNvPicPr>
              <a:picLocks noChangeAspect="1"/>
            </p:cNvPicPr>
            <p:nvPr/>
          </p:nvPicPr>
          <p:blipFill>
            <a:blip r:embed="rId4"/>
            <a:stretch>
              <a:fillRect/>
            </a:stretch>
          </p:blipFill>
          <p:spPr>
            <a:xfrm>
              <a:off x="428486" y="5365192"/>
              <a:ext cx="673740" cy="739326"/>
            </a:xfrm>
            <a:prstGeom prst="rect">
              <a:avLst/>
            </a:prstGeom>
          </p:spPr>
        </p:pic>
        <p:pic>
          <p:nvPicPr>
            <p:cNvPr id="5" name="Picture 4">
              <a:extLst>
                <a:ext uri="{FF2B5EF4-FFF2-40B4-BE49-F238E27FC236}">
                  <a16:creationId xmlns:a16="http://schemas.microsoft.com/office/drawing/2014/main" id="{9A92C793-9B45-71BB-3EFD-1AFC73982429}"/>
                </a:ext>
              </a:extLst>
            </p:cNvPr>
            <p:cNvPicPr>
              <a:picLocks noChangeAspect="1"/>
            </p:cNvPicPr>
            <p:nvPr/>
          </p:nvPicPr>
          <p:blipFill>
            <a:blip r:embed="rId5"/>
            <a:stretch>
              <a:fillRect/>
            </a:stretch>
          </p:blipFill>
          <p:spPr>
            <a:xfrm>
              <a:off x="1177836" y="5668961"/>
              <a:ext cx="1446513" cy="323912"/>
            </a:xfrm>
            <a:prstGeom prst="rect">
              <a:avLst/>
            </a:prstGeom>
          </p:spPr>
        </p:pic>
      </p:grpSp>
      <p:pic>
        <p:nvPicPr>
          <p:cNvPr id="7" name="Picture 6">
            <a:extLst>
              <a:ext uri="{FF2B5EF4-FFF2-40B4-BE49-F238E27FC236}">
                <a16:creationId xmlns:a16="http://schemas.microsoft.com/office/drawing/2014/main" id="{D1C978C3-67F8-4EC0-4207-930E74AD96CA}"/>
              </a:ext>
            </a:extLst>
          </p:cNvPr>
          <p:cNvPicPr>
            <a:picLocks noChangeAspect="1"/>
          </p:cNvPicPr>
          <p:nvPr/>
        </p:nvPicPr>
        <p:blipFill>
          <a:blip r:embed="rId6"/>
          <a:stretch>
            <a:fillRect/>
          </a:stretch>
        </p:blipFill>
        <p:spPr>
          <a:xfrm>
            <a:off x="5124570" y="4237514"/>
            <a:ext cx="1709344" cy="965800"/>
          </a:xfrm>
          <a:prstGeom prst="rect">
            <a:avLst/>
          </a:prstGeom>
        </p:spPr>
      </p:pic>
      <p:pic>
        <p:nvPicPr>
          <p:cNvPr id="8" name="Picture 7">
            <a:extLst>
              <a:ext uri="{FF2B5EF4-FFF2-40B4-BE49-F238E27FC236}">
                <a16:creationId xmlns:a16="http://schemas.microsoft.com/office/drawing/2014/main" id="{B7EAFDD0-B724-E21F-5B78-F6B188568E06}"/>
              </a:ext>
            </a:extLst>
          </p:cNvPr>
          <p:cNvPicPr>
            <a:picLocks noChangeAspect="1"/>
          </p:cNvPicPr>
          <p:nvPr/>
        </p:nvPicPr>
        <p:blipFill>
          <a:blip r:embed="rId7"/>
          <a:stretch>
            <a:fillRect/>
          </a:stretch>
        </p:blipFill>
        <p:spPr>
          <a:xfrm>
            <a:off x="4874338" y="5621618"/>
            <a:ext cx="1886977" cy="358526"/>
          </a:xfrm>
          <a:prstGeom prst="rect">
            <a:avLst/>
          </a:prstGeom>
        </p:spPr>
      </p:pic>
      <p:grpSp>
        <p:nvGrpSpPr>
          <p:cNvPr id="9" name="Group 8">
            <a:extLst>
              <a:ext uri="{FF2B5EF4-FFF2-40B4-BE49-F238E27FC236}">
                <a16:creationId xmlns:a16="http://schemas.microsoft.com/office/drawing/2014/main" id="{896F587F-3634-7289-2549-1A8062B8F783}"/>
              </a:ext>
            </a:extLst>
          </p:cNvPr>
          <p:cNvGrpSpPr/>
          <p:nvPr/>
        </p:nvGrpSpPr>
        <p:grpSpPr>
          <a:xfrm>
            <a:off x="5035754" y="3117057"/>
            <a:ext cx="1886977" cy="965800"/>
            <a:chOff x="209728" y="4976358"/>
            <a:chExt cx="2129503" cy="1115524"/>
          </a:xfrm>
        </p:grpSpPr>
        <p:pic>
          <p:nvPicPr>
            <p:cNvPr id="10" name="Picture 9">
              <a:extLst>
                <a:ext uri="{FF2B5EF4-FFF2-40B4-BE49-F238E27FC236}">
                  <a16:creationId xmlns:a16="http://schemas.microsoft.com/office/drawing/2014/main" id="{8F045E40-721A-56C0-AA91-DCA40ACFF03A}"/>
                </a:ext>
              </a:extLst>
            </p:cNvPr>
            <p:cNvPicPr>
              <a:picLocks noChangeAspect="1"/>
            </p:cNvPicPr>
            <p:nvPr/>
          </p:nvPicPr>
          <p:blipFill>
            <a:blip r:embed="rId8"/>
            <a:stretch>
              <a:fillRect/>
            </a:stretch>
          </p:blipFill>
          <p:spPr>
            <a:xfrm>
              <a:off x="209728" y="4976358"/>
              <a:ext cx="2129503" cy="826035"/>
            </a:xfrm>
            <a:prstGeom prst="rect">
              <a:avLst/>
            </a:prstGeom>
          </p:spPr>
        </p:pic>
        <p:pic>
          <p:nvPicPr>
            <p:cNvPr id="11" name="Picture 10">
              <a:extLst>
                <a:ext uri="{FF2B5EF4-FFF2-40B4-BE49-F238E27FC236}">
                  <a16:creationId xmlns:a16="http://schemas.microsoft.com/office/drawing/2014/main" id="{D5516165-3787-4D2A-AA50-59FE0329F128}"/>
                </a:ext>
              </a:extLst>
            </p:cNvPr>
            <p:cNvPicPr>
              <a:picLocks noChangeAspect="1"/>
            </p:cNvPicPr>
            <p:nvPr/>
          </p:nvPicPr>
          <p:blipFill>
            <a:blip r:embed="rId9"/>
            <a:stretch>
              <a:fillRect/>
            </a:stretch>
          </p:blipFill>
          <p:spPr>
            <a:xfrm>
              <a:off x="912836" y="5810276"/>
              <a:ext cx="1426395" cy="281606"/>
            </a:xfrm>
            <a:prstGeom prst="rect">
              <a:avLst/>
            </a:prstGeom>
          </p:spPr>
        </p:pic>
      </p:grpSp>
    </p:spTree>
    <p:extLst>
      <p:ext uri="{BB962C8B-B14F-4D97-AF65-F5344CB8AC3E}">
        <p14:creationId xmlns:p14="http://schemas.microsoft.com/office/powerpoint/2010/main" val="2861722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FEE1-8169-5D91-F91E-682FC414CA22}"/>
              </a:ext>
            </a:extLst>
          </p:cNvPr>
          <p:cNvSpPr>
            <a:spLocks noGrp="1"/>
          </p:cNvSpPr>
          <p:nvPr>
            <p:ph type="title"/>
          </p:nvPr>
        </p:nvSpPr>
        <p:spPr/>
        <p:txBody>
          <a:bodyPr/>
          <a:lstStyle/>
          <a:p>
            <a:pPr algn="ctr"/>
            <a:r>
              <a:rPr lang="en-US">
                <a:latin typeface="Century Gothic"/>
              </a:rPr>
              <a:t>Unified Digital Platform</a:t>
            </a:r>
          </a:p>
        </p:txBody>
      </p:sp>
      <p:sp>
        <p:nvSpPr>
          <p:cNvPr id="6" name="Slide Number Placeholder 5">
            <a:extLst>
              <a:ext uri="{FF2B5EF4-FFF2-40B4-BE49-F238E27FC236}">
                <a16:creationId xmlns:a16="http://schemas.microsoft.com/office/drawing/2014/main" id="{AAC7B710-0BB2-E1BA-FB1C-255F05E5D272}"/>
              </a:ext>
            </a:extLst>
          </p:cNvPr>
          <p:cNvSpPr>
            <a:spLocks noGrp="1"/>
          </p:cNvSpPr>
          <p:nvPr>
            <p:ph type="sldNum" sz="quarter" idx="4"/>
          </p:nvPr>
        </p:nvSpPr>
        <p:spPr>
          <a:xfrm>
            <a:off x="5978627" y="6356351"/>
            <a:ext cx="2057400" cy="365125"/>
          </a:xfrm>
        </p:spPr>
        <p:txBody>
          <a:bodyPr/>
          <a:lstStyle/>
          <a:p>
            <a:fld id="{4BEAC4C4-F0A7-4B61-A827-E4198D078267}" type="slidenum">
              <a:rPr lang="en-US" b="1" dirty="0" smtClean="0">
                <a:latin typeface="Century Gothic"/>
              </a:rPr>
              <a:t>18</a:t>
            </a:fld>
            <a:endParaRPr lang="en-US" b="1">
              <a:latin typeface="Century Gothic"/>
            </a:endParaRPr>
          </a:p>
        </p:txBody>
      </p:sp>
      <p:sp>
        <p:nvSpPr>
          <p:cNvPr id="16" name="TextBox 15">
            <a:extLst>
              <a:ext uri="{FF2B5EF4-FFF2-40B4-BE49-F238E27FC236}">
                <a16:creationId xmlns:a16="http://schemas.microsoft.com/office/drawing/2014/main" id="{DE571E81-14F1-DA1B-D5B7-93FBDB8CA485}"/>
              </a:ext>
            </a:extLst>
          </p:cNvPr>
          <p:cNvSpPr txBox="1"/>
          <p:nvPr/>
        </p:nvSpPr>
        <p:spPr>
          <a:xfrm>
            <a:off x="838083" y="2835718"/>
            <a:ext cx="2747456" cy="369332"/>
          </a:xfrm>
          <a:prstGeom prst="rect">
            <a:avLst/>
          </a:prstGeom>
          <a:noFill/>
        </p:spPr>
        <p:txBody>
          <a:bodyPr wrap="square" lIns="91440" tIns="45720" rIns="91440" bIns="45720" rtlCol="0" anchor="t">
            <a:spAutoFit/>
          </a:bodyPr>
          <a:lstStyle/>
          <a:p>
            <a:pPr algn="ctr"/>
            <a:r>
              <a:rPr lang="en-US" b="1">
                <a:latin typeface="Century Gothic"/>
              </a:rPr>
              <a:t>AI</a:t>
            </a:r>
          </a:p>
        </p:txBody>
      </p:sp>
      <p:sp>
        <p:nvSpPr>
          <p:cNvPr id="17" name="TextBox 16">
            <a:extLst>
              <a:ext uri="{FF2B5EF4-FFF2-40B4-BE49-F238E27FC236}">
                <a16:creationId xmlns:a16="http://schemas.microsoft.com/office/drawing/2014/main" id="{E1A4560F-C79C-B1D2-E8B5-CCFF3A1A5611}"/>
              </a:ext>
            </a:extLst>
          </p:cNvPr>
          <p:cNvSpPr txBox="1"/>
          <p:nvPr/>
        </p:nvSpPr>
        <p:spPr>
          <a:xfrm>
            <a:off x="6158960" y="2860228"/>
            <a:ext cx="1210588" cy="369332"/>
          </a:xfrm>
          <a:prstGeom prst="rect">
            <a:avLst/>
          </a:prstGeom>
          <a:noFill/>
        </p:spPr>
        <p:txBody>
          <a:bodyPr wrap="none" lIns="91440" tIns="45720" rIns="91440" bIns="45720" rtlCol="0" anchor="t">
            <a:spAutoFit/>
          </a:bodyPr>
          <a:lstStyle/>
          <a:p>
            <a:r>
              <a:rPr lang="en-US" b="1">
                <a:latin typeface="Century Gothic"/>
              </a:rPr>
              <a:t>Analytics</a:t>
            </a:r>
          </a:p>
        </p:txBody>
      </p:sp>
      <p:sp>
        <p:nvSpPr>
          <p:cNvPr id="18" name="TextBox 17">
            <a:extLst>
              <a:ext uri="{FF2B5EF4-FFF2-40B4-BE49-F238E27FC236}">
                <a16:creationId xmlns:a16="http://schemas.microsoft.com/office/drawing/2014/main" id="{EDA73353-0026-E263-C83B-F32F1DD10807}"/>
              </a:ext>
            </a:extLst>
          </p:cNvPr>
          <p:cNvSpPr txBox="1"/>
          <p:nvPr/>
        </p:nvSpPr>
        <p:spPr>
          <a:xfrm>
            <a:off x="6125115" y="6331459"/>
            <a:ext cx="1516762" cy="369332"/>
          </a:xfrm>
          <a:prstGeom prst="rect">
            <a:avLst/>
          </a:prstGeom>
          <a:noFill/>
        </p:spPr>
        <p:txBody>
          <a:bodyPr wrap="none" lIns="91440" tIns="45720" rIns="91440" bIns="45720" rtlCol="0" anchor="t">
            <a:spAutoFit/>
          </a:bodyPr>
          <a:lstStyle/>
          <a:p>
            <a:r>
              <a:rPr lang="en-US" b="1">
                <a:latin typeface="Century Gothic"/>
              </a:rPr>
              <a:t>Automation</a:t>
            </a:r>
          </a:p>
        </p:txBody>
      </p:sp>
      <p:sp>
        <p:nvSpPr>
          <p:cNvPr id="23" name="TextBox 22">
            <a:extLst>
              <a:ext uri="{FF2B5EF4-FFF2-40B4-BE49-F238E27FC236}">
                <a16:creationId xmlns:a16="http://schemas.microsoft.com/office/drawing/2014/main" id="{CB399980-462A-8C24-06E1-6C8368BF15AD}"/>
              </a:ext>
            </a:extLst>
          </p:cNvPr>
          <p:cNvSpPr txBox="1"/>
          <p:nvPr/>
        </p:nvSpPr>
        <p:spPr>
          <a:xfrm>
            <a:off x="927396" y="6325755"/>
            <a:ext cx="2579552" cy="369332"/>
          </a:xfrm>
          <a:prstGeom prst="rect">
            <a:avLst/>
          </a:prstGeom>
          <a:noFill/>
        </p:spPr>
        <p:txBody>
          <a:bodyPr wrap="none" lIns="91440" tIns="45720" rIns="91440" bIns="45720" rtlCol="0" anchor="t">
            <a:spAutoFit/>
          </a:bodyPr>
          <a:lstStyle/>
          <a:p>
            <a:r>
              <a:rPr lang="en-US" b="1">
                <a:latin typeface="Century Gothic"/>
              </a:rPr>
              <a:t>Tesco Digital Platform</a:t>
            </a:r>
          </a:p>
        </p:txBody>
      </p:sp>
      <p:pic>
        <p:nvPicPr>
          <p:cNvPr id="4" name="Picture 3" descr="A computer chip in a gear&#10;&#10;Description automatically generated">
            <a:extLst>
              <a:ext uri="{FF2B5EF4-FFF2-40B4-BE49-F238E27FC236}">
                <a16:creationId xmlns:a16="http://schemas.microsoft.com/office/drawing/2014/main" id="{416BF5DC-4191-C317-14E5-84B62721001A}"/>
              </a:ext>
            </a:extLst>
          </p:cNvPr>
          <p:cNvPicPr>
            <a:picLocks noChangeAspect="1"/>
          </p:cNvPicPr>
          <p:nvPr/>
        </p:nvPicPr>
        <p:blipFill>
          <a:blip r:embed="rId3"/>
          <a:stretch>
            <a:fillRect/>
          </a:stretch>
        </p:blipFill>
        <p:spPr>
          <a:xfrm>
            <a:off x="840658" y="4575072"/>
            <a:ext cx="2743200" cy="1714500"/>
          </a:xfrm>
          <a:prstGeom prst="rect">
            <a:avLst/>
          </a:prstGeom>
          <a:ln w="28575">
            <a:solidFill>
              <a:schemeClr val="tx1"/>
            </a:solidFill>
          </a:ln>
        </p:spPr>
      </p:pic>
      <p:pic>
        <p:nvPicPr>
          <p:cNvPr id="7" name="Picture 6" descr="A computer chip in a gear&#10;&#10;Description automatically generated">
            <a:extLst>
              <a:ext uri="{FF2B5EF4-FFF2-40B4-BE49-F238E27FC236}">
                <a16:creationId xmlns:a16="http://schemas.microsoft.com/office/drawing/2014/main" id="{5FC780D6-C306-C78E-0662-DAA1E3670CD8}"/>
              </a:ext>
            </a:extLst>
          </p:cNvPr>
          <p:cNvPicPr>
            <a:picLocks noChangeAspect="1"/>
          </p:cNvPicPr>
          <p:nvPr/>
        </p:nvPicPr>
        <p:blipFill>
          <a:blip r:embed="rId4"/>
          <a:stretch>
            <a:fillRect/>
          </a:stretch>
        </p:blipFill>
        <p:spPr>
          <a:xfrm>
            <a:off x="840658" y="1109201"/>
            <a:ext cx="2743200" cy="1714500"/>
          </a:xfrm>
          <a:prstGeom prst="rect">
            <a:avLst/>
          </a:prstGeom>
          <a:ln w="28575">
            <a:solidFill>
              <a:schemeClr val="tx1"/>
            </a:solidFill>
          </a:ln>
        </p:spPr>
      </p:pic>
      <p:pic>
        <p:nvPicPr>
          <p:cNvPr id="9" name="Picture 8" descr="A computer chip in a gear&#10;&#10;Description automatically generated">
            <a:extLst>
              <a:ext uri="{FF2B5EF4-FFF2-40B4-BE49-F238E27FC236}">
                <a16:creationId xmlns:a16="http://schemas.microsoft.com/office/drawing/2014/main" id="{0DEE316F-08F7-C819-AAA1-10245C63451F}"/>
              </a:ext>
            </a:extLst>
          </p:cNvPr>
          <p:cNvPicPr>
            <a:picLocks noChangeAspect="1"/>
          </p:cNvPicPr>
          <p:nvPr/>
        </p:nvPicPr>
        <p:blipFill>
          <a:blip r:embed="rId5"/>
          <a:stretch>
            <a:fillRect/>
          </a:stretch>
        </p:blipFill>
        <p:spPr>
          <a:xfrm>
            <a:off x="5388077" y="4575072"/>
            <a:ext cx="2743200" cy="1714500"/>
          </a:xfrm>
          <a:prstGeom prst="rect">
            <a:avLst/>
          </a:prstGeom>
          <a:ln w="28575">
            <a:solidFill>
              <a:schemeClr val="tx1"/>
            </a:solidFill>
          </a:ln>
        </p:spPr>
      </p:pic>
      <p:pic>
        <p:nvPicPr>
          <p:cNvPr id="12" name="Picture 11" descr="A computer chip in a gear&#10;&#10;Description automatically generated">
            <a:extLst>
              <a:ext uri="{FF2B5EF4-FFF2-40B4-BE49-F238E27FC236}">
                <a16:creationId xmlns:a16="http://schemas.microsoft.com/office/drawing/2014/main" id="{70374C8A-EB24-B1AE-1778-85283AD85D75}"/>
              </a:ext>
            </a:extLst>
          </p:cNvPr>
          <p:cNvPicPr>
            <a:picLocks noChangeAspect="1"/>
          </p:cNvPicPr>
          <p:nvPr/>
        </p:nvPicPr>
        <p:blipFill>
          <a:blip r:embed="rId6"/>
          <a:stretch>
            <a:fillRect/>
          </a:stretch>
        </p:blipFill>
        <p:spPr>
          <a:xfrm>
            <a:off x="5388077" y="1109202"/>
            <a:ext cx="2743200" cy="1714500"/>
          </a:xfrm>
          <a:prstGeom prst="rect">
            <a:avLst/>
          </a:prstGeom>
          <a:ln w="28575">
            <a:solidFill>
              <a:schemeClr val="tx1"/>
            </a:solidFill>
          </a:ln>
        </p:spPr>
      </p:pic>
      <p:pic>
        <p:nvPicPr>
          <p:cNvPr id="13" name="Picture 12">
            <a:extLst>
              <a:ext uri="{FF2B5EF4-FFF2-40B4-BE49-F238E27FC236}">
                <a16:creationId xmlns:a16="http://schemas.microsoft.com/office/drawing/2014/main" id="{B0504840-453E-F15C-718A-B0ED1A891E03}"/>
              </a:ext>
            </a:extLst>
          </p:cNvPr>
          <p:cNvPicPr>
            <a:picLocks noChangeAspect="1"/>
          </p:cNvPicPr>
          <p:nvPr/>
        </p:nvPicPr>
        <p:blipFill>
          <a:blip r:embed="rId7"/>
          <a:stretch>
            <a:fillRect/>
          </a:stretch>
        </p:blipFill>
        <p:spPr>
          <a:xfrm>
            <a:off x="3765755" y="4798141"/>
            <a:ext cx="1366684" cy="1366684"/>
          </a:xfrm>
          <a:prstGeom prst="rect">
            <a:avLst/>
          </a:prstGeom>
        </p:spPr>
      </p:pic>
      <p:pic>
        <p:nvPicPr>
          <p:cNvPr id="15" name="Picture 14">
            <a:extLst>
              <a:ext uri="{FF2B5EF4-FFF2-40B4-BE49-F238E27FC236}">
                <a16:creationId xmlns:a16="http://schemas.microsoft.com/office/drawing/2014/main" id="{4EF4320F-17F6-FAAE-ADFB-47F2294397E7}"/>
              </a:ext>
            </a:extLst>
          </p:cNvPr>
          <p:cNvPicPr>
            <a:picLocks noChangeAspect="1"/>
          </p:cNvPicPr>
          <p:nvPr/>
        </p:nvPicPr>
        <p:blipFill>
          <a:blip r:embed="rId7"/>
          <a:stretch>
            <a:fillRect/>
          </a:stretch>
        </p:blipFill>
        <p:spPr>
          <a:xfrm rot="16200000">
            <a:off x="1528915" y="3200399"/>
            <a:ext cx="1366684" cy="1366684"/>
          </a:xfrm>
          <a:prstGeom prst="rect">
            <a:avLst/>
          </a:prstGeom>
        </p:spPr>
      </p:pic>
      <p:pic>
        <p:nvPicPr>
          <p:cNvPr id="24" name="Picture 23">
            <a:extLst>
              <a:ext uri="{FF2B5EF4-FFF2-40B4-BE49-F238E27FC236}">
                <a16:creationId xmlns:a16="http://schemas.microsoft.com/office/drawing/2014/main" id="{3BCD5579-450C-9882-D302-0AC433573395}"/>
              </a:ext>
            </a:extLst>
          </p:cNvPr>
          <p:cNvPicPr>
            <a:picLocks noChangeAspect="1"/>
          </p:cNvPicPr>
          <p:nvPr/>
        </p:nvPicPr>
        <p:blipFill>
          <a:blip r:embed="rId7"/>
          <a:stretch>
            <a:fillRect/>
          </a:stretch>
        </p:blipFill>
        <p:spPr>
          <a:xfrm rot="-2580000">
            <a:off x="3360174" y="3040624"/>
            <a:ext cx="2227006" cy="1366684"/>
          </a:xfrm>
          <a:prstGeom prst="rect">
            <a:avLst/>
          </a:prstGeom>
        </p:spPr>
      </p:pic>
      <p:pic>
        <p:nvPicPr>
          <p:cNvPr id="5" name="Picture 4" descr="A red and black logo&#10;&#10;Description automatically generated">
            <a:extLst>
              <a:ext uri="{FF2B5EF4-FFF2-40B4-BE49-F238E27FC236}">
                <a16:creationId xmlns:a16="http://schemas.microsoft.com/office/drawing/2014/main" id="{548686C5-EE73-8023-65C7-1B431368207F}"/>
              </a:ext>
            </a:extLst>
          </p:cNvPr>
          <p:cNvPicPr>
            <a:picLocks noChangeAspect="1"/>
          </p:cNvPicPr>
          <p:nvPr/>
        </p:nvPicPr>
        <p:blipFill>
          <a:blip r:embed="rId8"/>
          <a:stretch>
            <a:fillRect/>
          </a:stretch>
        </p:blipFill>
        <p:spPr>
          <a:xfrm>
            <a:off x="2196354" y="4611331"/>
            <a:ext cx="1389529" cy="790914"/>
          </a:xfrm>
          <a:prstGeom prst="rect">
            <a:avLst/>
          </a:prstGeom>
        </p:spPr>
      </p:pic>
      <p:pic>
        <p:nvPicPr>
          <p:cNvPr id="10" name="Picture 9" descr="A red and black logo&#10;&#10;Description automatically generated">
            <a:extLst>
              <a:ext uri="{FF2B5EF4-FFF2-40B4-BE49-F238E27FC236}">
                <a16:creationId xmlns:a16="http://schemas.microsoft.com/office/drawing/2014/main" id="{01F9BD93-111A-047D-5697-AB0C73F42374}"/>
              </a:ext>
            </a:extLst>
          </p:cNvPr>
          <p:cNvPicPr>
            <a:picLocks noChangeAspect="1"/>
          </p:cNvPicPr>
          <p:nvPr/>
        </p:nvPicPr>
        <p:blipFill>
          <a:blip r:embed="rId8"/>
          <a:stretch>
            <a:fillRect/>
          </a:stretch>
        </p:blipFill>
        <p:spPr>
          <a:xfrm>
            <a:off x="2196354" y="1168884"/>
            <a:ext cx="1389529" cy="790914"/>
          </a:xfrm>
          <a:prstGeom prst="rect">
            <a:avLst/>
          </a:prstGeom>
        </p:spPr>
      </p:pic>
      <p:pic>
        <p:nvPicPr>
          <p:cNvPr id="14" name="Picture 13" descr="A red and black logo&#10;&#10;Description automatically generated">
            <a:extLst>
              <a:ext uri="{FF2B5EF4-FFF2-40B4-BE49-F238E27FC236}">
                <a16:creationId xmlns:a16="http://schemas.microsoft.com/office/drawing/2014/main" id="{D23BA0F5-6DAB-6B0B-69DB-06F288A49EDF}"/>
              </a:ext>
            </a:extLst>
          </p:cNvPr>
          <p:cNvPicPr>
            <a:picLocks noChangeAspect="1"/>
          </p:cNvPicPr>
          <p:nvPr/>
        </p:nvPicPr>
        <p:blipFill>
          <a:blip r:embed="rId8"/>
          <a:stretch>
            <a:fillRect/>
          </a:stretch>
        </p:blipFill>
        <p:spPr>
          <a:xfrm>
            <a:off x="6768354" y="1168884"/>
            <a:ext cx="1389529" cy="790914"/>
          </a:xfrm>
          <a:prstGeom prst="rect">
            <a:avLst/>
          </a:prstGeom>
        </p:spPr>
      </p:pic>
      <p:pic>
        <p:nvPicPr>
          <p:cNvPr id="20" name="Picture 19" descr="A red and black logo&#10;&#10;Description automatically generated">
            <a:extLst>
              <a:ext uri="{FF2B5EF4-FFF2-40B4-BE49-F238E27FC236}">
                <a16:creationId xmlns:a16="http://schemas.microsoft.com/office/drawing/2014/main" id="{805EA819-918A-2FEA-CEF1-5F77B4B12129}"/>
              </a:ext>
            </a:extLst>
          </p:cNvPr>
          <p:cNvPicPr>
            <a:picLocks noChangeAspect="1"/>
          </p:cNvPicPr>
          <p:nvPr/>
        </p:nvPicPr>
        <p:blipFill>
          <a:blip r:embed="rId8"/>
          <a:stretch>
            <a:fillRect/>
          </a:stretch>
        </p:blipFill>
        <p:spPr>
          <a:xfrm>
            <a:off x="6741460" y="4611331"/>
            <a:ext cx="1389529" cy="790914"/>
          </a:xfrm>
          <a:prstGeom prst="rect">
            <a:avLst/>
          </a:prstGeom>
        </p:spPr>
      </p:pic>
    </p:spTree>
    <p:extLst>
      <p:ext uri="{BB962C8B-B14F-4D97-AF65-F5344CB8AC3E}">
        <p14:creationId xmlns:p14="http://schemas.microsoft.com/office/powerpoint/2010/main" val="210872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FEE1-8169-5D91-F91E-682FC414CA22}"/>
              </a:ext>
            </a:extLst>
          </p:cNvPr>
          <p:cNvSpPr>
            <a:spLocks noGrp="1"/>
          </p:cNvSpPr>
          <p:nvPr>
            <p:ph type="title"/>
          </p:nvPr>
        </p:nvSpPr>
        <p:spPr/>
        <p:txBody>
          <a:bodyPr>
            <a:normAutofit/>
          </a:bodyPr>
          <a:lstStyle/>
          <a:p>
            <a:pPr algn="ctr"/>
            <a:r>
              <a:rPr lang="en-US" sz="4800">
                <a:latin typeface="Century Gothic"/>
              </a:rPr>
              <a:t>Tesco Analytics</a:t>
            </a:r>
          </a:p>
        </p:txBody>
      </p:sp>
      <p:sp>
        <p:nvSpPr>
          <p:cNvPr id="6" name="Slide Number Placeholder 5">
            <a:extLst>
              <a:ext uri="{FF2B5EF4-FFF2-40B4-BE49-F238E27FC236}">
                <a16:creationId xmlns:a16="http://schemas.microsoft.com/office/drawing/2014/main" id="{AAC7B710-0BB2-E1BA-FB1C-255F05E5D272}"/>
              </a:ext>
            </a:extLst>
          </p:cNvPr>
          <p:cNvSpPr>
            <a:spLocks noGrp="1"/>
          </p:cNvSpPr>
          <p:nvPr>
            <p:ph type="sldNum" sz="quarter" idx="4"/>
          </p:nvPr>
        </p:nvSpPr>
        <p:spPr>
          <a:xfrm>
            <a:off x="5978627" y="6356351"/>
            <a:ext cx="2057400" cy="365125"/>
          </a:xfrm>
        </p:spPr>
        <p:txBody>
          <a:bodyPr/>
          <a:lstStyle/>
          <a:p>
            <a:fld id="{4BEAC4C4-F0A7-4B61-A827-E4198D078267}" type="slidenum">
              <a:rPr lang="en-US" b="1" dirty="0" smtClean="0">
                <a:latin typeface="Century Gothic"/>
              </a:rPr>
              <a:t>19</a:t>
            </a:fld>
            <a:endParaRPr lang="en-US" b="1">
              <a:latin typeface="Century Gothic"/>
            </a:endParaRPr>
          </a:p>
        </p:txBody>
      </p:sp>
      <p:pic>
        <p:nvPicPr>
          <p:cNvPr id="11" name="Picture 10" descr="A computer chip in a gear&#10;&#10;Description automatically generated">
            <a:extLst>
              <a:ext uri="{FF2B5EF4-FFF2-40B4-BE49-F238E27FC236}">
                <a16:creationId xmlns:a16="http://schemas.microsoft.com/office/drawing/2014/main" id="{E05FD0EB-5632-5C0F-DB0F-6DEB01BC725C}"/>
              </a:ext>
            </a:extLst>
          </p:cNvPr>
          <p:cNvPicPr>
            <a:picLocks noChangeAspect="1"/>
          </p:cNvPicPr>
          <p:nvPr/>
        </p:nvPicPr>
        <p:blipFill>
          <a:blip r:embed="rId3"/>
          <a:stretch>
            <a:fillRect/>
          </a:stretch>
        </p:blipFill>
        <p:spPr>
          <a:xfrm>
            <a:off x="1325111" y="1612121"/>
            <a:ext cx="6684309" cy="4177693"/>
          </a:xfrm>
          <a:prstGeom prst="rect">
            <a:avLst/>
          </a:prstGeom>
          <a:ln w="28575">
            <a:solidFill>
              <a:schemeClr val="tx1"/>
            </a:solidFill>
          </a:ln>
        </p:spPr>
      </p:pic>
      <p:pic>
        <p:nvPicPr>
          <p:cNvPr id="14" name="Picture 13" descr="A red and black logo&#10;&#10;Description automatically generated">
            <a:extLst>
              <a:ext uri="{FF2B5EF4-FFF2-40B4-BE49-F238E27FC236}">
                <a16:creationId xmlns:a16="http://schemas.microsoft.com/office/drawing/2014/main" id="{197852EF-ED68-813E-29E7-8B30307D277C}"/>
              </a:ext>
            </a:extLst>
          </p:cNvPr>
          <p:cNvPicPr>
            <a:picLocks noChangeAspect="1"/>
          </p:cNvPicPr>
          <p:nvPr/>
        </p:nvPicPr>
        <p:blipFill>
          <a:blip r:embed="rId4"/>
          <a:stretch>
            <a:fillRect/>
          </a:stretch>
        </p:blipFill>
        <p:spPr>
          <a:xfrm>
            <a:off x="4650185" y="1671803"/>
            <a:ext cx="3385842" cy="1927207"/>
          </a:xfrm>
          <a:prstGeom prst="rect">
            <a:avLst/>
          </a:prstGeom>
        </p:spPr>
      </p:pic>
    </p:spTree>
    <p:extLst>
      <p:ext uri="{BB962C8B-B14F-4D97-AF65-F5344CB8AC3E}">
        <p14:creationId xmlns:p14="http://schemas.microsoft.com/office/powerpoint/2010/main" val="974039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3F14-5CB4-49AC-BD53-A23640203764}"/>
              </a:ext>
            </a:extLst>
          </p:cNvPr>
          <p:cNvSpPr>
            <a:spLocks noGrp="1"/>
          </p:cNvSpPr>
          <p:nvPr>
            <p:ph type="title"/>
          </p:nvPr>
        </p:nvSpPr>
        <p:spPr/>
        <p:txBody>
          <a:bodyPr>
            <a:normAutofit/>
          </a:bodyPr>
          <a:lstStyle/>
          <a:p>
            <a:r>
              <a:rPr lang="en-US"/>
              <a:t>Software as a Tool</a:t>
            </a:r>
          </a:p>
        </p:txBody>
      </p:sp>
      <p:sp>
        <p:nvSpPr>
          <p:cNvPr id="6" name="Footer Placeholder 5">
            <a:extLst>
              <a:ext uri="{FF2B5EF4-FFF2-40B4-BE49-F238E27FC236}">
                <a16:creationId xmlns:a16="http://schemas.microsoft.com/office/drawing/2014/main" id="{928298E3-FE42-4B76-88F9-CC4403C16CFF}"/>
              </a:ext>
            </a:extLst>
          </p:cNvPr>
          <p:cNvSpPr>
            <a:spLocks noGrp="1"/>
          </p:cNvSpPr>
          <p:nvPr>
            <p:ph type="ftr" sz="quarter" idx="3"/>
          </p:nvPr>
        </p:nvSpPr>
        <p:spPr/>
        <p:txBody>
          <a:bodyPr/>
          <a:lstStyle/>
          <a:p>
            <a:r>
              <a:rPr lang="en-US"/>
              <a:t>tescometering.com</a:t>
            </a:r>
          </a:p>
        </p:txBody>
      </p:sp>
      <p:sp>
        <p:nvSpPr>
          <p:cNvPr id="7" name="Slide Number Placeholder 6">
            <a:extLst>
              <a:ext uri="{FF2B5EF4-FFF2-40B4-BE49-F238E27FC236}">
                <a16:creationId xmlns:a16="http://schemas.microsoft.com/office/drawing/2014/main" id="{3BD28621-06E0-4F9F-B64E-EE06D93AC061}"/>
              </a:ext>
            </a:extLst>
          </p:cNvPr>
          <p:cNvSpPr>
            <a:spLocks noGrp="1"/>
          </p:cNvSpPr>
          <p:nvPr>
            <p:ph type="sldNum" sz="quarter" idx="4"/>
          </p:nvPr>
        </p:nvSpPr>
        <p:spPr/>
        <p:txBody>
          <a:bodyPr/>
          <a:lstStyle/>
          <a:p>
            <a:fld id="{4BEAC4C4-F0A7-4B61-A827-E4198D078267}" type="slidenum">
              <a:rPr lang="en-US" smtClean="0"/>
              <a:t>2</a:t>
            </a:fld>
            <a:endParaRPr lang="en-US"/>
          </a:p>
        </p:txBody>
      </p:sp>
      <p:sp>
        <p:nvSpPr>
          <p:cNvPr id="10" name="Content Placeholder 9">
            <a:extLst>
              <a:ext uri="{FF2B5EF4-FFF2-40B4-BE49-F238E27FC236}">
                <a16:creationId xmlns:a16="http://schemas.microsoft.com/office/drawing/2014/main" id="{8E23E723-EF5B-008D-9072-B25B17F3D0F7}"/>
              </a:ext>
            </a:extLst>
          </p:cNvPr>
          <p:cNvSpPr>
            <a:spLocks noGrp="1"/>
          </p:cNvSpPr>
          <p:nvPr>
            <p:ph sz="half" idx="1"/>
          </p:nvPr>
        </p:nvSpPr>
        <p:spPr>
          <a:xfrm>
            <a:off x="358263" y="1039045"/>
            <a:ext cx="8458199" cy="4449660"/>
          </a:xfrm>
        </p:spPr>
        <p:txBody>
          <a:bodyPr vert="horz" lIns="91440" tIns="45720" rIns="91440" bIns="45720" rtlCol="0" anchor="t">
            <a:noAutofit/>
          </a:bodyPr>
          <a:lstStyle/>
          <a:p>
            <a:pPr marL="0" indent="0" algn="ctr">
              <a:buNone/>
            </a:pPr>
            <a:r>
              <a:rPr lang="en-US" sz="2000">
                <a:latin typeface="Calibri" panose="020F0502020204030204" pitchFamily="34" charset="0"/>
                <a:ea typeface="Calibri" panose="020F0502020204030204" pitchFamily="34" charset="0"/>
                <a:cs typeface="Calibri" panose="020F0502020204030204" pitchFamily="34" charset="0"/>
              </a:rPr>
              <a:t>Software is no different than any other tool or process we have at our disposal, but it has the power to provide exponential returns be leveraging the data we know best.  The more we know about how these tools help us, the better we can bring them to bear on existing problems and issues and future problems and issues.  At Tesco, we’re doubling down on software.</a:t>
            </a:r>
            <a:endParaRPr lang="en-US"/>
          </a:p>
          <a:p>
            <a:pPr marL="0" indent="0">
              <a:buNone/>
            </a:pPr>
            <a:endParaRPr lang="en-US" sz="1800">
              <a:latin typeface="Century Gothic"/>
            </a:endParaRPr>
          </a:p>
        </p:txBody>
      </p:sp>
      <p:pic>
        <p:nvPicPr>
          <p:cNvPr id="3" name="Picture 2" descr="A group of different devices&#10;&#10;Description automatically generated">
            <a:extLst>
              <a:ext uri="{FF2B5EF4-FFF2-40B4-BE49-F238E27FC236}">
                <a16:creationId xmlns:a16="http://schemas.microsoft.com/office/drawing/2014/main" id="{1E2E3DAB-FEC3-4E33-F7A3-9F0C9B2AA303}"/>
              </a:ext>
            </a:extLst>
          </p:cNvPr>
          <p:cNvPicPr>
            <a:picLocks noChangeAspect="1"/>
          </p:cNvPicPr>
          <p:nvPr/>
        </p:nvPicPr>
        <p:blipFill rotWithShape="1">
          <a:blip r:embed="rId2"/>
          <a:srcRect t="30488" r="-226" b="781"/>
          <a:stretch/>
        </p:blipFill>
        <p:spPr>
          <a:xfrm>
            <a:off x="422788" y="3588775"/>
            <a:ext cx="8347594" cy="3110409"/>
          </a:xfrm>
          <a:prstGeom prst="rect">
            <a:avLst/>
          </a:prstGeom>
        </p:spPr>
      </p:pic>
    </p:spTree>
    <p:extLst>
      <p:ext uri="{BB962C8B-B14F-4D97-AF65-F5344CB8AC3E}">
        <p14:creationId xmlns:p14="http://schemas.microsoft.com/office/powerpoint/2010/main" val="3326153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FA56-999B-3924-A854-93CFE6EF0B0B}"/>
              </a:ext>
            </a:extLst>
          </p:cNvPr>
          <p:cNvSpPr>
            <a:spLocks noGrp="1"/>
          </p:cNvSpPr>
          <p:nvPr>
            <p:ph type="title"/>
          </p:nvPr>
        </p:nvSpPr>
        <p:spPr/>
        <p:txBody>
          <a:bodyPr/>
          <a:lstStyle/>
          <a:p>
            <a:r>
              <a:rPr lang="en-US"/>
              <a:t>History and Statistics</a:t>
            </a:r>
          </a:p>
        </p:txBody>
      </p:sp>
      <p:sp>
        <p:nvSpPr>
          <p:cNvPr id="3" name="Content Placeholder 2">
            <a:extLst>
              <a:ext uri="{FF2B5EF4-FFF2-40B4-BE49-F238E27FC236}">
                <a16:creationId xmlns:a16="http://schemas.microsoft.com/office/drawing/2014/main" id="{347D1C8A-8EFD-60DC-95DB-F0B3EAF877B7}"/>
              </a:ext>
            </a:extLst>
          </p:cNvPr>
          <p:cNvSpPr>
            <a:spLocks noGrp="1"/>
          </p:cNvSpPr>
          <p:nvPr>
            <p:ph sz="half" idx="1"/>
          </p:nvPr>
        </p:nvSpPr>
        <p:spPr>
          <a:xfrm>
            <a:off x="3290247" y="3547285"/>
            <a:ext cx="5925651" cy="1458103"/>
          </a:xfrm>
        </p:spPr>
        <p:txBody>
          <a:bodyPr vert="horz" lIns="91440" tIns="45720" rIns="91440" bIns="45720" rtlCol="0" anchor="t">
            <a:normAutofit/>
          </a:bodyPr>
          <a:lstStyle/>
          <a:p>
            <a:pPr marL="514350" indent="-514350">
              <a:buAutoNum type="arabicPeriod"/>
            </a:pPr>
            <a:r>
              <a:rPr lang="en-US" sz="2400">
                <a:latin typeface="Calibri" panose="020F0502020204030204" pitchFamily="34" charset="0"/>
                <a:ea typeface="Calibri" panose="020F0502020204030204" pitchFamily="34" charset="0"/>
                <a:cs typeface="Calibri" panose="020F0502020204030204" pitchFamily="34" charset="0"/>
              </a:rPr>
              <a:t>Average, mean, mode, median</a:t>
            </a:r>
          </a:p>
          <a:p>
            <a:pPr marL="514350" indent="-514350">
              <a:buAutoNum type="arabicPeriod"/>
            </a:pPr>
            <a:r>
              <a:rPr lang="en-US" sz="2400">
                <a:latin typeface="Calibri" panose="020F0502020204030204" pitchFamily="34" charset="0"/>
                <a:ea typeface="Calibri" panose="020F0502020204030204" pitchFamily="34" charset="0"/>
                <a:cs typeface="Calibri" panose="020F0502020204030204" pitchFamily="34" charset="0"/>
              </a:rPr>
              <a:t>Do this a lot = long run frequency</a:t>
            </a:r>
          </a:p>
          <a:p>
            <a:pPr marL="514350" indent="-514350">
              <a:buAutoNum type="arabicPeriod"/>
            </a:pPr>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275CB5C-900C-1D05-4961-87803D834FB6}"/>
              </a:ext>
            </a:extLst>
          </p:cNvPr>
          <p:cNvSpPr>
            <a:spLocks noGrp="1"/>
          </p:cNvSpPr>
          <p:nvPr>
            <p:ph type="ftr" sz="quarter" idx="3"/>
          </p:nvPr>
        </p:nvSpPr>
        <p:spPr>
          <a:xfrm>
            <a:off x="650990" y="6356350"/>
            <a:ext cx="3086100" cy="365125"/>
          </a:xfrm>
        </p:spPr>
        <p:txBody>
          <a:bodyPr/>
          <a:lstStyle/>
          <a:p>
            <a:r>
              <a:rPr lang="en-US"/>
              <a:t>tescometering.com</a:t>
            </a:r>
          </a:p>
        </p:txBody>
      </p:sp>
      <p:sp>
        <p:nvSpPr>
          <p:cNvPr id="6" name="Slide Number Placeholder 5">
            <a:extLst>
              <a:ext uri="{FF2B5EF4-FFF2-40B4-BE49-F238E27FC236}">
                <a16:creationId xmlns:a16="http://schemas.microsoft.com/office/drawing/2014/main" id="{7456DE43-09D3-7F31-E4A6-C373A0170BB1}"/>
              </a:ext>
            </a:extLst>
          </p:cNvPr>
          <p:cNvSpPr>
            <a:spLocks noGrp="1"/>
          </p:cNvSpPr>
          <p:nvPr>
            <p:ph type="sldNum" sz="quarter" idx="4"/>
          </p:nvPr>
        </p:nvSpPr>
        <p:spPr/>
        <p:txBody>
          <a:bodyPr/>
          <a:lstStyle/>
          <a:p>
            <a:fld id="{4BEAC4C4-F0A7-4B61-A827-E4198D078267}" type="slidenum">
              <a:rPr lang="en-US" smtClean="0"/>
              <a:t>20</a:t>
            </a:fld>
            <a:endParaRPr lang="en-US"/>
          </a:p>
        </p:txBody>
      </p:sp>
      <p:pic>
        <p:nvPicPr>
          <p:cNvPr id="8" name="Picture 7">
            <a:extLst>
              <a:ext uri="{FF2B5EF4-FFF2-40B4-BE49-F238E27FC236}">
                <a16:creationId xmlns:a16="http://schemas.microsoft.com/office/drawing/2014/main" id="{AD31D5E1-6042-4C5D-7F9E-4A18BF438B87}"/>
              </a:ext>
            </a:extLst>
          </p:cNvPr>
          <p:cNvPicPr>
            <a:picLocks noChangeAspect="1"/>
          </p:cNvPicPr>
          <p:nvPr/>
        </p:nvPicPr>
        <p:blipFill>
          <a:blip r:embed="rId3"/>
          <a:stretch>
            <a:fillRect/>
          </a:stretch>
        </p:blipFill>
        <p:spPr>
          <a:xfrm>
            <a:off x="2987259" y="1463607"/>
            <a:ext cx="5079409" cy="1509712"/>
          </a:xfrm>
          <a:prstGeom prst="rect">
            <a:avLst/>
          </a:prstGeom>
        </p:spPr>
      </p:pic>
      <p:pic>
        <p:nvPicPr>
          <p:cNvPr id="10" name="Picture 9" descr="A gold coin with a star&#10;&#10;Description automatically generated">
            <a:extLst>
              <a:ext uri="{FF2B5EF4-FFF2-40B4-BE49-F238E27FC236}">
                <a16:creationId xmlns:a16="http://schemas.microsoft.com/office/drawing/2014/main" id="{E10BF12B-BB16-94E4-3F9A-9D8906E0CD4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4701" y="1940932"/>
            <a:ext cx="2610645" cy="2534889"/>
          </a:xfrm>
          <a:prstGeom prst="rect">
            <a:avLst/>
          </a:prstGeom>
        </p:spPr>
      </p:pic>
      <p:sp>
        <p:nvSpPr>
          <p:cNvPr id="7" name="TextBox 6">
            <a:extLst>
              <a:ext uri="{FF2B5EF4-FFF2-40B4-BE49-F238E27FC236}">
                <a16:creationId xmlns:a16="http://schemas.microsoft.com/office/drawing/2014/main" id="{A25537AB-F6BC-5B2B-EFFA-E9B46306C2DF}"/>
              </a:ext>
            </a:extLst>
          </p:cNvPr>
          <p:cNvSpPr txBox="1"/>
          <p:nvPr/>
        </p:nvSpPr>
        <p:spPr>
          <a:xfrm>
            <a:off x="1704109" y="4782143"/>
            <a:ext cx="6995159" cy="1200329"/>
          </a:xfrm>
          <a:prstGeom prst="rect">
            <a:avLst/>
          </a:prstGeom>
          <a:noFill/>
        </p:spPr>
        <p:txBody>
          <a:bodyPr wrap="square">
            <a:spAutoFit/>
          </a:bodyPr>
          <a:lstStyle/>
          <a:p>
            <a:r>
              <a:rPr lang="en-US" sz="3600">
                <a:latin typeface="Calibri" panose="020F0502020204030204" pitchFamily="34" charset="0"/>
                <a:ea typeface="Calibri" panose="020F0502020204030204" pitchFamily="34" charset="0"/>
                <a:cs typeface="Calibri" panose="020F0502020204030204" pitchFamily="34" charset="0"/>
              </a:rPr>
              <a:t>We do this in Real Time using “Big Data” from all of our sources</a:t>
            </a:r>
          </a:p>
        </p:txBody>
      </p:sp>
    </p:spTree>
    <p:extLst>
      <p:ext uri="{BB962C8B-B14F-4D97-AF65-F5344CB8AC3E}">
        <p14:creationId xmlns:p14="http://schemas.microsoft.com/office/powerpoint/2010/main" val="1527823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B046-B628-5890-5FE4-B8A4208AAD42}"/>
              </a:ext>
            </a:extLst>
          </p:cNvPr>
          <p:cNvSpPr>
            <a:spLocks noGrp="1"/>
          </p:cNvSpPr>
          <p:nvPr>
            <p:ph type="title"/>
          </p:nvPr>
        </p:nvSpPr>
        <p:spPr/>
        <p:txBody>
          <a:bodyPr/>
          <a:lstStyle/>
          <a:p>
            <a:r>
              <a:rPr lang="en-US"/>
              <a:t>Significance and Testing</a:t>
            </a:r>
          </a:p>
        </p:txBody>
      </p:sp>
      <p:sp>
        <p:nvSpPr>
          <p:cNvPr id="5" name="Footer Placeholder 4">
            <a:extLst>
              <a:ext uri="{FF2B5EF4-FFF2-40B4-BE49-F238E27FC236}">
                <a16:creationId xmlns:a16="http://schemas.microsoft.com/office/drawing/2014/main" id="{3C16D59B-E622-22F3-C420-D00217C39C08}"/>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A51DEDE7-8AD1-2FDA-BE6A-776809AAC1A9}"/>
              </a:ext>
            </a:extLst>
          </p:cNvPr>
          <p:cNvSpPr>
            <a:spLocks noGrp="1"/>
          </p:cNvSpPr>
          <p:nvPr>
            <p:ph type="sldNum" sz="quarter" idx="4"/>
          </p:nvPr>
        </p:nvSpPr>
        <p:spPr/>
        <p:txBody>
          <a:bodyPr/>
          <a:lstStyle/>
          <a:p>
            <a:fld id="{4BEAC4C4-F0A7-4B61-A827-E4198D078267}" type="slidenum">
              <a:rPr lang="en-US" smtClean="0"/>
              <a:t>21</a:t>
            </a:fld>
            <a:endParaRPr lang="en-US"/>
          </a:p>
        </p:txBody>
      </p:sp>
      <p:pic>
        <p:nvPicPr>
          <p:cNvPr id="8" name="Picture 7" descr="A blue curve with white text&#10;&#10;Description automatically generated">
            <a:extLst>
              <a:ext uri="{FF2B5EF4-FFF2-40B4-BE49-F238E27FC236}">
                <a16:creationId xmlns:a16="http://schemas.microsoft.com/office/drawing/2014/main" id="{5AF94CB1-AD74-84A7-89CF-1D2D315391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8709" y="1718783"/>
            <a:ext cx="8406581" cy="3125466"/>
          </a:xfrm>
          <a:prstGeom prst="rect">
            <a:avLst/>
          </a:prstGeom>
        </p:spPr>
      </p:pic>
      <p:sp>
        <p:nvSpPr>
          <p:cNvPr id="3" name="TextBox 2">
            <a:extLst>
              <a:ext uri="{FF2B5EF4-FFF2-40B4-BE49-F238E27FC236}">
                <a16:creationId xmlns:a16="http://schemas.microsoft.com/office/drawing/2014/main" id="{AF428D99-0C81-530B-0E6E-6735F76C6056}"/>
              </a:ext>
            </a:extLst>
          </p:cNvPr>
          <p:cNvSpPr txBox="1"/>
          <p:nvPr/>
        </p:nvSpPr>
        <p:spPr>
          <a:xfrm>
            <a:off x="1704975" y="5277134"/>
            <a:ext cx="5867400" cy="646331"/>
          </a:xfrm>
          <a:prstGeom prst="rect">
            <a:avLst/>
          </a:prstGeom>
          <a:noFill/>
        </p:spPr>
        <p:txBody>
          <a:bodyPr wrap="square" rtlCol="0">
            <a:spAutoFit/>
          </a:bodyPr>
          <a:lstStyle/>
          <a:p>
            <a:pPr algn="ctr"/>
            <a:r>
              <a:rPr lang="en-US"/>
              <a:t>Now let’s look at a few examples of how we use this data to Operational Advantage</a:t>
            </a:r>
          </a:p>
        </p:txBody>
      </p:sp>
    </p:spTree>
    <p:extLst>
      <p:ext uri="{BB962C8B-B14F-4D97-AF65-F5344CB8AC3E}">
        <p14:creationId xmlns:p14="http://schemas.microsoft.com/office/powerpoint/2010/main" val="1302406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3432-F24A-A47E-B73A-4624AC8BBAB7}"/>
              </a:ext>
            </a:extLst>
          </p:cNvPr>
          <p:cNvSpPr>
            <a:spLocks noGrp="1"/>
          </p:cNvSpPr>
          <p:nvPr>
            <p:ph type="title"/>
          </p:nvPr>
        </p:nvSpPr>
        <p:spPr>
          <a:xfrm>
            <a:off x="960117" y="-1061"/>
            <a:ext cx="7886700" cy="934865"/>
          </a:xfrm>
        </p:spPr>
        <p:txBody>
          <a:bodyPr>
            <a:noAutofit/>
          </a:bodyPr>
          <a:lstStyle/>
          <a:p>
            <a:r>
              <a:rPr lang="en-US" sz="3200">
                <a:latin typeface="Calibri"/>
                <a:ea typeface="Calibri"/>
                <a:cs typeface="Calibri"/>
              </a:rPr>
              <a:t>A few case studies on how to use data across platforms</a:t>
            </a:r>
            <a:endParaRPr lang="en-US" sz="3200">
              <a:ea typeface="Calibri"/>
              <a:cs typeface="Calibri"/>
            </a:endParaRPr>
          </a:p>
        </p:txBody>
      </p:sp>
      <p:sp>
        <p:nvSpPr>
          <p:cNvPr id="3" name="Content Placeholder 2">
            <a:extLst>
              <a:ext uri="{FF2B5EF4-FFF2-40B4-BE49-F238E27FC236}">
                <a16:creationId xmlns:a16="http://schemas.microsoft.com/office/drawing/2014/main" id="{885B03CC-11F1-5A82-E176-6F2921B68537}"/>
              </a:ext>
            </a:extLst>
          </p:cNvPr>
          <p:cNvSpPr>
            <a:spLocks noGrp="1"/>
          </p:cNvSpPr>
          <p:nvPr>
            <p:ph sz="half" idx="1"/>
          </p:nvPr>
        </p:nvSpPr>
        <p:spPr>
          <a:xfrm>
            <a:off x="556763" y="1149889"/>
            <a:ext cx="8038473" cy="4351338"/>
          </a:xfrm>
        </p:spPr>
        <p:txBody>
          <a:bodyPr vert="horz" lIns="91440" tIns="45720" rIns="91440" bIns="45720" rtlCol="0" anchor="t">
            <a:normAutofit/>
          </a:bodyPr>
          <a:lstStyle/>
          <a:p>
            <a:pPr marL="0" indent="0">
              <a:buNone/>
            </a:pPr>
            <a:r>
              <a:rPr lang="en-US" sz="3200" b="1">
                <a:latin typeface="Calibri" panose="020F0502020204030204" pitchFamily="34" charset="0"/>
                <a:ea typeface="Calibri" panose="020F0502020204030204" pitchFamily="34" charset="0"/>
                <a:cs typeface="Calibri" panose="020F0502020204030204" pitchFamily="34" charset="0"/>
              </a:rPr>
              <a:t>Oversized Transformer Reporting</a:t>
            </a:r>
          </a:p>
          <a:p>
            <a:pPr marL="0" indent="0">
              <a:buNone/>
            </a:pPr>
            <a:r>
              <a:rPr lang="en-US" sz="2000" b="1">
                <a:latin typeface="Calibri" panose="020F0502020204030204" pitchFamily="34" charset="0"/>
                <a:ea typeface="Calibri" panose="020F0502020204030204" pitchFamily="34" charset="0"/>
                <a:cs typeface="Calibri" panose="020F0502020204030204" pitchFamily="34" charset="0"/>
              </a:rPr>
              <a:t>Platforms used: </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Meter Manager – has all physical assets at every location including the instrument transformers</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Consumption information from the head end – in this case a Silver Spring/Open Way head end</a:t>
            </a:r>
          </a:p>
        </p:txBody>
      </p:sp>
      <p:sp>
        <p:nvSpPr>
          <p:cNvPr id="5" name="Footer Placeholder 4">
            <a:extLst>
              <a:ext uri="{FF2B5EF4-FFF2-40B4-BE49-F238E27FC236}">
                <a16:creationId xmlns:a16="http://schemas.microsoft.com/office/drawing/2014/main" id="{BA999CCC-9A1A-BB9D-816D-473C12CBC3E3}"/>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536373F6-1313-FFFA-62CC-049D0BE808C1}"/>
              </a:ext>
            </a:extLst>
          </p:cNvPr>
          <p:cNvSpPr>
            <a:spLocks noGrp="1"/>
          </p:cNvSpPr>
          <p:nvPr>
            <p:ph type="sldNum" sz="quarter" idx="4"/>
          </p:nvPr>
        </p:nvSpPr>
        <p:spPr/>
        <p:txBody>
          <a:bodyPr/>
          <a:lstStyle/>
          <a:p>
            <a:fld id="{4BEAC4C4-F0A7-4B61-A827-E4198D078267}" type="slidenum">
              <a:rPr lang="en-US" smtClean="0"/>
              <a:t>22</a:t>
            </a:fld>
            <a:endParaRPr lang="en-US"/>
          </a:p>
        </p:txBody>
      </p:sp>
    </p:spTree>
    <p:extLst>
      <p:ext uri="{BB962C8B-B14F-4D97-AF65-F5344CB8AC3E}">
        <p14:creationId xmlns:p14="http://schemas.microsoft.com/office/powerpoint/2010/main" val="567497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3432-F24A-A47E-B73A-4624AC8BBAB7}"/>
              </a:ext>
            </a:extLst>
          </p:cNvPr>
          <p:cNvSpPr>
            <a:spLocks noGrp="1"/>
          </p:cNvSpPr>
          <p:nvPr>
            <p:ph type="title"/>
          </p:nvPr>
        </p:nvSpPr>
        <p:spPr>
          <a:xfrm>
            <a:off x="960117" y="-1061"/>
            <a:ext cx="7886700" cy="934865"/>
          </a:xfrm>
        </p:spPr>
        <p:txBody>
          <a:bodyPr>
            <a:noAutofit/>
          </a:bodyPr>
          <a:lstStyle/>
          <a:p>
            <a:r>
              <a:rPr lang="en-US" sz="3200">
                <a:latin typeface="Calibri"/>
                <a:ea typeface="Calibri"/>
                <a:cs typeface="Calibri"/>
              </a:rPr>
              <a:t>A few case studies on how to use data across platforms</a:t>
            </a:r>
            <a:endParaRPr lang="en-US" sz="3200">
              <a:ea typeface="Calibri"/>
              <a:cs typeface="Calibri"/>
            </a:endParaRPr>
          </a:p>
        </p:txBody>
      </p:sp>
      <p:sp>
        <p:nvSpPr>
          <p:cNvPr id="3" name="Content Placeholder 2">
            <a:extLst>
              <a:ext uri="{FF2B5EF4-FFF2-40B4-BE49-F238E27FC236}">
                <a16:creationId xmlns:a16="http://schemas.microsoft.com/office/drawing/2014/main" id="{885B03CC-11F1-5A82-E176-6F2921B68537}"/>
              </a:ext>
            </a:extLst>
          </p:cNvPr>
          <p:cNvSpPr>
            <a:spLocks noGrp="1"/>
          </p:cNvSpPr>
          <p:nvPr>
            <p:ph sz="half" idx="1"/>
          </p:nvPr>
        </p:nvSpPr>
        <p:spPr>
          <a:xfrm>
            <a:off x="556763" y="1149889"/>
            <a:ext cx="8210537" cy="4351338"/>
          </a:xfrm>
        </p:spPr>
        <p:txBody>
          <a:bodyPr vert="horz" lIns="91440" tIns="45720" rIns="91440" bIns="45720" rtlCol="0" anchor="t">
            <a:normAutofit/>
          </a:bodyPr>
          <a:lstStyle/>
          <a:p>
            <a:pPr marL="0" indent="0">
              <a:buNone/>
            </a:pPr>
            <a:r>
              <a:rPr lang="en-US" sz="3200" b="1">
                <a:latin typeface="Calibri" panose="020F0502020204030204" pitchFamily="34" charset="0"/>
                <a:ea typeface="Calibri" panose="020F0502020204030204" pitchFamily="34" charset="0"/>
                <a:cs typeface="Calibri" panose="020F0502020204030204" pitchFamily="34" charset="0"/>
              </a:rPr>
              <a:t>Oversized Transformer Reporting</a:t>
            </a:r>
          </a:p>
          <a:p>
            <a:pPr marL="0" indent="0" algn="just">
              <a:buNone/>
            </a:pPr>
            <a:r>
              <a:rPr lang="en-US" sz="2000" b="1">
                <a:latin typeface="Calibri" panose="020F0502020204030204" pitchFamily="34" charset="0"/>
                <a:ea typeface="Calibri" panose="020F0502020204030204" pitchFamily="34" charset="0"/>
                <a:cs typeface="Calibri" panose="020F0502020204030204" pitchFamily="34" charset="0"/>
              </a:rPr>
              <a:t>Output:</a:t>
            </a:r>
            <a:r>
              <a:rPr lang="en-US" sz="200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A monthly report of the most egregiously over-sized transformer installations with usage going back over the past two years to demonstrate and estimate lost revenue</a:t>
            </a:r>
          </a:p>
          <a:p>
            <a:pPr marL="0" indent="0" algn="just">
              <a:buNone/>
            </a:pPr>
            <a:r>
              <a:rPr lang="en-US" sz="2000" b="1">
                <a:latin typeface="Calibri" panose="020F0502020204030204" pitchFamily="34" charset="0"/>
                <a:ea typeface="Calibri" panose="020F0502020204030204" pitchFamily="34" charset="0"/>
                <a:cs typeface="Calibri" panose="020F0502020204030204" pitchFamily="34" charset="0"/>
              </a:rPr>
              <a:t>Use:</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Field services receives monthly work orders to replace the instrument transformers with appropriately sized transformers.  Extended range transformers further improve the effectiveness of the monthly billing</a:t>
            </a:r>
          </a:p>
        </p:txBody>
      </p:sp>
      <p:sp>
        <p:nvSpPr>
          <p:cNvPr id="5" name="Footer Placeholder 4">
            <a:extLst>
              <a:ext uri="{FF2B5EF4-FFF2-40B4-BE49-F238E27FC236}">
                <a16:creationId xmlns:a16="http://schemas.microsoft.com/office/drawing/2014/main" id="{BA999CCC-9A1A-BB9D-816D-473C12CBC3E3}"/>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536373F6-1313-FFFA-62CC-049D0BE808C1}"/>
              </a:ext>
            </a:extLst>
          </p:cNvPr>
          <p:cNvSpPr>
            <a:spLocks noGrp="1"/>
          </p:cNvSpPr>
          <p:nvPr>
            <p:ph type="sldNum" sz="quarter" idx="4"/>
          </p:nvPr>
        </p:nvSpPr>
        <p:spPr/>
        <p:txBody>
          <a:bodyPr/>
          <a:lstStyle/>
          <a:p>
            <a:fld id="{4BEAC4C4-F0A7-4B61-A827-E4198D078267}" type="slidenum">
              <a:rPr lang="en-US" smtClean="0"/>
              <a:t>23</a:t>
            </a:fld>
            <a:endParaRPr lang="en-US"/>
          </a:p>
        </p:txBody>
      </p:sp>
      <p:pic>
        <p:nvPicPr>
          <p:cNvPr id="4" name="Picture 2" descr="PRIMARY METERING MOUNTS">
            <a:extLst>
              <a:ext uri="{FF2B5EF4-FFF2-40B4-BE49-F238E27FC236}">
                <a16:creationId xmlns:a16="http://schemas.microsoft.com/office/drawing/2014/main" id="{121F1A75-5A9B-EAD9-BB44-F3ACCE276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50" y="4563014"/>
            <a:ext cx="24384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615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3432-F24A-A47E-B73A-4624AC8BBAB7}"/>
              </a:ext>
            </a:extLst>
          </p:cNvPr>
          <p:cNvSpPr>
            <a:spLocks noGrp="1"/>
          </p:cNvSpPr>
          <p:nvPr>
            <p:ph type="title"/>
          </p:nvPr>
        </p:nvSpPr>
        <p:spPr>
          <a:xfrm>
            <a:off x="960117" y="-1061"/>
            <a:ext cx="7886700" cy="934865"/>
          </a:xfrm>
        </p:spPr>
        <p:txBody>
          <a:bodyPr>
            <a:noAutofit/>
          </a:bodyPr>
          <a:lstStyle/>
          <a:p>
            <a:r>
              <a:rPr lang="en-US" sz="3200">
                <a:latin typeface="Calibri"/>
                <a:ea typeface="Calibri"/>
                <a:cs typeface="Calibri"/>
              </a:rPr>
              <a:t>A few case studies on how to use data across platforms</a:t>
            </a:r>
            <a:endParaRPr lang="en-US" sz="3200">
              <a:ea typeface="Calibri"/>
              <a:cs typeface="Calibri"/>
            </a:endParaRPr>
          </a:p>
        </p:txBody>
      </p:sp>
      <p:sp>
        <p:nvSpPr>
          <p:cNvPr id="3" name="Content Placeholder 2">
            <a:extLst>
              <a:ext uri="{FF2B5EF4-FFF2-40B4-BE49-F238E27FC236}">
                <a16:creationId xmlns:a16="http://schemas.microsoft.com/office/drawing/2014/main" id="{885B03CC-11F1-5A82-E176-6F2921B68537}"/>
              </a:ext>
            </a:extLst>
          </p:cNvPr>
          <p:cNvSpPr>
            <a:spLocks noGrp="1"/>
          </p:cNvSpPr>
          <p:nvPr>
            <p:ph sz="half" idx="1"/>
          </p:nvPr>
        </p:nvSpPr>
        <p:spPr>
          <a:xfrm>
            <a:off x="556763" y="1149889"/>
            <a:ext cx="8185957" cy="2274274"/>
          </a:xfrm>
        </p:spPr>
        <p:txBody>
          <a:bodyPr vert="horz" lIns="91440" tIns="45720" rIns="91440" bIns="45720" rtlCol="0" anchor="t">
            <a:normAutofit/>
          </a:bodyPr>
          <a:lstStyle/>
          <a:p>
            <a:pPr marL="0" indent="0">
              <a:buNone/>
            </a:pPr>
            <a:r>
              <a:rPr lang="en-US" sz="3200" b="1">
                <a:latin typeface="Calibri" panose="020F0502020204030204" pitchFamily="34" charset="0"/>
                <a:ea typeface="Calibri" panose="020F0502020204030204" pitchFamily="34" charset="0"/>
                <a:cs typeface="Calibri" panose="020F0502020204030204" pitchFamily="34" charset="0"/>
              </a:rPr>
              <a:t>Oversized Transformer Reporting</a:t>
            </a:r>
          </a:p>
          <a:p>
            <a:pPr marL="0" indent="0" algn="just">
              <a:buNone/>
            </a:pPr>
            <a:r>
              <a:rPr lang="en-US" sz="2400" b="1">
                <a:latin typeface="Calibri" panose="020F0502020204030204" pitchFamily="34" charset="0"/>
                <a:ea typeface="Calibri" panose="020F0502020204030204" pitchFamily="34" charset="0"/>
                <a:cs typeface="Calibri" panose="020F0502020204030204" pitchFamily="34" charset="0"/>
              </a:rPr>
              <a:t>Results:</a:t>
            </a:r>
            <a:r>
              <a:rPr lang="en-US" sz="240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A steady increase in monthly revenue gains on every Commercial/Industrial account addressed.  Payback for the work is under three months in every case as there are so many oversized accounts. </a:t>
            </a:r>
            <a:r>
              <a:rPr lang="en-US" sz="2400">
                <a:latin typeface="Century Gothic"/>
                <a:ea typeface="Calibri"/>
                <a:cs typeface="Calibri"/>
              </a:rPr>
              <a:t> </a:t>
            </a:r>
          </a:p>
        </p:txBody>
      </p:sp>
      <p:sp>
        <p:nvSpPr>
          <p:cNvPr id="5" name="Footer Placeholder 4">
            <a:extLst>
              <a:ext uri="{FF2B5EF4-FFF2-40B4-BE49-F238E27FC236}">
                <a16:creationId xmlns:a16="http://schemas.microsoft.com/office/drawing/2014/main" id="{BA999CCC-9A1A-BB9D-816D-473C12CBC3E3}"/>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536373F6-1313-FFFA-62CC-049D0BE808C1}"/>
              </a:ext>
            </a:extLst>
          </p:cNvPr>
          <p:cNvSpPr>
            <a:spLocks noGrp="1"/>
          </p:cNvSpPr>
          <p:nvPr>
            <p:ph type="sldNum" sz="quarter" idx="4"/>
          </p:nvPr>
        </p:nvSpPr>
        <p:spPr/>
        <p:txBody>
          <a:bodyPr/>
          <a:lstStyle/>
          <a:p>
            <a:fld id="{4BEAC4C4-F0A7-4B61-A827-E4198D078267}" type="slidenum">
              <a:rPr lang="en-US" smtClean="0"/>
              <a:t>24</a:t>
            </a:fld>
            <a:endParaRPr lang="en-US"/>
          </a:p>
        </p:txBody>
      </p:sp>
      <p:pic>
        <p:nvPicPr>
          <p:cNvPr id="1028" name="Picture 4" descr="Instrument Transformers: GE Grid Solutions">
            <a:extLst>
              <a:ext uri="{FF2B5EF4-FFF2-40B4-BE49-F238E27FC236}">
                <a16:creationId xmlns:a16="http://schemas.microsoft.com/office/drawing/2014/main" id="{2D2D7640-27AE-F80F-818A-B19F76EAD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991" y="3481107"/>
            <a:ext cx="438150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934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3432-F24A-A47E-B73A-4624AC8BBAB7}"/>
              </a:ext>
            </a:extLst>
          </p:cNvPr>
          <p:cNvSpPr>
            <a:spLocks noGrp="1"/>
          </p:cNvSpPr>
          <p:nvPr>
            <p:ph type="title"/>
          </p:nvPr>
        </p:nvSpPr>
        <p:spPr>
          <a:xfrm>
            <a:off x="960117" y="-1061"/>
            <a:ext cx="7886700" cy="934865"/>
          </a:xfrm>
        </p:spPr>
        <p:txBody>
          <a:bodyPr>
            <a:noAutofit/>
          </a:bodyPr>
          <a:lstStyle/>
          <a:p>
            <a:r>
              <a:rPr lang="en-US" sz="3200">
                <a:latin typeface="Calibri"/>
                <a:ea typeface="Calibri"/>
                <a:cs typeface="Calibri"/>
              </a:rPr>
              <a:t>A few case studies on how to use data across platforms</a:t>
            </a:r>
            <a:endParaRPr lang="en-US" sz="3200">
              <a:ea typeface="Calibri"/>
              <a:cs typeface="Calibri"/>
            </a:endParaRPr>
          </a:p>
        </p:txBody>
      </p:sp>
      <p:sp>
        <p:nvSpPr>
          <p:cNvPr id="3" name="Content Placeholder 2">
            <a:extLst>
              <a:ext uri="{FF2B5EF4-FFF2-40B4-BE49-F238E27FC236}">
                <a16:creationId xmlns:a16="http://schemas.microsoft.com/office/drawing/2014/main" id="{885B03CC-11F1-5A82-E176-6F2921B68537}"/>
              </a:ext>
            </a:extLst>
          </p:cNvPr>
          <p:cNvSpPr>
            <a:spLocks noGrp="1"/>
          </p:cNvSpPr>
          <p:nvPr>
            <p:ph sz="half" idx="1"/>
          </p:nvPr>
        </p:nvSpPr>
        <p:spPr>
          <a:xfrm>
            <a:off x="556763" y="1149889"/>
            <a:ext cx="8259698" cy="4955187"/>
          </a:xfrm>
        </p:spPr>
        <p:txBody>
          <a:bodyPr vert="horz" lIns="91440" tIns="45720" rIns="91440" bIns="45720" rtlCol="0" anchor="t">
            <a:normAutofit lnSpcReduction="10000"/>
          </a:bodyPr>
          <a:lstStyle/>
          <a:p>
            <a:pPr marL="0" indent="0">
              <a:buNone/>
            </a:pPr>
            <a:r>
              <a:rPr lang="en-US" sz="3200" b="1">
                <a:latin typeface="Calibri" panose="020F0502020204030204" pitchFamily="34" charset="0"/>
                <a:ea typeface="Calibri" panose="020F0502020204030204" pitchFamily="34" charset="0"/>
                <a:cs typeface="Calibri" panose="020F0502020204030204" pitchFamily="34" charset="0"/>
              </a:rPr>
              <a:t>Oversized transformer reporting</a:t>
            </a:r>
          </a:p>
          <a:p>
            <a:pPr marL="0" indent="0">
              <a:buNone/>
            </a:pPr>
            <a:r>
              <a:rPr lang="en-US" sz="2000" b="1">
                <a:latin typeface="Calibri" panose="020F0502020204030204" pitchFamily="34" charset="0"/>
                <a:ea typeface="Calibri" panose="020F0502020204030204" pitchFamily="34" charset="0"/>
                <a:cs typeface="Calibri" panose="020F0502020204030204" pitchFamily="34" charset="0"/>
              </a:rPr>
              <a:t>Results: </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Safety hazards found in the field were initially anticipated to be only failed socket jaw (hot socket) events, but this proved to be only a fraction of what was found.  Some of the various safety related issues discovered in the field include;</a:t>
            </a:r>
          </a:p>
          <a:p>
            <a:pPr marL="914400" lvl="1" algn="just"/>
            <a:r>
              <a:rPr lang="en-US" sz="2000">
                <a:latin typeface="Calibri" panose="020F0502020204030204" pitchFamily="34" charset="0"/>
                <a:ea typeface="Calibri" panose="020F0502020204030204" pitchFamily="34" charset="0"/>
                <a:cs typeface="Calibri" panose="020F0502020204030204" pitchFamily="34" charset="0"/>
              </a:rPr>
              <a:t>Failed meter socket jaw</a:t>
            </a:r>
          </a:p>
          <a:p>
            <a:pPr marL="914400" lvl="1" algn="just"/>
            <a:r>
              <a:rPr lang="en-US" sz="2000">
                <a:latin typeface="Calibri" panose="020F0502020204030204" pitchFamily="34" charset="0"/>
                <a:ea typeface="Calibri" panose="020F0502020204030204" pitchFamily="34" charset="0"/>
                <a:cs typeface="Calibri" panose="020F0502020204030204" pitchFamily="34" charset="0"/>
              </a:rPr>
              <a:t>Frayed and breaking weather head connections</a:t>
            </a:r>
          </a:p>
          <a:p>
            <a:pPr marL="914400" lvl="1" algn="just"/>
            <a:r>
              <a:rPr lang="en-US" sz="2000">
                <a:latin typeface="Calibri" panose="020F0502020204030204" pitchFamily="34" charset="0"/>
                <a:ea typeface="Calibri" panose="020F0502020204030204" pitchFamily="34" charset="0"/>
                <a:cs typeface="Calibri" panose="020F0502020204030204" pitchFamily="34" charset="0"/>
              </a:rPr>
              <a:t>Arcing on a customer circuit on the customer side of the service panel in the home</a:t>
            </a:r>
          </a:p>
          <a:p>
            <a:pPr marL="914400" lvl="1" algn="just"/>
            <a:r>
              <a:rPr lang="en-US" sz="2000">
                <a:latin typeface="Calibri" panose="020F0502020204030204" pitchFamily="34" charset="0"/>
                <a:ea typeface="Calibri" panose="020F0502020204030204" pitchFamily="34" charset="0"/>
                <a:cs typeface="Calibri" panose="020F0502020204030204" pitchFamily="34" charset="0"/>
              </a:rPr>
              <a:t>Arcing at the connection to the Distribution transformers closest to the house</a:t>
            </a:r>
          </a:p>
          <a:p>
            <a:pPr marL="914400" lvl="1" algn="just"/>
            <a:r>
              <a:rPr lang="en-US" sz="2000">
                <a:latin typeface="Calibri" panose="020F0502020204030204" pitchFamily="34" charset="0"/>
                <a:ea typeface="Calibri" panose="020F0502020204030204" pitchFamily="34" charset="0"/>
                <a:cs typeface="Calibri" panose="020F0502020204030204" pitchFamily="34" charset="0"/>
              </a:rPr>
              <a:t>Arcing in the manual disconnect mechanism of the meter box</a:t>
            </a:r>
          </a:p>
          <a:p>
            <a:pPr marL="914400" lvl="1" algn="just"/>
            <a:r>
              <a:rPr lang="en-US" sz="2000">
                <a:latin typeface="Calibri" panose="020F0502020204030204" pitchFamily="34" charset="0"/>
                <a:ea typeface="Calibri" panose="020F0502020204030204" pitchFamily="34" charset="0"/>
                <a:cs typeface="Calibri" panose="020F0502020204030204" pitchFamily="34" charset="0"/>
              </a:rPr>
              <a:t>Frayed and failing wires between the socket and the service panel in the home</a:t>
            </a:r>
          </a:p>
        </p:txBody>
      </p:sp>
      <p:sp>
        <p:nvSpPr>
          <p:cNvPr id="5" name="Footer Placeholder 4">
            <a:extLst>
              <a:ext uri="{FF2B5EF4-FFF2-40B4-BE49-F238E27FC236}">
                <a16:creationId xmlns:a16="http://schemas.microsoft.com/office/drawing/2014/main" id="{BA999CCC-9A1A-BB9D-816D-473C12CBC3E3}"/>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536373F6-1313-FFFA-62CC-049D0BE808C1}"/>
              </a:ext>
            </a:extLst>
          </p:cNvPr>
          <p:cNvSpPr>
            <a:spLocks noGrp="1"/>
          </p:cNvSpPr>
          <p:nvPr>
            <p:ph type="sldNum" sz="quarter" idx="4"/>
          </p:nvPr>
        </p:nvSpPr>
        <p:spPr/>
        <p:txBody>
          <a:bodyPr/>
          <a:lstStyle/>
          <a:p>
            <a:fld id="{4BEAC4C4-F0A7-4B61-A827-E4198D078267}" type="slidenum">
              <a:rPr lang="en-US" smtClean="0"/>
              <a:t>25</a:t>
            </a:fld>
            <a:endParaRPr lang="en-US"/>
          </a:p>
        </p:txBody>
      </p:sp>
    </p:spTree>
    <p:extLst>
      <p:ext uri="{BB962C8B-B14F-4D97-AF65-F5344CB8AC3E}">
        <p14:creationId xmlns:p14="http://schemas.microsoft.com/office/powerpoint/2010/main" val="414956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3432-F24A-A47E-B73A-4624AC8BBAB7}"/>
              </a:ext>
            </a:extLst>
          </p:cNvPr>
          <p:cNvSpPr>
            <a:spLocks noGrp="1"/>
          </p:cNvSpPr>
          <p:nvPr>
            <p:ph type="title"/>
          </p:nvPr>
        </p:nvSpPr>
        <p:spPr>
          <a:xfrm>
            <a:off x="960117" y="-1061"/>
            <a:ext cx="7886700" cy="934865"/>
          </a:xfrm>
        </p:spPr>
        <p:txBody>
          <a:bodyPr>
            <a:noAutofit/>
          </a:bodyPr>
          <a:lstStyle/>
          <a:p>
            <a:r>
              <a:rPr lang="en-US" sz="3200">
                <a:latin typeface="Calibri"/>
                <a:ea typeface="Calibri"/>
                <a:cs typeface="Calibri"/>
              </a:rPr>
              <a:t>A few case studies on how to use data across platforms</a:t>
            </a:r>
            <a:endParaRPr lang="en-US" sz="3200">
              <a:ea typeface="Calibri"/>
              <a:cs typeface="Calibri"/>
            </a:endParaRPr>
          </a:p>
        </p:txBody>
      </p:sp>
      <p:sp>
        <p:nvSpPr>
          <p:cNvPr id="3" name="Content Placeholder 2">
            <a:extLst>
              <a:ext uri="{FF2B5EF4-FFF2-40B4-BE49-F238E27FC236}">
                <a16:creationId xmlns:a16="http://schemas.microsoft.com/office/drawing/2014/main" id="{885B03CC-11F1-5A82-E176-6F2921B68537}"/>
              </a:ext>
            </a:extLst>
          </p:cNvPr>
          <p:cNvSpPr>
            <a:spLocks noGrp="1"/>
          </p:cNvSpPr>
          <p:nvPr>
            <p:ph sz="half" idx="1"/>
          </p:nvPr>
        </p:nvSpPr>
        <p:spPr>
          <a:xfrm>
            <a:off x="556763" y="1149889"/>
            <a:ext cx="8358021" cy="4351338"/>
          </a:xfrm>
        </p:spPr>
        <p:txBody>
          <a:bodyPr vert="horz" lIns="91440" tIns="45720" rIns="91440" bIns="45720" rtlCol="0" anchor="t">
            <a:normAutofit/>
          </a:bodyPr>
          <a:lstStyle/>
          <a:p>
            <a:pPr marL="0" indent="0">
              <a:buNone/>
            </a:pPr>
            <a:r>
              <a:rPr lang="en-US" sz="3200" b="1">
                <a:latin typeface="Calibri"/>
                <a:ea typeface="Calibri"/>
                <a:cs typeface="Calibri"/>
              </a:rPr>
              <a:t>RF Detection Alarms</a:t>
            </a:r>
          </a:p>
          <a:p>
            <a:pPr marL="0" indent="0">
              <a:buNone/>
            </a:pPr>
            <a:r>
              <a:rPr lang="en-US" sz="2000" b="1">
                <a:latin typeface="Calibri"/>
                <a:ea typeface="Calibri"/>
                <a:cs typeface="Calibri"/>
              </a:rPr>
              <a:t>Platforms used: </a:t>
            </a:r>
          </a:p>
          <a:p>
            <a:pPr marL="0" indent="0" algn="just">
              <a:buNone/>
            </a:pPr>
            <a:r>
              <a:rPr lang="en-US" sz="2000">
                <a:latin typeface="Calibri"/>
                <a:ea typeface="Calibri"/>
                <a:cs typeface="Calibri"/>
              </a:rPr>
              <a:t>Itron Open Way head-end and L+G </a:t>
            </a:r>
            <a:r>
              <a:rPr lang="en-US" sz="2000" err="1">
                <a:latin typeface="Calibri"/>
                <a:ea typeface="Calibri"/>
                <a:cs typeface="Calibri"/>
              </a:rPr>
              <a:t>Gridstream</a:t>
            </a:r>
            <a:r>
              <a:rPr lang="en-US" sz="2000">
                <a:latin typeface="Calibri"/>
                <a:ea typeface="Calibri"/>
                <a:cs typeface="Calibri"/>
              </a:rPr>
              <a:t> head-end – receive alarm data on the RF signature of electrical arcs in or around the service</a:t>
            </a:r>
          </a:p>
          <a:p>
            <a:pPr marL="0" indent="0" algn="just">
              <a:buNone/>
            </a:pPr>
            <a:r>
              <a:rPr lang="en-US" sz="2000">
                <a:latin typeface="Calibri"/>
                <a:ea typeface="Calibri"/>
                <a:cs typeface="Calibri"/>
              </a:rPr>
              <a:t>TESCO Analytic software – over-arching customized analysis software to work across a variety of platforms</a:t>
            </a:r>
          </a:p>
        </p:txBody>
      </p:sp>
      <p:sp>
        <p:nvSpPr>
          <p:cNvPr id="5" name="Footer Placeholder 4">
            <a:extLst>
              <a:ext uri="{FF2B5EF4-FFF2-40B4-BE49-F238E27FC236}">
                <a16:creationId xmlns:a16="http://schemas.microsoft.com/office/drawing/2014/main" id="{BA999CCC-9A1A-BB9D-816D-473C12CBC3E3}"/>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536373F6-1313-FFFA-62CC-049D0BE808C1}"/>
              </a:ext>
            </a:extLst>
          </p:cNvPr>
          <p:cNvSpPr>
            <a:spLocks noGrp="1"/>
          </p:cNvSpPr>
          <p:nvPr>
            <p:ph type="sldNum" sz="quarter" idx="4"/>
          </p:nvPr>
        </p:nvSpPr>
        <p:spPr/>
        <p:txBody>
          <a:bodyPr/>
          <a:lstStyle/>
          <a:p>
            <a:fld id="{4BEAC4C4-F0A7-4B61-A827-E4198D078267}" type="slidenum">
              <a:rPr lang="en-US" smtClean="0"/>
              <a:t>26</a:t>
            </a:fld>
            <a:endParaRPr lang="en-US"/>
          </a:p>
        </p:txBody>
      </p:sp>
      <p:pic>
        <p:nvPicPr>
          <p:cNvPr id="7" name="Picture 6" descr="A diagram of a circuit&#10;&#10;Description automatically generated">
            <a:extLst>
              <a:ext uri="{FF2B5EF4-FFF2-40B4-BE49-F238E27FC236}">
                <a16:creationId xmlns:a16="http://schemas.microsoft.com/office/drawing/2014/main" id="{A6519D47-36F2-FEDD-DAFE-69E995039A51}"/>
              </a:ext>
            </a:extLst>
          </p:cNvPr>
          <p:cNvPicPr>
            <a:picLocks noChangeAspect="1"/>
          </p:cNvPicPr>
          <p:nvPr/>
        </p:nvPicPr>
        <p:blipFill>
          <a:blip r:embed="rId2"/>
          <a:stretch>
            <a:fillRect/>
          </a:stretch>
        </p:blipFill>
        <p:spPr>
          <a:xfrm>
            <a:off x="484239" y="3730615"/>
            <a:ext cx="3812457" cy="2702866"/>
          </a:xfrm>
          <a:prstGeom prst="rect">
            <a:avLst/>
          </a:prstGeom>
        </p:spPr>
      </p:pic>
      <p:pic>
        <p:nvPicPr>
          <p:cNvPr id="8" name="Picture 7" descr="A diagram of a circuit&#10;&#10;Description automatically generated">
            <a:extLst>
              <a:ext uri="{FF2B5EF4-FFF2-40B4-BE49-F238E27FC236}">
                <a16:creationId xmlns:a16="http://schemas.microsoft.com/office/drawing/2014/main" id="{DCF1F105-0C4C-49E3-2EDA-A12909CD6570}"/>
              </a:ext>
            </a:extLst>
          </p:cNvPr>
          <p:cNvPicPr>
            <a:picLocks noChangeAspect="1"/>
          </p:cNvPicPr>
          <p:nvPr/>
        </p:nvPicPr>
        <p:blipFill>
          <a:blip r:embed="rId3"/>
          <a:stretch>
            <a:fillRect/>
          </a:stretch>
        </p:blipFill>
        <p:spPr>
          <a:xfrm>
            <a:off x="4576916" y="4098614"/>
            <a:ext cx="4267199" cy="2188093"/>
          </a:xfrm>
          <a:prstGeom prst="rect">
            <a:avLst/>
          </a:prstGeom>
        </p:spPr>
      </p:pic>
    </p:spTree>
    <p:extLst>
      <p:ext uri="{BB962C8B-B14F-4D97-AF65-F5344CB8AC3E}">
        <p14:creationId xmlns:p14="http://schemas.microsoft.com/office/powerpoint/2010/main" val="2325700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3432-F24A-A47E-B73A-4624AC8BBAB7}"/>
              </a:ext>
            </a:extLst>
          </p:cNvPr>
          <p:cNvSpPr>
            <a:spLocks noGrp="1"/>
          </p:cNvSpPr>
          <p:nvPr>
            <p:ph type="title"/>
          </p:nvPr>
        </p:nvSpPr>
        <p:spPr>
          <a:xfrm>
            <a:off x="960117" y="-1061"/>
            <a:ext cx="7886700" cy="934865"/>
          </a:xfrm>
        </p:spPr>
        <p:txBody>
          <a:bodyPr>
            <a:noAutofit/>
          </a:bodyPr>
          <a:lstStyle/>
          <a:p>
            <a:r>
              <a:rPr lang="en-US" sz="3200">
                <a:latin typeface="Calibri"/>
                <a:ea typeface="Calibri"/>
                <a:cs typeface="Calibri"/>
              </a:rPr>
              <a:t>A few case studies on how to use data across platforms</a:t>
            </a:r>
            <a:endParaRPr lang="en-US" sz="3200">
              <a:ea typeface="Calibri"/>
              <a:cs typeface="Calibri"/>
            </a:endParaRPr>
          </a:p>
        </p:txBody>
      </p:sp>
      <p:sp>
        <p:nvSpPr>
          <p:cNvPr id="3" name="Content Placeholder 2">
            <a:extLst>
              <a:ext uri="{FF2B5EF4-FFF2-40B4-BE49-F238E27FC236}">
                <a16:creationId xmlns:a16="http://schemas.microsoft.com/office/drawing/2014/main" id="{885B03CC-11F1-5A82-E176-6F2921B68537}"/>
              </a:ext>
            </a:extLst>
          </p:cNvPr>
          <p:cNvSpPr>
            <a:spLocks noGrp="1"/>
          </p:cNvSpPr>
          <p:nvPr>
            <p:ph sz="half" idx="1"/>
          </p:nvPr>
        </p:nvSpPr>
        <p:spPr>
          <a:xfrm>
            <a:off x="556763" y="1149889"/>
            <a:ext cx="4019682" cy="4351338"/>
          </a:xfrm>
        </p:spPr>
        <p:txBody>
          <a:bodyPr vert="horz" lIns="91440" tIns="45720" rIns="91440" bIns="45720" rtlCol="0" anchor="t">
            <a:normAutofit/>
          </a:bodyPr>
          <a:lstStyle/>
          <a:p>
            <a:pPr marL="0" indent="0">
              <a:buNone/>
            </a:pPr>
            <a:r>
              <a:rPr lang="en-US" sz="3200" b="1">
                <a:latin typeface="Calibri" panose="020F0502020204030204" pitchFamily="34" charset="0"/>
                <a:ea typeface="Calibri" panose="020F0502020204030204" pitchFamily="34" charset="0"/>
                <a:cs typeface="Calibri" panose="020F0502020204030204" pitchFamily="34" charset="0"/>
              </a:rPr>
              <a:t>RF Detection Alarms</a:t>
            </a:r>
          </a:p>
          <a:p>
            <a:pPr marL="0" indent="0" algn="just">
              <a:buNone/>
            </a:pPr>
            <a:r>
              <a:rPr lang="en-US" sz="2000" b="1">
                <a:latin typeface="Calibri" panose="020F0502020204030204" pitchFamily="34" charset="0"/>
                <a:ea typeface="Calibri" panose="020F0502020204030204" pitchFamily="34" charset="0"/>
                <a:cs typeface="Calibri" panose="020F0502020204030204" pitchFamily="34" charset="0"/>
              </a:rPr>
              <a:t>Output:</a:t>
            </a:r>
            <a:r>
              <a:rPr lang="en-US" sz="200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A weekly report identifying sites with RF detect (micro arc) alarms that fit an identified pattern </a:t>
            </a:r>
          </a:p>
          <a:p>
            <a:pPr marL="0" indent="0" algn="just">
              <a:buNone/>
            </a:pPr>
            <a:r>
              <a:rPr lang="en-US" sz="2000" b="1">
                <a:latin typeface="Calibri" panose="020F0502020204030204" pitchFamily="34" charset="0"/>
                <a:ea typeface="Calibri" panose="020F0502020204030204" pitchFamily="34" charset="0"/>
                <a:cs typeface="Calibri" panose="020F0502020204030204" pitchFamily="34" charset="0"/>
              </a:rPr>
              <a:t>Use:</a:t>
            </a: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2000">
                <a:latin typeface="Calibri" panose="020F0502020204030204" pitchFamily="34" charset="0"/>
                <a:ea typeface="Calibri" panose="020F0502020204030204" pitchFamily="34" charset="0"/>
                <a:cs typeface="Calibri" panose="020F0502020204030204" pitchFamily="34" charset="0"/>
              </a:rPr>
              <a:t>Field services receives a weekly report of sites to check for safety related issues.  Inspection involves a visual detection as well as the use of RF detection equipment to pinpoint the source of the problem.</a:t>
            </a:r>
          </a:p>
        </p:txBody>
      </p:sp>
      <p:sp>
        <p:nvSpPr>
          <p:cNvPr id="5" name="Footer Placeholder 4">
            <a:extLst>
              <a:ext uri="{FF2B5EF4-FFF2-40B4-BE49-F238E27FC236}">
                <a16:creationId xmlns:a16="http://schemas.microsoft.com/office/drawing/2014/main" id="{BA999CCC-9A1A-BB9D-816D-473C12CBC3E3}"/>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536373F6-1313-FFFA-62CC-049D0BE808C1}"/>
              </a:ext>
            </a:extLst>
          </p:cNvPr>
          <p:cNvSpPr>
            <a:spLocks noGrp="1"/>
          </p:cNvSpPr>
          <p:nvPr>
            <p:ph type="sldNum" sz="quarter" idx="4"/>
          </p:nvPr>
        </p:nvSpPr>
        <p:spPr/>
        <p:txBody>
          <a:bodyPr/>
          <a:lstStyle/>
          <a:p>
            <a:fld id="{4BEAC4C4-F0A7-4B61-A827-E4198D078267}" type="slidenum">
              <a:rPr lang="en-US" smtClean="0"/>
              <a:pPr/>
              <a:t>27</a:t>
            </a:fld>
            <a:endParaRPr lang="en-US"/>
          </a:p>
        </p:txBody>
      </p:sp>
      <p:pic>
        <p:nvPicPr>
          <p:cNvPr id="7" name="Picture 6" descr="A diagram of a circuit&#10;&#10;Description automatically generated">
            <a:extLst>
              <a:ext uri="{FF2B5EF4-FFF2-40B4-BE49-F238E27FC236}">
                <a16:creationId xmlns:a16="http://schemas.microsoft.com/office/drawing/2014/main" id="{168AA80F-5EB5-B575-7E55-31366AC72119}"/>
              </a:ext>
            </a:extLst>
          </p:cNvPr>
          <p:cNvPicPr>
            <a:picLocks noChangeAspect="1"/>
          </p:cNvPicPr>
          <p:nvPr/>
        </p:nvPicPr>
        <p:blipFill>
          <a:blip r:embed="rId2"/>
          <a:stretch>
            <a:fillRect/>
          </a:stretch>
        </p:blipFill>
        <p:spPr>
          <a:xfrm>
            <a:off x="4948517" y="1223488"/>
            <a:ext cx="3900948" cy="1643391"/>
          </a:xfrm>
          <a:prstGeom prst="rect">
            <a:avLst/>
          </a:prstGeom>
        </p:spPr>
      </p:pic>
      <p:pic>
        <p:nvPicPr>
          <p:cNvPr id="8" name="Picture 7" descr="A diagram of a system&#10;&#10;Description automatically generated">
            <a:extLst>
              <a:ext uri="{FF2B5EF4-FFF2-40B4-BE49-F238E27FC236}">
                <a16:creationId xmlns:a16="http://schemas.microsoft.com/office/drawing/2014/main" id="{8B14B9C3-19E5-8ED3-1A02-410E092A50CF}"/>
              </a:ext>
            </a:extLst>
          </p:cNvPr>
          <p:cNvPicPr>
            <a:picLocks noChangeAspect="1"/>
          </p:cNvPicPr>
          <p:nvPr/>
        </p:nvPicPr>
        <p:blipFill>
          <a:blip r:embed="rId3"/>
          <a:stretch>
            <a:fillRect/>
          </a:stretch>
        </p:blipFill>
        <p:spPr>
          <a:xfrm>
            <a:off x="5376602" y="3039651"/>
            <a:ext cx="3248512" cy="1467103"/>
          </a:xfrm>
          <a:prstGeom prst="rect">
            <a:avLst/>
          </a:prstGeom>
        </p:spPr>
      </p:pic>
      <p:pic>
        <p:nvPicPr>
          <p:cNvPr id="4" name="Picture 3" descr="A yellow and black radio antenna&#10;&#10;Description automatically generated">
            <a:extLst>
              <a:ext uri="{FF2B5EF4-FFF2-40B4-BE49-F238E27FC236}">
                <a16:creationId xmlns:a16="http://schemas.microsoft.com/office/drawing/2014/main" id="{D1D6F0F0-2FF4-EA47-D657-5DA12233EE9D}"/>
              </a:ext>
            </a:extLst>
          </p:cNvPr>
          <p:cNvPicPr>
            <a:picLocks noChangeAspect="1"/>
          </p:cNvPicPr>
          <p:nvPr/>
        </p:nvPicPr>
        <p:blipFill>
          <a:blip r:embed="rId4"/>
          <a:stretch>
            <a:fillRect/>
          </a:stretch>
        </p:blipFill>
        <p:spPr>
          <a:xfrm>
            <a:off x="6248400" y="4817747"/>
            <a:ext cx="1828800" cy="1417987"/>
          </a:xfrm>
          <a:prstGeom prst="rect">
            <a:avLst/>
          </a:prstGeom>
        </p:spPr>
      </p:pic>
      <p:sp>
        <p:nvSpPr>
          <p:cNvPr id="9" name="TextBox 8">
            <a:extLst>
              <a:ext uri="{FF2B5EF4-FFF2-40B4-BE49-F238E27FC236}">
                <a16:creationId xmlns:a16="http://schemas.microsoft.com/office/drawing/2014/main" id="{3BB55811-DAE7-824E-FAB2-5BA171D47E14}"/>
              </a:ext>
            </a:extLst>
          </p:cNvPr>
          <p:cNvSpPr txBox="1"/>
          <p:nvPr/>
        </p:nvSpPr>
        <p:spPr>
          <a:xfrm>
            <a:off x="6140823" y="4580965"/>
            <a:ext cx="19901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a:ea typeface="Calibri"/>
                <a:cs typeface="Calibri"/>
              </a:rPr>
              <a:t>RADAR ENGINEERS</a:t>
            </a:r>
          </a:p>
        </p:txBody>
      </p:sp>
    </p:spTree>
    <p:extLst>
      <p:ext uri="{BB962C8B-B14F-4D97-AF65-F5344CB8AC3E}">
        <p14:creationId xmlns:p14="http://schemas.microsoft.com/office/powerpoint/2010/main" val="423967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06D6-27CA-6929-92EE-87313B0117B6}"/>
              </a:ext>
            </a:extLst>
          </p:cNvPr>
          <p:cNvSpPr>
            <a:spLocks noGrp="1"/>
          </p:cNvSpPr>
          <p:nvPr>
            <p:ph type="title"/>
          </p:nvPr>
        </p:nvSpPr>
        <p:spPr/>
        <p:txBody>
          <a:bodyPr/>
          <a:lstStyle/>
          <a:p>
            <a:r>
              <a:rPr lang="en-US"/>
              <a:t>Next Generation Analytics</a:t>
            </a:r>
          </a:p>
        </p:txBody>
      </p:sp>
      <p:sp>
        <p:nvSpPr>
          <p:cNvPr id="3" name="Content Placeholder 2">
            <a:extLst>
              <a:ext uri="{FF2B5EF4-FFF2-40B4-BE49-F238E27FC236}">
                <a16:creationId xmlns:a16="http://schemas.microsoft.com/office/drawing/2014/main" id="{607BC220-1010-E089-A475-13083287C8D6}"/>
              </a:ext>
            </a:extLst>
          </p:cNvPr>
          <p:cNvSpPr>
            <a:spLocks noGrp="1"/>
          </p:cNvSpPr>
          <p:nvPr>
            <p:ph sz="half" idx="1"/>
          </p:nvPr>
        </p:nvSpPr>
        <p:spPr>
          <a:xfrm>
            <a:off x="628650" y="1126885"/>
            <a:ext cx="3886200" cy="4351338"/>
          </a:xfrm>
        </p:spPr>
        <p:txBody>
          <a:bodyPr>
            <a:noAutofit/>
          </a:bodyPr>
          <a:lstStyle/>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Consumption Analysis:</a:t>
            </a:r>
            <a:r>
              <a:rPr lang="en-US" sz="1100" kern="100">
                <a:effectLst/>
                <a:latin typeface="Calibri" panose="020F0502020204030204" pitchFamily="34" charset="0"/>
                <a:ea typeface="Calibri" panose="020F0502020204030204" pitchFamily="34" charset="0"/>
                <a:cs typeface="Calibri" panose="020F0502020204030204" pitchFamily="34" charset="0"/>
              </a:rPr>
              <a:t> Combine data from Tesco Meter Manager and Nighthawk AMI to analyze consumption patterns of utility services such as water, gas, or electricity. Utilities can identify high consumption areas, detect anomalies, and offer energy-saving recommendations to customers.</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Demand Forecasting:</a:t>
            </a:r>
            <a:r>
              <a:rPr lang="en-US" sz="1100" kern="100">
                <a:effectLst/>
                <a:latin typeface="Calibri" panose="020F0502020204030204" pitchFamily="34" charset="0"/>
                <a:ea typeface="Calibri" panose="020F0502020204030204" pitchFamily="34" charset="0"/>
                <a:cs typeface="Calibri" panose="020F0502020204030204" pitchFamily="34" charset="0"/>
              </a:rPr>
              <a:t> Use historical consumption data from Nighthawk AMI and Tesco Meter Manager to predict future demand patterns. Accurate demand forecasting helps utilities plan their resources more efficiently, avoiding overcapacity or shortages.</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Leak Detection:</a:t>
            </a:r>
            <a:r>
              <a:rPr lang="en-US" sz="1100" kern="100">
                <a:effectLst/>
                <a:latin typeface="Calibri" panose="020F0502020204030204" pitchFamily="34" charset="0"/>
                <a:ea typeface="Calibri" panose="020F0502020204030204" pitchFamily="34" charset="0"/>
                <a:cs typeface="Calibri" panose="020F0502020204030204" pitchFamily="34" charset="0"/>
              </a:rPr>
              <a:t> By analyzing data from both systems, utilities can detect water or gas leaks in the distribution network. Early detection of leaks allows utilities to reduce water waste, prevent potential accidents, and minimize repair costs.</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Asset Performance Management:</a:t>
            </a:r>
            <a:r>
              <a:rPr lang="en-US" sz="1100" kern="100">
                <a:effectLst/>
                <a:latin typeface="Calibri" panose="020F0502020204030204" pitchFamily="34" charset="0"/>
                <a:ea typeface="Calibri" panose="020F0502020204030204" pitchFamily="34" charset="0"/>
                <a:cs typeface="Calibri" panose="020F0502020204030204" pitchFamily="34" charset="0"/>
              </a:rPr>
              <a:t> Combine asset data from Tesco Meter Manager with usage data from Nighthawk AMI to assess the health and performance of utility assets. This analysis can aid in predictive maintenance, reducing downtime, and extending the lifespan of infrastructure.</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Customer Segmentation:</a:t>
            </a:r>
            <a:r>
              <a:rPr lang="en-US" sz="1100" kern="100">
                <a:effectLst/>
                <a:latin typeface="Calibri" panose="020F0502020204030204" pitchFamily="34" charset="0"/>
                <a:ea typeface="Calibri" panose="020F0502020204030204" pitchFamily="34" charset="0"/>
                <a:cs typeface="Calibri" panose="020F0502020204030204" pitchFamily="34" charset="0"/>
              </a:rPr>
              <a:t> Analyze customer data from Tesco Meter Manager and usage patterns from Nighthawk AMI to segment customers based on consumption behavior. Utilities can tailor their services and marketing strategies to specific customer segments.</a:t>
            </a:r>
          </a:p>
          <a:p>
            <a:pPr algn="just">
              <a:lnSpc>
                <a:spcPct val="100000"/>
              </a:lnSpc>
            </a:pPr>
            <a:endParaRPr lang="en-US" sz="110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62CC3A18-51A8-ABD9-F415-5396A68A8C7F}"/>
              </a:ext>
            </a:extLst>
          </p:cNvPr>
          <p:cNvSpPr>
            <a:spLocks noGrp="1"/>
          </p:cNvSpPr>
          <p:nvPr>
            <p:ph sz="half" idx="2"/>
          </p:nvPr>
        </p:nvSpPr>
        <p:spPr>
          <a:xfrm>
            <a:off x="4629150" y="1126884"/>
            <a:ext cx="3886200" cy="5032375"/>
          </a:xfrm>
        </p:spPr>
        <p:txBody>
          <a:bodyPr>
            <a:noAutofit/>
          </a:bodyPr>
          <a:lstStyle/>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Load Profiling:</a:t>
            </a:r>
            <a:r>
              <a:rPr lang="en-US" sz="1100" kern="100">
                <a:effectLst/>
                <a:latin typeface="Calibri" panose="020F0502020204030204" pitchFamily="34" charset="0"/>
                <a:ea typeface="Calibri" panose="020F0502020204030204" pitchFamily="34" charset="0"/>
                <a:cs typeface="Calibri" panose="020F0502020204030204" pitchFamily="34" charset="0"/>
              </a:rPr>
              <a:t> Create load profiles by analyzing data from Nighthawk AMI and Tesco Meter Manager. Load profiling helps utilities understand peak demand periods, plan capacity, and optimize energy distribution.</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Revenue Assurance:</a:t>
            </a:r>
            <a:r>
              <a:rPr lang="en-US" sz="1100" kern="100">
                <a:effectLst/>
                <a:latin typeface="Calibri" panose="020F0502020204030204" pitchFamily="34" charset="0"/>
                <a:ea typeface="Calibri" panose="020F0502020204030204" pitchFamily="34" charset="0"/>
                <a:cs typeface="Calibri" panose="020F0502020204030204" pitchFamily="34" charset="0"/>
              </a:rPr>
              <a:t> Integrate billing data from Tesco Meter Manager and usage data from Nighthawk AMI to identify discrepancies and reduce revenue losses due to metering errors or inaccurate billing.</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Operational Efficiency Analysis:</a:t>
            </a:r>
            <a:r>
              <a:rPr lang="en-US" sz="1100" kern="100">
                <a:effectLst/>
                <a:latin typeface="Calibri" panose="020F0502020204030204" pitchFamily="34" charset="0"/>
                <a:ea typeface="Calibri" panose="020F0502020204030204" pitchFamily="34" charset="0"/>
                <a:cs typeface="Calibri" panose="020F0502020204030204" pitchFamily="34" charset="0"/>
              </a:rPr>
              <a:t> Analyze data from both systems to evaluate the efficiency of utility operations. Identify areas where processes can be streamlined, resources optimized, and costs reduced.</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Outage Management:</a:t>
            </a:r>
            <a:r>
              <a:rPr lang="en-US" sz="1100" kern="100">
                <a:effectLst/>
                <a:latin typeface="Calibri" panose="020F0502020204030204" pitchFamily="34" charset="0"/>
                <a:ea typeface="Calibri" panose="020F0502020204030204" pitchFamily="34" charset="0"/>
                <a:cs typeface="Calibri" panose="020F0502020204030204" pitchFamily="34" charset="0"/>
              </a:rPr>
              <a:t> By combining data from Tesco Meter Manager and Nighthawk AMI, utilities can improve outage detection and management. They can quickly identify affected areas, estimate restoration times, and communicate more effectively with customers during outages.</a:t>
            </a:r>
          </a:p>
          <a:p>
            <a:pPr marL="0" marR="0" lvl="0" indent="0" algn="just">
              <a:lnSpc>
                <a:spcPct val="100000"/>
              </a:lnSpc>
              <a:spcBef>
                <a:spcPts val="0"/>
              </a:spcBef>
              <a:spcAft>
                <a:spcPts val="800"/>
              </a:spcAft>
              <a:buNone/>
              <a:tabLst>
                <a:tab pos="457200" algn="l"/>
              </a:tabLst>
            </a:pPr>
            <a:r>
              <a:rPr lang="en-US" sz="1100" b="1" kern="100">
                <a:effectLst/>
                <a:latin typeface="Calibri" panose="020F0502020204030204" pitchFamily="34" charset="0"/>
                <a:ea typeface="Calibri" panose="020F0502020204030204" pitchFamily="34" charset="0"/>
                <a:cs typeface="Calibri" panose="020F0502020204030204" pitchFamily="34" charset="0"/>
              </a:rPr>
              <a:t>Environmental Impact Assessment:</a:t>
            </a:r>
            <a:r>
              <a:rPr lang="en-US" sz="1100" kern="100">
                <a:effectLst/>
                <a:latin typeface="Calibri" panose="020F0502020204030204" pitchFamily="34" charset="0"/>
                <a:ea typeface="Calibri" panose="020F0502020204030204" pitchFamily="34" charset="0"/>
                <a:cs typeface="Calibri" panose="020F0502020204030204" pitchFamily="34" charset="0"/>
              </a:rPr>
              <a:t> Analyze consumption data from Nighthawk AMI and Tesco Meter Manager to assess the environmental impact of utility services. Utilities can monitor their carbon footprint, set sustainability goals, and implement initiatives to reduce environmental impact</a:t>
            </a:r>
          </a:p>
        </p:txBody>
      </p:sp>
      <p:sp>
        <p:nvSpPr>
          <p:cNvPr id="5" name="Footer Placeholder 4">
            <a:extLst>
              <a:ext uri="{FF2B5EF4-FFF2-40B4-BE49-F238E27FC236}">
                <a16:creationId xmlns:a16="http://schemas.microsoft.com/office/drawing/2014/main" id="{88A432A1-64A9-080E-F1A2-B3CDA2EC85C5}"/>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B4AC9C66-E9C6-A2DE-649C-EB89810EC1B3}"/>
              </a:ext>
            </a:extLst>
          </p:cNvPr>
          <p:cNvSpPr>
            <a:spLocks noGrp="1"/>
          </p:cNvSpPr>
          <p:nvPr>
            <p:ph type="sldNum" sz="quarter" idx="4"/>
          </p:nvPr>
        </p:nvSpPr>
        <p:spPr/>
        <p:txBody>
          <a:bodyPr/>
          <a:lstStyle/>
          <a:p>
            <a:fld id="{4BEAC4C4-F0A7-4B61-A827-E4198D078267}" type="slidenum">
              <a:rPr lang="en-US" smtClean="0"/>
              <a:t>28</a:t>
            </a:fld>
            <a:endParaRPr lang="en-US"/>
          </a:p>
        </p:txBody>
      </p:sp>
    </p:spTree>
    <p:extLst>
      <p:ext uri="{BB962C8B-B14F-4D97-AF65-F5344CB8AC3E}">
        <p14:creationId xmlns:p14="http://schemas.microsoft.com/office/powerpoint/2010/main" val="585088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68EA-6280-31E8-12FA-33E4F26664A6}"/>
              </a:ext>
            </a:extLst>
          </p:cNvPr>
          <p:cNvSpPr>
            <a:spLocks noGrp="1"/>
          </p:cNvSpPr>
          <p:nvPr>
            <p:ph type="title"/>
          </p:nvPr>
        </p:nvSpPr>
        <p:spPr/>
        <p:txBody>
          <a:bodyPr/>
          <a:lstStyle/>
          <a:p>
            <a:r>
              <a:rPr lang="en-US"/>
              <a:t>Artificial Intelligence</a:t>
            </a:r>
          </a:p>
        </p:txBody>
      </p:sp>
      <p:sp>
        <p:nvSpPr>
          <p:cNvPr id="5" name="Footer Placeholder 4">
            <a:extLst>
              <a:ext uri="{FF2B5EF4-FFF2-40B4-BE49-F238E27FC236}">
                <a16:creationId xmlns:a16="http://schemas.microsoft.com/office/drawing/2014/main" id="{F5F71F9C-32DA-2FDC-49C3-43525C331597}"/>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4BF89FE2-9D7E-6280-9B87-9E6A6B0DE667}"/>
              </a:ext>
            </a:extLst>
          </p:cNvPr>
          <p:cNvSpPr>
            <a:spLocks noGrp="1"/>
          </p:cNvSpPr>
          <p:nvPr>
            <p:ph type="sldNum" sz="quarter" idx="4"/>
          </p:nvPr>
        </p:nvSpPr>
        <p:spPr/>
        <p:txBody>
          <a:bodyPr/>
          <a:lstStyle/>
          <a:p>
            <a:fld id="{4BEAC4C4-F0A7-4B61-A827-E4198D078267}" type="slidenum">
              <a:rPr lang="en-US" smtClean="0"/>
              <a:t>29</a:t>
            </a:fld>
            <a:endParaRPr lang="en-US"/>
          </a:p>
        </p:txBody>
      </p:sp>
      <p:pic>
        <p:nvPicPr>
          <p:cNvPr id="8" name="Picture 7" descr="A computer chip in a gear&#10;&#10;Description automatically generated">
            <a:extLst>
              <a:ext uri="{FF2B5EF4-FFF2-40B4-BE49-F238E27FC236}">
                <a16:creationId xmlns:a16="http://schemas.microsoft.com/office/drawing/2014/main" id="{8264409A-ABC2-A100-8D19-5B2C32213E52}"/>
              </a:ext>
            </a:extLst>
          </p:cNvPr>
          <p:cNvPicPr>
            <a:picLocks noChangeAspect="1"/>
          </p:cNvPicPr>
          <p:nvPr/>
        </p:nvPicPr>
        <p:blipFill>
          <a:blip r:embed="rId3"/>
          <a:stretch>
            <a:fillRect/>
          </a:stretch>
        </p:blipFill>
        <p:spPr>
          <a:xfrm>
            <a:off x="1035095" y="1674466"/>
            <a:ext cx="6950317" cy="4343948"/>
          </a:xfrm>
          <a:prstGeom prst="rect">
            <a:avLst/>
          </a:prstGeom>
          <a:ln w="28575">
            <a:solidFill>
              <a:schemeClr val="tx1"/>
            </a:solidFill>
          </a:ln>
        </p:spPr>
      </p:pic>
      <p:pic>
        <p:nvPicPr>
          <p:cNvPr id="9" name="Picture 8" descr="A red and black logo&#10;&#10;Description automatically generated">
            <a:extLst>
              <a:ext uri="{FF2B5EF4-FFF2-40B4-BE49-F238E27FC236}">
                <a16:creationId xmlns:a16="http://schemas.microsoft.com/office/drawing/2014/main" id="{84E0DAC4-BDD6-407D-1DAE-E16099CE02D2}"/>
              </a:ext>
            </a:extLst>
          </p:cNvPr>
          <p:cNvPicPr>
            <a:picLocks noChangeAspect="1"/>
          </p:cNvPicPr>
          <p:nvPr/>
        </p:nvPicPr>
        <p:blipFill>
          <a:blip r:embed="rId4"/>
          <a:stretch>
            <a:fillRect/>
          </a:stretch>
        </p:blipFill>
        <p:spPr>
          <a:xfrm>
            <a:off x="4424163" y="1674466"/>
            <a:ext cx="3520585" cy="2003902"/>
          </a:xfrm>
          <a:prstGeom prst="rect">
            <a:avLst/>
          </a:prstGeom>
        </p:spPr>
      </p:pic>
    </p:spTree>
    <p:extLst>
      <p:ext uri="{BB962C8B-B14F-4D97-AF65-F5344CB8AC3E}">
        <p14:creationId xmlns:p14="http://schemas.microsoft.com/office/powerpoint/2010/main" val="856605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3F14-5CB4-49AC-BD53-A23640203764}"/>
              </a:ext>
            </a:extLst>
          </p:cNvPr>
          <p:cNvSpPr>
            <a:spLocks noGrp="1"/>
          </p:cNvSpPr>
          <p:nvPr>
            <p:ph type="title"/>
          </p:nvPr>
        </p:nvSpPr>
        <p:spPr/>
        <p:txBody>
          <a:bodyPr>
            <a:normAutofit/>
          </a:bodyPr>
          <a:lstStyle/>
          <a:p>
            <a:r>
              <a:rPr lang="en-US"/>
              <a:t>TESCO’s vision</a:t>
            </a:r>
          </a:p>
        </p:txBody>
      </p:sp>
      <p:sp>
        <p:nvSpPr>
          <p:cNvPr id="6" name="Footer Placeholder 5">
            <a:extLst>
              <a:ext uri="{FF2B5EF4-FFF2-40B4-BE49-F238E27FC236}">
                <a16:creationId xmlns:a16="http://schemas.microsoft.com/office/drawing/2014/main" id="{928298E3-FE42-4B76-88F9-CC4403C16CFF}"/>
              </a:ext>
            </a:extLst>
          </p:cNvPr>
          <p:cNvSpPr>
            <a:spLocks noGrp="1"/>
          </p:cNvSpPr>
          <p:nvPr>
            <p:ph type="ftr" sz="quarter" idx="3"/>
          </p:nvPr>
        </p:nvSpPr>
        <p:spPr/>
        <p:txBody>
          <a:bodyPr/>
          <a:lstStyle/>
          <a:p>
            <a:r>
              <a:rPr lang="en-US"/>
              <a:t>tescometering.com</a:t>
            </a:r>
          </a:p>
        </p:txBody>
      </p:sp>
      <p:sp>
        <p:nvSpPr>
          <p:cNvPr id="7" name="Slide Number Placeholder 6">
            <a:extLst>
              <a:ext uri="{FF2B5EF4-FFF2-40B4-BE49-F238E27FC236}">
                <a16:creationId xmlns:a16="http://schemas.microsoft.com/office/drawing/2014/main" id="{3BD28621-06E0-4F9F-B64E-EE06D93AC061}"/>
              </a:ext>
            </a:extLst>
          </p:cNvPr>
          <p:cNvSpPr>
            <a:spLocks noGrp="1"/>
          </p:cNvSpPr>
          <p:nvPr>
            <p:ph type="sldNum" sz="quarter" idx="4"/>
          </p:nvPr>
        </p:nvSpPr>
        <p:spPr/>
        <p:txBody>
          <a:bodyPr/>
          <a:lstStyle/>
          <a:p>
            <a:fld id="{4BEAC4C4-F0A7-4B61-A827-E4198D078267}" type="slidenum">
              <a:rPr lang="en-US" smtClean="0"/>
              <a:t>3</a:t>
            </a:fld>
            <a:endParaRPr lang="en-US"/>
          </a:p>
        </p:txBody>
      </p:sp>
      <p:sp>
        <p:nvSpPr>
          <p:cNvPr id="10" name="Content Placeholder 9">
            <a:extLst>
              <a:ext uri="{FF2B5EF4-FFF2-40B4-BE49-F238E27FC236}">
                <a16:creationId xmlns:a16="http://schemas.microsoft.com/office/drawing/2014/main" id="{8E23E723-EF5B-008D-9072-B25B17F3D0F7}"/>
              </a:ext>
            </a:extLst>
          </p:cNvPr>
          <p:cNvSpPr>
            <a:spLocks noGrp="1"/>
          </p:cNvSpPr>
          <p:nvPr>
            <p:ph sz="half" idx="1"/>
          </p:nvPr>
        </p:nvSpPr>
        <p:spPr>
          <a:xfrm>
            <a:off x="382844" y="1137367"/>
            <a:ext cx="8445909" cy="1401661"/>
          </a:xfrm>
        </p:spPr>
        <p:txBody>
          <a:bodyPr vert="horz" lIns="91440" tIns="45720" rIns="91440" bIns="45720" rtlCol="0" anchor="t">
            <a:normAutofit/>
          </a:bodyPr>
          <a:lstStyle/>
          <a:p>
            <a:pPr marL="0" indent="0" algn="ctr">
              <a:buNone/>
            </a:pPr>
            <a:r>
              <a:rPr lang="en-US">
                <a:latin typeface="Calibri" panose="020F0502020204030204" pitchFamily="34" charset="0"/>
                <a:ea typeface="Calibri" panose="020F0502020204030204" pitchFamily="34" charset="0"/>
                <a:cs typeface="Calibri" panose="020F0502020204030204" pitchFamily="34" charset="0"/>
              </a:rPr>
              <a:t>A series of platforms that have all of the information we need to make the best-informed decisions for operations and infrastructure development.  </a:t>
            </a:r>
          </a:p>
        </p:txBody>
      </p:sp>
      <p:pic>
        <p:nvPicPr>
          <p:cNvPr id="5" name="Picture 4" descr="A close-up of a building&#10;&#10;Description automatically generated">
            <a:extLst>
              <a:ext uri="{FF2B5EF4-FFF2-40B4-BE49-F238E27FC236}">
                <a16:creationId xmlns:a16="http://schemas.microsoft.com/office/drawing/2014/main" id="{7CC76816-8941-BA13-FFB8-1F6EB3CC36CC}"/>
              </a:ext>
            </a:extLst>
          </p:cNvPr>
          <p:cNvPicPr>
            <a:picLocks noChangeAspect="1"/>
          </p:cNvPicPr>
          <p:nvPr/>
        </p:nvPicPr>
        <p:blipFill>
          <a:blip r:embed="rId2"/>
          <a:stretch>
            <a:fillRect/>
          </a:stretch>
        </p:blipFill>
        <p:spPr>
          <a:xfrm>
            <a:off x="385917" y="3310522"/>
            <a:ext cx="8433618" cy="3370989"/>
          </a:xfrm>
          <a:prstGeom prst="rect">
            <a:avLst/>
          </a:prstGeom>
          <a:ln w="28575">
            <a:solidFill>
              <a:schemeClr val="tx1"/>
            </a:solidFill>
          </a:ln>
        </p:spPr>
      </p:pic>
    </p:spTree>
    <p:extLst>
      <p:ext uri="{BB962C8B-B14F-4D97-AF65-F5344CB8AC3E}">
        <p14:creationId xmlns:p14="http://schemas.microsoft.com/office/powerpoint/2010/main" val="3633328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90262-FFF1-AA78-5045-A9F6096A34C8}"/>
              </a:ext>
            </a:extLst>
          </p:cNvPr>
          <p:cNvSpPr>
            <a:spLocks noGrp="1"/>
          </p:cNvSpPr>
          <p:nvPr>
            <p:ph type="title"/>
          </p:nvPr>
        </p:nvSpPr>
        <p:spPr/>
        <p:txBody>
          <a:bodyPr/>
          <a:lstStyle/>
          <a:p>
            <a:r>
              <a:rPr lang="en-US"/>
              <a:t>Artificial Intelligence</a:t>
            </a:r>
          </a:p>
        </p:txBody>
      </p:sp>
      <p:sp>
        <p:nvSpPr>
          <p:cNvPr id="3" name="Content Placeholder 2">
            <a:extLst>
              <a:ext uri="{FF2B5EF4-FFF2-40B4-BE49-F238E27FC236}">
                <a16:creationId xmlns:a16="http://schemas.microsoft.com/office/drawing/2014/main" id="{19FF9DC5-CB8E-6239-82B3-7E176A711871}"/>
              </a:ext>
            </a:extLst>
          </p:cNvPr>
          <p:cNvSpPr>
            <a:spLocks noGrp="1"/>
          </p:cNvSpPr>
          <p:nvPr>
            <p:ph sz="half" idx="1"/>
          </p:nvPr>
        </p:nvSpPr>
        <p:spPr>
          <a:xfrm>
            <a:off x="988872" y="1985278"/>
            <a:ext cx="7368194" cy="4351338"/>
          </a:xfrm>
        </p:spPr>
        <p:txBody>
          <a:bodyPr>
            <a:normAutofit/>
          </a:bodyPr>
          <a:lstStyle/>
          <a:p>
            <a:pPr marL="0" indent="0" algn="ctr">
              <a:buNone/>
            </a:pPr>
            <a:r>
              <a:rPr lang="en-US" sz="3200"/>
              <a:t>AI provides the ability to make informed decisions automatically.  By using big data in real time, we can augment and make the right decision, better, faster and cheaper, e.g. which alarms become actionable which data become actionable.</a:t>
            </a:r>
          </a:p>
        </p:txBody>
      </p:sp>
      <p:sp>
        <p:nvSpPr>
          <p:cNvPr id="5" name="Footer Placeholder 4">
            <a:extLst>
              <a:ext uri="{FF2B5EF4-FFF2-40B4-BE49-F238E27FC236}">
                <a16:creationId xmlns:a16="http://schemas.microsoft.com/office/drawing/2014/main" id="{538409AB-1419-8B66-6B58-7D1A6A5449D7}"/>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45EBEF8B-9522-D52F-8276-DA1DF42A5A0C}"/>
              </a:ext>
            </a:extLst>
          </p:cNvPr>
          <p:cNvSpPr>
            <a:spLocks noGrp="1"/>
          </p:cNvSpPr>
          <p:nvPr>
            <p:ph type="sldNum" sz="quarter" idx="4"/>
          </p:nvPr>
        </p:nvSpPr>
        <p:spPr/>
        <p:txBody>
          <a:bodyPr/>
          <a:lstStyle/>
          <a:p>
            <a:fld id="{4BEAC4C4-F0A7-4B61-A827-E4198D078267}" type="slidenum">
              <a:rPr lang="en-US" smtClean="0"/>
              <a:t>30</a:t>
            </a:fld>
            <a:endParaRPr lang="en-US"/>
          </a:p>
        </p:txBody>
      </p:sp>
    </p:spTree>
    <p:extLst>
      <p:ext uri="{BB962C8B-B14F-4D97-AF65-F5344CB8AC3E}">
        <p14:creationId xmlns:p14="http://schemas.microsoft.com/office/powerpoint/2010/main" val="761863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B32E-4191-0747-5C70-355350D93E0E}"/>
              </a:ext>
            </a:extLst>
          </p:cNvPr>
          <p:cNvSpPr>
            <a:spLocks noGrp="1"/>
          </p:cNvSpPr>
          <p:nvPr>
            <p:ph type="title"/>
          </p:nvPr>
        </p:nvSpPr>
        <p:spPr/>
        <p:txBody>
          <a:bodyPr>
            <a:normAutofit/>
          </a:bodyPr>
          <a:lstStyle/>
          <a:p>
            <a:r>
              <a:rPr lang="en-US" sz="3600"/>
              <a:t>Data Engineering and Data Science</a:t>
            </a:r>
          </a:p>
        </p:txBody>
      </p:sp>
      <p:sp>
        <p:nvSpPr>
          <p:cNvPr id="3" name="Content Placeholder 2">
            <a:extLst>
              <a:ext uri="{FF2B5EF4-FFF2-40B4-BE49-F238E27FC236}">
                <a16:creationId xmlns:a16="http://schemas.microsoft.com/office/drawing/2014/main" id="{E205A251-38B0-ED11-AF15-1CBD1A02B9D5}"/>
              </a:ext>
            </a:extLst>
          </p:cNvPr>
          <p:cNvSpPr>
            <a:spLocks noGrp="1"/>
          </p:cNvSpPr>
          <p:nvPr>
            <p:ph sz="half" idx="1"/>
          </p:nvPr>
        </p:nvSpPr>
        <p:spPr>
          <a:xfrm>
            <a:off x="293739" y="1169491"/>
            <a:ext cx="8663325" cy="2065338"/>
          </a:xfrm>
        </p:spPr>
        <p:txBody>
          <a:bodyPr vert="horz" lIns="91440" tIns="45720" rIns="91440" bIns="45720" rtlCol="0" anchor="t">
            <a:normAutofit/>
          </a:bodyPr>
          <a:lstStyle/>
          <a:p>
            <a:pPr marL="0" indent="0">
              <a:buNone/>
            </a:pPr>
            <a:r>
              <a:rPr lang="en-US" sz="3200" b="1">
                <a:latin typeface="Calibri" panose="020F0502020204030204" pitchFamily="34" charset="0"/>
                <a:ea typeface="Calibri" panose="020F0502020204030204" pitchFamily="34" charset="0"/>
                <a:cs typeface="Calibri" panose="020F0502020204030204" pitchFamily="34" charset="0"/>
              </a:rPr>
              <a:t>Data Engineering</a:t>
            </a:r>
          </a:p>
          <a:p>
            <a:pPr lvl="1"/>
            <a:r>
              <a:rPr lang="en-US" sz="2000">
                <a:latin typeface="Calibri" panose="020F0502020204030204" pitchFamily="34" charset="0"/>
                <a:ea typeface="Calibri" panose="020F0502020204030204" pitchFamily="34" charset="0"/>
                <a:cs typeface="Calibri" panose="020F0502020204030204" pitchFamily="34" charset="0"/>
              </a:rPr>
              <a:t>Structure, semi-structure, unstructured data</a:t>
            </a:r>
          </a:p>
          <a:p>
            <a:pPr lvl="1"/>
            <a:r>
              <a:rPr lang="en-US" sz="2000">
                <a:latin typeface="Calibri" panose="020F0502020204030204" pitchFamily="34" charset="0"/>
                <a:ea typeface="Calibri" panose="020F0502020204030204" pitchFamily="34" charset="0"/>
                <a:cs typeface="Calibri" panose="020F0502020204030204" pitchFamily="34" charset="0"/>
              </a:rPr>
              <a:t>Integration, consolidation, cleansing, transformation</a:t>
            </a:r>
          </a:p>
          <a:p>
            <a:pPr lvl="1"/>
            <a:r>
              <a:rPr lang="en-US" sz="2000">
                <a:latin typeface="Calibri" panose="020F0502020204030204" pitchFamily="34" charset="0"/>
                <a:ea typeface="Calibri" panose="020F0502020204030204" pitchFamily="34" charset="0"/>
                <a:cs typeface="Calibri" panose="020F0502020204030204" pitchFamily="34" charset="0"/>
              </a:rPr>
              <a:t>Operational and analytical data, streaming data, live data</a:t>
            </a:r>
          </a:p>
          <a:p>
            <a:pPr lvl="1"/>
            <a:r>
              <a:rPr lang="en-US" sz="2000">
                <a:latin typeface="Calibri" panose="020F0502020204030204" pitchFamily="34" charset="0"/>
                <a:ea typeface="Calibri" panose="020F0502020204030204" pitchFamily="34" charset="0"/>
                <a:cs typeface="Calibri" panose="020F0502020204030204" pitchFamily="34" charset="0"/>
              </a:rPr>
              <a:t>Data pipelines, data lakes, data warehouses</a:t>
            </a:r>
          </a:p>
        </p:txBody>
      </p:sp>
      <p:sp>
        <p:nvSpPr>
          <p:cNvPr id="5" name="Footer Placeholder 4">
            <a:extLst>
              <a:ext uri="{FF2B5EF4-FFF2-40B4-BE49-F238E27FC236}">
                <a16:creationId xmlns:a16="http://schemas.microsoft.com/office/drawing/2014/main" id="{60D78FB1-FE4E-B477-7F1A-6A6C2924C26A}"/>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DA493F28-0C03-A2CC-EBEA-E777107D2A2C}"/>
              </a:ext>
            </a:extLst>
          </p:cNvPr>
          <p:cNvSpPr>
            <a:spLocks noGrp="1"/>
          </p:cNvSpPr>
          <p:nvPr>
            <p:ph type="sldNum" sz="quarter" idx="4"/>
          </p:nvPr>
        </p:nvSpPr>
        <p:spPr/>
        <p:txBody>
          <a:bodyPr/>
          <a:lstStyle/>
          <a:p>
            <a:fld id="{4BEAC4C4-F0A7-4B61-A827-E4198D078267}" type="slidenum">
              <a:rPr lang="en-US" smtClean="0"/>
              <a:t>31</a:t>
            </a:fld>
            <a:endParaRPr lang="en-US"/>
          </a:p>
        </p:txBody>
      </p:sp>
      <p:pic>
        <p:nvPicPr>
          <p:cNvPr id="4" name="Picture 3" descr="A robot hand touching a blue gear&#10;&#10;Description automatically generated">
            <a:extLst>
              <a:ext uri="{FF2B5EF4-FFF2-40B4-BE49-F238E27FC236}">
                <a16:creationId xmlns:a16="http://schemas.microsoft.com/office/drawing/2014/main" id="{825FD40C-49DA-BF58-2B10-80449D5458CE}"/>
              </a:ext>
            </a:extLst>
          </p:cNvPr>
          <p:cNvPicPr>
            <a:picLocks noChangeAspect="1"/>
          </p:cNvPicPr>
          <p:nvPr/>
        </p:nvPicPr>
        <p:blipFill>
          <a:blip r:embed="rId2"/>
          <a:stretch>
            <a:fillRect/>
          </a:stretch>
        </p:blipFill>
        <p:spPr>
          <a:xfrm>
            <a:off x="1959078" y="3060707"/>
            <a:ext cx="5213554" cy="3329845"/>
          </a:xfrm>
          <a:prstGeom prst="rect">
            <a:avLst/>
          </a:prstGeom>
          <a:ln w="28575">
            <a:solidFill>
              <a:srgbClr val="4472C4"/>
            </a:solidFill>
          </a:ln>
        </p:spPr>
      </p:pic>
    </p:spTree>
    <p:extLst>
      <p:ext uri="{BB962C8B-B14F-4D97-AF65-F5344CB8AC3E}">
        <p14:creationId xmlns:p14="http://schemas.microsoft.com/office/powerpoint/2010/main" val="2036723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6C2C-7527-45EB-7F0F-3466873DA7E1}"/>
              </a:ext>
            </a:extLst>
          </p:cNvPr>
          <p:cNvSpPr>
            <a:spLocks noGrp="1"/>
          </p:cNvSpPr>
          <p:nvPr>
            <p:ph type="title"/>
          </p:nvPr>
        </p:nvSpPr>
        <p:spPr/>
        <p:txBody>
          <a:bodyPr/>
          <a:lstStyle/>
          <a:p>
            <a:r>
              <a:rPr lang="en-US"/>
              <a:t>Automated Machine Learning</a:t>
            </a:r>
          </a:p>
        </p:txBody>
      </p:sp>
      <p:sp>
        <p:nvSpPr>
          <p:cNvPr id="5" name="Footer Placeholder 4">
            <a:extLst>
              <a:ext uri="{FF2B5EF4-FFF2-40B4-BE49-F238E27FC236}">
                <a16:creationId xmlns:a16="http://schemas.microsoft.com/office/drawing/2014/main" id="{19ACED28-72F3-F900-D80F-10910491E76C}"/>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F2DB6736-E446-FA89-F48E-C23B3F121ECE}"/>
              </a:ext>
            </a:extLst>
          </p:cNvPr>
          <p:cNvSpPr>
            <a:spLocks noGrp="1"/>
          </p:cNvSpPr>
          <p:nvPr>
            <p:ph type="sldNum" sz="quarter" idx="4"/>
          </p:nvPr>
        </p:nvSpPr>
        <p:spPr/>
        <p:txBody>
          <a:bodyPr/>
          <a:lstStyle/>
          <a:p>
            <a:fld id="{4BEAC4C4-F0A7-4B61-A827-E4198D078267}" type="slidenum">
              <a:rPr lang="en-US" smtClean="0"/>
              <a:t>32</a:t>
            </a:fld>
            <a:endParaRPr lang="en-US"/>
          </a:p>
        </p:txBody>
      </p:sp>
      <p:pic>
        <p:nvPicPr>
          <p:cNvPr id="5122" name="Picture 2" descr="Automated Machine learning">
            <a:extLst>
              <a:ext uri="{FF2B5EF4-FFF2-40B4-BE49-F238E27FC236}">
                <a16:creationId xmlns:a16="http://schemas.microsoft.com/office/drawing/2014/main" id="{E73C5253-E8EB-1A3F-02CE-8CDC1F87E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758" y="2013411"/>
            <a:ext cx="7724592" cy="3190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196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0A0C-DA12-3491-5B0A-1484768505C6}"/>
              </a:ext>
            </a:extLst>
          </p:cNvPr>
          <p:cNvSpPr>
            <a:spLocks noGrp="1"/>
          </p:cNvSpPr>
          <p:nvPr>
            <p:ph type="title"/>
          </p:nvPr>
        </p:nvSpPr>
        <p:spPr>
          <a:xfrm>
            <a:off x="748318" y="50799"/>
            <a:ext cx="7886700" cy="934865"/>
          </a:xfrm>
        </p:spPr>
        <p:txBody>
          <a:bodyPr>
            <a:noAutofit/>
          </a:bodyPr>
          <a:lstStyle/>
          <a:p>
            <a:r>
              <a:rPr lang="en-US" sz="2800"/>
              <a:t>Representative Machine learning Process Map</a:t>
            </a:r>
          </a:p>
        </p:txBody>
      </p:sp>
      <p:sp>
        <p:nvSpPr>
          <p:cNvPr id="5" name="Footer Placeholder 4">
            <a:extLst>
              <a:ext uri="{FF2B5EF4-FFF2-40B4-BE49-F238E27FC236}">
                <a16:creationId xmlns:a16="http://schemas.microsoft.com/office/drawing/2014/main" id="{5E29CB2D-E930-C4C6-86EB-7FF6331E2A87}"/>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4E90315E-C78A-9361-0D62-B4B1B0AB1B1B}"/>
              </a:ext>
            </a:extLst>
          </p:cNvPr>
          <p:cNvSpPr>
            <a:spLocks noGrp="1"/>
          </p:cNvSpPr>
          <p:nvPr>
            <p:ph type="sldNum" sz="quarter" idx="4"/>
          </p:nvPr>
        </p:nvSpPr>
        <p:spPr/>
        <p:txBody>
          <a:bodyPr/>
          <a:lstStyle/>
          <a:p>
            <a:fld id="{4BEAC4C4-F0A7-4B61-A827-E4198D078267}" type="slidenum">
              <a:rPr lang="en-US" smtClean="0"/>
              <a:t>33</a:t>
            </a:fld>
            <a:endParaRPr lang="en-US"/>
          </a:p>
        </p:txBody>
      </p:sp>
      <p:pic>
        <p:nvPicPr>
          <p:cNvPr id="4098" name="Picture 2" descr="Diagram of the Prompt flow lifecycle starting from initialization to experimentation then evaluation and refinement and finally production. ">
            <a:extLst>
              <a:ext uri="{FF2B5EF4-FFF2-40B4-BE49-F238E27FC236}">
                <a16:creationId xmlns:a16="http://schemas.microsoft.com/office/drawing/2014/main" id="{A5AD99D3-5642-24B7-A238-5521DB082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39" y="1737678"/>
            <a:ext cx="7804242" cy="382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79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9BDC-497F-277C-9484-02580DEA4261}"/>
              </a:ext>
            </a:extLst>
          </p:cNvPr>
          <p:cNvSpPr>
            <a:spLocks noGrp="1"/>
          </p:cNvSpPr>
          <p:nvPr>
            <p:ph type="title"/>
          </p:nvPr>
        </p:nvSpPr>
        <p:spPr/>
        <p:txBody>
          <a:bodyPr/>
          <a:lstStyle/>
          <a:p>
            <a:r>
              <a:rPr lang="en-US"/>
              <a:t>Automation</a:t>
            </a:r>
          </a:p>
        </p:txBody>
      </p:sp>
      <p:sp>
        <p:nvSpPr>
          <p:cNvPr id="5" name="Footer Placeholder 4">
            <a:extLst>
              <a:ext uri="{FF2B5EF4-FFF2-40B4-BE49-F238E27FC236}">
                <a16:creationId xmlns:a16="http://schemas.microsoft.com/office/drawing/2014/main" id="{3E24CAFD-23E0-2D63-5461-3D7F18BD2F28}"/>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803CB30F-BB71-798F-C95C-C78BEDFA0730}"/>
              </a:ext>
            </a:extLst>
          </p:cNvPr>
          <p:cNvSpPr>
            <a:spLocks noGrp="1"/>
          </p:cNvSpPr>
          <p:nvPr>
            <p:ph type="sldNum" sz="quarter" idx="4"/>
          </p:nvPr>
        </p:nvSpPr>
        <p:spPr/>
        <p:txBody>
          <a:bodyPr/>
          <a:lstStyle/>
          <a:p>
            <a:fld id="{4BEAC4C4-F0A7-4B61-A827-E4198D078267}" type="slidenum">
              <a:rPr lang="en-US" smtClean="0"/>
              <a:t>34</a:t>
            </a:fld>
            <a:endParaRPr lang="en-US"/>
          </a:p>
        </p:txBody>
      </p:sp>
      <p:pic>
        <p:nvPicPr>
          <p:cNvPr id="7" name="Picture 6" descr="A computer chip in a gear&#10;&#10;Description automatically generated">
            <a:extLst>
              <a:ext uri="{FF2B5EF4-FFF2-40B4-BE49-F238E27FC236}">
                <a16:creationId xmlns:a16="http://schemas.microsoft.com/office/drawing/2014/main" id="{275FDA8D-36AD-2DFA-C263-D6BD58BC328F}"/>
              </a:ext>
            </a:extLst>
          </p:cNvPr>
          <p:cNvPicPr>
            <a:picLocks noChangeAspect="1"/>
          </p:cNvPicPr>
          <p:nvPr/>
        </p:nvPicPr>
        <p:blipFill>
          <a:blip r:embed="rId2"/>
          <a:stretch>
            <a:fillRect/>
          </a:stretch>
        </p:blipFill>
        <p:spPr>
          <a:xfrm>
            <a:off x="1051273" y="1399607"/>
            <a:ext cx="7283379" cy="4552112"/>
          </a:xfrm>
          <a:prstGeom prst="rect">
            <a:avLst/>
          </a:prstGeom>
          <a:ln w="28575">
            <a:solidFill>
              <a:schemeClr val="tx1"/>
            </a:solidFill>
          </a:ln>
        </p:spPr>
      </p:pic>
      <p:pic>
        <p:nvPicPr>
          <p:cNvPr id="8" name="Picture 7" descr="A red and black logo&#10;&#10;Description automatically generated">
            <a:extLst>
              <a:ext uri="{FF2B5EF4-FFF2-40B4-BE49-F238E27FC236}">
                <a16:creationId xmlns:a16="http://schemas.microsoft.com/office/drawing/2014/main" id="{AEE022CC-E1A4-E581-6302-87CAD8FD2D52}"/>
              </a:ext>
            </a:extLst>
          </p:cNvPr>
          <p:cNvPicPr>
            <a:picLocks noChangeAspect="1"/>
          </p:cNvPicPr>
          <p:nvPr/>
        </p:nvPicPr>
        <p:blipFill>
          <a:blip r:embed="rId3"/>
          <a:stretch>
            <a:fillRect/>
          </a:stretch>
        </p:blipFill>
        <p:spPr>
          <a:xfrm>
            <a:off x="4736800" y="1399607"/>
            <a:ext cx="3689292" cy="2099929"/>
          </a:xfrm>
          <a:prstGeom prst="rect">
            <a:avLst/>
          </a:prstGeom>
        </p:spPr>
      </p:pic>
    </p:spTree>
    <p:extLst>
      <p:ext uri="{BB962C8B-B14F-4D97-AF65-F5344CB8AC3E}">
        <p14:creationId xmlns:p14="http://schemas.microsoft.com/office/powerpoint/2010/main" val="4019409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DF28-B0EE-F820-B647-01C3D4957FBB}"/>
              </a:ext>
            </a:extLst>
          </p:cNvPr>
          <p:cNvSpPr>
            <a:spLocks noGrp="1"/>
          </p:cNvSpPr>
          <p:nvPr>
            <p:ph type="title"/>
          </p:nvPr>
        </p:nvSpPr>
        <p:spPr>
          <a:xfrm>
            <a:off x="1001341" y="99581"/>
            <a:ext cx="7886700" cy="934865"/>
          </a:xfrm>
        </p:spPr>
        <p:txBody>
          <a:bodyPr>
            <a:normAutofit fontScale="90000"/>
          </a:bodyPr>
          <a:lstStyle/>
          <a:p>
            <a:r>
              <a:rPr lang="en-US" sz="3100"/>
              <a:t>AI &amp; automation Example - Predictive Maintenance</a:t>
            </a:r>
            <a:endParaRPr lang="en-US"/>
          </a:p>
        </p:txBody>
      </p:sp>
      <p:sp>
        <p:nvSpPr>
          <p:cNvPr id="5" name="Footer Placeholder 4">
            <a:extLst>
              <a:ext uri="{FF2B5EF4-FFF2-40B4-BE49-F238E27FC236}">
                <a16:creationId xmlns:a16="http://schemas.microsoft.com/office/drawing/2014/main" id="{F1BB7E24-5817-578D-1564-4A56F0CDC981}"/>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77589116-8596-E0FF-E4CD-37723F3AFFA4}"/>
              </a:ext>
            </a:extLst>
          </p:cNvPr>
          <p:cNvSpPr>
            <a:spLocks noGrp="1"/>
          </p:cNvSpPr>
          <p:nvPr>
            <p:ph type="sldNum" sz="quarter" idx="4"/>
          </p:nvPr>
        </p:nvSpPr>
        <p:spPr/>
        <p:txBody>
          <a:bodyPr/>
          <a:lstStyle/>
          <a:p>
            <a:fld id="{4BEAC4C4-F0A7-4B61-A827-E4198D078267}" type="slidenum">
              <a:rPr lang="en-US" smtClean="0"/>
              <a:t>35</a:t>
            </a:fld>
            <a:endParaRPr lang="en-US"/>
          </a:p>
        </p:txBody>
      </p:sp>
      <p:pic>
        <p:nvPicPr>
          <p:cNvPr id="9" name="Picture 8">
            <a:extLst>
              <a:ext uri="{FF2B5EF4-FFF2-40B4-BE49-F238E27FC236}">
                <a16:creationId xmlns:a16="http://schemas.microsoft.com/office/drawing/2014/main" id="{1BDF11A8-A18D-39EE-F432-43AC866DD8CE}"/>
              </a:ext>
            </a:extLst>
          </p:cNvPr>
          <p:cNvPicPr>
            <a:picLocks noChangeAspect="1"/>
          </p:cNvPicPr>
          <p:nvPr/>
        </p:nvPicPr>
        <p:blipFill>
          <a:blip r:embed="rId3"/>
          <a:stretch>
            <a:fillRect/>
          </a:stretch>
        </p:blipFill>
        <p:spPr>
          <a:xfrm>
            <a:off x="224157" y="961200"/>
            <a:ext cx="7596785" cy="5200850"/>
          </a:xfrm>
          <a:prstGeom prst="rect">
            <a:avLst/>
          </a:prstGeom>
        </p:spPr>
      </p:pic>
      <p:sp>
        <p:nvSpPr>
          <p:cNvPr id="4" name="Rectangle 3">
            <a:extLst>
              <a:ext uri="{FF2B5EF4-FFF2-40B4-BE49-F238E27FC236}">
                <a16:creationId xmlns:a16="http://schemas.microsoft.com/office/drawing/2014/main" id="{C19F2F74-2D38-8217-FAE1-B08DB1288D38}"/>
              </a:ext>
            </a:extLst>
          </p:cNvPr>
          <p:cNvSpPr/>
          <p:nvPr/>
        </p:nvSpPr>
        <p:spPr>
          <a:xfrm>
            <a:off x="806334" y="4160522"/>
            <a:ext cx="3046614" cy="13549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7E2F8A-2BB8-20C1-DEFE-EC4D2E4CA130}"/>
              </a:ext>
            </a:extLst>
          </p:cNvPr>
          <p:cNvSpPr/>
          <p:nvPr/>
        </p:nvSpPr>
        <p:spPr>
          <a:xfrm>
            <a:off x="6122323" y="5087391"/>
            <a:ext cx="586047" cy="685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ew &amp; Used Utility Trucks for Sale | Custom Truck One Source">
            <a:extLst>
              <a:ext uri="{FF2B5EF4-FFF2-40B4-BE49-F238E27FC236}">
                <a16:creationId xmlns:a16="http://schemas.microsoft.com/office/drawing/2014/main" id="{BE055392-2F38-3607-29D1-8C4DDB049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602" y="5074539"/>
            <a:ext cx="1814935" cy="177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92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FEE1-8169-5D91-F91E-682FC414CA22}"/>
              </a:ext>
            </a:extLst>
          </p:cNvPr>
          <p:cNvSpPr>
            <a:spLocks noGrp="1"/>
          </p:cNvSpPr>
          <p:nvPr>
            <p:ph type="title"/>
          </p:nvPr>
        </p:nvSpPr>
        <p:spPr/>
        <p:txBody>
          <a:bodyPr/>
          <a:lstStyle/>
          <a:p>
            <a:r>
              <a:rPr lang="en-US"/>
              <a:t>Tesco Digital Platform</a:t>
            </a:r>
          </a:p>
        </p:txBody>
      </p:sp>
      <p:sp>
        <p:nvSpPr>
          <p:cNvPr id="5" name="Footer Placeholder 4">
            <a:extLst>
              <a:ext uri="{FF2B5EF4-FFF2-40B4-BE49-F238E27FC236}">
                <a16:creationId xmlns:a16="http://schemas.microsoft.com/office/drawing/2014/main" id="{C6F682E0-CF20-38B9-4563-448B281FC517}"/>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AAC7B710-0BB2-E1BA-FB1C-255F05E5D272}"/>
              </a:ext>
            </a:extLst>
          </p:cNvPr>
          <p:cNvSpPr>
            <a:spLocks noGrp="1"/>
          </p:cNvSpPr>
          <p:nvPr>
            <p:ph type="sldNum" sz="quarter" idx="4"/>
          </p:nvPr>
        </p:nvSpPr>
        <p:spPr/>
        <p:txBody>
          <a:bodyPr/>
          <a:lstStyle/>
          <a:p>
            <a:fld id="{4BEAC4C4-F0A7-4B61-A827-E4198D078267}" type="slidenum">
              <a:rPr lang="en-US" dirty="0" smtClean="0">
                <a:latin typeface="Century Gothic"/>
              </a:rPr>
              <a:t>36</a:t>
            </a:fld>
            <a:endParaRPr lang="en-US">
              <a:latin typeface="Century Gothic"/>
            </a:endParaRPr>
          </a:p>
        </p:txBody>
      </p:sp>
      <p:sp>
        <p:nvSpPr>
          <p:cNvPr id="16" name="TextBox 15">
            <a:extLst>
              <a:ext uri="{FF2B5EF4-FFF2-40B4-BE49-F238E27FC236}">
                <a16:creationId xmlns:a16="http://schemas.microsoft.com/office/drawing/2014/main" id="{DE571E81-14F1-DA1B-D5B7-93FBDB8CA485}"/>
              </a:ext>
            </a:extLst>
          </p:cNvPr>
          <p:cNvSpPr txBox="1"/>
          <p:nvPr/>
        </p:nvSpPr>
        <p:spPr>
          <a:xfrm>
            <a:off x="3714750" y="1870364"/>
            <a:ext cx="375424" cy="369332"/>
          </a:xfrm>
          <a:prstGeom prst="rect">
            <a:avLst/>
          </a:prstGeom>
          <a:noFill/>
        </p:spPr>
        <p:txBody>
          <a:bodyPr wrap="square" rtlCol="0">
            <a:spAutoFit/>
          </a:bodyPr>
          <a:lstStyle/>
          <a:p>
            <a:r>
              <a:rPr lang="en-US"/>
              <a:t>AI</a:t>
            </a:r>
          </a:p>
        </p:txBody>
      </p:sp>
      <p:sp>
        <p:nvSpPr>
          <p:cNvPr id="17" name="TextBox 16">
            <a:extLst>
              <a:ext uri="{FF2B5EF4-FFF2-40B4-BE49-F238E27FC236}">
                <a16:creationId xmlns:a16="http://schemas.microsoft.com/office/drawing/2014/main" id="{E1A4560F-C79C-B1D2-E8B5-CCFF3A1A5611}"/>
              </a:ext>
            </a:extLst>
          </p:cNvPr>
          <p:cNvSpPr txBox="1"/>
          <p:nvPr/>
        </p:nvSpPr>
        <p:spPr>
          <a:xfrm>
            <a:off x="7290745" y="3432976"/>
            <a:ext cx="1188146" cy="369332"/>
          </a:xfrm>
          <a:prstGeom prst="rect">
            <a:avLst/>
          </a:prstGeom>
          <a:noFill/>
        </p:spPr>
        <p:txBody>
          <a:bodyPr wrap="none" lIns="91440" tIns="45720" rIns="91440" bIns="45720" rtlCol="0" anchor="t">
            <a:spAutoFit/>
          </a:bodyPr>
          <a:lstStyle/>
          <a:p>
            <a:r>
              <a:rPr lang="en-US">
                <a:latin typeface="Century Gothic"/>
              </a:rPr>
              <a:t>Analytics</a:t>
            </a:r>
          </a:p>
        </p:txBody>
      </p:sp>
      <p:sp>
        <p:nvSpPr>
          <p:cNvPr id="18" name="TextBox 17">
            <a:extLst>
              <a:ext uri="{FF2B5EF4-FFF2-40B4-BE49-F238E27FC236}">
                <a16:creationId xmlns:a16="http://schemas.microsoft.com/office/drawing/2014/main" id="{EDA73353-0026-E263-C83B-F32F1DD10807}"/>
              </a:ext>
            </a:extLst>
          </p:cNvPr>
          <p:cNvSpPr txBox="1"/>
          <p:nvPr/>
        </p:nvSpPr>
        <p:spPr>
          <a:xfrm>
            <a:off x="7127149" y="5293748"/>
            <a:ext cx="1516762" cy="369332"/>
          </a:xfrm>
          <a:prstGeom prst="rect">
            <a:avLst/>
          </a:prstGeom>
          <a:noFill/>
        </p:spPr>
        <p:txBody>
          <a:bodyPr wrap="none" lIns="91440" tIns="45720" rIns="91440" bIns="45720" rtlCol="0" anchor="t">
            <a:spAutoFit/>
          </a:bodyPr>
          <a:lstStyle/>
          <a:p>
            <a:r>
              <a:rPr lang="en-US">
                <a:latin typeface="Century Gothic"/>
              </a:rPr>
              <a:t>Automation</a:t>
            </a:r>
          </a:p>
        </p:txBody>
      </p:sp>
      <p:sp>
        <p:nvSpPr>
          <p:cNvPr id="23" name="TextBox 22">
            <a:extLst>
              <a:ext uri="{FF2B5EF4-FFF2-40B4-BE49-F238E27FC236}">
                <a16:creationId xmlns:a16="http://schemas.microsoft.com/office/drawing/2014/main" id="{CB399980-462A-8C24-06E1-6C8368BF15AD}"/>
              </a:ext>
            </a:extLst>
          </p:cNvPr>
          <p:cNvSpPr txBox="1"/>
          <p:nvPr/>
        </p:nvSpPr>
        <p:spPr>
          <a:xfrm>
            <a:off x="3137494" y="5483334"/>
            <a:ext cx="2579552" cy="369332"/>
          </a:xfrm>
          <a:prstGeom prst="rect">
            <a:avLst/>
          </a:prstGeom>
          <a:noFill/>
        </p:spPr>
        <p:txBody>
          <a:bodyPr wrap="none" lIns="91440" tIns="45720" rIns="91440" bIns="45720" rtlCol="0" anchor="t">
            <a:spAutoFit/>
          </a:bodyPr>
          <a:lstStyle/>
          <a:p>
            <a:r>
              <a:rPr lang="en-US">
                <a:latin typeface="Century Gothic"/>
              </a:rPr>
              <a:t>Tesco Digital Platform</a:t>
            </a:r>
          </a:p>
        </p:txBody>
      </p:sp>
      <p:pic>
        <p:nvPicPr>
          <p:cNvPr id="3" name="Picture 2">
            <a:extLst>
              <a:ext uri="{FF2B5EF4-FFF2-40B4-BE49-F238E27FC236}">
                <a16:creationId xmlns:a16="http://schemas.microsoft.com/office/drawing/2014/main" id="{1372C8E3-65EC-314F-3477-8994C57E8C6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bwMode="ltGray">
          <a:xfrm>
            <a:off x="2511979" y="1034303"/>
            <a:ext cx="1753059" cy="1365706"/>
          </a:xfrm>
          <a:prstGeom prst="rect">
            <a:avLst/>
          </a:prstGeom>
        </p:spPr>
      </p:pic>
      <p:pic>
        <p:nvPicPr>
          <p:cNvPr id="4" name="Picture 6">
            <a:extLst>
              <a:ext uri="{FF2B5EF4-FFF2-40B4-BE49-F238E27FC236}">
                <a16:creationId xmlns:a16="http://schemas.microsoft.com/office/drawing/2014/main" id="{75421D22-D667-6526-A417-DCA4439D8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36" y="4276270"/>
            <a:ext cx="1607290" cy="1213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633B7FD-26A9-480C-FD9F-894BA6AA6DCA}"/>
              </a:ext>
            </a:extLst>
          </p:cNvPr>
          <p:cNvPicPr>
            <a:picLocks noChangeAspect="1"/>
          </p:cNvPicPr>
          <p:nvPr/>
        </p:nvPicPr>
        <p:blipFill>
          <a:blip r:embed="rId5"/>
          <a:stretch>
            <a:fillRect/>
          </a:stretch>
        </p:blipFill>
        <p:spPr>
          <a:xfrm>
            <a:off x="138988" y="2705980"/>
            <a:ext cx="1810807" cy="745363"/>
          </a:xfrm>
          <a:prstGeom prst="rect">
            <a:avLst/>
          </a:prstGeom>
        </p:spPr>
      </p:pic>
      <p:sp>
        <p:nvSpPr>
          <p:cNvPr id="13" name="TextBox 12">
            <a:extLst>
              <a:ext uri="{FF2B5EF4-FFF2-40B4-BE49-F238E27FC236}">
                <a16:creationId xmlns:a16="http://schemas.microsoft.com/office/drawing/2014/main" id="{40574121-90E0-C058-880C-4F605833A648}"/>
              </a:ext>
            </a:extLst>
          </p:cNvPr>
          <p:cNvSpPr txBox="1"/>
          <p:nvPr/>
        </p:nvSpPr>
        <p:spPr>
          <a:xfrm>
            <a:off x="738324" y="5577774"/>
            <a:ext cx="943971" cy="369332"/>
          </a:xfrm>
          <a:prstGeom prst="rect">
            <a:avLst/>
          </a:prstGeom>
          <a:noFill/>
        </p:spPr>
        <p:txBody>
          <a:bodyPr wrap="square" lIns="91440" tIns="45720" rIns="91440" bIns="45720" rtlCol="0" anchor="t">
            <a:spAutoFit/>
          </a:bodyPr>
          <a:lstStyle/>
          <a:p>
            <a:r>
              <a:rPr lang="en-US">
                <a:latin typeface="Century Gothic"/>
              </a:rPr>
              <a:t>TDM</a:t>
            </a:r>
          </a:p>
        </p:txBody>
      </p:sp>
      <p:sp>
        <p:nvSpPr>
          <p:cNvPr id="15" name="TextBox 14">
            <a:extLst>
              <a:ext uri="{FF2B5EF4-FFF2-40B4-BE49-F238E27FC236}">
                <a16:creationId xmlns:a16="http://schemas.microsoft.com/office/drawing/2014/main" id="{23F2DA4A-3F5B-312D-0972-7C7A1F982841}"/>
              </a:ext>
            </a:extLst>
          </p:cNvPr>
          <p:cNvSpPr txBox="1"/>
          <p:nvPr/>
        </p:nvSpPr>
        <p:spPr>
          <a:xfrm>
            <a:off x="5191452" y="2395145"/>
            <a:ext cx="409086" cy="369332"/>
          </a:xfrm>
          <a:prstGeom prst="rect">
            <a:avLst/>
          </a:prstGeom>
          <a:noFill/>
        </p:spPr>
        <p:txBody>
          <a:bodyPr wrap="none" lIns="91440" tIns="45720" rIns="91440" bIns="45720" rtlCol="0" anchor="t">
            <a:spAutoFit/>
          </a:bodyPr>
          <a:lstStyle/>
          <a:p>
            <a:r>
              <a:rPr lang="en-US">
                <a:latin typeface="Century Gothic"/>
              </a:rPr>
              <a:t>AI</a:t>
            </a:r>
          </a:p>
        </p:txBody>
      </p:sp>
      <p:sp>
        <p:nvSpPr>
          <p:cNvPr id="24" name="TextBox 23">
            <a:extLst>
              <a:ext uri="{FF2B5EF4-FFF2-40B4-BE49-F238E27FC236}">
                <a16:creationId xmlns:a16="http://schemas.microsoft.com/office/drawing/2014/main" id="{E6056098-DC35-3B27-ABCD-28100217FC84}"/>
              </a:ext>
            </a:extLst>
          </p:cNvPr>
          <p:cNvSpPr txBox="1"/>
          <p:nvPr/>
        </p:nvSpPr>
        <p:spPr>
          <a:xfrm>
            <a:off x="2778729" y="2316281"/>
            <a:ext cx="1399742" cy="369332"/>
          </a:xfrm>
          <a:prstGeom prst="rect">
            <a:avLst/>
          </a:prstGeom>
        </p:spPr>
        <p:txBody>
          <a:bodyPr wrap="none" lIns="91440" tIns="45720" rIns="91440" bIns="45720" rtlCol="0" anchor="t">
            <a:spAutoFit/>
          </a:bodyPr>
          <a:lstStyle/>
          <a:p>
            <a:r>
              <a:rPr lang="en-US" err="1">
                <a:latin typeface="Century Gothic"/>
              </a:rPr>
              <a:t>NightHawk</a:t>
            </a:r>
            <a:endParaRPr lang="en-US">
              <a:latin typeface="Century Gothic"/>
            </a:endParaRPr>
          </a:p>
        </p:txBody>
      </p:sp>
      <p:sp>
        <p:nvSpPr>
          <p:cNvPr id="25" name="TextBox 24">
            <a:extLst>
              <a:ext uri="{FF2B5EF4-FFF2-40B4-BE49-F238E27FC236}">
                <a16:creationId xmlns:a16="http://schemas.microsoft.com/office/drawing/2014/main" id="{C5657EA4-EC42-22DB-B4FC-AF74B71DAC9A}"/>
              </a:ext>
            </a:extLst>
          </p:cNvPr>
          <p:cNvSpPr txBox="1"/>
          <p:nvPr/>
        </p:nvSpPr>
        <p:spPr>
          <a:xfrm>
            <a:off x="137936" y="3547291"/>
            <a:ext cx="1951175" cy="369332"/>
          </a:xfrm>
          <a:prstGeom prst="rect">
            <a:avLst/>
          </a:prstGeom>
        </p:spPr>
        <p:txBody>
          <a:bodyPr wrap="none" lIns="91440" tIns="45720" rIns="91440" bIns="45720" rtlCol="0" anchor="t">
            <a:spAutoFit/>
          </a:bodyPr>
          <a:lstStyle/>
          <a:p>
            <a:r>
              <a:rPr lang="en-US">
                <a:latin typeface="Century Gothic"/>
              </a:rPr>
              <a:t>Meter Manager</a:t>
            </a:r>
          </a:p>
        </p:txBody>
      </p:sp>
      <p:pic>
        <p:nvPicPr>
          <p:cNvPr id="27" name="Picture 26" descr="A computer chip in a gear&#10;&#10;Description automatically generated">
            <a:extLst>
              <a:ext uri="{FF2B5EF4-FFF2-40B4-BE49-F238E27FC236}">
                <a16:creationId xmlns:a16="http://schemas.microsoft.com/office/drawing/2014/main" id="{1D9C4D31-99BA-66AB-A8B7-DE693DDF2F15}"/>
              </a:ext>
            </a:extLst>
          </p:cNvPr>
          <p:cNvPicPr>
            <a:picLocks noChangeAspect="1"/>
          </p:cNvPicPr>
          <p:nvPr/>
        </p:nvPicPr>
        <p:blipFill>
          <a:blip r:embed="rId6"/>
          <a:stretch>
            <a:fillRect/>
          </a:stretch>
        </p:blipFill>
        <p:spPr>
          <a:xfrm>
            <a:off x="3052916" y="3653298"/>
            <a:ext cx="2743200" cy="1714500"/>
          </a:xfrm>
          <a:prstGeom prst="rect">
            <a:avLst/>
          </a:prstGeom>
          <a:ln w="28575">
            <a:solidFill>
              <a:schemeClr val="tx1"/>
            </a:solidFill>
          </a:ln>
        </p:spPr>
      </p:pic>
      <p:pic>
        <p:nvPicPr>
          <p:cNvPr id="30" name="Picture 29" descr="A computer chip in a gear&#10;&#10;Description automatically generated">
            <a:extLst>
              <a:ext uri="{FF2B5EF4-FFF2-40B4-BE49-F238E27FC236}">
                <a16:creationId xmlns:a16="http://schemas.microsoft.com/office/drawing/2014/main" id="{39FC240E-78F4-5341-2273-26C98B18B4E5}"/>
              </a:ext>
            </a:extLst>
          </p:cNvPr>
          <p:cNvPicPr>
            <a:picLocks noChangeAspect="1"/>
          </p:cNvPicPr>
          <p:nvPr/>
        </p:nvPicPr>
        <p:blipFill>
          <a:blip r:embed="rId7"/>
          <a:stretch>
            <a:fillRect/>
          </a:stretch>
        </p:blipFill>
        <p:spPr>
          <a:xfrm>
            <a:off x="4477057" y="1237943"/>
            <a:ext cx="1885950" cy="1162050"/>
          </a:xfrm>
          <a:prstGeom prst="rect">
            <a:avLst/>
          </a:prstGeom>
        </p:spPr>
      </p:pic>
      <p:pic>
        <p:nvPicPr>
          <p:cNvPr id="32" name="Picture 31" descr="A computer chip in a gear&#10;&#10;Description automatically generated">
            <a:extLst>
              <a:ext uri="{FF2B5EF4-FFF2-40B4-BE49-F238E27FC236}">
                <a16:creationId xmlns:a16="http://schemas.microsoft.com/office/drawing/2014/main" id="{220376D1-05BB-8C3D-E19D-191EB965D26B}"/>
              </a:ext>
            </a:extLst>
          </p:cNvPr>
          <p:cNvPicPr>
            <a:picLocks noChangeAspect="1"/>
          </p:cNvPicPr>
          <p:nvPr/>
        </p:nvPicPr>
        <p:blipFill>
          <a:blip r:embed="rId8"/>
          <a:stretch>
            <a:fillRect/>
          </a:stretch>
        </p:blipFill>
        <p:spPr>
          <a:xfrm>
            <a:off x="6973529" y="2203041"/>
            <a:ext cx="1809136" cy="1149146"/>
          </a:xfrm>
          <a:prstGeom prst="rect">
            <a:avLst/>
          </a:prstGeom>
          <a:ln w="28575">
            <a:solidFill>
              <a:schemeClr val="tx1"/>
            </a:solidFill>
          </a:ln>
        </p:spPr>
      </p:pic>
      <p:pic>
        <p:nvPicPr>
          <p:cNvPr id="34" name="Picture 33" descr="A computer chip in a gear&#10;&#10;Description automatically generated">
            <a:extLst>
              <a:ext uri="{FF2B5EF4-FFF2-40B4-BE49-F238E27FC236}">
                <a16:creationId xmlns:a16="http://schemas.microsoft.com/office/drawing/2014/main" id="{82C3BF0F-AAEF-B25F-3DD1-A2C059419EB5}"/>
              </a:ext>
            </a:extLst>
          </p:cNvPr>
          <p:cNvPicPr>
            <a:picLocks noChangeAspect="1"/>
          </p:cNvPicPr>
          <p:nvPr/>
        </p:nvPicPr>
        <p:blipFill>
          <a:blip r:embed="rId9"/>
          <a:stretch>
            <a:fillRect/>
          </a:stretch>
        </p:blipFill>
        <p:spPr>
          <a:xfrm>
            <a:off x="6973528" y="4083459"/>
            <a:ext cx="1809137" cy="1149147"/>
          </a:xfrm>
          <a:prstGeom prst="rect">
            <a:avLst/>
          </a:prstGeom>
          <a:ln w="28575">
            <a:solidFill>
              <a:schemeClr val="tx1"/>
            </a:solidFill>
          </a:ln>
        </p:spPr>
      </p:pic>
      <p:pic>
        <p:nvPicPr>
          <p:cNvPr id="36" name="Picture 35">
            <a:extLst>
              <a:ext uri="{FF2B5EF4-FFF2-40B4-BE49-F238E27FC236}">
                <a16:creationId xmlns:a16="http://schemas.microsoft.com/office/drawing/2014/main" id="{B2457437-F0A8-75ED-6026-3CCEFA5862D9}"/>
              </a:ext>
            </a:extLst>
          </p:cNvPr>
          <p:cNvPicPr>
            <a:picLocks noChangeAspect="1"/>
          </p:cNvPicPr>
          <p:nvPr/>
        </p:nvPicPr>
        <p:blipFill>
          <a:blip r:embed="rId10"/>
          <a:stretch>
            <a:fillRect/>
          </a:stretch>
        </p:blipFill>
        <p:spPr>
          <a:xfrm>
            <a:off x="2045110" y="4441721"/>
            <a:ext cx="850491" cy="850491"/>
          </a:xfrm>
          <a:prstGeom prst="rect">
            <a:avLst/>
          </a:prstGeom>
        </p:spPr>
      </p:pic>
      <p:pic>
        <p:nvPicPr>
          <p:cNvPr id="37" name="Picture 36">
            <a:extLst>
              <a:ext uri="{FF2B5EF4-FFF2-40B4-BE49-F238E27FC236}">
                <a16:creationId xmlns:a16="http://schemas.microsoft.com/office/drawing/2014/main" id="{AF9CE288-9EE9-FEB4-FC0C-1D1A2FC20273}"/>
              </a:ext>
            </a:extLst>
          </p:cNvPr>
          <p:cNvPicPr>
            <a:picLocks noChangeAspect="1"/>
          </p:cNvPicPr>
          <p:nvPr/>
        </p:nvPicPr>
        <p:blipFill>
          <a:blip r:embed="rId10"/>
          <a:stretch>
            <a:fillRect/>
          </a:stretch>
        </p:blipFill>
        <p:spPr>
          <a:xfrm>
            <a:off x="5965722" y="4441720"/>
            <a:ext cx="850491" cy="850491"/>
          </a:xfrm>
          <a:prstGeom prst="rect">
            <a:avLst/>
          </a:prstGeom>
        </p:spPr>
      </p:pic>
      <p:pic>
        <p:nvPicPr>
          <p:cNvPr id="38" name="Picture 37">
            <a:extLst>
              <a:ext uri="{FF2B5EF4-FFF2-40B4-BE49-F238E27FC236}">
                <a16:creationId xmlns:a16="http://schemas.microsoft.com/office/drawing/2014/main" id="{A130B963-BD2A-62A6-8D81-B7FD50560F0A}"/>
              </a:ext>
            </a:extLst>
          </p:cNvPr>
          <p:cNvPicPr>
            <a:picLocks noChangeAspect="1"/>
          </p:cNvPicPr>
          <p:nvPr/>
        </p:nvPicPr>
        <p:blipFill>
          <a:blip r:embed="rId10"/>
          <a:stretch>
            <a:fillRect/>
          </a:stretch>
        </p:blipFill>
        <p:spPr>
          <a:xfrm rot="20460000">
            <a:off x="5965722" y="3114365"/>
            <a:ext cx="850491" cy="850491"/>
          </a:xfrm>
          <a:prstGeom prst="rect">
            <a:avLst/>
          </a:prstGeom>
        </p:spPr>
      </p:pic>
      <p:pic>
        <p:nvPicPr>
          <p:cNvPr id="39" name="Picture 38">
            <a:extLst>
              <a:ext uri="{FF2B5EF4-FFF2-40B4-BE49-F238E27FC236}">
                <a16:creationId xmlns:a16="http://schemas.microsoft.com/office/drawing/2014/main" id="{47A0D04B-958D-C69D-13B8-2B3D8CC042CC}"/>
              </a:ext>
            </a:extLst>
          </p:cNvPr>
          <p:cNvPicPr>
            <a:picLocks noChangeAspect="1"/>
          </p:cNvPicPr>
          <p:nvPr/>
        </p:nvPicPr>
        <p:blipFill>
          <a:blip r:embed="rId10"/>
          <a:stretch>
            <a:fillRect/>
          </a:stretch>
        </p:blipFill>
        <p:spPr>
          <a:xfrm rot="5400000">
            <a:off x="4994786" y="2684205"/>
            <a:ext cx="850491" cy="850491"/>
          </a:xfrm>
          <a:prstGeom prst="rect">
            <a:avLst/>
          </a:prstGeom>
        </p:spPr>
      </p:pic>
      <p:pic>
        <p:nvPicPr>
          <p:cNvPr id="40" name="Picture 39">
            <a:extLst>
              <a:ext uri="{FF2B5EF4-FFF2-40B4-BE49-F238E27FC236}">
                <a16:creationId xmlns:a16="http://schemas.microsoft.com/office/drawing/2014/main" id="{DDF6EE9C-0D69-5F36-B84A-11202B7DB3D2}"/>
              </a:ext>
            </a:extLst>
          </p:cNvPr>
          <p:cNvPicPr>
            <a:picLocks noChangeAspect="1"/>
          </p:cNvPicPr>
          <p:nvPr/>
        </p:nvPicPr>
        <p:blipFill>
          <a:blip r:embed="rId10"/>
          <a:stretch>
            <a:fillRect/>
          </a:stretch>
        </p:blipFill>
        <p:spPr>
          <a:xfrm rot="5400000">
            <a:off x="3052915" y="2696494"/>
            <a:ext cx="850491" cy="850491"/>
          </a:xfrm>
          <a:prstGeom prst="rect">
            <a:avLst/>
          </a:prstGeom>
        </p:spPr>
      </p:pic>
      <p:pic>
        <p:nvPicPr>
          <p:cNvPr id="41" name="Picture 40">
            <a:extLst>
              <a:ext uri="{FF2B5EF4-FFF2-40B4-BE49-F238E27FC236}">
                <a16:creationId xmlns:a16="http://schemas.microsoft.com/office/drawing/2014/main" id="{B1C7E955-B2FE-AB16-B704-C319AC439D04}"/>
              </a:ext>
            </a:extLst>
          </p:cNvPr>
          <p:cNvPicPr>
            <a:picLocks noChangeAspect="1"/>
          </p:cNvPicPr>
          <p:nvPr/>
        </p:nvPicPr>
        <p:blipFill>
          <a:blip r:embed="rId10"/>
          <a:stretch>
            <a:fillRect/>
          </a:stretch>
        </p:blipFill>
        <p:spPr>
          <a:xfrm rot="1260000">
            <a:off x="2045108" y="3052913"/>
            <a:ext cx="850491" cy="850491"/>
          </a:xfrm>
          <a:prstGeom prst="rect">
            <a:avLst/>
          </a:prstGeom>
        </p:spPr>
      </p:pic>
    </p:spTree>
    <p:extLst>
      <p:ext uri="{BB962C8B-B14F-4D97-AF65-F5344CB8AC3E}">
        <p14:creationId xmlns:p14="http://schemas.microsoft.com/office/powerpoint/2010/main" val="1819991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3DFA-3E57-5BF5-B9A0-D643A691CC5D}"/>
              </a:ext>
            </a:extLst>
          </p:cNvPr>
          <p:cNvSpPr>
            <a:spLocks noGrp="1"/>
          </p:cNvSpPr>
          <p:nvPr>
            <p:ph type="title"/>
          </p:nvPr>
        </p:nvSpPr>
        <p:spPr/>
        <p:txBody>
          <a:bodyPr/>
          <a:lstStyle/>
          <a:p>
            <a:r>
              <a:rPr lang="en-US"/>
              <a:t>Tesco Digital</a:t>
            </a:r>
          </a:p>
        </p:txBody>
      </p:sp>
      <p:sp>
        <p:nvSpPr>
          <p:cNvPr id="3" name="Content Placeholder 2">
            <a:extLst>
              <a:ext uri="{FF2B5EF4-FFF2-40B4-BE49-F238E27FC236}">
                <a16:creationId xmlns:a16="http://schemas.microsoft.com/office/drawing/2014/main" id="{68C41C20-95F6-E837-7119-0C6C750C0831}"/>
              </a:ext>
            </a:extLst>
          </p:cNvPr>
          <p:cNvSpPr>
            <a:spLocks noGrp="1"/>
          </p:cNvSpPr>
          <p:nvPr>
            <p:ph sz="half" idx="1"/>
          </p:nvPr>
        </p:nvSpPr>
        <p:spPr>
          <a:xfrm>
            <a:off x="628649" y="1345721"/>
            <a:ext cx="7782253" cy="4831242"/>
          </a:xfrm>
        </p:spPr>
        <p:txBody>
          <a:bodyPr>
            <a:normAutofit/>
          </a:bodyPr>
          <a:lstStyle/>
          <a:p>
            <a:pPr marL="0" indent="0">
              <a:buNone/>
            </a:pPr>
            <a:r>
              <a:rPr lang="en-US" b="1">
                <a:latin typeface="Calibri" panose="020F0502020204030204" pitchFamily="34" charset="0"/>
                <a:ea typeface="Calibri" panose="020F0502020204030204" pitchFamily="34" charset="0"/>
                <a:cs typeface="Calibri" panose="020F0502020204030204" pitchFamily="34" charset="0"/>
              </a:rPr>
              <a:t>Meter Manager + TDM + </a:t>
            </a:r>
            <a:r>
              <a:rPr lang="en-US" b="1" err="1">
                <a:latin typeface="Calibri" panose="020F0502020204030204" pitchFamily="34" charset="0"/>
                <a:ea typeface="Calibri" panose="020F0502020204030204" pitchFamily="34" charset="0"/>
                <a:cs typeface="Calibri" panose="020F0502020204030204" pitchFamily="34" charset="0"/>
              </a:rPr>
              <a:t>NightHawk</a:t>
            </a:r>
            <a:endParaRPr lang="en-US" b="1">
              <a:latin typeface="Calibri" panose="020F0502020204030204" pitchFamily="34" charset="0"/>
              <a:ea typeface="Calibri" panose="020F0502020204030204" pitchFamily="34" charset="0"/>
              <a:cs typeface="Calibri" panose="020F0502020204030204" pitchFamily="34" charset="0"/>
            </a:endParaRPr>
          </a:p>
          <a:p>
            <a:pPr lvl="1" algn="just"/>
            <a:r>
              <a:rPr lang="en-US">
                <a:latin typeface="Calibri" panose="020F0502020204030204" pitchFamily="34" charset="0"/>
                <a:ea typeface="Calibri" panose="020F0502020204030204" pitchFamily="34" charset="0"/>
                <a:cs typeface="Calibri" panose="020F0502020204030204" pitchFamily="34" charset="0"/>
              </a:rPr>
              <a:t>Meter manager</a:t>
            </a:r>
          </a:p>
          <a:p>
            <a:pPr lvl="2" algn="just"/>
            <a:r>
              <a:rPr lang="en-US">
                <a:latin typeface="Calibri" panose="020F0502020204030204" pitchFamily="34" charset="0"/>
                <a:ea typeface="Calibri" panose="020F0502020204030204" pitchFamily="34" charset="0"/>
                <a:cs typeface="Calibri" panose="020F0502020204030204" pitchFamily="34" charset="0"/>
              </a:rPr>
              <a:t>System of record, inventory, ERP</a:t>
            </a:r>
          </a:p>
          <a:p>
            <a:pPr lvl="1" algn="just"/>
            <a:r>
              <a:rPr lang="en-US" err="1">
                <a:latin typeface="Calibri" panose="020F0502020204030204" pitchFamily="34" charset="0"/>
                <a:ea typeface="Calibri" panose="020F0502020204030204" pitchFamily="34" charset="0"/>
                <a:cs typeface="Calibri" panose="020F0502020204030204" pitchFamily="34" charset="0"/>
              </a:rPr>
              <a:t>Adaptiv</a:t>
            </a:r>
            <a:r>
              <a:rPr lang="en-US">
                <a:latin typeface="Calibri" panose="020F0502020204030204" pitchFamily="34" charset="0"/>
                <a:ea typeface="Calibri" panose="020F0502020204030204" pitchFamily="34" charset="0"/>
                <a:cs typeface="Calibri" panose="020F0502020204030204" pitchFamily="34" charset="0"/>
              </a:rPr>
              <a:t>/ Nighthawk</a:t>
            </a:r>
          </a:p>
          <a:p>
            <a:pPr lvl="2" algn="just"/>
            <a:r>
              <a:rPr lang="en-US">
                <a:latin typeface="Calibri" panose="020F0502020204030204" pitchFamily="34" charset="0"/>
                <a:ea typeface="Calibri" panose="020F0502020204030204" pitchFamily="34" charset="0"/>
                <a:cs typeface="Calibri" panose="020F0502020204030204" pitchFamily="34" charset="0"/>
              </a:rPr>
              <a:t>Transactional, always on service</a:t>
            </a:r>
          </a:p>
          <a:p>
            <a:pPr lvl="1" algn="just"/>
            <a:r>
              <a:rPr lang="en-US">
                <a:latin typeface="Calibri" panose="020F0502020204030204" pitchFamily="34" charset="0"/>
                <a:ea typeface="Calibri" panose="020F0502020204030204" pitchFamily="34" charset="0"/>
                <a:cs typeface="Calibri" panose="020F0502020204030204" pitchFamily="34" charset="0"/>
              </a:rPr>
              <a:t>TDM</a:t>
            </a:r>
          </a:p>
          <a:p>
            <a:pPr lvl="2" algn="just"/>
            <a:r>
              <a:rPr lang="en-US">
                <a:latin typeface="Calibri" panose="020F0502020204030204" pitchFamily="34" charset="0"/>
                <a:ea typeface="Calibri" panose="020F0502020204030204" pitchFamily="34" charset="0"/>
                <a:cs typeface="Calibri" panose="020F0502020204030204" pitchFamily="34" charset="0"/>
              </a:rPr>
              <a:t>State based, on demand service</a:t>
            </a:r>
          </a:p>
          <a:p>
            <a:pPr lvl="1" algn="just"/>
            <a:r>
              <a:rPr lang="en-US">
                <a:latin typeface="Calibri" panose="020F0502020204030204" pitchFamily="34" charset="0"/>
                <a:ea typeface="Calibri" panose="020F0502020204030204" pitchFamily="34" charset="0"/>
                <a:cs typeface="Calibri" panose="020F0502020204030204" pitchFamily="34" charset="0"/>
              </a:rPr>
              <a:t>Bring your own systems to integrate with all or part of the platform</a:t>
            </a:r>
          </a:p>
          <a:p>
            <a:pPr lvl="1" algn="just"/>
            <a:r>
              <a:rPr lang="en-US">
                <a:latin typeface="Calibri" panose="020F0502020204030204" pitchFamily="34" charset="0"/>
                <a:ea typeface="Calibri" panose="020F0502020204030204" pitchFamily="34" charset="0"/>
                <a:cs typeface="Calibri" panose="020F0502020204030204" pitchFamily="34" charset="0"/>
              </a:rPr>
              <a:t>Integrate what you need, when you need it</a:t>
            </a:r>
          </a:p>
          <a:p>
            <a:pPr lvl="1" algn="just"/>
            <a:r>
              <a:rPr lang="en-US">
                <a:latin typeface="Calibri" panose="020F0502020204030204" pitchFamily="34" charset="0"/>
                <a:ea typeface="Calibri" panose="020F0502020204030204" pitchFamily="34" charset="0"/>
                <a:cs typeface="Calibri" panose="020F0502020204030204" pitchFamily="34" charset="0"/>
              </a:rPr>
              <a:t>Get the insights you need, when you need it</a:t>
            </a:r>
          </a:p>
          <a:p>
            <a:pPr lvl="1" algn="just"/>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F8E50DB5-7A24-7EAD-2A7C-97194D0FCF69}"/>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1676D2E7-DE7A-25B3-7C94-57B3D10A9B41}"/>
              </a:ext>
            </a:extLst>
          </p:cNvPr>
          <p:cNvSpPr>
            <a:spLocks noGrp="1"/>
          </p:cNvSpPr>
          <p:nvPr>
            <p:ph type="sldNum" sz="quarter" idx="4"/>
          </p:nvPr>
        </p:nvSpPr>
        <p:spPr/>
        <p:txBody>
          <a:bodyPr/>
          <a:lstStyle/>
          <a:p>
            <a:fld id="{4BEAC4C4-F0A7-4B61-A827-E4198D078267}" type="slidenum">
              <a:rPr lang="en-US" smtClean="0"/>
              <a:t>37</a:t>
            </a:fld>
            <a:endParaRPr lang="en-US"/>
          </a:p>
        </p:txBody>
      </p:sp>
    </p:spTree>
    <p:extLst>
      <p:ext uri="{BB962C8B-B14F-4D97-AF65-F5344CB8AC3E}">
        <p14:creationId xmlns:p14="http://schemas.microsoft.com/office/powerpoint/2010/main" val="719111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3DFA-3E57-5BF5-B9A0-D643A691CC5D}"/>
              </a:ext>
            </a:extLst>
          </p:cNvPr>
          <p:cNvSpPr>
            <a:spLocks noGrp="1"/>
          </p:cNvSpPr>
          <p:nvPr>
            <p:ph type="title"/>
          </p:nvPr>
        </p:nvSpPr>
        <p:spPr/>
        <p:txBody>
          <a:bodyPr/>
          <a:lstStyle/>
          <a:p>
            <a:r>
              <a:rPr lang="en-US">
                <a:latin typeface="Calibri"/>
                <a:ea typeface="Calibri"/>
                <a:cs typeface="Calibri"/>
              </a:rPr>
              <a:t>Q&amp;A/Contact Us</a:t>
            </a:r>
            <a:endParaRPr lang="en-US">
              <a:ea typeface="Calibri"/>
              <a:cs typeface="Calibri"/>
            </a:endParaRPr>
          </a:p>
        </p:txBody>
      </p:sp>
      <p:sp>
        <p:nvSpPr>
          <p:cNvPr id="3" name="Content Placeholder 2">
            <a:extLst>
              <a:ext uri="{FF2B5EF4-FFF2-40B4-BE49-F238E27FC236}">
                <a16:creationId xmlns:a16="http://schemas.microsoft.com/office/drawing/2014/main" id="{68C41C20-95F6-E837-7119-0C6C750C0831}"/>
              </a:ext>
            </a:extLst>
          </p:cNvPr>
          <p:cNvSpPr>
            <a:spLocks noGrp="1"/>
          </p:cNvSpPr>
          <p:nvPr>
            <p:ph sz="half" idx="1"/>
          </p:nvPr>
        </p:nvSpPr>
        <p:spPr>
          <a:xfrm>
            <a:off x="628649" y="1345721"/>
            <a:ext cx="7782253" cy="4831242"/>
          </a:xfrm>
        </p:spPr>
        <p:txBody>
          <a:bodyPr vert="horz" lIns="91440" tIns="45720" rIns="91440" bIns="45720" rtlCol="0" anchor="t">
            <a:normAutofit/>
          </a:bodyPr>
          <a:lstStyle/>
          <a:p>
            <a:pPr marL="0" indent="0">
              <a:buNone/>
            </a:pPr>
            <a:r>
              <a:rPr lang="en-US" b="1">
                <a:latin typeface="+mj-lt"/>
              </a:rPr>
              <a:t>Tom Lawton</a:t>
            </a:r>
            <a:endParaRPr lang="en-US">
              <a:latin typeface="+mj-lt"/>
            </a:endParaRPr>
          </a:p>
          <a:p>
            <a:pPr lvl="1" algn="just"/>
            <a:r>
              <a:rPr lang="en-US">
                <a:latin typeface="+mj-lt"/>
              </a:rPr>
              <a:t>Cell: 215-688-0298</a:t>
            </a:r>
          </a:p>
          <a:p>
            <a:pPr lvl="1" algn="just"/>
            <a:r>
              <a:rPr lang="en-US">
                <a:latin typeface="+mj-lt"/>
              </a:rPr>
              <a:t>Email: </a:t>
            </a:r>
            <a:r>
              <a:rPr lang="en-US">
                <a:latin typeface="+mj-lt"/>
                <a:hlinkClick r:id="rId2"/>
              </a:rPr>
              <a:t>Tom.Lawton@tescometering.com</a:t>
            </a:r>
            <a:endParaRPr lang="en-US">
              <a:latin typeface="+mj-lt"/>
            </a:endParaRPr>
          </a:p>
          <a:p>
            <a:pPr marL="0" indent="0">
              <a:buNone/>
            </a:pPr>
            <a:r>
              <a:rPr lang="en-US" b="1">
                <a:latin typeface="+mj-lt"/>
              </a:rPr>
              <a:t>John </a:t>
            </a:r>
            <a:r>
              <a:rPr lang="en-US" b="1" err="1">
                <a:latin typeface="+mj-lt"/>
              </a:rPr>
              <a:t>Greenewald</a:t>
            </a:r>
            <a:endParaRPr lang="en-US" err="1">
              <a:latin typeface="+mj-lt"/>
            </a:endParaRPr>
          </a:p>
          <a:p>
            <a:pPr lvl="1" algn="just"/>
            <a:r>
              <a:rPr lang="en-US">
                <a:latin typeface="+mj-lt"/>
              </a:rPr>
              <a:t>Cell: 609-894-3358</a:t>
            </a:r>
          </a:p>
          <a:p>
            <a:pPr lvl="1" algn="just"/>
            <a:r>
              <a:rPr lang="en-US">
                <a:latin typeface="+mj-lt"/>
              </a:rPr>
              <a:t>Email: </a:t>
            </a:r>
            <a:r>
              <a:rPr lang="en-US">
                <a:latin typeface="+mj-lt"/>
                <a:hlinkClick r:id="rId2"/>
              </a:rPr>
              <a:t>John.Greenewald@tescometering.com</a:t>
            </a:r>
            <a:endParaRPr lang="en-US">
              <a:latin typeface="+mj-lt"/>
            </a:endParaRPr>
          </a:p>
          <a:p>
            <a:pPr marL="0" indent="0">
              <a:buNone/>
            </a:pPr>
            <a:r>
              <a:rPr lang="en-US" b="1">
                <a:latin typeface="+mj-lt"/>
              </a:rPr>
              <a:t>James Tramel</a:t>
            </a:r>
          </a:p>
          <a:p>
            <a:pPr lvl="1" algn="just"/>
            <a:r>
              <a:rPr lang="en-US">
                <a:latin typeface="+mj-lt"/>
              </a:rPr>
              <a:t>Cell: 703-981-5030</a:t>
            </a:r>
          </a:p>
          <a:p>
            <a:pPr lvl="1" algn="just"/>
            <a:r>
              <a:rPr lang="en-US">
                <a:latin typeface="+mj-lt"/>
              </a:rPr>
              <a:t>Email: </a:t>
            </a:r>
            <a:r>
              <a:rPr lang="en-US">
                <a:solidFill>
                  <a:srgbClr val="3F3F3F"/>
                </a:solidFill>
                <a:latin typeface="+mj-lt"/>
                <a:hlinkClick r:id="rId2"/>
              </a:rPr>
              <a:t>James</a:t>
            </a:r>
            <a:r>
              <a:rPr lang="en-US">
                <a:solidFill>
                  <a:srgbClr val="3F3F3F"/>
                </a:solidFill>
                <a:latin typeface="+mj-lt"/>
                <a:hlinkClick r:id="rId2">
                  <a:extLst>
                    <a:ext uri="{A12FA001-AC4F-418D-AE19-62706E023703}">
                      <ahyp:hlinkClr xmlns:ahyp="http://schemas.microsoft.com/office/drawing/2018/hyperlinkcolor" val="tx"/>
                    </a:ext>
                  </a:extLst>
                </a:hlinkClick>
              </a:rPr>
              <a:t>.</a:t>
            </a:r>
            <a:r>
              <a:rPr lang="en-US">
                <a:solidFill>
                  <a:srgbClr val="3F3F3F"/>
                </a:solidFill>
                <a:latin typeface="+mj-lt"/>
                <a:hlinkClick r:id="rId2"/>
              </a:rPr>
              <a:t>Tramel</a:t>
            </a:r>
            <a:r>
              <a:rPr lang="en-US">
                <a:solidFill>
                  <a:srgbClr val="3F3F3F"/>
                </a:solidFill>
                <a:latin typeface="+mj-lt"/>
                <a:hlinkClick r:id="rId2">
                  <a:extLst>
                    <a:ext uri="{A12FA001-AC4F-418D-AE19-62706E023703}">
                      <ahyp:hlinkClr xmlns:ahyp="http://schemas.microsoft.com/office/drawing/2018/hyperlinkcolor" val="tx"/>
                    </a:ext>
                  </a:extLst>
                </a:hlinkClick>
              </a:rPr>
              <a:t>@tescometering.com</a:t>
            </a:r>
            <a:endParaRPr lang="en-US">
              <a:latin typeface="+mj-lt"/>
            </a:endParaRPr>
          </a:p>
          <a:p>
            <a:pPr marL="457200" lvl="1" indent="0" algn="just">
              <a:buNone/>
            </a:pPr>
            <a:endParaRPr lang="en-US">
              <a:latin typeface="+mj-lt"/>
            </a:endParaRPr>
          </a:p>
          <a:p>
            <a:pPr lvl="1" algn="just"/>
            <a:endParaRPr lang="en-US">
              <a:latin typeface="+mj-lt"/>
            </a:endParaRPr>
          </a:p>
          <a:p>
            <a:pPr lvl="1" algn="just"/>
            <a:endParaRPr lang="en-US">
              <a:latin typeface="+mj-lt"/>
            </a:endParaRPr>
          </a:p>
        </p:txBody>
      </p:sp>
      <p:sp>
        <p:nvSpPr>
          <p:cNvPr id="5" name="Footer Placeholder 4">
            <a:extLst>
              <a:ext uri="{FF2B5EF4-FFF2-40B4-BE49-F238E27FC236}">
                <a16:creationId xmlns:a16="http://schemas.microsoft.com/office/drawing/2014/main" id="{F8E50DB5-7A24-7EAD-2A7C-97194D0FCF69}"/>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1676D2E7-DE7A-25B3-7C94-57B3D10A9B41}"/>
              </a:ext>
            </a:extLst>
          </p:cNvPr>
          <p:cNvSpPr>
            <a:spLocks noGrp="1"/>
          </p:cNvSpPr>
          <p:nvPr>
            <p:ph type="sldNum" sz="quarter" idx="4"/>
          </p:nvPr>
        </p:nvSpPr>
        <p:spPr/>
        <p:txBody>
          <a:bodyPr/>
          <a:lstStyle/>
          <a:p>
            <a:fld id="{4BEAC4C4-F0A7-4B61-A827-E4198D078267}" type="slidenum">
              <a:rPr lang="en-US" smtClean="0"/>
              <a:t>38</a:t>
            </a:fld>
            <a:endParaRPr lang="en-US"/>
          </a:p>
        </p:txBody>
      </p:sp>
    </p:spTree>
    <p:extLst>
      <p:ext uri="{BB962C8B-B14F-4D97-AF65-F5344CB8AC3E}">
        <p14:creationId xmlns:p14="http://schemas.microsoft.com/office/powerpoint/2010/main" val="4181987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3F14-5CB4-49AC-BD53-A23640203764}"/>
              </a:ext>
            </a:extLst>
          </p:cNvPr>
          <p:cNvSpPr>
            <a:spLocks noGrp="1"/>
          </p:cNvSpPr>
          <p:nvPr>
            <p:ph type="title"/>
          </p:nvPr>
        </p:nvSpPr>
        <p:spPr/>
        <p:txBody>
          <a:bodyPr>
            <a:normAutofit/>
          </a:bodyPr>
          <a:lstStyle/>
          <a:p>
            <a:r>
              <a:rPr lang="en-US"/>
              <a:t>TESCO’s vision</a:t>
            </a:r>
          </a:p>
        </p:txBody>
      </p:sp>
      <p:sp>
        <p:nvSpPr>
          <p:cNvPr id="4" name="Content Placeholder 3">
            <a:extLst>
              <a:ext uri="{FF2B5EF4-FFF2-40B4-BE49-F238E27FC236}">
                <a16:creationId xmlns:a16="http://schemas.microsoft.com/office/drawing/2014/main" id="{03FF36CC-EF2D-4C13-A8D8-6F1F88895A1D}"/>
              </a:ext>
            </a:extLst>
          </p:cNvPr>
          <p:cNvSpPr>
            <a:spLocks noGrp="1"/>
          </p:cNvSpPr>
          <p:nvPr>
            <p:ph sz="half" idx="2"/>
          </p:nvPr>
        </p:nvSpPr>
        <p:spPr>
          <a:xfrm>
            <a:off x="4629150" y="1174238"/>
            <a:ext cx="3886200" cy="4351338"/>
          </a:xfrm>
        </p:spPr>
        <p:txBody>
          <a:bodyPr vert="horz" lIns="91440" tIns="45720" rIns="91440" bIns="45720" rtlCol="0" anchor="t">
            <a:normAutofit/>
          </a:bodyPr>
          <a:lstStyle/>
          <a:p>
            <a:pPr marL="0" indent="0">
              <a:buNone/>
            </a:pPr>
            <a:r>
              <a:rPr lang="en-US" sz="2000">
                <a:latin typeface="Calibri" panose="020F0502020204030204" pitchFamily="34" charset="0"/>
                <a:ea typeface="Calibri" panose="020F0502020204030204" pitchFamily="34" charset="0"/>
                <a:cs typeface="Calibri" panose="020F0502020204030204" pitchFamily="34" charset="0"/>
              </a:rPr>
              <a:t>Creating routine work tickets to correct and improve the distribution system</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3BD28621-06E0-4F9F-B64E-EE06D93AC061}"/>
              </a:ext>
            </a:extLst>
          </p:cNvPr>
          <p:cNvSpPr>
            <a:spLocks noGrp="1"/>
          </p:cNvSpPr>
          <p:nvPr>
            <p:ph type="sldNum" sz="quarter" idx="4"/>
          </p:nvPr>
        </p:nvSpPr>
        <p:spPr/>
        <p:txBody>
          <a:bodyPr/>
          <a:lstStyle/>
          <a:p>
            <a:fld id="{4BEAC4C4-F0A7-4B61-A827-E4198D078267}" type="slidenum">
              <a:rPr lang="en-US" smtClean="0"/>
              <a:t>4</a:t>
            </a:fld>
            <a:endParaRPr lang="en-US"/>
          </a:p>
        </p:txBody>
      </p:sp>
      <p:sp>
        <p:nvSpPr>
          <p:cNvPr id="10" name="Content Placeholder 9">
            <a:extLst>
              <a:ext uri="{FF2B5EF4-FFF2-40B4-BE49-F238E27FC236}">
                <a16:creationId xmlns:a16="http://schemas.microsoft.com/office/drawing/2014/main" id="{8E23E723-EF5B-008D-9072-B25B17F3D0F7}"/>
              </a:ext>
            </a:extLst>
          </p:cNvPr>
          <p:cNvSpPr>
            <a:spLocks noGrp="1"/>
          </p:cNvSpPr>
          <p:nvPr>
            <p:ph sz="half" idx="1"/>
          </p:nvPr>
        </p:nvSpPr>
        <p:spPr>
          <a:xfrm>
            <a:off x="628650" y="1174238"/>
            <a:ext cx="3886200" cy="4351338"/>
          </a:xfrm>
        </p:spPr>
        <p:txBody>
          <a:bodyPr vert="horz" lIns="91440" tIns="45720" rIns="91440" bIns="45720" rtlCol="0" anchor="t">
            <a:normAutofit/>
          </a:bodyPr>
          <a:lstStyle/>
          <a:p>
            <a:pPr marL="0" indent="0">
              <a:buNone/>
            </a:pPr>
            <a:r>
              <a:rPr lang="en-US" sz="2000"/>
              <a:t>Having access to and analyzing data from</a:t>
            </a:r>
            <a:endParaRPr lang="en-US"/>
          </a:p>
          <a:p>
            <a:pPr lvl="1"/>
            <a:r>
              <a:rPr lang="en-US" sz="2000"/>
              <a:t>Assets</a:t>
            </a:r>
          </a:p>
          <a:p>
            <a:pPr lvl="1"/>
            <a:r>
              <a:rPr lang="en-US" sz="2000"/>
              <a:t>Customer Usage</a:t>
            </a:r>
          </a:p>
          <a:p>
            <a:pPr lvl="1"/>
            <a:r>
              <a:rPr lang="en-US" sz="2000"/>
              <a:t>Testing</a:t>
            </a:r>
          </a:p>
          <a:p>
            <a:pPr lvl="1"/>
            <a:r>
              <a:rPr lang="en-US" sz="2000"/>
              <a:t>AMI non-billing site data</a:t>
            </a:r>
          </a:p>
        </p:txBody>
      </p:sp>
      <p:pic>
        <p:nvPicPr>
          <p:cNvPr id="9" name="Picture 8" descr="A close-up of a light bulb and graph&#10;&#10;Description automatically generated">
            <a:extLst>
              <a:ext uri="{FF2B5EF4-FFF2-40B4-BE49-F238E27FC236}">
                <a16:creationId xmlns:a16="http://schemas.microsoft.com/office/drawing/2014/main" id="{52862510-F7C4-6E8B-0B39-74F32022F5AA}"/>
              </a:ext>
            </a:extLst>
          </p:cNvPr>
          <p:cNvPicPr>
            <a:picLocks noChangeAspect="1"/>
          </p:cNvPicPr>
          <p:nvPr/>
        </p:nvPicPr>
        <p:blipFill>
          <a:blip r:embed="rId2"/>
          <a:stretch>
            <a:fillRect/>
          </a:stretch>
        </p:blipFill>
        <p:spPr>
          <a:xfrm>
            <a:off x="791497" y="3218696"/>
            <a:ext cx="7659327" cy="3505480"/>
          </a:xfrm>
          <a:prstGeom prst="rect">
            <a:avLst/>
          </a:prstGeom>
        </p:spPr>
      </p:pic>
    </p:spTree>
    <p:extLst>
      <p:ext uri="{BB962C8B-B14F-4D97-AF65-F5344CB8AC3E}">
        <p14:creationId xmlns:p14="http://schemas.microsoft.com/office/powerpoint/2010/main" val="335664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3154-EB3C-F4CF-9381-CDE9858CD113}"/>
              </a:ext>
            </a:extLst>
          </p:cNvPr>
          <p:cNvSpPr>
            <a:spLocks noGrp="1"/>
          </p:cNvSpPr>
          <p:nvPr>
            <p:ph type="title"/>
          </p:nvPr>
        </p:nvSpPr>
        <p:spPr/>
        <p:txBody>
          <a:bodyPr>
            <a:normAutofit/>
          </a:bodyPr>
          <a:lstStyle/>
          <a:p>
            <a:r>
              <a:rPr lang="en-US" sz="4000">
                <a:latin typeface="Century Gothic"/>
              </a:rPr>
              <a:t>Using this model for ourselves</a:t>
            </a:r>
          </a:p>
        </p:txBody>
      </p:sp>
      <p:sp>
        <p:nvSpPr>
          <p:cNvPr id="5" name="Footer Placeholder 4">
            <a:extLst>
              <a:ext uri="{FF2B5EF4-FFF2-40B4-BE49-F238E27FC236}">
                <a16:creationId xmlns:a16="http://schemas.microsoft.com/office/drawing/2014/main" id="{66B14442-6596-B95D-EE9E-BD520663C0C8}"/>
              </a:ext>
            </a:extLst>
          </p:cNvPr>
          <p:cNvSpPr>
            <a:spLocks noGrp="1"/>
          </p:cNvSpPr>
          <p:nvPr>
            <p:ph type="ftr" sz="quarter" idx="3"/>
          </p:nvPr>
        </p:nvSpPr>
        <p:spPr/>
        <p:txBody>
          <a:bodyPr/>
          <a:lstStyle/>
          <a:p>
            <a:r>
              <a:rPr lang="en-US">
                <a:latin typeface="Century Gothic"/>
              </a:rPr>
              <a:t>tescometering.com</a:t>
            </a:r>
          </a:p>
        </p:txBody>
      </p:sp>
      <p:sp>
        <p:nvSpPr>
          <p:cNvPr id="6" name="Slide Number Placeholder 5">
            <a:extLst>
              <a:ext uri="{FF2B5EF4-FFF2-40B4-BE49-F238E27FC236}">
                <a16:creationId xmlns:a16="http://schemas.microsoft.com/office/drawing/2014/main" id="{FB6732E2-A6DA-D5F1-E9A0-96B953E069C4}"/>
              </a:ext>
            </a:extLst>
          </p:cNvPr>
          <p:cNvSpPr>
            <a:spLocks noGrp="1"/>
          </p:cNvSpPr>
          <p:nvPr>
            <p:ph type="sldNum" sz="quarter" idx="4"/>
          </p:nvPr>
        </p:nvSpPr>
        <p:spPr/>
        <p:txBody>
          <a:bodyPr/>
          <a:lstStyle/>
          <a:p>
            <a:fld id="{4BEAC4C4-F0A7-4B61-A827-E4198D078267}" type="slidenum">
              <a:rPr lang="en-US" smtClean="0">
                <a:latin typeface="Century Gothic"/>
              </a:rPr>
              <a:t>5</a:t>
            </a:fld>
            <a:endParaRPr lang="en-US">
              <a:latin typeface="Century Gothic"/>
            </a:endParaRPr>
          </a:p>
        </p:txBody>
      </p:sp>
      <p:pic>
        <p:nvPicPr>
          <p:cNvPr id="7" name="Picture 6">
            <a:extLst>
              <a:ext uri="{FF2B5EF4-FFF2-40B4-BE49-F238E27FC236}">
                <a16:creationId xmlns:a16="http://schemas.microsoft.com/office/drawing/2014/main" id="{BC7B37DE-97E0-DDF2-90CC-F80971196AA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bwMode="ltGray">
          <a:xfrm>
            <a:off x="5593467" y="3830792"/>
            <a:ext cx="2865295" cy="2232184"/>
          </a:xfrm>
          <a:prstGeom prst="rect">
            <a:avLst/>
          </a:prstGeom>
        </p:spPr>
      </p:pic>
      <p:pic>
        <p:nvPicPr>
          <p:cNvPr id="8" name="Picture 6">
            <a:extLst>
              <a:ext uri="{FF2B5EF4-FFF2-40B4-BE49-F238E27FC236}">
                <a16:creationId xmlns:a16="http://schemas.microsoft.com/office/drawing/2014/main" id="{F8B54CF5-4220-347A-E83F-FBC7BB680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46" y="1337928"/>
            <a:ext cx="2216139" cy="1673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3BADF7C-6B72-6E96-D86D-25756B575D81}"/>
              </a:ext>
            </a:extLst>
          </p:cNvPr>
          <p:cNvPicPr>
            <a:picLocks noChangeAspect="1"/>
          </p:cNvPicPr>
          <p:nvPr/>
        </p:nvPicPr>
        <p:blipFill>
          <a:blip r:embed="rId4"/>
          <a:stretch>
            <a:fillRect/>
          </a:stretch>
        </p:blipFill>
        <p:spPr>
          <a:xfrm>
            <a:off x="1455175" y="1094440"/>
            <a:ext cx="2848638" cy="1171617"/>
          </a:xfrm>
          <a:prstGeom prst="rect">
            <a:avLst/>
          </a:prstGeom>
        </p:spPr>
      </p:pic>
      <p:sp>
        <p:nvSpPr>
          <p:cNvPr id="11" name="TextBox 10">
            <a:extLst>
              <a:ext uri="{FF2B5EF4-FFF2-40B4-BE49-F238E27FC236}">
                <a16:creationId xmlns:a16="http://schemas.microsoft.com/office/drawing/2014/main" id="{6747753E-969E-D6CB-BF4E-8E5D262FA730}"/>
              </a:ext>
            </a:extLst>
          </p:cNvPr>
          <p:cNvSpPr txBox="1"/>
          <p:nvPr/>
        </p:nvSpPr>
        <p:spPr>
          <a:xfrm>
            <a:off x="571310" y="2152998"/>
            <a:ext cx="4188968" cy="646331"/>
          </a:xfrm>
          <a:prstGeom prst="rect">
            <a:avLst/>
          </a:prstGeom>
          <a:noFill/>
        </p:spPr>
        <p:txBody>
          <a:bodyPr wrap="none" lIns="91440" tIns="45720" rIns="91440" bIns="45720" rtlCol="0" anchor="t">
            <a:spAutoFit/>
          </a:bodyPr>
          <a:lstStyle/>
          <a:p>
            <a:pPr algn="ctr"/>
            <a:r>
              <a:rPr lang="en-US" b="1">
                <a:latin typeface="Century Gothic"/>
              </a:rPr>
              <a:t>Site Asset Data from your Inventory, </a:t>
            </a:r>
          </a:p>
          <a:p>
            <a:pPr algn="ctr"/>
            <a:r>
              <a:rPr lang="en-US" b="1">
                <a:latin typeface="Century Gothic"/>
              </a:rPr>
              <a:t>Asset Management, ERP systems</a:t>
            </a:r>
          </a:p>
        </p:txBody>
      </p:sp>
      <p:sp>
        <p:nvSpPr>
          <p:cNvPr id="12" name="TextBox 11">
            <a:extLst>
              <a:ext uri="{FF2B5EF4-FFF2-40B4-BE49-F238E27FC236}">
                <a16:creationId xmlns:a16="http://schemas.microsoft.com/office/drawing/2014/main" id="{D864E18E-2EA9-CEEB-E3C7-21354B7CD8E9}"/>
              </a:ext>
            </a:extLst>
          </p:cNvPr>
          <p:cNvSpPr txBox="1"/>
          <p:nvPr/>
        </p:nvSpPr>
        <p:spPr>
          <a:xfrm>
            <a:off x="5697793" y="3093259"/>
            <a:ext cx="2760969" cy="646331"/>
          </a:xfrm>
          <a:prstGeom prst="rect">
            <a:avLst/>
          </a:prstGeom>
          <a:noFill/>
        </p:spPr>
        <p:txBody>
          <a:bodyPr wrap="square" lIns="91440" tIns="45720" rIns="91440" bIns="45720" rtlCol="0" anchor="t">
            <a:spAutoFit/>
          </a:bodyPr>
          <a:lstStyle/>
          <a:p>
            <a:pPr algn="ctr"/>
            <a:r>
              <a:rPr lang="en-US" b="1">
                <a:latin typeface="Century Gothic"/>
              </a:rPr>
              <a:t>Testing Data via TESCO Device Manager (TDM)</a:t>
            </a:r>
            <a:endParaRPr lang="en-US"/>
          </a:p>
        </p:txBody>
      </p:sp>
      <p:sp>
        <p:nvSpPr>
          <p:cNvPr id="13" name="TextBox 12">
            <a:extLst>
              <a:ext uri="{FF2B5EF4-FFF2-40B4-BE49-F238E27FC236}">
                <a16:creationId xmlns:a16="http://schemas.microsoft.com/office/drawing/2014/main" id="{0388E476-8C03-E12B-DD06-892E3708E02E}"/>
              </a:ext>
            </a:extLst>
          </p:cNvPr>
          <p:cNvSpPr txBox="1"/>
          <p:nvPr/>
        </p:nvSpPr>
        <p:spPr>
          <a:xfrm>
            <a:off x="5106135" y="6051892"/>
            <a:ext cx="4014240" cy="369332"/>
          </a:xfrm>
          <a:prstGeom prst="rect">
            <a:avLst/>
          </a:prstGeom>
          <a:noFill/>
        </p:spPr>
        <p:txBody>
          <a:bodyPr wrap="none" lIns="91440" tIns="45720" rIns="91440" bIns="45720" rtlCol="0" anchor="t">
            <a:spAutoFit/>
          </a:bodyPr>
          <a:lstStyle/>
          <a:p>
            <a:r>
              <a:rPr lang="en-US" b="1">
                <a:latin typeface="Century Gothic"/>
              </a:rPr>
              <a:t>Usage Data from your AMI system </a:t>
            </a:r>
          </a:p>
        </p:txBody>
      </p:sp>
      <p:sp>
        <p:nvSpPr>
          <p:cNvPr id="22" name="TextBox 21">
            <a:extLst>
              <a:ext uri="{FF2B5EF4-FFF2-40B4-BE49-F238E27FC236}">
                <a16:creationId xmlns:a16="http://schemas.microsoft.com/office/drawing/2014/main" id="{8D693087-81CB-A147-1B25-A7FF060D033F}"/>
              </a:ext>
            </a:extLst>
          </p:cNvPr>
          <p:cNvSpPr txBox="1"/>
          <p:nvPr/>
        </p:nvSpPr>
        <p:spPr>
          <a:xfrm>
            <a:off x="906040" y="5735528"/>
            <a:ext cx="3845925" cy="646331"/>
          </a:xfrm>
          <a:prstGeom prst="rect">
            <a:avLst/>
          </a:prstGeom>
          <a:noFill/>
        </p:spPr>
        <p:txBody>
          <a:bodyPr wrap="none" lIns="91440" tIns="45720" rIns="91440" bIns="45720" rtlCol="0" anchor="t">
            <a:spAutoFit/>
          </a:bodyPr>
          <a:lstStyle/>
          <a:p>
            <a:pPr algn="ctr"/>
            <a:r>
              <a:rPr lang="en-US" b="1">
                <a:latin typeface="Century Gothic"/>
              </a:rPr>
              <a:t>Unified Digital Platform</a:t>
            </a:r>
          </a:p>
          <a:p>
            <a:pPr algn="ctr"/>
            <a:r>
              <a:rPr lang="en-US" b="1">
                <a:latin typeface="Century Gothic"/>
              </a:rPr>
              <a:t>For Analytics, Automation and AI</a:t>
            </a:r>
          </a:p>
        </p:txBody>
      </p:sp>
      <p:pic>
        <p:nvPicPr>
          <p:cNvPr id="4" name="Picture 3" descr="A computer chip in a gear&#10;&#10;Description automatically generated">
            <a:extLst>
              <a:ext uri="{FF2B5EF4-FFF2-40B4-BE49-F238E27FC236}">
                <a16:creationId xmlns:a16="http://schemas.microsoft.com/office/drawing/2014/main" id="{72225C48-45CA-71B8-0C28-7051D7CC454A}"/>
              </a:ext>
            </a:extLst>
          </p:cNvPr>
          <p:cNvPicPr>
            <a:picLocks noChangeAspect="1"/>
          </p:cNvPicPr>
          <p:nvPr/>
        </p:nvPicPr>
        <p:blipFill>
          <a:blip r:embed="rId5"/>
          <a:stretch>
            <a:fillRect/>
          </a:stretch>
        </p:blipFill>
        <p:spPr>
          <a:xfrm>
            <a:off x="1492047" y="3993015"/>
            <a:ext cx="2743200" cy="1714500"/>
          </a:xfrm>
          <a:prstGeom prst="rect">
            <a:avLst/>
          </a:prstGeom>
          <a:ln w="28575">
            <a:solidFill>
              <a:schemeClr val="tx1"/>
            </a:solidFill>
          </a:ln>
        </p:spPr>
      </p:pic>
      <p:pic>
        <p:nvPicPr>
          <p:cNvPr id="14" name="Picture 13">
            <a:extLst>
              <a:ext uri="{FF2B5EF4-FFF2-40B4-BE49-F238E27FC236}">
                <a16:creationId xmlns:a16="http://schemas.microsoft.com/office/drawing/2014/main" id="{77E478CB-EA44-F8A1-884C-6AB19A8FD839}"/>
              </a:ext>
            </a:extLst>
          </p:cNvPr>
          <p:cNvPicPr>
            <a:picLocks noChangeAspect="1"/>
          </p:cNvPicPr>
          <p:nvPr/>
        </p:nvPicPr>
        <p:blipFill>
          <a:blip r:embed="rId6"/>
          <a:stretch>
            <a:fillRect/>
          </a:stretch>
        </p:blipFill>
        <p:spPr>
          <a:xfrm rot="16200000">
            <a:off x="2308840" y="2625303"/>
            <a:ext cx="1044295" cy="1366684"/>
          </a:xfrm>
          <a:prstGeom prst="rect">
            <a:avLst/>
          </a:prstGeom>
        </p:spPr>
      </p:pic>
      <p:pic>
        <p:nvPicPr>
          <p:cNvPr id="15" name="Picture 14">
            <a:extLst>
              <a:ext uri="{FF2B5EF4-FFF2-40B4-BE49-F238E27FC236}">
                <a16:creationId xmlns:a16="http://schemas.microsoft.com/office/drawing/2014/main" id="{8C7514D6-1DE5-8D1D-9D72-EDA84DBF8F30}"/>
              </a:ext>
            </a:extLst>
          </p:cNvPr>
          <p:cNvPicPr>
            <a:picLocks noChangeAspect="1"/>
          </p:cNvPicPr>
          <p:nvPr/>
        </p:nvPicPr>
        <p:blipFill>
          <a:blip r:embed="rId6"/>
          <a:stretch>
            <a:fillRect/>
          </a:stretch>
        </p:blipFill>
        <p:spPr>
          <a:xfrm>
            <a:off x="4331109" y="4417139"/>
            <a:ext cx="1366684" cy="1366684"/>
          </a:xfrm>
          <a:prstGeom prst="rect">
            <a:avLst/>
          </a:prstGeom>
        </p:spPr>
      </p:pic>
      <p:pic>
        <p:nvPicPr>
          <p:cNvPr id="16" name="Picture 15">
            <a:extLst>
              <a:ext uri="{FF2B5EF4-FFF2-40B4-BE49-F238E27FC236}">
                <a16:creationId xmlns:a16="http://schemas.microsoft.com/office/drawing/2014/main" id="{54F56769-11CB-E60C-06D3-681DA7566CA5}"/>
              </a:ext>
            </a:extLst>
          </p:cNvPr>
          <p:cNvPicPr>
            <a:picLocks noChangeAspect="1"/>
          </p:cNvPicPr>
          <p:nvPr/>
        </p:nvPicPr>
        <p:blipFill>
          <a:blip r:embed="rId6"/>
          <a:stretch>
            <a:fillRect/>
          </a:stretch>
        </p:blipFill>
        <p:spPr>
          <a:xfrm rot="19260000">
            <a:off x="4417141" y="2930011"/>
            <a:ext cx="1366684" cy="1366684"/>
          </a:xfrm>
          <a:prstGeom prst="rect">
            <a:avLst/>
          </a:prstGeom>
        </p:spPr>
      </p:pic>
      <p:pic>
        <p:nvPicPr>
          <p:cNvPr id="3" name="Picture 2" descr="A red and black logo&#10;&#10;Description automatically generated">
            <a:extLst>
              <a:ext uri="{FF2B5EF4-FFF2-40B4-BE49-F238E27FC236}">
                <a16:creationId xmlns:a16="http://schemas.microsoft.com/office/drawing/2014/main" id="{2926AF91-013A-646B-E5DA-34DE39F9BE6C}"/>
              </a:ext>
            </a:extLst>
          </p:cNvPr>
          <p:cNvPicPr>
            <a:picLocks noChangeAspect="1"/>
          </p:cNvPicPr>
          <p:nvPr/>
        </p:nvPicPr>
        <p:blipFill>
          <a:blip r:embed="rId7"/>
          <a:stretch>
            <a:fillRect/>
          </a:stretch>
        </p:blipFill>
        <p:spPr>
          <a:xfrm>
            <a:off x="2832848" y="4055519"/>
            <a:ext cx="1389529" cy="790914"/>
          </a:xfrm>
          <a:prstGeom prst="rect">
            <a:avLst/>
          </a:prstGeom>
        </p:spPr>
      </p:pic>
    </p:spTree>
    <p:extLst>
      <p:ext uri="{BB962C8B-B14F-4D97-AF65-F5344CB8AC3E}">
        <p14:creationId xmlns:p14="http://schemas.microsoft.com/office/powerpoint/2010/main" val="25748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82AF-5346-C8AC-9FF3-D9F345462B32}"/>
              </a:ext>
            </a:extLst>
          </p:cNvPr>
          <p:cNvSpPr>
            <a:spLocks noGrp="1"/>
          </p:cNvSpPr>
          <p:nvPr>
            <p:ph type="title"/>
          </p:nvPr>
        </p:nvSpPr>
        <p:spPr/>
        <p:txBody>
          <a:bodyPr/>
          <a:lstStyle/>
          <a:p>
            <a:r>
              <a:rPr lang="en-US"/>
              <a:t>Meter Manager</a:t>
            </a:r>
          </a:p>
        </p:txBody>
      </p:sp>
      <p:sp>
        <p:nvSpPr>
          <p:cNvPr id="5" name="Footer Placeholder 4">
            <a:extLst>
              <a:ext uri="{FF2B5EF4-FFF2-40B4-BE49-F238E27FC236}">
                <a16:creationId xmlns:a16="http://schemas.microsoft.com/office/drawing/2014/main" id="{91FA765E-8F1A-B977-710C-83203D0AB027}"/>
              </a:ext>
            </a:extLst>
          </p:cNvPr>
          <p:cNvSpPr>
            <a:spLocks noGrp="1"/>
          </p:cNvSpPr>
          <p:nvPr>
            <p:ph type="ftr" sz="quarter" idx="3"/>
          </p:nvPr>
        </p:nvSpPr>
        <p:spPr/>
        <p:txBody>
          <a:bodyPr/>
          <a:lstStyle/>
          <a:p>
            <a:r>
              <a:rPr lang="en-US"/>
              <a:t>tescometering.com</a:t>
            </a:r>
          </a:p>
        </p:txBody>
      </p:sp>
      <p:sp>
        <p:nvSpPr>
          <p:cNvPr id="6" name="Slide Number Placeholder 5">
            <a:extLst>
              <a:ext uri="{FF2B5EF4-FFF2-40B4-BE49-F238E27FC236}">
                <a16:creationId xmlns:a16="http://schemas.microsoft.com/office/drawing/2014/main" id="{510361F9-2404-371B-EF05-B286D3689D65}"/>
              </a:ext>
            </a:extLst>
          </p:cNvPr>
          <p:cNvSpPr>
            <a:spLocks noGrp="1"/>
          </p:cNvSpPr>
          <p:nvPr>
            <p:ph type="sldNum" sz="quarter" idx="4"/>
          </p:nvPr>
        </p:nvSpPr>
        <p:spPr/>
        <p:txBody>
          <a:bodyPr/>
          <a:lstStyle/>
          <a:p>
            <a:fld id="{4BEAC4C4-F0A7-4B61-A827-E4198D078267}" type="slidenum">
              <a:rPr lang="en-US" smtClean="0"/>
              <a:t>6</a:t>
            </a:fld>
            <a:endParaRPr lang="en-US"/>
          </a:p>
        </p:txBody>
      </p:sp>
      <p:pic>
        <p:nvPicPr>
          <p:cNvPr id="3" name="Picture 2" descr="A close-up of a logo&#10;&#10;Description automatically generated">
            <a:extLst>
              <a:ext uri="{FF2B5EF4-FFF2-40B4-BE49-F238E27FC236}">
                <a16:creationId xmlns:a16="http://schemas.microsoft.com/office/drawing/2014/main" id="{29D6DE27-7448-2A12-FFD7-05FAE820F70B}"/>
              </a:ext>
            </a:extLst>
          </p:cNvPr>
          <p:cNvPicPr>
            <a:picLocks noChangeAspect="1"/>
          </p:cNvPicPr>
          <p:nvPr/>
        </p:nvPicPr>
        <p:blipFill>
          <a:blip r:embed="rId2"/>
          <a:stretch>
            <a:fillRect/>
          </a:stretch>
        </p:blipFill>
        <p:spPr>
          <a:xfrm>
            <a:off x="394447" y="1357660"/>
            <a:ext cx="8247529" cy="3900634"/>
          </a:xfrm>
          <a:prstGeom prst="rect">
            <a:avLst/>
          </a:prstGeom>
        </p:spPr>
      </p:pic>
    </p:spTree>
    <p:extLst>
      <p:ext uri="{BB962C8B-B14F-4D97-AF65-F5344CB8AC3E}">
        <p14:creationId xmlns:p14="http://schemas.microsoft.com/office/powerpoint/2010/main" val="1006040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FF0000"/>
                </a:solidFill>
              </a:rPr>
              <a:t>Add Value Throughout the AMI Portfolio </a:t>
            </a:r>
          </a:p>
        </p:txBody>
      </p:sp>
      <p:sp>
        <p:nvSpPr>
          <p:cNvPr id="4" name="Footer Placeholder 3"/>
          <p:cNvSpPr>
            <a:spLocks noGrp="1"/>
          </p:cNvSpPr>
          <p:nvPr>
            <p:ph type="ftr" sz="quarter" idx="3"/>
          </p:nvPr>
        </p:nvSpPr>
        <p:spPr/>
        <p:txBody>
          <a:bodyPr/>
          <a:lstStyle/>
          <a:p>
            <a:r>
              <a:rPr lang="en-US"/>
              <a:t>tescometering.com</a:t>
            </a:r>
          </a:p>
        </p:txBody>
      </p:sp>
      <p:sp>
        <p:nvSpPr>
          <p:cNvPr id="5" name="Slide Number Placeholder 4"/>
          <p:cNvSpPr>
            <a:spLocks noGrp="1"/>
          </p:cNvSpPr>
          <p:nvPr>
            <p:ph type="sldNum" sz="quarter" idx="4"/>
          </p:nvPr>
        </p:nvSpPr>
        <p:spPr/>
        <p:txBody>
          <a:bodyPr/>
          <a:lstStyle/>
          <a:p>
            <a:fld id="{4BEAC4C4-F0A7-4B61-A827-E4198D078267}" type="slidenum">
              <a:rPr lang="en-US" smtClean="0"/>
              <a:t>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48092"/>
            <a:ext cx="9144000" cy="299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05" y="5123933"/>
            <a:ext cx="8836572" cy="115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1527" y="1300655"/>
            <a:ext cx="8891537" cy="461665"/>
          </a:xfrm>
          <a:prstGeom prst="rect">
            <a:avLst/>
          </a:prstGeom>
          <a:noFill/>
        </p:spPr>
        <p:txBody>
          <a:bodyPr wrap="none" rtlCol="0">
            <a:spAutoFit/>
          </a:bodyPr>
          <a:lstStyle/>
          <a:p>
            <a:r>
              <a:rPr lang="en-US" sz="2400" b="1">
                <a:solidFill>
                  <a:srgbClr val="C00000"/>
                </a:solidFill>
              </a:rPr>
              <a:t>Architected with touchpoints to efficiently process core information </a:t>
            </a:r>
          </a:p>
        </p:txBody>
      </p:sp>
    </p:spTree>
    <p:extLst>
      <p:ext uri="{BB962C8B-B14F-4D97-AF65-F5344CB8AC3E}">
        <p14:creationId xmlns:p14="http://schemas.microsoft.com/office/powerpoint/2010/main" val="3820829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577" y="156259"/>
            <a:ext cx="8149423" cy="679832"/>
          </a:xfrm>
        </p:spPr>
        <p:txBody>
          <a:bodyPr vert="horz" lIns="91440" tIns="45720" rIns="91440" bIns="45720" rtlCol="0" anchor="ctr">
            <a:noAutofit/>
          </a:bodyPr>
          <a:lstStyle/>
          <a:p>
            <a:pPr>
              <a:lnSpc>
                <a:spcPct val="65000"/>
              </a:lnSpc>
            </a:pPr>
            <a:r>
              <a:rPr lang="en-US" sz="3400">
                <a:solidFill>
                  <a:srgbClr val="FF0000"/>
                </a:solidFill>
              </a:rPr>
              <a:t>Metering-Centric Field Service Management</a:t>
            </a:r>
          </a:p>
        </p:txBody>
      </p:sp>
      <p:sp>
        <p:nvSpPr>
          <p:cNvPr id="4" name="Footer Placeholder 3"/>
          <p:cNvSpPr>
            <a:spLocks noGrp="1"/>
          </p:cNvSpPr>
          <p:nvPr>
            <p:ph type="ftr" sz="quarter" idx="3"/>
          </p:nvPr>
        </p:nvSpPr>
        <p:spPr/>
        <p:txBody>
          <a:bodyPr/>
          <a:lstStyle/>
          <a:p>
            <a:r>
              <a:rPr lang="en-US"/>
              <a:t>tescometering.com</a:t>
            </a:r>
          </a:p>
        </p:txBody>
      </p:sp>
      <p:sp>
        <p:nvSpPr>
          <p:cNvPr id="5" name="Slide Number Placeholder 4"/>
          <p:cNvSpPr>
            <a:spLocks noGrp="1"/>
          </p:cNvSpPr>
          <p:nvPr>
            <p:ph type="sldNum" sz="quarter" idx="4"/>
          </p:nvPr>
        </p:nvSpPr>
        <p:spPr/>
        <p:txBody>
          <a:bodyPr/>
          <a:lstStyle/>
          <a:p>
            <a:fld id="{4BEAC4C4-F0A7-4B61-A827-E4198D078267}" type="slidenum">
              <a:rPr lang="en-US" smtClean="0"/>
              <a:t>8</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2" y="1063592"/>
            <a:ext cx="4807007" cy="427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05" r="-288" b="641"/>
          <a:stretch/>
        </p:blipFill>
        <p:spPr bwMode="auto">
          <a:xfrm>
            <a:off x="4905330" y="1545021"/>
            <a:ext cx="4186485" cy="481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54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94" y="136524"/>
            <a:ext cx="8366706" cy="679832"/>
          </a:xfrm>
        </p:spPr>
        <p:txBody>
          <a:bodyPr vert="horz" lIns="91440" tIns="45720" rIns="91440" bIns="45720" rtlCol="0" anchor="ctr">
            <a:noAutofit/>
          </a:bodyPr>
          <a:lstStyle/>
          <a:p>
            <a:pPr>
              <a:lnSpc>
                <a:spcPct val="65000"/>
              </a:lnSpc>
            </a:pPr>
            <a:r>
              <a:rPr lang="en-US" sz="3200">
                <a:solidFill>
                  <a:srgbClr val="FF0000"/>
                </a:solidFill>
              </a:rPr>
              <a:t>Built in Intelligence with Real-time Information</a:t>
            </a:r>
          </a:p>
        </p:txBody>
      </p:sp>
      <p:sp>
        <p:nvSpPr>
          <p:cNvPr id="4" name="Footer Placeholder 3"/>
          <p:cNvSpPr>
            <a:spLocks noGrp="1"/>
          </p:cNvSpPr>
          <p:nvPr>
            <p:ph type="ftr" sz="quarter" idx="3"/>
          </p:nvPr>
        </p:nvSpPr>
        <p:spPr/>
        <p:txBody>
          <a:bodyPr/>
          <a:lstStyle/>
          <a:p>
            <a:r>
              <a:rPr lang="en-US"/>
              <a:t>tescometering.com</a:t>
            </a:r>
          </a:p>
        </p:txBody>
      </p:sp>
      <p:sp>
        <p:nvSpPr>
          <p:cNvPr id="5" name="Slide Number Placeholder 4"/>
          <p:cNvSpPr>
            <a:spLocks noGrp="1"/>
          </p:cNvSpPr>
          <p:nvPr>
            <p:ph type="sldNum" sz="quarter" idx="4"/>
          </p:nvPr>
        </p:nvSpPr>
        <p:spPr/>
        <p:txBody>
          <a:bodyPr/>
          <a:lstStyle/>
          <a:p>
            <a:fld id="{4BEAC4C4-F0A7-4B61-A827-E4198D078267}" type="slidenum">
              <a:rPr lang="en-US" smtClean="0"/>
              <a:t>9</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5516"/>
            <a:ext cx="9144000" cy="414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81894"/>
            <a:ext cx="2664372" cy="136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5B716316-E660-D4EB-CCD0-91110D28F52D}"/>
              </a:ext>
            </a:extLst>
          </p:cNvPr>
          <p:cNvPicPr>
            <a:picLocks noChangeAspect="1"/>
          </p:cNvPicPr>
          <p:nvPr/>
        </p:nvPicPr>
        <p:blipFill>
          <a:blip r:embed="rId4"/>
          <a:stretch>
            <a:fillRect/>
          </a:stretch>
        </p:blipFill>
        <p:spPr>
          <a:xfrm>
            <a:off x="6567116" y="4908204"/>
            <a:ext cx="1076325" cy="1544297"/>
          </a:xfrm>
          <a:prstGeom prst="rect">
            <a:avLst/>
          </a:prstGeom>
        </p:spPr>
      </p:pic>
      <p:pic>
        <p:nvPicPr>
          <p:cNvPr id="7" name="Picture 6">
            <a:extLst>
              <a:ext uri="{FF2B5EF4-FFF2-40B4-BE49-F238E27FC236}">
                <a16:creationId xmlns:a16="http://schemas.microsoft.com/office/drawing/2014/main" id="{3E096BE7-76A1-5B84-8EFE-CAB49530C18A}"/>
              </a:ext>
            </a:extLst>
          </p:cNvPr>
          <p:cNvPicPr>
            <a:picLocks noChangeAspect="1"/>
          </p:cNvPicPr>
          <p:nvPr/>
        </p:nvPicPr>
        <p:blipFill>
          <a:blip r:embed="rId5"/>
          <a:stretch>
            <a:fillRect/>
          </a:stretch>
        </p:blipFill>
        <p:spPr>
          <a:xfrm>
            <a:off x="7752607" y="4908205"/>
            <a:ext cx="1296144" cy="1544297"/>
          </a:xfrm>
          <a:prstGeom prst="rect">
            <a:avLst/>
          </a:prstGeom>
        </p:spPr>
      </p:pic>
    </p:spTree>
    <p:extLst>
      <p:ext uri="{BB962C8B-B14F-4D97-AF65-F5344CB8AC3E}">
        <p14:creationId xmlns:p14="http://schemas.microsoft.com/office/powerpoint/2010/main" val="1694053133"/>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C9FBA9A1E1D740B1DCF6386C070AF4" ma:contentTypeVersion="12" ma:contentTypeDescription="Create a new document." ma:contentTypeScope="" ma:versionID="5ad01c4bad8d80e220d7592b21119a58">
  <xsd:schema xmlns:xsd="http://www.w3.org/2001/XMLSchema" xmlns:xs="http://www.w3.org/2001/XMLSchema" xmlns:p="http://schemas.microsoft.com/office/2006/metadata/properties" xmlns:ns3="648a23e9-09fa-4cf6-bbac-7c52af94b07c" xmlns:ns4="cfdf2e1f-175b-4434-aec7-c0ff8f61fcb0" targetNamespace="http://schemas.microsoft.com/office/2006/metadata/properties" ma:root="true" ma:fieldsID="9d7dfc73ac493db484552102f2aa32b3" ns3:_="" ns4:_="">
    <xsd:import namespace="648a23e9-09fa-4cf6-bbac-7c52af94b07c"/>
    <xsd:import namespace="cfdf2e1f-175b-4434-aec7-c0ff8f61fcb0"/>
    <xsd:element name="properties">
      <xsd:complexType>
        <xsd:sequence>
          <xsd:element name="documentManagement">
            <xsd:complexType>
              <xsd:all>
                <xsd:element ref="ns3:_activity" minOccurs="0"/>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ObjectDetectorVersions" minOccurs="0"/>
                <xsd:element ref="ns3:MediaServiceAutoTags" minOccurs="0"/>
                <xsd:element ref="ns3:MediaLengthInSecond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8a23e9-09fa-4cf6-bbac-7c52af94b07c"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df2e1f-175b-4434-aec7-c0ff8f61fc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48a23e9-09fa-4cf6-bbac-7c52af94b07c" xsi:nil="true"/>
  </documentManagement>
</p:properties>
</file>

<file path=customXml/itemProps1.xml><?xml version="1.0" encoding="utf-8"?>
<ds:datastoreItem xmlns:ds="http://schemas.openxmlformats.org/officeDocument/2006/customXml" ds:itemID="{36AE1A9A-EEA7-4F09-94C0-775206A5F71C}">
  <ds:schemaRefs>
    <ds:schemaRef ds:uri="http://schemas.microsoft.com/sharepoint/v3/contenttype/forms"/>
  </ds:schemaRefs>
</ds:datastoreItem>
</file>

<file path=customXml/itemProps2.xml><?xml version="1.0" encoding="utf-8"?>
<ds:datastoreItem xmlns:ds="http://schemas.openxmlformats.org/officeDocument/2006/customXml" ds:itemID="{0744A98C-433F-4E72-8C62-017BC66728B0}">
  <ds:schemaRefs>
    <ds:schemaRef ds:uri="648a23e9-09fa-4cf6-bbac-7c52af94b07c"/>
    <ds:schemaRef ds:uri="cfdf2e1f-175b-4434-aec7-c0ff8f61fc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F0CC9F-2095-427D-A67F-53B42A4EE344}">
  <ds:schemaRefs>
    <ds:schemaRef ds:uri="648a23e9-09fa-4cf6-bbac-7c52af94b07c"/>
    <ds:schemaRef ds:uri="cfdf2e1f-175b-4434-aec7-c0ff8f61fc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38</Slides>
  <Notes>10</Notes>
  <HiddenSlides>0</HiddenSlide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TESCO Template</vt:lpstr>
      <vt:lpstr>TESCO Template</vt:lpstr>
      <vt:lpstr>Building a Better Software Base for Meter Services</vt:lpstr>
      <vt:lpstr>Software as a Tool</vt:lpstr>
      <vt:lpstr>TESCO’s vision</vt:lpstr>
      <vt:lpstr>TESCO’s vision</vt:lpstr>
      <vt:lpstr>Using this model for ourselves</vt:lpstr>
      <vt:lpstr>Meter Manager</vt:lpstr>
      <vt:lpstr>Add Value Throughout the AMI Portfolio </vt:lpstr>
      <vt:lpstr>Metering-Centric Field Service Management</vt:lpstr>
      <vt:lpstr>Built in Intelligence with Real-time Information</vt:lpstr>
      <vt:lpstr>TESCO Device Manager - TDM</vt:lpstr>
      <vt:lpstr>TESCO Device Manager (TDM)  linking to the hardware </vt:lpstr>
      <vt:lpstr>TESCO TDM with Meter Manager</vt:lpstr>
      <vt:lpstr>Using TDM to automate and streamline</vt:lpstr>
      <vt:lpstr>NightHawk</vt:lpstr>
      <vt:lpstr>NightHawk</vt:lpstr>
      <vt:lpstr>NightHawk</vt:lpstr>
      <vt:lpstr>Communication Network and Cyber Security </vt:lpstr>
      <vt:lpstr>Unified Digital Platform</vt:lpstr>
      <vt:lpstr>Tesco Analytics</vt:lpstr>
      <vt:lpstr>History and Statistics</vt:lpstr>
      <vt:lpstr>Significance and Testing</vt:lpstr>
      <vt:lpstr>A few case studies on how to use data across platforms</vt:lpstr>
      <vt:lpstr>A few case studies on how to use data across platforms</vt:lpstr>
      <vt:lpstr>A few case studies on how to use data across platforms</vt:lpstr>
      <vt:lpstr>A few case studies on how to use data across platforms</vt:lpstr>
      <vt:lpstr>A few case studies on how to use data across platforms</vt:lpstr>
      <vt:lpstr>A few case studies on how to use data across platforms</vt:lpstr>
      <vt:lpstr>Next Generation Analytics</vt:lpstr>
      <vt:lpstr>Artificial Intelligence</vt:lpstr>
      <vt:lpstr>Artificial Intelligence</vt:lpstr>
      <vt:lpstr>Data Engineering and Data Science</vt:lpstr>
      <vt:lpstr>Automated Machine Learning</vt:lpstr>
      <vt:lpstr>Representative Machine learning Process Map</vt:lpstr>
      <vt:lpstr>Automation</vt:lpstr>
      <vt:lpstr>AI &amp; automation Example - Predictive Maintenance</vt:lpstr>
      <vt:lpstr>Tesco Digital Platform</vt:lpstr>
      <vt:lpstr>Tesco Digital</vt:lpstr>
      <vt:lpstr>Q&amp;A/Contact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Jedidiah Tamayo</dc:creator>
  <cp:revision>3</cp:revision>
  <dcterms:created xsi:type="dcterms:W3CDTF">2021-12-30T15:47:27Z</dcterms:created>
  <dcterms:modified xsi:type="dcterms:W3CDTF">2023-10-02T14:54:13Z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0x01010063C9FBA9A1E1D740B1DCF6386C070AF4</vt:lpwstr>
  </property>
</Properties>
</file>