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43"/>
  </p:notesMasterIdLst>
  <p:handoutMasterIdLst>
    <p:handoutMasterId r:id="rId44"/>
  </p:handoutMasterIdLst>
  <p:sldIdLst>
    <p:sldId id="459" r:id="rId2"/>
    <p:sldId id="329" r:id="rId3"/>
    <p:sldId id="428" r:id="rId4"/>
    <p:sldId id="405" r:id="rId5"/>
    <p:sldId id="361" r:id="rId6"/>
    <p:sldId id="408" r:id="rId7"/>
    <p:sldId id="406" r:id="rId8"/>
    <p:sldId id="433" r:id="rId9"/>
    <p:sldId id="434" r:id="rId10"/>
    <p:sldId id="435" r:id="rId11"/>
    <p:sldId id="436" r:id="rId12"/>
    <p:sldId id="448" r:id="rId13"/>
    <p:sldId id="421" r:id="rId14"/>
    <p:sldId id="422" r:id="rId15"/>
    <p:sldId id="411" r:id="rId16"/>
    <p:sldId id="449" r:id="rId17"/>
    <p:sldId id="450" r:id="rId18"/>
    <p:sldId id="451" r:id="rId19"/>
    <p:sldId id="442" r:id="rId20"/>
    <p:sldId id="443" r:id="rId21"/>
    <p:sldId id="452" r:id="rId22"/>
    <p:sldId id="453" r:id="rId23"/>
    <p:sldId id="437" r:id="rId24"/>
    <p:sldId id="439" r:id="rId25"/>
    <p:sldId id="440" r:id="rId26"/>
    <p:sldId id="441" r:id="rId27"/>
    <p:sldId id="360" r:id="rId28"/>
    <p:sldId id="277" r:id="rId29"/>
    <p:sldId id="371" r:id="rId30"/>
    <p:sldId id="278" r:id="rId31"/>
    <p:sldId id="279" r:id="rId32"/>
    <p:sldId id="454" r:id="rId33"/>
    <p:sldId id="457" r:id="rId34"/>
    <p:sldId id="458" r:id="rId35"/>
    <p:sldId id="455" r:id="rId36"/>
    <p:sldId id="348" r:id="rId37"/>
    <p:sldId id="342" r:id="rId38"/>
    <p:sldId id="343" r:id="rId39"/>
    <p:sldId id="344" r:id="rId40"/>
    <p:sldId id="345" r:id="rId41"/>
    <p:sldId id="460" r:id="rId42"/>
  </p:sldIdLst>
  <p:sldSz cx="9144000" cy="6858000" type="screen4x3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FF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86" autoAdjust="0"/>
    <p:restoredTop sz="94655" autoAdjust="0"/>
  </p:normalViewPr>
  <p:slideViewPr>
    <p:cSldViewPr>
      <p:cViewPr varScale="1">
        <p:scale>
          <a:sx n="103" d="100"/>
          <a:sy n="103" d="100"/>
        </p:scale>
        <p:origin x="720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3" d="100"/>
          <a:sy n="73" d="100"/>
        </p:scale>
        <p:origin x="-3036" y="-10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0FF2A244-5193-427A-9829-47011BBA0345}" type="datetimeFigureOut">
              <a:rPr lang="en-US" smtClean="0"/>
              <a:pPr/>
              <a:t>3/1/2022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0A87B909-3D0C-4366-A00B-200392FD9B4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24914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9B0298C2-0563-49E2-AD6A-59F1AEFB2BF2}" type="datetimeFigureOut">
              <a:rPr lang="en-US" smtClean="0"/>
              <a:pPr/>
              <a:t>3/1/2022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1E854EE5-754F-47B7-8030-B866B8E7152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73267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67254" eaLnBrk="0" hangingPunct="0">
              <a:defRPr sz="1300">
                <a:solidFill>
                  <a:schemeClr val="tx1"/>
                </a:solidFill>
                <a:latin typeface="Arial" charset="0"/>
              </a:defRPr>
            </a:lvl1pPr>
            <a:lvl2pPr marL="776457" indent="-298637" algn="l" defTabSz="967254" eaLnBrk="0" hangingPunct="0">
              <a:defRPr sz="1300">
                <a:solidFill>
                  <a:schemeClr val="tx1"/>
                </a:solidFill>
                <a:latin typeface="Arial" charset="0"/>
              </a:defRPr>
            </a:lvl2pPr>
            <a:lvl3pPr marL="1194549" indent="-238910" algn="l" defTabSz="967254" eaLnBrk="0" hangingPunct="0">
              <a:defRPr sz="1300">
                <a:solidFill>
                  <a:schemeClr val="tx1"/>
                </a:solidFill>
                <a:latin typeface="Arial" charset="0"/>
              </a:defRPr>
            </a:lvl3pPr>
            <a:lvl4pPr marL="1672369" indent="-238910" algn="l" defTabSz="967254" eaLnBrk="0" hangingPunct="0">
              <a:defRPr sz="1300">
                <a:solidFill>
                  <a:schemeClr val="tx1"/>
                </a:solidFill>
                <a:latin typeface="Arial" charset="0"/>
              </a:defRPr>
            </a:lvl4pPr>
            <a:lvl5pPr marL="2150189" indent="-238910" algn="l" defTabSz="967254" eaLnBrk="0" hangingPunct="0">
              <a:defRPr sz="1300">
                <a:solidFill>
                  <a:schemeClr val="tx1"/>
                </a:solidFill>
                <a:latin typeface="Arial" charset="0"/>
              </a:defRPr>
            </a:lvl5pPr>
            <a:lvl6pPr marL="2628008" indent="-238910" defTabSz="967254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3105828" indent="-238910" defTabSz="967254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583648" indent="-238910" defTabSz="967254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4061468" indent="-238910" defTabSz="967254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93DCF13E-24C1-433C-9524-BE08FDB766B2}" type="slidenum">
              <a:rPr lang="ru-RU" altLang="en-US" smtClean="0"/>
              <a:pPr algn="r" eaLnBrk="1" hangingPunct="1"/>
              <a:t>1</a:t>
            </a:fld>
            <a:endParaRPr lang="ru-RU" altLang="en-US"/>
          </a:p>
        </p:txBody>
      </p:sp>
      <p:sp>
        <p:nvSpPr>
          <p:cNvPr id="30723" name="Rectangle 7"/>
          <p:cNvSpPr txBox="1">
            <a:spLocks noGrp="1" noChangeArrowheads="1"/>
          </p:cNvSpPr>
          <p:nvPr/>
        </p:nvSpPr>
        <p:spPr bwMode="auto">
          <a:xfrm>
            <a:off x="4143832" y="9119325"/>
            <a:ext cx="3169698" cy="48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3" tIns="48332" rIns="96663" bIns="48332" anchor="b"/>
          <a:lstStyle>
            <a:lvl1pPr algn="l" defTabSz="925513"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50888" indent="-288925" algn="l" defTabSz="925513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55700" indent="-230188" algn="l" defTabSz="925513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19250" indent="-231775" algn="l" defTabSz="925513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81213" indent="-231775" algn="l" defTabSz="925513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38413" indent="-231775" defTabSz="92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95613" indent="-231775" defTabSz="92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52813" indent="-231775" defTabSz="92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10013" indent="-231775" defTabSz="92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1B9E272-E150-4B18-8079-88B2E97475C2}" type="slidenum">
              <a:rPr lang="en-US" altLang="en-US"/>
              <a:pPr algn="r" eaLnBrk="1" hangingPunct="1">
                <a:spcBef>
                  <a:spcPct val="0"/>
                </a:spcBef>
              </a:pPr>
              <a:t>1</a:t>
            </a:fld>
            <a:endParaRPr lang="en-US" altLang="en-US" dirty="0"/>
          </a:p>
        </p:txBody>
      </p:sp>
      <p:sp>
        <p:nvSpPr>
          <p:cNvPr id="307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307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55" y="4561313"/>
            <a:ext cx="5851492" cy="4320375"/>
          </a:xfrm>
          <a:noFill/>
        </p:spPr>
        <p:txBody>
          <a:bodyPr lIns="96663" tIns="48332" rIns="96663" bIns="48332"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1pPr>
            <a:lvl2pPr marL="785386" indent="-302072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2pPr>
            <a:lvl3pPr marL="1208287" indent="-241657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3pPr>
            <a:lvl4pPr marL="1691601" indent="-241657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4pPr>
            <a:lvl5pPr marL="2174916" indent="-241657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5pPr>
            <a:lvl6pPr marL="2658231" indent="-24165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3141546" indent="-24165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624860" indent="-24165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4108174" indent="-24165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BD0C0CF-4316-4958-B8D0-33D5BD090639}" type="slidenum">
              <a:rPr lang="en-US" altLang="en-US" smtClean="0"/>
              <a:pPr eaLnBrk="1" hangingPunct="1">
                <a:spcBef>
                  <a:spcPct val="0"/>
                </a:spcBef>
              </a:pPr>
              <a:t>41</a:t>
            </a:fld>
            <a:endParaRPr lang="en-US" altLang="en-US" dirty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198" y="1952367"/>
            <a:ext cx="6858001" cy="1557595"/>
          </a:xfrm>
        </p:spPr>
        <p:txBody>
          <a:bodyPr anchor="b">
            <a:normAutofit/>
          </a:bodyPr>
          <a:lstStyle>
            <a:lvl1pPr algn="ctr">
              <a:defRPr lang="en-US" sz="7200" b="1" kern="1200" dirty="0" smtClean="0">
                <a:solidFill>
                  <a:srgbClr val="E41937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3509963"/>
            <a:ext cx="6858000" cy="674859"/>
          </a:xfrm>
        </p:spPr>
        <p:txBody>
          <a:bodyPr>
            <a:noAutofit/>
          </a:bodyPr>
          <a:lstStyle>
            <a:lvl1pPr marL="0" indent="0" algn="ctr">
              <a:buNone/>
              <a:defRPr lang="en-US" sz="54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946B9CE6-210F-43EF-BD53-298BF0118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912"/>
            <a:ext cx="1504950" cy="673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8A48CEE0-64AC-4D00-B568-F562453C76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160" y="272492"/>
            <a:ext cx="23780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D0A6E45-0B79-45FF-B842-D196CFAE6A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91113" y="4902200"/>
            <a:ext cx="3244850" cy="271161"/>
          </a:xfrm>
          <a:noFill/>
        </p:spPr>
        <p:txBody>
          <a:bodyPr/>
          <a:lstStyle>
            <a:lvl1pPr marL="0" indent="0" algn="r" rtl="0" eaLnBrk="1" fontAlgn="base" hangingPunct="1">
              <a:spcBef>
                <a:spcPct val="0"/>
              </a:spcBef>
              <a:spcAft>
                <a:spcPct val="0"/>
              </a:spcAft>
              <a:buNone/>
              <a:defRPr lang="en-US" sz="1600" i="1" kern="1200" dirty="0" smtClean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lang="en-US" sz="1600" kern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319FC007-A6F3-4F7B-9CAE-F01BBE73F3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91113" y="5173361"/>
            <a:ext cx="3244850" cy="271161"/>
          </a:xfrm>
          <a:noFill/>
        </p:spPr>
        <p:txBody>
          <a:bodyPr/>
          <a:lstStyle>
            <a:lvl1pPr marL="0" indent="0" algn="r" rtl="0" eaLnBrk="1" fontAlgn="base" hangingPunct="1">
              <a:spcBef>
                <a:spcPct val="0"/>
              </a:spcBef>
              <a:spcAft>
                <a:spcPct val="0"/>
              </a:spcAft>
              <a:buNone/>
              <a:defRPr lang="en-US" sz="1600" i="0" kern="1200" dirty="0" smtClean="0">
                <a:solidFill>
                  <a:schemeClr val="bg2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lang="en-US" sz="1600" kern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B138B86E-3693-45AE-8B99-88B71C974B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91113" y="5444522"/>
            <a:ext cx="3244850" cy="271161"/>
          </a:xfrm>
          <a:noFill/>
        </p:spPr>
        <p:txBody>
          <a:bodyPr/>
          <a:lstStyle>
            <a:lvl1pPr marL="0" indent="0" algn="r" rtl="0" eaLnBrk="1" fontAlgn="base" hangingPunct="1">
              <a:spcBef>
                <a:spcPct val="0"/>
              </a:spcBef>
              <a:spcAft>
                <a:spcPct val="0"/>
              </a:spcAft>
              <a:buNone/>
              <a:defRPr lang="en-US" sz="1600" i="0" kern="1200" dirty="0" smtClean="0">
                <a:solidFill>
                  <a:schemeClr val="bg2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lang="en-US" sz="1600" kern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Presented by</a:t>
            </a:r>
          </a:p>
        </p:txBody>
      </p:sp>
    </p:spTree>
    <p:extLst>
      <p:ext uri="{BB962C8B-B14F-4D97-AF65-F5344CB8AC3E}">
        <p14:creationId xmlns:p14="http://schemas.microsoft.com/office/powerpoint/2010/main" val="3563795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6951" y="152400"/>
            <a:ext cx="7208107" cy="679832"/>
          </a:xfrm>
        </p:spPr>
        <p:txBody>
          <a:bodyPr>
            <a:noAutofit/>
          </a:bodyPr>
          <a:lstStyle>
            <a:lvl1pPr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09817"/>
            <a:ext cx="7886700" cy="48424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8DC7E85C-6D40-493F-A187-8DF021C422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26" y="56966"/>
            <a:ext cx="1116226" cy="67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1B4E3D2-6523-4F84-A951-C6829D40F3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8650" y="633661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F2C09E2-0F6A-4950-80B1-3784761379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9ABCF8-B696-4AAE-AEF6-910B77DD8B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704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2280" y="1120347"/>
            <a:ext cx="6838308" cy="3442130"/>
          </a:xfrm>
        </p:spPr>
        <p:txBody>
          <a:bodyPr anchor="b">
            <a:noAutofit/>
          </a:bodyPr>
          <a:lstStyle>
            <a:lvl1pPr>
              <a:defRPr sz="8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2280" y="4571269"/>
            <a:ext cx="683830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85CCE1F-5BFE-436E-A352-A0224124D7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72280" y="6356350"/>
            <a:ext cx="2970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A8CE0CA-7507-423A-8995-E96F69FD8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9ABCF8-B696-4AAE-AEF6-910B77DD8B8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8770EDB6-0DB6-41C7-B56F-5598F5DCF4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263" y="66859"/>
            <a:ext cx="1116226" cy="67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25FDB225-F00F-47C8-93CF-7F2B75E3F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912"/>
            <a:ext cx="1504950" cy="673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0576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25D47C2-4CDB-41A5-B70C-43A0977D9A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8650" y="633661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4071A1D-1215-4B6C-B056-EB737D2A86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9ABCF8-B696-4AAE-AEF6-910B77DD8B8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2479AA7E-B1DD-4254-B2CD-4A631A4E76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26" y="56966"/>
            <a:ext cx="1116226" cy="67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431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6951" y="365126"/>
            <a:ext cx="7146323" cy="5186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84CC7AF6-FE01-498E-8EC4-10C598268D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8650" y="633661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613EE7B-FBE8-4FED-A3B3-2D98DB6996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9ABCF8-B696-4AAE-AEF6-910B77DD8B8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43027FC8-DA9E-4820-8BE3-9100EFED7F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25" y="156259"/>
            <a:ext cx="1116226" cy="67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8736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6950" y="136524"/>
            <a:ext cx="6958399" cy="81082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8343AB8-FDC8-4BDD-9F5D-8F5008EE59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8650" y="633661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7B76846-C3D9-46DA-9875-A8C9D81A3F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9ABCF8-B696-4AAE-AEF6-910B77DD8B8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5ACEB650-E4DF-4271-9A3B-13B66E01BA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25" y="156259"/>
            <a:ext cx="1116226" cy="67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0408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3E242F-D047-40E0-904E-9D2C58699B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8650" y="633661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C95787-535C-450B-88E4-80BB5E6957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AC4C4-F0A7-4B61-A827-E4198D07826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BED3FEE9-77D6-4682-87C2-7994F36C96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25" y="156259"/>
            <a:ext cx="1116226" cy="67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4682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9ABCF8-B696-4AAE-AEF6-910B77DD8B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282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0000">
        <p15:prstTrans prst="drape"/>
      </p:transition>
    </mc:Choice>
    <mc:Fallback xmlns="">
      <p:transition spd="slow" advClick="0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36524"/>
            <a:ext cx="7886700" cy="934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186249"/>
            <a:ext cx="7886700" cy="4990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8650" y="633661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9ABCF8-B696-4AAE-AEF6-910B77DD8B8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C796F7-BF61-443C-9DF2-0CFC9EBAAC23}"/>
              </a:ext>
            </a:extLst>
          </p:cNvPr>
          <p:cNvSpPr/>
          <p:nvPr/>
        </p:nvSpPr>
        <p:spPr>
          <a:xfrm>
            <a:off x="395416" y="861382"/>
            <a:ext cx="8353168" cy="45719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427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3" r:id="rId8"/>
  </p:sldLayoutIdLst>
  <p:hf hd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lang="en-US" sz="4400" kern="1200" cap="small" dirty="0" smtClean="0">
          <a:solidFill>
            <a:srgbClr val="FF0000"/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533400" y="4568998"/>
            <a:ext cx="82296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C00000"/>
                </a:solidFill>
              </a:rPr>
              <a:t>Prepared by Tom Lawton, TESCO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C00000"/>
                </a:solidFill>
              </a:rPr>
              <a:t>The Eastern Specialty Company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C00000"/>
              </a:solidFill>
            </a:endParaRPr>
          </a:p>
          <a:p>
            <a:pPr algn="r" eaLnBrk="1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600" i="1" dirty="0">
                <a:solidFill>
                  <a:srgbClr val="C00000"/>
                </a:solidFill>
              </a:rPr>
              <a:t>For Southeastern Distribution Apparatus School</a:t>
            </a:r>
          </a:p>
          <a:p>
            <a:pPr algn="r" eaLnBrk="1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600" i="1" dirty="0">
                <a:solidFill>
                  <a:srgbClr val="C00000"/>
                </a:solidFill>
              </a:rPr>
              <a:t>Module 200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BA7F74-8F15-497C-8E7D-80306AF58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436" y="5095876"/>
            <a:ext cx="1894242" cy="857248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DD0D77C-1799-406B-9AD9-390B3A873D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7800" y="2133285"/>
            <a:ext cx="7162801" cy="1557595"/>
          </a:xfrm>
        </p:spPr>
        <p:txBody>
          <a:bodyPr>
            <a:normAutofit fontScale="90000"/>
          </a:bodyPr>
          <a:lstStyle/>
          <a:p>
            <a:r>
              <a:rPr lang="en-US" dirty="0"/>
              <a:t>EVSE Charging Stations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0C419B4-A7BA-46A6-AE99-01F9ADE0E258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337300"/>
            <a:ext cx="3086100" cy="365125"/>
          </a:xfrm>
        </p:spPr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071861-CC1D-4E2E-A501-CB730CC3C51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86600" y="6356350"/>
            <a:ext cx="2057400" cy="365125"/>
          </a:xfrm>
        </p:spPr>
        <p:txBody>
          <a:bodyPr/>
          <a:lstStyle/>
          <a:p>
            <a:fld id="{4BEAC4C4-F0A7-4B61-A827-E4198D07826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4382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+mj-lt"/>
                <a:cs typeface="Arial" panose="020B0604020202020204" pitchFamily="34" charset="0"/>
              </a:rPr>
              <a:t>CHadeMO DC Public Stations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10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492CD4-EEDD-4F8E-9F4C-43E6C2311B80}"/>
              </a:ext>
            </a:extLst>
          </p:cNvPr>
          <p:cNvSpPr txBox="1"/>
          <p:nvPr/>
        </p:nvSpPr>
        <p:spPr>
          <a:xfrm>
            <a:off x="7620747" y="1474965"/>
            <a:ext cx="11250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2019</a:t>
            </a:r>
          </a:p>
          <a:p>
            <a:r>
              <a:rPr lang="en-US" dirty="0"/>
              <a:t>Sites:</a:t>
            </a:r>
          </a:p>
          <a:p>
            <a:r>
              <a:rPr lang="en-US" dirty="0"/>
              <a:t>2,348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920AF8-1120-413E-9546-6081346E2566}"/>
              </a:ext>
            </a:extLst>
          </p:cNvPr>
          <p:cNvSpPr txBox="1"/>
          <p:nvPr/>
        </p:nvSpPr>
        <p:spPr>
          <a:xfrm>
            <a:off x="7633447" y="2654675"/>
            <a:ext cx="11250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2020</a:t>
            </a:r>
          </a:p>
          <a:p>
            <a:r>
              <a:rPr lang="en-US" dirty="0"/>
              <a:t>Sites:</a:t>
            </a:r>
          </a:p>
          <a:p>
            <a:r>
              <a:rPr lang="en-US" dirty="0"/>
              <a:t>3,640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F62874-8E9F-418B-8EB9-D28C037628E1}"/>
              </a:ext>
            </a:extLst>
          </p:cNvPr>
          <p:cNvSpPr txBox="1"/>
          <p:nvPr/>
        </p:nvSpPr>
        <p:spPr>
          <a:xfrm>
            <a:off x="7620746" y="3733800"/>
            <a:ext cx="11250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4/2021</a:t>
            </a:r>
          </a:p>
          <a:p>
            <a:r>
              <a:rPr lang="en-US" dirty="0"/>
              <a:t>Sites:</a:t>
            </a:r>
          </a:p>
          <a:p>
            <a:r>
              <a:rPr lang="en-US" dirty="0"/>
              <a:t>4,390</a:t>
            </a:r>
          </a:p>
        </p:txBody>
      </p:sp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798A057B-AF1C-41CF-9DB1-267D1E7748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47" y="1371600"/>
            <a:ext cx="6763753" cy="402958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8BEE00E-8289-4607-A934-1CBEE6371796}"/>
              </a:ext>
            </a:extLst>
          </p:cNvPr>
          <p:cNvSpPr txBox="1"/>
          <p:nvPr/>
        </p:nvSpPr>
        <p:spPr>
          <a:xfrm>
            <a:off x="1041400" y="5486400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Number of sites, not ports. A site typically has many ports.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D031CB8-23AE-4486-BECA-FA1FB74872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545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56951" y="152400"/>
            <a:ext cx="7208107" cy="67983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Tesla DC Public Stations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37F8EA-5293-4209-8119-0732ACADA6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9183711-B215-4B6D-9F22-64A4ECE1E2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11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0BA5B0-40D3-4B2E-A8B3-720BCE804E4D}"/>
              </a:ext>
            </a:extLst>
          </p:cNvPr>
          <p:cNvSpPr txBox="1"/>
          <p:nvPr/>
        </p:nvSpPr>
        <p:spPr>
          <a:xfrm>
            <a:off x="7620000" y="2057400"/>
            <a:ext cx="11250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2019</a:t>
            </a:r>
          </a:p>
          <a:p>
            <a:r>
              <a:rPr lang="en-US" dirty="0"/>
              <a:t>Sites:</a:t>
            </a:r>
          </a:p>
          <a:p>
            <a:r>
              <a:rPr lang="en-US" dirty="0"/>
              <a:t>644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5923FD-1887-4F77-8AC1-899AC9C9CE63}"/>
              </a:ext>
            </a:extLst>
          </p:cNvPr>
          <p:cNvSpPr txBox="1"/>
          <p:nvPr/>
        </p:nvSpPr>
        <p:spPr>
          <a:xfrm>
            <a:off x="7620000" y="3124200"/>
            <a:ext cx="11250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2020</a:t>
            </a:r>
          </a:p>
          <a:p>
            <a:r>
              <a:rPr lang="en-US" dirty="0"/>
              <a:t>Sites:</a:t>
            </a:r>
          </a:p>
          <a:p>
            <a:r>
              <a:rPr lang="en-US" dirty="0"/>
              <a:t>1,039</a:t>
            </a:r>
          </a:p>
        </p:txBody>
      </p:sp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BD1816AF-D979-460A-B1BF-A14E90C9FA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47" y="1346510"/>
            <a:ext cx="6819900" cy="432455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C39E612-DED6-484B-90D5-220819902B79}"/>
              </a:ext>
            </a:extLst>
          </p:cNvPr>
          <p:cNvSpPr txBox="1"/>
          <p:nvPr/>
        </p:nvSpPr>
        <p:spPr>
          <a:xfrm>
            <a:off x="990600" y="5708856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Number of sites, not ports. A site typically has many ports.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182041-F3D8-40FA-BA98-6CA192FBC974}"/>
              </a:ext>
            </a:extLst>
          </p:cNvPr>
          <p:cNvSpPr txBox="1"/>
          <p:nvPr/>
        </p:nvSpPr>
        <p:spPr>
          <a:xfrm>
            <a:off x="7620000" y="4216400"/>
            <a:ext cx="11250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4/2020</a:t>
            </a:r>
          </a:p>
          <a:p>
            <a:r>
              <a:rPr lang="en-US" dirty="0"/>
              <a:t>Sites:</a:t>
            </a:r>
          </a:p>
          <a:p>
            <a:r>
              <a:rPr lang="en-US" dirty="0"/>
              <a:t>1,126</a:t>
            </a:r>
          </a:p>
        </p:txBody>
      </p:sp>
    </p:spTree>
    <p:extLst>
      <p:ext uri="{BB962C8B-B14F-4D97-AF65-F5344CB8AC3E}">
        <p14:creationId xmlns:p14="http://schemas.microsoft.com/office/powerpoint/2010/main" val="3780539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28650" y="55735"/>
            <a:ext cx="7886700" cy="934865"/>
          </a:xfrm>
        </p:spPr>
        <p:txBody>
          <a:bodyPr anchor="ctr">
            <a:normAutofit/>
          </a:bodyPr>
          <a:lstStyle/>
          <a:p>
            <a:r>
              <a:rPr lang="en-US" dirty="0"/>
              <a:t>DC EVSE STANDARDS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6629400" cy="475615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b="1" dirty="0"/>
              <a:t>Market Direction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DC Generation 1   ( less than 150kW )</a:t>
            </a:r>
          </a:p>
          <a:p>
            <a:pPr lvl="2">
              <a:lnSpc>
                <a:spcPct val="90000"/>
              </a:lnSpc>
            </a:pPr>
            <a:r>
              <a:rPr lang="en-US" sz="2800" dirty="0"/>
              <a:t>Nominal 400-500 VDC</a:t>
            </a:r>
          </a:p>
          <a:p>
            <a:pPr lvl="2">
              <a:lnSpc>
                <a:spcPct val="90000"/>
              </a:lnSpc>
            </a:pPr>
            <a:r>
              <a:rPr lang="en-US" sz="2800" dirty="0"/>
              <a:t>Up to 300 A max</a:t>
            </a:r>
          </a:p>
          <a:p>
            <a:pPr lvl="2">
              <a:lnSpc>
                <a:spcPct val="90000"/>
              </a:lnSpc>
            </a:pPr>
            <a:r>
              <a:rPr lang="en-US" sz="2800" dirty="0"/>
              <a:t>All current EV’s except one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DC Generation 2 ( up to 400 kW )</a:t>
            </a:r>
          </a:p>
          <a:p>
            <a:pPr lvl="2">
              <a:lnSpc>
                <a:spcPct val="90000"/>
              </a:lnSpc>
            </a:pPr>
            <a:r>
              <a:rPr lang="en-US" sz="2800" dirty="0"/>
              <a:t>Nominal 800 VDC (1000VDC max)</a:t>
            </a:r>
          </a:p>
          <a:p>
            <a:pPr lvl="2">
              <a:lnSpc>
                <a:spcPct val="90000"/>
              </a:lnSpc>
            </a:pPr>
            <a:r>
              <a:rPr lang="en-US" sz="2800" dirty="0"/>
              <a:t>Up to 350A typ, 500 A max</a:t>
            </a:r>
          </a:p>
          <a:p>
            <a:pPr lvl="2">
              <a:lnSpc>
                <a:spcPct val="90000"/>
              </a:lnSpc>
            </a:pPr>
            <a:r>
              <a:rPr lang="en-US" sz="2800" dirty="0"/>
              <a:t>Multiple vehicles announced for 2022</a:t>
            </a:r>
          </a:p>
          <a:p>
            <a:pPr lvl="2" algn="ctr">
              <a:lnSpc>
                <a:spcPct val="90000"/>
              </a:lnSpc>
            </a:pPr>
            <a:r>
              <a:rPr lang="en-US" sz="2800" dirty="0"/>
              <a:t>Expected to be the norm by 2025</a:t>
            </a:r>
          </a:p>
          <a:p>
            <a:pPr lvl="2">
              <a:lnSpc>
                <a:spcPct val="90000"/>
              </a:lnSpc>
            </a:pPr>
            <a:endParaRPr lang="en-US" sz="2800" dirty="0"/>
          </a:p>
          <a:p>
            <a:pPr lvl="1">
              <a:lnSpc>
                <a:spcPct val="90000"/>
              </a:lnSpc>
            </a:pPr>
            <a:endParaRPr lang="en-US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A9ABCF8-B696-4AAE-AEF6-910B77DD8B89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BE50D4-04DD-47DD-998D-1D0DD568A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8565" y="1676400"/>
            <a:ext cx="1696485" cy="3926541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A3EC7C-E068-48E7-AF1B-BD2E53BB4D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6314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56951" y="152400"/>
            <a:ext cx="7208107" cy="679832"/>
          </a:xfrm>
        </p:spPr>
        <p:txBody>
          <a:bodyPr>
            <a:no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THE EVSE MARKET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Charge Times (hours)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92D48C-7917-4411-9752-7DDD133465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13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97583"/>
            <a:ext cx="7357837" cy="4074788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B5CE2E47-B49F-4CA1-92AB-687EDC652EBD}"/>
              </a:ext>
            </a:extLst>
          </p:cNvPr>
          <p:cNvSpPr/>
          <p:nvPr/>
        </p:nvSpPr>
        <p:spPr>
          <a:xfrm>
            <a:off x="381000" y="3810000"/>
            <a:ext cx="4572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5372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THE EVSE MARKET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Fill the Tank Costs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712F9F9-F7FB-4F59-9124-D4D86EB7D9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14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828016"/>
            <a:ext cx="7476605" cy="37298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63D9C8-B2B9-415D-A9D2-1DC5226CE86B}"/>
              </a:ext>
            </a:extLst>
          </p:cNvPr>
          <p:cNvSpPr txBox="1"/>
          <p:nvPr/>
        </p:nvSpPr>
        <p:spPr>
          <a:xfrm>
            <a:off x="914400" y="5791200"/>
            <a:ext cx="601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Evgo  $0.31/kWh subscriber price (~$0.10/mile) </a:t>
            </a:r>
          </a:p>
          <a:p>
            <a:r>
              <a:rPr lang="en-US" sz="2000" dirty="0"/>
              <a:t>Compare to gas at $3.00/gal in a 30mi/gal vehicle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E901EBA-6EAD-4597-82B3-CD2074BEBE3A}"/>
              </a:ext>
            </a:extLst>
          </p:cNvPr>
          <p:cNvSpPr/>
          <p:nvPr/>
        </p:nvSpPr>
        <p:spPr>
          <a:xfrm>
            <a:off x="4038600" y="3531790"/>
            <a:ext cx="2133600" cy="1424831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0380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A3898F0-6975-45D1-9DB5-3EE895A9A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951" y="234568"/>
            <a:ext cx="7208107" cy="679832"/>
          </a:xfrm>
        </p:spPr>
        <p:txBody>
          <a:bodyPr>
            <a:no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The EV Market</a:t>
            </a:r>
            <a:endParaRPr lang="en-US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/>
              <a:t>Manufacturers have announced over 100 EV models to be introduced by 2024.</a:t>
            </a:r>
            <a:endParaRPr lang="en-US" b="1" dirty="0">
              <a:highlight>
                <a:srgbClr val="F7FF8B"/>
              </a:highlight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AEBDFD-071F-42EE-8E72-6D9CC6EEE3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15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DFE0C7-F895-4A42-A859-37AAF4F01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405" y="2399441"/>
            <a:ext cx="1998720" cy="12486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87C58C-4727-4564-AE55-054DBC9FF6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2326" y="2395354"/>
            <a:ext cx="2208836" cy="12424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856BF7-04DF-4D75-86CF-13483F3D2B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363" y="2395354"/>
            <a:ext cx="2038350" cy="12424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7590EC0-00FC-40B4-9E69-C1E26EDA0C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851" y="3792281"/>
            <a:ext cx="2019828" cy="12082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1E8116B-7B8F-4C73-A22E-280EF95215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2326" y="3794214"/>
            <a:ext cx="2208836" cy="12300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BBE347D-59FB-481C-8EBF-05C10AEEBB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8363" y="3794214"/>
            <a:ext cx="2053468" cy="123008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9E5EFA9-0F1E-49E9-BFA3-991014B451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270" y="5118906"/>
            <a:ext cx="2019828" cy="12341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4B615F6-8FDB-4E62-BD81-C8BC5FB42A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82326" y="5118906"/>
            <a:ext cx="2208836" cy="121388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BF4AE4F-31F0-4BB8-9EEC-0C50C9C0E4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68362" y="5121202"/>
            <a:ext cx="2053467" cy="121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4152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A3898F0-6975-45D1-9DB5-3EE895A9A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The EV Market</a:t>
            </a:r>
            <a:endParaRPr lang="en-US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CB629E-5A0E-4633-8A9D-A8F179D30B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16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30430A-C732-4FB0-BE89-8D9AFDD77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00200"/>
            <a:ext cx="828675" cy="838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919E40-7909-4F13-A63D-A066BCF0F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875" y="2556443"/>
            <a:ext cx="5724525" cy="36671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7E7642-244B-408B-B2DA-43F4A37DAB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1544180"/>
            <a:ext cx="7010400" cy="102700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2BC85C1-405F-4FA6-93F3-8A1E01A6BCFC}"/>
              </a:ext>
            </a:extLst>
          </p:cNvPr>
          <p:cNvSpPr txBox="1"/>
          <p:nvPr/>
        </p:nvSpPr>
        <p:spPr>
          <a:xfrm>
            <a:off x="3373056" y="5906869"/>
            <a:ext cx="2245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30 by 2025</a:t>
            </a:r>
          </a:p>
        </p:txBody>
      </p:sp>
    </p:spTree>
    <p:extLst>
      <p:ext uri="{BB962C8B-B14F-4D97-AF65-F5344CB8AC3E}">
        <p14:creationId xmlns:p14="http://schemas.microsoft.com/office/powerpoint/2010/main" val="17993836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A3898F0-6975-45D1-9DB5-3EE895A9A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The EV Market</a:t>
            </a:r>
            <a:endParaRPr lang="en-US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766297-C67C-4398-829E-6F92C11B27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17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9FAEDC-E9D5-41F4-BC74-C77945526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1485900"/>
            <a:ext cx="5581650" cy="1066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906029-3DBA-4D2A-A277-9BAACBB832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607173"/>
            <a:ext cx="2085975" cy="8001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9B5FAA7-C123-41AD-84D0-FEA30CC40940}"/>
              </a:ext>
            </a:extLst>
          </p:cNvPr>
          <p:cNvSpPr txBox="1"/>
          <p:nvPr/>
        </p:nvSpPr>
        <p:spPr>
          <a:xfrm>
            <a:off x="1276350" y="2837517"/>
            <a:ext cx="725805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Ford announced during its fourth-quarter earnings report that it will invest $22 billion in electric vehicles and $7 billion in autonomous vehicles through 2025.</a:t>
            </a:r>
            <a:endParaRPr lang="en-US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944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A3898F0-6975-45D1-9DB5-3EE895A9A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The EV Market</a:t>
            </a:r>
            <a:endParaRPr lang="en-US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1E4F50-06CF-4D45-81AE-8E7DFC0FB2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18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731556-3CE1-4B4C-A55D-118B1700118F}"/>
              </a:ext>
            </a:extLst>
          </p:cNvPr>
          <p:cNvSpPr txBox="1"/>
          <p:nvPr/>
        </p:nvSpPr>
        <p:spPr>
          <a:xfrm>
            <a:off x="457200" y="1485185"/>
            <a:ext cx="8077200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i="0" dirty="0">
                <a:solidFill>
                  <a:srgbClr val="000000"/>
                </a:solidFill>
                <a:effectLst/>
              </a:rPr>
              <a:t>Hyundai Unveils EV Platform, Will Have 23 Global Electric Vehicles by 2025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i="0" dirty="0">
                <a:solidFill>
                  <a:srgbClr val="000000"/>
                </a:solidFill>
                <a:effectLst/>
              </a:rPr>
              <a:t>Toyota Details Six New EV Models Launching for 2020–2025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i="0" dirty="0">
                <a:solidFill>
                  <a:srgbClr val="000000"/>
                </a:solidFill>
                <a:effectLst/>
              </a:rPr>
              <a:t>BMW raises target for EV sales, plans new electric-focused platform</a:t>
            </a:r>
          </a:p>
          <a:p>
            <a:pPr algn="l"/>
            <a:endParaRPr lang="en-US" sz="4000" b="1" i="0" dirty="0">
              <a:solidFill>
                <a:srgbClr val="000000"/>
              </a:solidFill>
              <a:effectLst/>
              <a:latin typeface="Gliko"/>
            </a:endParaRPr>
          </a:p>
        </p:txBody>
      </p:sp>
    </p:spTree>
    <p:extLst>
      <p:ext uri="{BB962C8B-B14F-4D97-AF65-F5344CB8AC3E}">
        <p14:creationId xmlns:p14="http://schemas.microsoft.com/office/powerpoint/2010/main" val="33166033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56951" y="152400"/>
            <a:ext cx="7208107" cy="679832"/>
          </a:xfrm>
        </p:spPr>
        <p:txBody>
          <a:bodyPr>
            <a:no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EVSE Manufactures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Major charging system manufacturers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586691-B28A-416A-879D-1E5EF481A6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19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32177D-6AC9-4A3A-B07F-EDB1DA21FC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637" y="2089149"/>
            <a:ext cx="7324725" cy="17049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92BDE8-A556-40C1-81EE-09A756104B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276" y="3962400"/>
            <a:ext cx="6105525" cy="172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468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92162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EVSE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3400" y="1371600"/>
            <a:ext cx="81534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/>
              <a:t>Electric Vehicle Service Equipment</a:t>
            </a:r>
          </a:p>
          <a:p>
            <a:pPr marL="0" indent="0" algn="ctr">
              <a:buNone/>
            </a:pPr>
            <a:r>
              <a:rPr lang="en-US" sz="4400" dirty="0"/>
              <a:t>What is it all about?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2</a:t>
            </a:fld>
            <a:endParaRPr lang="en-US" dirty="0"/>
          </a:p>
        </p:txBody>
      </p:sp>
      <p:pic>
        <p:nvPicPr>
          <p:cNvPr id="5" name="Picture 2" descr="Image result for ELECTRIC VEHICLE CHARGER PICTURES">
            <a:extLst>
              <a:ext uri="{FF2B5EF4-FFF2-40B4-BE49-F238E27FC236}">
                <a16:creationId xmlns:a16="http://schemas.microsoft.com/office/drawing/2014/main" id="{62957618-172D-4196-8D05-AB79DCCDA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2999321"/>
            <a:ext cx="5410200" cy="301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352E97-FCE7-4AD9-9C59-B7002FE70C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7713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56951" y="152400"/>
            <a:ext cx="7208107" cy="679832"/>
          </a:xfrm>
        </p:spPr>
        <p:txBody>
          <a:bodyPr>
            <a:no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CHARGING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Major charging system networks</a:t>
            </a:r>
          </a:p>
          <a:p>
            <a:pPr lvl="1"/>
            <a:r>
              <a:rPr lang="en-US" b="1" dirty="0"/>
              <a:t>Blink</a:t>
            </a:r>
          </a:p>
          <a:p>
            <a:pPr lvl="1"/>
            <a:r>
              <a:rPr lang="en-US" b="1" dirty="0"/>
              <a:t>Chargepoint</a:t>
            </a:r>
          </a:p>
          <a:p>
            <a:pPr lvl="1"/>
            <a:r>
              <a:rPr lang="en-US" b="1" dirty="0"/>
              <a:t>Electrify America</a:t>
            </a:r>
          </a:p>
          <a:p>
            <a:pPr lvl="1"/>
            <a:r>
              <a:rPr lang="en-US" b="1" dirty="0"/>
              <a:t>EvGo</a:t>
            </a:r>
          </a:p>
          <a:p>
            <a:pPr lvl="1"/>
            <a:r>
              <a:rPr lang="en-US" b="1" dirty="0"/>
              <a:t>Tesla</a:t>
            </a:r>
          </a:p>
          <a:p>
            <a:pPr lvl="1"/>
            <a:r>
              <a:rPr lang="en-US" b="1" dirty="0"/>
              <a:t>Volta</a:t>
            </a:r>
          </a:p>
          <a:p>
            <a:pPr lvl="1"/>
            <a:endParaRPr lang="en-US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046D27-537F-4BDA-A1BE-D486902320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4017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56951" y="234568"/>
            <a:ext cx="7208107" cy="679832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+mj-lt"/>
                <a:cs typeface="Arial" panose="020B0604020202020204" pitchFamily="34" charset="0"/>
              </a:rPr>
              <a:t>US TOTAL ENERGY CONSUMPTION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6DD965-45A7-4C2C-AB3D-9386912393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21</a:t>
            </a:fld>
            <a:endParaRPr lang="en-US" dirty="0"/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AA5B9B3A-C3CA-48E7-AE93-79F79CDAD3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" y="1260861"/>
            <a:ext cx="7048500" cy="526370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9AAE3C5-1533-4BE2-B0CD-2D98221C368E}"/>
              </a:ext>
            </a:extLst>
          </p:cNvPr>
          <p:cNvSpPr txBox="1"/>
          <p:nvPr/>
        </p:nvSpPr>
        <p:spPr>
          <a:xfrm>
            <a:off x="6705600" y="2819400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8.26E6 GWh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2C17E0-3017-4C57-9D46-DCD4BF74B278}"/>
              </a:ext>
            </a:extLst>
          </p:cNvPr>
          <p:cNvSpPr txBox="1"/>
          <p:nvPr/>
        </p:nvSpPr>
        <p:spPr>
          <a:xfrm>
            <a:off x="5638800" y="5165466"/>
            <a:ext cx="1403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3.75E6 GWh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E4D877-EBBE-4111-8D7C-BB1197572F72}"/>
              </a:ext>
            </a:extLst>
          </p:cNvPr>
          <p:cNvSpPr txBox="1"/>
          <p:nvPr/>
        </p:nvSpPr>
        <p:spPr>
          <a:xfrm>
            <a:off x="5530850" y="5885434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7.12E6 GWh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65AB63-D1E0-47AF-8708-699675A643B2}"/>
              </a:ext>
            </a:extLst>
          </p:cNvPr>
          <p:cNvSpPr txBox="1"/>
          <p:nvPr/>
        </p:nvSpPr>
        <p:spPr>
          <a:xfrm>
            <a:off x="4076700" y="6499168"/>
            <a:ext cx="1181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10.87E6 GWh</a:t>
            </a:r>
          </a:p>
        </p:txBody>
      </p:sp>
    </p:spTree>
    <p:extLst>
      <p:ext uri="{BB962C8B-B14F-4D97-AF65-F5344CB8AC3E}">
        <p14:creationId xmlns:p14="http://schemas.microsoft.com/office/powerpoint/2010/main" val="1779859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56951" y="234568"/>
            <a:ext cx="7208107" cy="679832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+mj-lt"/>
                <a:cs typeface="Arial" panose="020B0604020202020204" pitchFamily="34" charset="0"/>
              </a:rPr>
              <a:t>US ELECTRIC ENERGY CONSUMPTION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093AC1-1BAB-4451-BC9C-5A590024A8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22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AAE3C5-1533-4BE2-B0CD-2D98221C368E}"/>
              </a:ext>
            </a:extLst>
          </p:cNvPr>
          <p:cNvSpPr txBox="1"/>
          <p:nvPr/>
        </p:nvSpPr>
        <p:spPr>
          <a:xfrm>
            <a:off x="3352800" y="1494294"/>
            <a:ext cx="4533900" cy="267765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Americans drove 3.23 trillion miles in 2019.  If this was all done in electric vehicles getting 3 mi/kWh, then we would need 1.1E6 GWh of energy just to charge cars.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6CA761-691A-4B56-8C65-E44EF135B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466850"/>
            <a:ext cx="2286000" cy="27051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22C17E0-3017-4C57-9D46-DCD4BF74B278}"/>
              </a:ext>
            </a:extLst>
          </p:cNvPr>
          <p:cNvSpPr txBox="1"/>
          <p:nvPr/>
        </p:nvSpPr>
        <p:spPr>
          <a:xfrm>
            <a:off x="914400" y="2286000"/>
            <a:ext cx="14033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3.75E6 GWh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D546DE-75F6-40AF-979A-CB9070F7C0EE}"/>
              </a:ext>
            </a:extLst>
          </p:cNvPr>
          <p:cNvSpPr txBox="1"/>
          <p:nvPr/>
        </p:nvSpPr>
        <p:spPr>
          <a:xfrm>
            <a:off x="955979" y="4354762"/>
            <a:ext cx="7277100" cy="52322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30% of total US capacity just to charge Cars!!!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01E8B9-BB8A-4C1F-BEC5-E5D91A7F1C2E}"/>
              </a:ext>
            </a:extLst>
          </p:cNvPr>
          <p:cNvSpPr txBox="1"/>
          <p:nvPr/>
        </p:nvSpPr>
        <p:spPr>
          <a:xfrm>
            <a:off x="955979" y="5129540"/>
            <a:ext cx="7277100" cy="95410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Average household uses 10.6 MWh/yr.</a:t>
            </a:r>
          </a:p>
          <a:p>
            <a:pPr algn="ctr"/>
            <a:r>
              <a:rPr lang="en-US" sz="2800" dirty="0"/>
              <a:t>Charging their cars would take 8.8 MWh/yr.</a:t>
            </a:r>
          </a:p>
        </p:txBody>
      </p:sp>
    </p:spTree>
    <p:extLst>
      <p:ext uri="{BB962C8B-B14F-4D97-AF65-F5344CB8AC3E}">
        <p14:creationId xmlns:p14="http://schemas.microsoft.com/office/powerpoint/2010/main" val="40441436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986B06C-13CD-4059-865A-79F628112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The US EV Market</a:t>
            </a:r>
            <a:endParaRPr lang="en-US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40FDA36-BB57-4326-9134-346FF6E5D3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23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60F7D2-F34F-4CB4-8BD9-99A11656F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295400"/>
            <a:ext cx="72390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8316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986B06C-13CD-4059-865A-79F628112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The US EV Market</a:t>
            </a:r>
            <a:endParaRPr lang="en-US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733C6DA-1CFC-4F45-B2F2-2D0DD9D9D1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24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8ECF65-2C4A-4DA6-8993-E4530BBAA2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914400"/>
            <a:ext cx="6264626" cy="547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6538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986B06C-13CD-4059-865A-79F628112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"/>
            <a:ext cx="8077200" cy="609600"/>
          </a:xfrm>
        </p:spPr>
        <p:txBody>
          <a:bodyPr>
            <a:no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The EV Market</a:t>
            </a:r>
            <a:endParaRPr lang="en-US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25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988296-0F14-48D8-B1B3-D4F2C1371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914400"/>
            <a:ext cx="7924800" cy="5181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87B713-256F-4515-8693-0DB125F9C2E2}"/>
              </a:ext>
            </a:extLst>
          </p:cNvPr>
          <p:cNvSpPr txBox="1"/>
          <p:nvPr/>
        </p:nvSpPr>
        <p:spPr>
          <a:xfrm>
            <a:off x="990600" y="1828800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55 EV/PHEV Models were sold in the US in 2019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2610A2-573D-4480-824E-0DE8FF79C065}"/>
              </a:ext>
            </a:extLst>
          </p:cNvPr>
          <p:cNvSpPr txBox="1"/>
          <p:nvPr/>
        </p:nvSpPr>
        <p:spPr>
          <a:xfrm>
            <a:off x="2819400" y="25908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TESLA Model 3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FD82111-89B3-417E-A9FD-B43FFB44A76B}"/>
              </a:ext>
            </a:extLst>
          </p:cNvPr>
          <p:cNvCxnSpPr/>
          <p:nvPr/>
        </p:nvCxnSpPr>
        <p:spPr>
          <a:xfrm>
            <a:off x="4419600" y="2819400"/>
            <a:ext cx="1371600" cy="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1803348-C4F7-4E0A-9FC3-9E481BB149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4119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986B06C-13CD-4059-865A-79F628112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The World EV Market</a:t>
            </a:r>
            <a:endParaRPr lang="en-US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D40B5B-1294-45B0-A7E5-3B02D24852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B197DFD-797B-4703-92CB-E50A3BDD6F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26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7A594E-5401-46EA-A2D1-234B6A32F7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249362"/>
            <a:ext cx="8229600" cy="482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4072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56951" y="234568"/>
            <a:ext cx="7208107" cy="679832"/>
          </a:xfrm>
        </p:spPr>
        <p:txBody>
          <a:bodyPr>
            <a:no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REGULATORY 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Sales of electricity as a vehicle fuel are regulated by the Department of Commerce</a:t>
            </a:r>
          </a:p>
          <a:p>
            <a:r>
              <a:rPr lang="en-US" dirty="0"/>
              <a:t>Like all sales of all things based on quantity sold, EVSE sales are regulated by NIST Handbooks 130 and 44.</a:t>
            </a:r>
          </a:p>
          <a:p>
            <a:r>
              <a:rPr lang="en-US" dirty="0"/>
              <a:t>HB130 establishes that all sales of electricity as a vehicle fuel must be based on the quantity delivered.</a:t>
            </a:r>
          </a:p>
          <a:p>
            <a:r>
              <a:rPr lang="en-US" dirty="0"/>
              <a:t>HB44 sets performance requirements for devices (Electric Vehicle Service Equipment) used to dispense electricity for sale.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63367D-A348-4ECA-A78E-1D72821C41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2409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56951" y="152400"/>
            <a:ext cx="7208107" cy="679832"/>
          </a:xfrm>
        </p:spPr>
        <p:txBody>
          <a:bodyPr>
            <a:no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HB44 APPLICABILITY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A.1.	General.</a:t>
            </a:r>
            <a:r>
              <a:rPr lang="en-US" dirty="0"/>
              <a:t> – This code applies to devices, accessories, and systems used for the measurement of electricity dispensed in vehicle fuel applications wherein a quantity determination or statement of measure is used wholly or partially as a basis for sale or upon which a charge for service is based.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12DE78-E787-42D2-9DFD-FF1F0622D9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28</a:t>
            </a:fld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05F1650-542B-40F2-909A-82718A22B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HB44 APPLICABILITY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Exceptions-This code does not apply to:</a:t>
            </a:r>
          </a:p>
          <a:p>
            <a:pPr lvl="1"/>
            <a:r>
              <a:rPr lang="en-US" sz="2400" dirty="0"/>
              <a:t>The use of any measure or measuring device owned, maintained, and used by a public utility or municipality only in connection with measuring electricity subject to the authority having jurisdiction such as the Public Utilities Commission.</a:t>
            </a:r>
          </a:p>
          <a:p>
            <a:pPr lvl="1"/>
            <a:r>
              <a:rPr lang="en-US" sz="2400" dirty="0"/>
              <a:t>Electric Vehicle Supply Equipment used solely for dispensing electrical energy in connection with operations in which the amount dispensed does not affect customer charges or compensation.</a:t>
            </a:r>
          </a:p>
          <a:p>
            <a:pPr lvl="1"/>
            <a:r>
              <a:rPr lang="en-US" sz="2400" dirty="0"/>
              <a:t>The wholesale delivery of electricity.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98502E-63EF-46FB-A381-BE371530B1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840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56951" y="234568"/>
            <a:ext cx="7208107" cy="679832"/>
          </a:xfrm>
        </p:spPr>
        <p:txBody>
          <a:bodyPr>
            <a:no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INTRODUCTION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Types of EVSE’s</a:t>
            </a:r>
          </a:p>
          <a:p>
            <a:r>
              <a:rPr lang="en-US" sz="4000" dirty="0"/>
              <a:t>Market growth</a:t>
            </a:r>
          </a:p>
          <a:p>
            <a:r>
              <a:rPr lang="en-US" sz="4000" dirty="0"/>
              <a:t>Regulatory environment</a:t>
            </a:r>
          </a:p>
          <a:p>
            <a:r>
              <a:rPr lang="en-US" sz="4000" dirty="0"/>
              <a:t>Type approval &amp; testing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ABFDDE-08B5-4C76-8535-A8413F96B1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2627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2295492-8CDD-4690-9ED7-6C70AFCB5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HB44 APPLICABILITY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Use Cases – </a:t>
            </a:r>
            <a:r>
              <a:rPr lang="en-US" b="1" dirty="0">
                <a:solidFill>
                  <a:srgbClr val="C00000"/>
                </a:solidFill>
              </a:rPr>
              <a:t>NOT COVERED</a:t>
            </a:r>
          </a:p>
          <a:p>
            <a:pPr lvl="1"/>
            <a:r>
              <a:rPr lang="en-US" sz="2400" dirty="0"/>
              <a:t>A store provides a free EVSE in its parking lot</a:t>
            </a:r>
          </a:p>
          <a:p>
            <a:pPr lvl="1"/>
            <a:r>
              <a:rPr lang="en-US" sz="2400" dirty="0"/>
              <a:t>A paid parking lot provides EVSEs for which there is no charge based on the amount of energy delivered</a:t>
            </a:r>
          </a:p>
          <a:p>
            <a:pPr lvl="1"/>
            <a:r>
              <a:rPr lang="en-US" sz="2400" dirty="0"/>
              <a:t>Tesla provides free charging services for some owners</a:t>
            </a:r>
          </a:p>
          <a:p>
            <a:pPr lvl="1"/>
            <a:r>
              <a:rPr lang="en-US" sz="2400" dirty="0"/>
              <a:t>An organization charges a monthly fee for unlimited use of its network of EVSEs.</a:t>
            </a:r>
          </a:p>
          <a:p>
            <a:pPr lvl="1"/>
            <a:endParaRPr lang="en-US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2D8337-D75E-4BF5-89D0-4C7D07ECF7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30</a:t>
            </a:fld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98505CD-ACEB-4D21-BE2B-1F425C02D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HB44 APPLICABILITY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Use Cases –</a:t>
            </a:r>
            <a:r>
              <a:rPr lang="en-US" b="1" dirty="0">
                <a:solidFill>
                  <a:srgbClr val="C00000"/>
                </a:solidFill>
              </a:rPr>
              <a:t>COVERED</a:t>
            </a:r>
          </a:p>
          <a:p>
            <a:pPr lvl="1"/>
            <a:r>
              <a:rPr lang="en-US" dirty="0"/>
              <a:t>ANY transaction which is based on the amount of energy delivered</a:t>
            </a:r>
          </a:p>
          <a:p>
            <a:pPr lvl="1"/>
            <a:r>
              <a:rPr lang="en-US" dirty="0"/>
              <a:t>Examples</a:t>
            </a:r>
          </a:p>
          <a:p>
            <a:pPr lvl="2"/>
            <a:r>
              <a:rPr lang="en-US" dirty="0"/>
              <a:t>A network of charge stations charges a monthly fee to belong AND a fee based on the amount of energy used</a:t>
            </a:r>
          </a:p>
          <a:p>
            <a:pPr lvl="2"/>
            <a:r>
              <a:rPr lang="en-US" dirty="0"/>
              <a:t>A EVSE charges for the amount of energy delivered</a:t>
            </a:r>
          </a:p>
          <a:p>
            <a:pPr lvl="2"/>
            <a:r>
              <a:rPr lang="en-US" dirty="0"/>
              <a:t>A parking lot charges for parking and EVSEs located in it also charge for the amount of energy delivered if used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AF22AD-6A77-425D-9D89-E7267F1A27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31</a:t>
            </a:fld>
            <a:endParaRPr 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98505CD-ACEB-4D21-BE2B-1F425C02D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HB44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Type Approval</a:t>
            </a:r>
          </a:p>
          <a:p>
            <a:pPr lvl="1"/>
            <a:r>
              <a:rPr lang="en-US" dirty="0"/>
              <a:t>All EVSE used in commercial transactions (subject to HB44) must pass type approval by an NTEP testing laboratory.</a:t>
            </a:r>
          </a:p>
          <a:p>
            <a:pPr lvl="2"/>
            <a:r>
              <a:rPr lang="en-US" dirty="0"/>
              <a:t>NTEP is National Type Evaluation Program which is created by NIST and run by the National Conference of Weights and Measures.</a:t>
            </a:r>
          </a:p>
          <a:p>
            <a:pPr lvl="2"/>
            <a:r>
              <a:rPr lang="en-US" dirty="0"/>
              <a:t>For EVSE, the NTEP lab is the CTEP lab of the California Department of Weights and Measures</a:t>
            </a:r>
          </a:p>
          <a:p>
            <a:pPr lvl="2"/>
            <a:r>
              <a:rPr lang="en-US" dirty="0"/>
              <a:t>EVSE type approvals for AC EVSE are being done now.</a:t>
            </a:r>
          </a:p>
          <a:p>
            <a:pPr lvl="2"/>
            <a:r>
              <a:rPr lang="en-US" dirty="0"/>
              <a:t>Three devices have been approved.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F4AFAA-D74D-47BB-AF1B-671A12D6A2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0948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98505CD-ACEB-4D21-BE2B-1F425C02D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HB44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Metrological Requirements of HB44</a:t>
            </a:r>
          </a:p>
          <a:p>
            <a:pPr lvl="1"/>
            <a:r>
              <a:rPr lang="en-US" sz="2000" b="1" i="0" u="none" strike="noStrike" baseline="0" dirty="0">
                <a:solidFill>
                  <a:srgbClr val="000000"/>
                </a:solidFill>
              </a:rPr>
              <a:t>S.3.1. Metrological Components. </a:t>
            </a:r>
            <a:r>
              <a:rPr lang="en-US" sz="2000" b="0" i="0" u="none" strike="noStrike" baseline="0" dirty="0">
                <a:solidFill>
                  <a:srgbClr val="000000"/>
                </a:solidFill>
              </a:rPr>
              <a:t>– An EVSE measuring system shall be designed and constructed so that metrological components are adequately protected from environmental conditions likely to be detrimental to accuracy. </a:t>
            </a:r>
          </a:p>
          <a:p>
            <a:pPr lvl="1"/>
            <a:r>
              <a:rPr lang="en-US" sz="2000" b="1" i="0" u="none" strike="noStrike" baseline="0" dirty="0">
                <a:solidFill>
                  <a:srgbClr val="000000"/>
                </a:solidFill>
              </a:rPr>
              <a:t>S.3.5. Temperature Range for System Components. </a:t>
            </a:r>
            <a:r>
              <a:rPr lang="en-US" sz="2000" b="0" i="0" u="none" strike="noStrike" baseline="0" dirty="0">
                <a:solidFill>
                  <a:srgbClr val="000000"/>
                </a:solidFill>
              </a:rPr>
              <a:t>– EVSEs shall be accurate and correct over the temperature range of – 40 °C to + 85 °C (− 40 °F to 185 °F). </a:t>
            </a:r>
            <a:endParaRPr lang="en-US" sz="2000" dirty="0">
              <a:solidFill>
                <a:srgbClr val="000000"/>
              </a:solidFill>
            </a:endParaRPr>
          </a:p>
          <a:p>
            <a:pPr lvl="1"/>
            <a:r>
              <a:rPr lang="en-US" sz="2000" b="1" i="0" u="none" strike="noStrike" baseline="0" dirty="0">
                <a:solidFill>
                  <a:srgbClr val="000000"/>
                </a:solidFill>
              </a:rPr>
              <a:t>S.8. Minimum Measured Quantity (MMQ). </a:t>
            </a:r>
            <a:r>
              <a:rPr lang="en-US" sz="2000" b="0" i="0" u="none" strike="noStrike" baseline="0" dirty="0">
                <a:solidFill>
                  <a:srgbClr val="000000"/>
                </a:solidFill>
              </a:rPr>
              <a:t>– The minimum measured quantity shall satisfy the conditions of use of the measuring system as follows: </a:t>
            </a:r>
          </a:p>
          <a:p>
            <a:pPr lvl="2"/>
            <a:r>
              <a:rPr lang="en-US" sz="1800" b="0" i="0" u="none" strike="noStrike" baseline="0" dirty="0">
                <a:solidFill>
                  <a:srgbClr val="000000"/>
                </a:solidFill>
              </a:rPr>
              <a:t>(a) Measuring systems shall have a minimum measured quantity not exceeding 2.5 MJ or 0.5 kWh. </a:t>
            </a:r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89983A-DF11-4BF0-9512-ECBDE138F6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1742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98505CD-ACEB-4D21-BE2B-1F425C02D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HB44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Accuracy Tests</a:t>
            </a:r>
          </a:p>
          <a:p>
            <a:pPr lvl="1"/>
            <a:r>
              <a:rPr lang="en-US" sz="2000" b="1" i="0" u="none" strike="noStrike" baseline="0" dirty="0">
                <a:solidFill>
                  <a:srgbClr val="000000"/>
                </a:solidFill>
              </a:rPr>
              <a:t>N.1. No Load Test. </a:t>
            </a:r>
            <a:r>
              <a:rPr lang="en-US" sz="2000" b="0" i="0" u="none" strike="noStrike" baseline="0" dirty="0">
                <a:solidFill>
                  <a:srgbClr val="000000"/>
                </a:solidFill>
              </a:rPr>
              <a:t>– A no load test may be conducted on an EVSE measuring system by applying rated voltage to the system under test and no load applied. </a:t>
            </a:r>
          </a:p>
          <a:p>
            <a:pPr lvl="1"/>
            <a:r>
              <a:rPr lang="en-US" sz="2000" b="1" i="0" u="none" strike="noStrike" baseline="0" dirty="0">
                <a:solidFill>
                  <a:srgbClr val="000000"/>
                </a:solidFill>
              </a:rPr>
              <a:t>N.2. Starting Load Test. </a:t>
            </a:r>
            <a:r>
              <a:rPr lang="en-US" sz="2000" b="0" i="0" u="none" strike="noStrike" baseline="0" dirty="0">
                <a:solidFill>
                  <a:srgbClr val="000000"/>
                </a:solidFill>
              </a:rPr>
              <a:t>– A system starting load test maybe conducted by applying rated voltage and 0.5-ampere load. </a:t>
            </a:r>
            <a:endParaRPr lang="en-US" sz="2000" dirty="0">
              <a:solidFill>
                <a:srgbClr val="000000"/>
              </a:solidFill>
            </a:endParaRPr>
          </a:p>
          <a:p>
            <a:pPr lvl="1"/>
            <a:r>
              <a:rPr lang="en-US" sz="2000" b="1" i="0" u="none" strike="noStrike" baseline="0" dirty="0">
                <a:solidFill>
                  <a:srgbClr val="000000"/>
                </a:solidFill>
              </a:rPr>
              <a:t>N.5.2. Accuracy Testing. </a:t>
            </a:r>
            <a:r>
              <a:rPr lang="en-US" sz="2000" b="0" i="0" u="none" strike="noStrike" baseline="0" dirty="0">
                <a:solidFill>
                  <a:srgbClr val="000000"/>
                </a:solidFill>
              </a:rPr>
              <a:t>– The testing methodology compares the total energy delivered in a transaction and the total cost charged as displayed/reported by the EVSE with that measured by the measurement standard. </a:t>
            </a:r>
          </a:p>
          <a:p>
            <a:pPr lvl="2"/>
            <a:r>
              <a:rPr lang="en-US" sz="1800" b="1" dirty="0"/>
              <a:t>Light Load Test. </a:t>
            </a:r>
            <a:r>
              <a:rPr lang="en-US" sz="1800" dirty="0"/>
              <a:t>-  ≤ 15% of maximum available charge current </a:t>
            </a:r>
          </a:p>
          <a:p>
            <a:pPr lvl="2"/>
            <a:r>
              <a:rPr lang="en-US" sz="1800" b="1" dirty="0"/>
              <a:t>Full Load Test</a:t>
            </a:r>
            <a:r>
              <a:rPr lang="en-US" sz="1800" dirty="0"/>
              <a:t>. -  ≥ 85% of maximum available charge current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7C5AC3-B749-419C-A314-A8D253AB59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6591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98505CD-ACEB-4D21-BE2B-1F425C02D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HB44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Commissioning</a:t>
            </a:r>
          </a:p>
          <a:p>
            <a:pPr lvl="1"/>
            <a:r>
              <a:rPr lang="en-US" dirty="0"/>
              <a:t>All EVSE used in commercial transactions (subject to HB44) must have their performance verified after installation and before any sale can occur.</a:t>
            </a:r>
          </a:p>
          <a:p>
            <a:pPr lvl="1"/>
            <a:r>
              <a:rPr lang="en-US" dirty="0"/>
              <a:t>EVSE performance must be reverified on a periodic basis as long as they are in service.</a:t>
            </a:r>
          </a:p>
          <a:p>
            <a:pPr lvl="1"/>
            <a:r>
              <a:rPr lang="en-US" dirty="0"/>
              <a:t>EVSE are treated as fuel dispensers just like a gas pump.  They are inspected and “sealed” by state/county Department of Weights and Measures personnel.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5C7493-527D-4EB6-94B1-ECC7EAF175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5144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1417814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PL200 200 AC Level 1 &amp; 2 to 64 Amps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" y="1833312"/>
            <a:ext cx="807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PL400 AC Level 1 &amp; 2 to 64 Amps,  DC Level 2 to 32 Amps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203C1CD-6E81-485A-B6A5-52C1C2516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First Generation Test Solutions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F3E15A26-94C9-41D7-9FC4-4357A9005E4F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6" name="Picture 5" descr="A close up of a computer&#10;&#10;Description automatically generated">
            <a:extLst>
              <a:ext uri="{FF2B5EF4-FFF2-40B4-BE49-F238E27FC236}">
                <a16:creationId xmlns:a16="http://schemas.microsoft.com/office/drawing/2014/main" id="{ABDF5735-8468-4237-A237-3CBB436711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966" y="2348429"/>
            <a:ext cx="5148068" cy="29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8799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>
                <a:latin typeface="+mj-lt"/>
                <a:cs typeface="Arial" panose="020B0604020202020204" pitchFamily="34" charset="0"/>
              </a:rPr>
              <a:t>Second Generation EVSE Site Testers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BF3F959-B8B1-4050-ACF5-BDA239F968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37</a:t>
            </a:fld>
            <a:endParaRPr lang="en-US" dirty="0"/>
          </a:p>
        </p:txBody>
      </p:sp>
      <p:pic>
        <p:nvPicPr>
          <p:cNvPr id="3" name="Picture 2" descr="A picture containing text, electronics, oven, different&#10;&#10;Description automatically generated">
            <a:extLst>
              <a:ext uri="{FF2B5EF4-FFF2-40B4-BE49-F238E27FC236}">
                <a16:creationId xmlns:a16="http://schemas.microsoft.com/office/drawing/2014/main" id="{19D11239-ECFE-425A-9889-91CEFA64A3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650" y="1676400"/>
            <a:ext cx="6362700" cy="43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1685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+mj-lt"/>
                <a:cs typeface="Arial" panose="020B0604020202020204" pitchFamily="34" charset="0"/>
              </a:rPr>
              <a:t>Second Generation EVSE Tester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D91C104-57C5-4E60-A07D-BF41E9C9F9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Universal Testing Capabilities</a:t>
            </a:r>
          </a:p>
          <a:p>
            <a:pPr lvl="1"/>
            <a:r>
              <a:rPr lang="en-US" b="1" dirty="0"/>
              <a:t>AC Single Phase (CCS1, CCS2, GB/T, Tesla)</a:t>
            </a:r>
          </a:p>
          <a:p>
            <a:pPr lvl="1"/>
            <a:r>
              <a:rPr lang="en-US" b="1" dirty="0"/>
              <a:t>AC 3-Phase (CCS2, GB/T)</a:t>
            </a:r>
          </a:p>
          <a:p>
            <a:pPr lvl="1"/>
            <a:r>
              <a:rPr lang="en-US" b="1" dirty="0"/>
              <a:t>DC to 200A at 1000V (Higher when connectors are available)</a:t>
            </a:r>
          </a:p>
          <a:p>
            <a:pPr lvl="2"/>
            <a:r>
              <a:rPr lang="en-US" b="1" dirty="0"/>
              <a:t>CCS1 (J1772 DUO)</a:t>
            </a:r>
          </a:p>
          <a:p>
            <a:pPr lvl="2"/>
            <a:r>
              <a:rPr lang="en-US" b="1" dirty="0"/>
              <a:t>CCS2</a:t>
            </a:r>
          </a:p>
          <a:p>
            <a:pPr lvl="2"/>
            <a:r>
              <a:rPr lang="en-US" b="1" dirty="0"/>
              <a:t>CHadeMO</a:t>
            </a:r>
          </a:p>
          <a:p>
            <a:pPr lvl="2"/>
            <a:r>
              <a:rPr lang="en-US" b="1" dirty="0"/>
              <a:t>GB/T</a:t>
            </a:r>
          </a:p>
          <a:p>
            <a:pPr lvl="2"/>
            <a:r>
              <a:rPr lang="en-US" b="1" dirty="0"/>
              <a:t>Tesla </a:t>
            </a:r>
          </a:p>
          <a:p>
            <a:pPr lvl="1"/>
            <a:r>
              <a:rPr lang="en-US" b="1" dirty="0"/>
              <a:t>Use programmable load to 17kW or EV for higher DC loads</a:t>
            </a:r>
          </a:p>
          <a:p>
            <a:pPr lvl="2"/>
            <a:endParaRPr lang="en-US" b="1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57A45E-92A3-49E3-A6D0-7EA117088A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7130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Industry Needs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b="1" dirty="0"/>
              <a:t>Automated Operation</a:t>
            </a:r>
          </a:p>
          <a:p>
            <a:pPr lvl="1">
              <a:spcBef>
                <a:spcPts val="0"/>
              </a:spcBef>
            </a:pPr>
            <a:r>
              <a:rPr lang="en-US" sz="2400" b="1" dirty="0"/>
              <a:t>Create Test sequences that completely automate process</a:t>
            </a:r>
          </a:p>
          <a:p>
            <a:pPr lvl="1">
              <a:spcBef>
                <a:spcPts val="0"/>
              </a:spcBef>
            </a:pPr>
            <a:r>
              <a:rPr lang="en-US" sz="2400" b="1" dirty="0"/>
              <a:t>Testing is  then a simple one click process</a:t>
            </a:r>
          </a:p>
          <a:p>
            <a:pPr lvl="1">
              <a:spcBef>
                <a:spcPts val="0"/>
              </a:spcBef>
            </a:pPr>
            <a:r>
              <a:rPr lang="en-US" sz="2400" b="1" dirty="0"/>
              <a:t>Why?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0AE7D44-35DC-4210-9B3D-85416769D7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39</a:t>
            </a:fld>
            <a:endParaRPr lang="en-US" dirty="0"/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19973EF3-BDD8-403E-9A91-C9DAA1393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819400"/>
            <a:ext cx="5715000" cy="334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8849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56951" y="158368"/>
            <a:ext cx="7208107" cy="679832"/>
          </a:xfrm>
        </p:spPr>
        <p:txBody>
          <a:bodyPr>
            <a:no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AC EVSE STANDARDS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J1772  AC Level 2</a:t>
            </a:r>
          </a:p>
          <a:p>
            <a:pPr lvl="1"/>
            <a:r>
              <a:rPr lang="en-US" dirty="0"/>
              <a:t>Home and Commercial Installation</a:t>
            </a:r>
          </a:p>
          <a:p>
            <a:pPr lvl="1"/>
            <a:r>
              <a:rPr lang="en-US" dirty="0"/>
              <a:t>240 Volts at up to 80 Amps (</a:t>
            </a:r>
            <a:r>
              <a:rPr lang="en-US" dirty="0">
                <a:highlight>
                  <a:srgbClr val="FFFF00"/>
                </a:highlight>
              </a:rPr>
              <a:t>30A</a:t>
            </a:r>
            <a:r>
              <a:rPr lang="en-US" dirty="0"/>
              <a:t> most common)</a:t>
            </a:r>
          </a:p>
          <a:p>
            <a:pPr lvl="2"/>
            <a:r>
              <a:rPr lang="en-US" dirty="0"/>
              <a:t>Home 30A, Commercial 30A, 50A, 75A</a:t>
            </a:r>
          </a:p>
          <a:p>
            <a:pPr lvl="1"/>
            <a:r>
              <a:rPr lang="en-US" dirty="0"/>
              <a:t>Maximum Power Delivery  ( 19.2 kW )</a:t>
            </a:r>
          </a:p>
          <a:p>
            <a:pPr lvl="2"/>
            <a:r>
              <a:rPr lang="en-US" dirty="0"/>
              <a:t>Mostly vehicle limited to 7.2kW</a:t>
            </a:r>
          </a:p>
          <a:p>
            <a:pPr lvl="1"/>
            <a:r>
              <a:rPr lang="en-US" dirty="0"/>
              <a:t>Typical time to charge </a:t>
            </a:r>
          </a:p>
          <a:p>
            <a:pPr lvl="2"/>
            <a:r>
              <a:rPr lang="en-US" dirty="0"/>
              <a:t>Pluggable Hybrid  (  0.5 – 1.5 hours,  0% to 90%)</a:t>
            </a:r>
          </a:p>
          <a:p>
            <a:pPr lvl="2"/>
            <a:r>
              <a:rPr lang="en-US" dirty="0"/>
              <a:t>EV 80 Mile Range (1.5 – 4 hours, 20% to 90%)</a:t>
            </a:r>
          </a:p>
          <a:p>
            <a:pPr lvl="2"/>
            <a:r>
              <a:rPr lang="en-US" dirty="0"/>
              <a:t>EV200 Mile Range ( 3.2 – 10 hours, 20% to 90%)</a:t>
            </a:r>
          </a:p>
          <a:p>
            <a:pPr lvl="1"/>
            <a:r>
              <a:rPr lang="en-US" dirty="0"/>
              <a:t>21 miles per hour of charge @ 30A</a:t>
            </a:r>
          </a:p>
          <a:p>
            <a:pPr lvl="1"/>
            <a:r>
              <a:rPr lang="en-US" dirty="0"/>
              <a:t>If you drive &lt;160mi/day you can recharge overnight.</a:t>
            </a:r>
          </a:p>
          <a:p>
            <a:pPr marL="914400" lvl="2" indent="0">
              <a:buNone/>
            </a:pP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75066E-891B-4636-9A88-DAD16F4BF6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4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74418" y="1752600"/>
            <a:ext cx="712382" cy="284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539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56951" y="234568"/>
            <a:ext cx="7208107" cy="67983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+mj-lt"/>
                <a:cs typeface="Arial" panose="020B0604020202020204" pitchFamily="34" charset="0"/>
              </a:rPr>
              <a:t>Certification and Traceability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/>
              <a:t>None of this means anything if we can not certify and provide traceability for these tests.</a:t>
            </a:r>
          </a:p>
          <a:p>
            <a:r>
              <a:rPr lang="en-US" b="1" dirty="0"/>
              <a:t>Two general approaches – New York approach and California Approach</a:t>
            </a:r>
          </a:p>
          <a:p>
            <a:r>
              <a:rPr lang="en-US" b="1" dirty="0"/>
              <a:t>Traceability through a National Lab to an International Standard</a:t>
            </a:r>
          </a:p>
          <a:p>
            <a:pPr lvl="1"/>
            <a:r>
              <a:rPr lang="en-US" b="1" dirty="0"/>
              <a:t>This requires a DC “Standard”</a:t>
            </a:r>
          </a:p>
          <a:p>
            <a:pPr lvl="1"/>
            <a:r>
              <a:rPr lang="en-US" b="1" dirty="0"/>
              <a:t>Fortunately DC Power = VA</a:t>
            </a:r>
          </a:p>
          <a:p>
            <a:pPr lvl="2"/>
            <a:r>
              <a:rPr lang="en-US" b="1" dirty="0"/>
              <a:t>Need a certifiable voltage source and a certified current source and the ability to measure down to the appropriate levels for both Volts and Amps, then have a National Lab do the same test on the lab equipment</a:t>
            </a:r>
          </a:p>
          <a:p>
            <a:r>
              <a:rPr lang="en-US" b="1" dirty="0"/>
              <a:t>ANSI has also spent a great deal of time creating a new Standard to cover DC Metering – ANSI C12.32 ready for re-balloting this year.  This will be the DC version of C12.1 for AC metering.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9EC43E-FE58-4DE2-9D14-2E8BA4CAD3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6558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 noChangeArrowheads="1"/>
          </p:cNvSpPr>
          <p:nvPr>
            <p:ph type="title"/>
          </p:nvPr>
        </p:nvSpPr>
        <p:spPr>
          <a:xfrm>
            <a:off x="1219200" y="152400"/>
            <a:ext cx="7739449" cy="679832"/>
          </a:xfrm>
          <a:noFill/>
        </p:spPr>
        <p:txBody>
          <a:bodyPr anchor="ctr"/>
          <a:lstStyle/>
          <a:p>
            <a:pPr algn="l" eaLnBrk="1" hangingPunct="1"/>
            <a:r>
              <a:rPr lang="en-US" altLang="en-US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             </a:t>
            </a:r>
            <a:r>
              <a:rPr lang="en-US" altLang="en-US" dirty="0">
                <a:latin typeface="+mj-lt"/>
                <a:cs typeface="Arial" panose="020B0604020202020204" pitchFamily="34" charset="0"/>
              </a:rPr>
              <a:t>Questions and Discussion  </a:t>
            </a:r>
          </a:p>
        </p:txBody>
      </p:sp>
      <p:sp>
        <p:nvSpPr>
          <p:cNvPr id="9219" name="Rectangle 5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Tom Lawton</a:t>
            </a:r>
          </a:p>
          <a:p>
            <a:pPr algn="ctr" eaLnBrk="1" hangingPunct="1">
              <a:buFontTx/>
              <a:buNone/>
            </a:pPr>
            <a:r>
              <a:rPr lang="en-US" alt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President</a:t>
            </a:r>
          </a:p>
          <a:p>
            <a:pPr algn="ctr" eaLnBrk="1" hangingPunct="1">
              <a:buFontTx/>
              <a:buNone/>
            </a:pP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tom.lawton@tescometering.com</a:t>
            </a:r>
          </a:p>
          <a:p>
            <a:pPr algn="ctr" eaLnBrk="1" hangingPunct="1">
              <a:buFontTx/>
              <a:buNone/>
            </a:pPr>
            <a:endParaRPr lang="en-US" altLang="en-US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TESCO – The Eastern Specialty Company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buFontTx/>
              <a:buNone/>
            </a:pPr>
            <a:r>
              <a:rPr lang="en-US" alt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Bristol, PA</a:t>
            </a:r>
          </a:p>
          <a:p>
            <a:pPr algn="ctr" eaLnBrk="1" hangingPunct="1"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215.228.0500</a:t>
            </a:r>
            <a:endParaRPr lang="en-US" alt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Tx/>
              <a:buNone/>
            </a:pPr>
            <a:b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This presentation can also be found under Meter Conferences and Schools on the TESCO website: </a:t>
            </a: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tescometering.com</a:t>
            </a:r>
          </a:p>
          <a:p>
            <a:pPr algn="ctr" eaLnBrk="1" hangingPunct="1">
              <a:buFontTx/>
              <a:buNone/>
            </a:pPr>
            <a:endParaRPr lang="en-US" altLang="en-US" sz="2300" dirty="0">
              <a:solidFill>
                <a:srgbClr val="CC3300"/>
              </a:solidFill>
            </a:endParaRPr>
          </a:p>
        </p:txBody>
      </p:sp>
      <p:pic>
        <p:nvPicPr>
          <p:cNvPr id="9220" name="Picture 7" descr="MC900431512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990600"/>
            <a:ext cx="1600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Box 3"/>
          <p:cNvSpPr txBox="1">
            <a:spLocks noChangeArrowheads="1"/>
          </p:cNvSpPr>
          <p:nvPr/>
        </p:nvSpPr>
        <p:spPr bwMode="auto">
          <a:xfrm>
            <a:off x="914400" y="5757862"/>
            <a:ext cx="7696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2F549D"/>
                </a:solidFill>
              </a:rPr>
              <a:t>ISO 9001:2015 Certified Quality Company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2F549D"/>
                </a:solidFill>
              </a:rPr>
              <a:t>ISO 17025:2017 Accredited Laboratory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C86225B-8D73-4E61-90AE-51FDD92D77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A1544A-84D8-4CAE-B374-33EC104A1A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8459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0" y="234568"/>
            <a:ext cx="7208107" cy="679832"/>
          </a:xfrm>
        </p:spPr>
        <p:txBody>
          <a:bodyPr>
            <a:no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AC EVSE STANDARDS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43000"/>
            <a:ext cx="7886700" cy="4842433"/>
          </a:xfrm>
        </p:spPr>
        <p:txBody>
          <a:bodyPr>
            <a:normAutofit/>
          </a:bodyPr>
          <a:lstStyle/>
          <a:p>
            <a:r>
              <a:rPr lang="en-US" b="1" dirty="0"/>
              <a:t>J1772 AC Level 2</a:t>
            </a:r>
          </a:p>
          <a:p>
            <a:pPr lvl="1"/>
            <a:r>
              <a:rPr lang="en-US" dirty="0">
                <a:highlight>
                  <a:srgbClr val="FFFF00"/>
                </a:highlight>
              </a:rPr>
              <a:t>Over 85% of commercial EVSEs are AC Level 2</a:t>
            </a:r>
          </a:p>
          <a:p>
            <a:pPr lvl="1"/>
            <a:r>
              <a:rPr lang="en-US" dirty="0"/>
              <a:t>All current EV/PEV in US can use this type though some (Tesla) need adapters </a:t>
            </a:r>
          </a:p>
          <a:p>
            <a:pPr lvl="1"/>
            <a:r>
              <a:rPr lang="en-US" dirty="0"/>
              <a:t>Stations cost $5K to $8K per port including installation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1C84B0-C079-44EB-94C8-C3D6729D0E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5</a:t>
            </a:fld>
            <a:endParaRPr lang="en-US" dirty="0"/>
          </a:p>
        </p:txBody>
      </p:sp>
      <p:pic>
        <p:nvPicPr>
          <p:cNvPr id="8" name="Picture 7" descr="A picture containing text, tree, outdoor, sign&#10;&#10;Description automatically generated">
            <a:extLst>
              <a:ext uri="{FF2B5EF4-FFF2-40B4-BE49-F238E27FC236}">
                <a16:creationId xmlns:a16="http://schemas.microsoft.com/office/drawing/2014/main" id="{6FFDD46E-714E-4BFE-8BD4-CD7B29C236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3124200"/>
            <a:ext cx="4239768" cy="309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0621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76300" y="197886"/>
            <a:ext cx="7886700" cy="67983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+mj-lt"/>
                <a:cs typeface="Arial" panose="020B0604020202020204" pitchFamily="34" charset="0"/>
              </a:rPr>
              <a:t>J1772 AC Level 2 Public Stations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3CE5F7-F702-44C1-9E89-5B31C1D9F4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36A8FF-800E-435D-BEB4-E0C37D809A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6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298D44-A97C-4248-B2C0-9F93E97D5E7A}"/>
              </a:ext>
            </a:extLst>
          </p:cNvPr>
          <p:cNvSpPr txBox="1"/>
          <p:nvPr/>
        </p:nvSpPr>
        <p:spPr>
          <a:xfrm>
            <a:off x="7543800" y="1676400"/>
            <a:ext cx="11250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2019</a:t>
            </a:r>
          </a:p>
          <a:p>
            <a:endParaRPr lang="en-US" sz="800" dirty="0"/>
          </a:p>
          <a:p>
            <a:r>
              <a:rPr lang="en-US" dirty="0"/>
              <a:t>Sites:</a:t>
            </a:r>
          </a:p>
          <a:p>
            <a:r>
              <a:rPr lang="en-US" dirty="0"/>
              <a:t>19,216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CA7F17-524A-4DF3-AFE0-2EAC16FE4F6D}"/>
              </a:ext>
            </a:extLst>
          </p:cNvPr>
          <p:cNvSpPr txBox="1"/>
          <p:nvPr/>
        </p:nvSpPr>
        <p:spPr>
          <a:xfrm>
            <a:off x="7561729" y="2890391"/>
            <a:ext cx="11250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2020</a:t>
            </a:r>
          </a:p>
          <a:p>
            <a:endParaRPr lang="en-US" sz="800" dirty="0"/>
          </a:p>
          <a:p>
            <a:r>
              <a:rPr lang="en-US" dirty="0"/>
              <a:t>Sites:</a:t>
            </a:r>
          </a:p>
          <a:p>
            <a:r>
              <a:rPr lang="en-US" dirty="0"/>
              <a:t>30,145</a:t>
            </a:r>
          </a:p>
        </p:txBody>
      </p:sp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AA645F3E-B69C-42D1-A6D8-418ABBCDD9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29" y="1371600"/>
            <a:ext cx="6748627" cy="37801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11BF689-C74F-43A5-A0C3-47526FAC3B82}"/>
              </a:ext>
            </a:extLst>
          </p:cNvPr>
          <p:cNvSpPr txBox="1"/>
          <p:nvPr/>
        </p:nvSpPr>
        <p:spPr>
          <a:xfrm>
            <a:off x="7574429" y="3980309"/>
            <a:ext cx="11250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4/2021</a:t>
            </a:r>
          </a:p>
          <a:p>
            <a:endParaRPr lang="en-US" sz="800" dirty="0"/>
          </a:p>
          <a:p>
            <a:r>
              <a:rPr lang="en-US" dirty="0"/>
              <a:t>Sites:</a:t>
            </a:r>
          </a:p>
          <a:p>
            <a:r>
              <a:rPr lang="en-US" dirty="0"/>
              <a:t>43,132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DD4E69-EA39-4968-851A-ADAEFB3585AC}"/>
              </a:ext>
            </a:extLst>
          </p:cNvPr>
          <p:cNvSpPr txBox="1"/>
          <p:nvPr/>
        </p:nvSpPr>
        <p:spPr>
          <a:xfrm>
            <a:off x="1041400" y="5486400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Number of sites, not ports. A site typically has many ports.</a:t>
            </a:r>
          </a:p>
        </p:txBody>
      </p:sp>
    </p:spTree>
    <p:extLst>
      <p:ext uri="{BB962C8B-B14F-4D97-AF65-F5344CB8AC3E}">
        <p14:creationId xmlns:p14="http://schemas.microsoft.com/office/powerpoint/2010/main" val="31101461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56951" y="158368"/>
            <a:ext cx="7208107" cy="679832"/>
          </a:xfrm>
        </p:spPr>
        <p:txBody>
          <a:bodyPr>
            <a:no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DC EVSE STANDARDS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Standards evolving rapidly</a:t>
            </a:r>
          </a:p>
          <a:p>
            <a:pPr lvl="1"/>
            <a:r>
              <a:rPr lang="en-US" dirty="0"/>
              <a:t>Combined Charging System</a:t>
            </a:r>
          </a:p>
          <a:p>
            <a:pPr lvl="2"/>
            <a:r>
              <a:rPr lang="en-US" dirty="0"/>
              <a:t>CCS1 SAE J1772 North America</a:t>
            </a:r>
          </a:p>
          <a:p>
            <a:pPr lvl="2"/>
            <a:r>
              <a:rPr lang="en-US" dirty="0"/>
              <a:t>CCS2 Europe</a:t>
            </a:r>
          </a:p>
          <a:p>
            <a:pPr lvl="1"/>
            <a:r>
              <a:rPr lang="en-US" dirty="0"/>
              <a:t>	CHadeMO (Only Nissan and Mitsubishi)</a:t>
            </a:r>
          </a:p>
          <a:p>
            <a:pPr lvl="1"/>
            <a:r>
              <a:rPr lang="en-US" dirty="0"/>
              <a:t>Tesla V1</a:t>
            </a:r>
          </a:p>
          <a:p>
            <a:pPr lvl="1"/>
            <a:r>
              <a:rPr lang="en-US" dirty="0"/>
              <a:t>Tesla V2/V3 (New in 2019)</a:t>
            </a:r>
          </a:p>
          <a:p>
            <a:pPr lvl="1"/>
            <a:r>
              <a:rPr lang="en-US" dirty="0"/>
              <a:t>Chaoji (China, Japan, India – successor to CHadeMO and GB/T</a:t>
            </a:r>
          </a:p>
          <a:p>
            <a:pPr lvl="1"/>
            <a:r>
              <a:rPr lang="en-US" dirty="0"/>
              <a:t>&gt;100kW is considered “high end” (400V Systems)</a:t>
            </a:r>
          </a:p>
          <a:p>
            <a:pPr lvl="1"/>
            <a:r>
              <a:rPr lang="en-US" dirty="0"/>
              <a:t>First US </a:t>
            </a:r>
            <a:r>
              <a:rPr lang="en-US" b="1" dirty="0">
                <a:solidFill>
                  <a:srgbClr val="FF0000"/>
                </a:solidFill>
              </a:rPr>
              <a:t>350kW</a:t>
            </a:r>
            <a:r>
              <a:rPr lang="en-US" dirty="0"/>
              <a:t> units installed Dec 10, 2018 (800V)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36BC86-EA34-47AB-A395-02AD6D7E9B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221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0" y="158368"/>
            <a:ext cx="7208107" cy="679832"/>
          </a:xfrm>
        </p:spPr>
        <p:txBody>
          <a:bodyPr>
            <a:no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DC EVSE STANDARDS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Deployment is growing rapidly in US</a:t>
            </a:r>
          </a:p>
          <a:p>
            <a:pPr lvl="1"/>
            <a:r>
              <a:rPr lang="en-US" b="1" dirty="0"/>
              <a:t>Biden proposes adding </a:t>
            </a:r>
            <a:r>
              <a:rPr lang="en-US" b="1" dirty="0">
                <a:solidFill>
                  <a:srgbClr val="FF0000"/>
                </a:solidFill>
              </a:rPr>
              <a:t>400K</a:t>
            </a:r>
            <a:r>
              <a:rPr lang="en-US" b="1" dirty="0"/>
              <a:t> stations by 2025</a:t>
            </a:r>
          </a:p>
          <a:p>
            <a:r>
              <a:rPr lang="en-US" b="1" dirty="0"/>
              <a:t>But slowly compared to Europe, China and Japan</a:t>
            </a:r>
          </a:p>
          <a:p>
            <a:r>
              <a:rPr lang="en-US" dirty="0"/>
              <a:t>Total PUBLIC chargers installed </a:t>
            </a:r>
          </a:p>
          <a:p>
            <a:pPr lvl="1"/>
            <a:r>
              <a:rPr lang="en-US" dirty="0"/>
              <a:t>AC Level 1		1180</a:t>
            </a:r>
          </a:p>
          <a:p>
            <a:pPr lvl="1"/>
            <a:r>
              <a:rPr lang="en-US" dirty="0"/>
              <a:t>AC Level 2		43,132 locations</a:t>
            </a:r>
          </a:p>
          <a:p>
            <a:pPr lvl="1"/>
            <a:r>
              <a:rPr lang="en-US" dirty="0"/>
              <a:t>DC Rapid		6,028 locations</a:t>
            </a:r>
          </a:p>
          <a:p>
            <a:pPr lvl="2"/>
            <a:r>
              <a:rPr lang="en-US" dirty="0"/>
              <a:t>Tesla			1,126 locations</a:t>
            </a:r>
          </a:p>
          <a:p>
            <a:pPr lvl="2"/>
            <a:r>
              <a:rPr lang="en-US" dirty="0"/>
              <a:t>CHadeMO		4,390 locations</a:t>
            </a:r>
          </a:p>
          <a:p>
            <a:pPr lvl="2"/>
            <a:r>
              <a:rPr lang="en-US" dirty="0"/>
              <a:t>J1772			4,333 locations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EC3564-0068-455E-A9DE-22C9FD0307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2012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56951" y="152400"/>
            <a:ext cx="7208107" cy="679832"/>
          </a:xfrm>
        </p:spPr>
        <p:txBody>
          <a:bodyPr>
            <a:no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J1772 DC Public Stations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603C8A6-BCAF-45CF-BD4E-889CAEE77B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9</a:t>
            </a:fld>
            <a:endParaRPr lang="en-US" dirty="0"/>
          </a:p>
        </p:txBody>
      </p:sp>
      <p:pic>
        <p:nvPicPr>
          <p:cNvPr id="9" name="Picture 2" descr="Image: combo connector inlet - BMW website -press release of 5-3-12.jpg">
            <a:extLst>
              <a:ext uri="{FF2B5EF4-FFF2-40B4-BE49-F238E27FC236}">
                <a16:creationId xmlns:a16="http://schemas.microsoft.com/office/drawing/2014/main" id="{B6B68C69-5621-438D-899F-493B75BC2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69499" y="1600201"/>
            <a:ext cx="1269701" cy="1380431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FEF316-CC7E-486C-8047-29850CFA7BB2}"/>
              </a:ext>
            </a:extLst>
          </p:cNvPr>
          <p:cNvSpPr txBox="1"/>
          <p:nvPr/>
        </p:nvSpPr>
        <p:spPr>
          <a:xfrm>
            <a:off x="7696200" y="3048000"/>
            <a:ext cx="89647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2019</a:t>
            </a:r>
          </a:p>
          <a:p>
            <a:r>
              <a:rPr lang="en-US" dirty="0"/>
              <a:t>Sites:</a:t>
            </a:r>
          </a:p>
          <a:p>
            <a:r>
              <a:rPr lang="en-US" dirty="0"/>
              <a:t>2,042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20E458-268D-4999-AD17-9AD252C625C5}"/>
              </a:ext>
            </a:extLst>
          </p:cNvPr>
          <p:cNvSpPr txBox="1"/>
          <p:nvPr/>
        </p:nvSpPr>
        <p:spPr>
          <a:xfrm>
            <a:off x="7709049" y="3962400"/>
            <a:ext cx="8964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2020</a:t>
            </a:r>
          </a:p>
          <a:p>
            <a:r>
              <a:rPr lang="en-US" dirty="0"/>
              <a:t>Sites:</a:t>
            </a:r>
          </a:p>
          <a:p>
            <a:r>
              <a:rPr lang="en-US" dirty="0"/>
              <a:t>3,489</a:t>
            </a:r>
          </a:p>
        </p:txBody>
      </p:sp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745EC23A-93C8-447E-8C12-9FA4CF51E6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47" y="1500091"/>
            <a:ext cx="6781800" cy="38578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FAA51C3-D8EB-4AAE-8320-954F42A9E804}"/>
              </a:ext>
            </a:extLst>
          </p:cNvPr>
          <p:cNvSpPr txBox="1"/>
          <p:nvPr/>
        </p:nvSpPr>
        <p:spPr>
          <a:xfrm>
            <a:off x="7709049" y="4916507"/>
            <a:ext cx="9777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4/2021</a:t>
            </a:r>
          </a:p>
          <a:p>
            <a:r>
              <a:rPr lang="en-US" dirty="0"/>
              <a:t>Sites:</a:t>
            </a:r>
          </a:p>
          <a:p>
            <a:r>
              <a:rPr lang="en-US" dirty="0"/>
              <a:t>4,333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316D73-82F4-46AF-BE11-9EF7E3A9E827}"/>
              </a:ext>
            </a:extLst>
          </p:cNvPr>
          <p:cNvSpPr txBox="1"/>
          <p:nvPr/>
        </p:nvSpPr>
        <p:spPr>
          <a:xfrm>
            <a:off x="1041400" y="5486400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Number of sites, not ports. A site typically has many ports.</a:t>
            </a:r>
          </a:p>
        </p:txBody>
      </p:sp>
    </p:spTree>
    <p:extLst>
      <p:ext uri="{BB962C8B-B14F-4D97-AF65-F5344CB8AC3E}">
        <p14:creationId xmlns:p14="http://schemas.microsoft.com/office/powerpoint/2010/main" val="2771765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theme/theme1.xml><?xml version="1.0" encoding="utf-8"?>
<a:theme xmlns:a="http://schemas.openxmlformats.org/drawingml/2006/main" name="TESCO Template">
  <a:themeElements>
    <a:clrScheme name="TESCO">
      <a:dk1>
        <a:srgbClr val="000000"/>
      </a:dk1>
      <a:lt1>
        <a:srgbClr val="D8D8D8"/>
      </a:lt1>
      <a:dk2>
        <a:srgbClr val="4C5055"/>
      </a:dk2>
      <a:lt2>
        <a:srgbClr val="FFFFFF"/>
      </a:lt2>
      <a:accent1>
        <a:srgbClr val="E10027"/>
      </a:accent1>
      <a:accent2>
        <a:srgbClr val="000000"/>
      </a:accent2>
      <a:accent3>
        <a:srgbClr val="A5A5A5"/>
      </a:accent3>
      <a:accent4>
        <a:srgbClr val="FF3758"/>
      </a:accent4>
      <a:accent5>
        <a:srgbClr val="8A0017"/>
      </a:accent5>
      <a:accent6>
        <a:srgbClr val="FFB3C0"/>
      </a:accent6>
      <a:hlink>
        <a:srgbClr val="3F3F3F"/>
      </a:hlink>
      <a:folHlink>
        <a:srgbClr val="D8D8D8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TESCO Template 2022</Template>
  <TotalTime>7941</TotalTime>
  <Words>2004</Words>
  <Application>Microsoft Office PowerPoint</Application>
  <PresentationFormat>On-screen Show (4:3)</PresentationFormat>
  <Paragraphs>331</Paragraphs>
  <Slides>41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5" baseType="lpstr">
      <vt:lpstr>Arial</vt:lpstr>
      <vt:lpstr>Calibri</vt:lpstr>
      <vt:lpstr>Gliko</vt:lpstr>
      <vt:lpstr>TESCO Template</vt:lpstr>
      <vt:lpstr>EVSE Charging Stations</vt:lpstr>
      <vt:lpstr>EVSE</vt:lpstr>
      <vt:lpstr>INTRODUCTION</vt:lpstr>
      <vt:lpstr>AC EVSE STANDARDS</vt:lpstr>
      <vt:lpstr>AC EVSE STANDARDS</vt:lpstr>
      <vt:lpstr>J1772 AC Level 2 Public Stations</vt:lpstr>
      <vt:lpstr>DC EVSE STANDARDS</vt:lpstr>
      <vt:lpstr>DC EVSE STANDARDS</vt:lpstr>
      <vt:lpstr>J1772 DC Public Stations</vt:lpstr>
      <vt:lpstr>CHadeMO DC Public Stations</vt:lpstr>
      <vt:lpstr>Tesla DC Public Stations</vt:lpstr>
      <vt:lpstr>DC EVSE STANDARDS</vt:lpstr>
      <vt:lpstr>THE EVSE MARKET</vt:lpstr>
      <vt:lpstr>THE EVSE MARKET</vt:lpstr>
      <vt:lpstr>The EV Market</vt:lpstr>
      <vt:lpstr>The EV Market</vt:lpstr>
      <vt:lpstr>The EV Market</vt:lpstr>
      <vt:lpstr>The EV Market</vt:lpstr>
      <vt:lpstr>EVSE Manufactures</vt:lpstr>
      <vt:lpstr>CHARGING NETWORKS</vt:lpstr>
      <vt:lpstr>US TOTAL ENERGY CONSUMPTION</vt:lpstr>
      <vt:lpstr>US ELECTRIC ENERGY CONSUMPTION</vt:lpstr>
      <vt:lpstr>The US EV Market</vt:lpstr>
      <vt:lpstr>The US EV Market</vt:lpstr>
      <vt:lpstr>The EV Market</vt:lpstr>
      <vt:lpstr>The World EV Market</vt:lpstr>
      <vt:lpstr>REGULATORY BACKGROUND</vt:lpstr>
      <vt:lpstr>HB44 APPLICABILITY</vt:lpstr>
      <vt:lpstr>HB44 APPLICABILITY</vt:lpstr>
      <vt:lpstr>HB44 APPLICABILITY</vt:lpstr>
      <vt:lpstr>HB44 APPLICABILITY</vt:lpstr>
      <vt:lpstr>HB44 REQUIREMENTS</vt:lpstr>
      <vt:lpstr>HB44 REQUIREMENTS</vt:lpstr>
      <vt:lpstr>HB44 REQUIREMENTS</vt:lpstr>
      <vt:lpstr>HB44 REQUIREMENTS</vt:lpstr>
      <vt:lpstr>First Generation Test Solutions</vt:lpstr>
      <vt:lpstr>Second Generation EVSE Site Testers</vt:lpstr>
      <vt:lpstr>Second Generation EVSE Tester</vt:lpstr>
      <vt:lpstr>Industry Needs</vt:lpstr>
      <vt:lpstr>Certification and Traceability</vt:lpstr>
      <vt:lpstr>              Questions and Discussion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Hardy</dc:creator>
  <cp:lastModifiedBy>Sandy Garcia</cp:lastModifiedBy>
  <cp:revision>288</cp:revision>
  <dcterms:created xsi:type="dcterms:W3CDTF">2015-09-20T12:59:46Z</dcterms:created>
  <dcterms:modified xsi:type="dcterms:W3CDTF">2022-03-01T15:22:23Z</dcterms:modified>
</cp:coreProperties>
</file>