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53"/>
  </p:notesMasterIdLst>
  <p:handoutMasterIdLst>
    <p:handoutMasterId r:id="rId54"/>
  </p:handoutMasterIdLst>
  <p:sldIdLst>
    <p:sldId id="378" r:id="rId2"/>
    <p:sldId id="329" r:id="rId3"/>
    <p:sldId id="428" r:id="rId4"/>
    <p:sldId id="484" r:id="rId5"/>
    <p:sldId id="464" r:id="rId6"/>
    <p:sldId id="467" r:id="rId7"/>
    <p:sldId id="451" r:id="rId8"/>
    <p:sldId id="411" r:id="rId9"/>
    <p:sldId id="468" r:id="rId10"/>
    <p:sldId id="495" r:id="rId11"/>
    <p:sldId id="437" r:id="rId12"/>
    <p:sldId id="439" r:id="rId13"/>
    <p:sldId id="440" r:id="rId14"/>
    <p:sldId id="441" r:id="rId15"/>
    <p:sldId id="474" r:id="rId16"/>
    <p:sldId id="475" r:id="rId17"/>
    <p:sldId id="479" r:id="rId18"/>
    <p:sldId id="476" r:id="rId19"/>
    <p:sldId id="477" r:id="rId20"/>
    <p:sldId id="450" r:id="rId21"/>
    <p:sldId id="496" r:id="rId22"/>
    <p:sldId id="405" r:id="rId23"/>
    <p:sldId id="442" r:id="rId24"/>
    <p:sldId id="471" r:id="rId25"/>
    <p:sldId id="492" r:id="rId26"/>
    <p:sldId id="472" r:id="rId27"/>
    <p:sldId id="361" r:id="rId28"/>
    <p:sldId id="470" r:id="rId29"/>
    <p:sldId id="408" r:id="rId30"/>
    <p:sldId id="406" r:id="rId31"/>
    <p:sldId id="448" r:id="rId32"/>
    <p:sldId id="461" r:id="rId33"/>
    <p:sldId id="497" r:id="rId34"/>
    <p:sldId id="443" r:id="rId35"/>
    <p:sldId id="480" r:id="rId36"/>
    <p:sldId id="481" r:id="rId37"/>
    <p:sldId id="498" r:id="rId38"/>
    <p:sldId id="360" r:id="rId39"/>
    <p:sldId id="277" r:id="rId40"/>
    <p:sldId id="457" r:id="rId41"/>
    <p:sldId id="279" r:id="rId42"/>
    <p:sldId id="278" r:id="rId43"/>
    <p:sldId id="371" r:id="rId44"/>
    <p:sldId id="345" r:id="rId45"/>
    <p:sldId id="499" r:id="rId46"/>
    <p:sldId id="483" r:id="rId47"/>
    <p:sldId id="482" r:id="rId48"/>
    <p:sldId id="453" r:id="rId49"/>
    <p:sldId id="494" r:id="rId50"/>
    <p:sldId id="493" r:id="rId51"/>
    <p:sldId id="460" r:id="rId52"/>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FF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86" autoAdjust="0"/>
    <p:restoredTop sz="94655" autoAdjust="0"/>
  </p:normalViewPr>
  <p:slideViewPr>
    <p:cSldViewPr>
      <p:cViewPr varScale="1">
        <p:scale>
          <a:sx n="93" d="100"/>
          <a:sy n="93" d="100"/>
        </p:scale>
        <p:origin x="444"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3843"/>
    </p:cViewPr>
  </p:sorterViewPr>
  <p:notesViewPr>
    <p:cSldViewPr>
      <p:cViewPr varScale="1">
        <p:scale>
          <a:sx n="73" d="100"/>
          <a:sy n="73" d="100"/>
        </p:scale>
        <p:origin x="-3036" y="-10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0FF2A244-5193-427A-9829-47011BBA0345}" type="datetimeFigureOut">
              <a:rPr lang="en-US" smtClean="0"/>
              <a:pPr/>
              <a:t>3/18/2022</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0A87B909-3D0C-4366-A00B-200392FD9B40}" type="slidenum">
              <a:rPr lang="en-US" smtClean="0"/>
              <a:pPr/>
              <a:t>‹#›</a:t>
            </a:fld>
            <a:endParaRPr lang="en-US" dirty="0"/>
          </a:p>
        </p:txBody>
      </p:sp>
    </p:spTree>
    <p:extLst>
      <p:ext uri="{BB962C8B-B14F-4D97-AF65-F5344CB8AC3E}">
        <p14:creationId xmlns:p14="http://schemas.microsoft.com/office/powerpoint/2010/main" val="293324914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9B0298C2-0563-49E2-AD6A-59F1AEFB2BF2}" type="datetimeFigureOut">
              <a:rPr lang="en-US" smtClean="0"/>
              <a:pPr/>
              <a:t>3/18/2022</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1E854EE5-754F-47B7-8030-B866B8E71520}" type="slidenum">
              <a:rPr lang="en-US" smtClean="0"/>
              <a:pPr/>
              <a:t>‹#›</a:t>
            </a:fld>
            <a:endParaRPr lang="en-US" dirty="0"/>
          </a:p>
        </p:txBody>
      </p:sp>
    </p:spTree>
    <p:extLst>
      <p:ext uri="{BB962C8B-B14F-4D97-AF65-F5344CB8AC3E}">
        <p14:creationId xmlns:p14="http://schemas.microsoft.com/office/powerpoint/2010/main" val="2470732673"/>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85386" indent="-302072" eaLnBrk="0" hangingPunct="0">
              <a:spcBef>
                <a:spcPct val="30000"/>
              </a:spcBef>
              <a:defRPr sz="1300">
                <a:solidFill>
                  <a:schemeClr val="tx1"/>
                </a:solidFill>
                <a:latin typeface="Arial" charset="0"/>
              </a:defRPr>
            </a:lvl2pPr>
            <a:lvl3pPr marL="1208287" indent="-241657" eaLnBrk="0" hangingPunct="0">
              <a:spcBef>
                <a:spcPct val="30000"/>
              </a:spcBef>
              <a:defRPr sz="1300">
                <a:solidFill>
                  <a:schemeClr val="tx1"/>
                </a:solidFill>
                <a:latin typeface="Arial" charset="0"/>
              </a:defRPr>
            </a:lvl3pPr>
            <a:lvl4pPr marL="1691601" indent="-241657" eaLnBrk="0" hangingPunct="0">
              <a:spcBef>
                <a:spcPct val="30000"/>
              </a:spcBef>
              <a:defRPr sz="1300">
                <a:solidFill>
                  <a:schemeClr val="tx1"/>
                </a:solidFill>
                <a:latin typeface="Arial" charset="0"/>
              </a:defRPr>
            </a:lvl4pPr>
            <a:lvl5pPr marL="2174916" indent="-241657" eaLnBrk="0" hangingPunct="0">
              <a:spcBef>
                <a:spcPct val="30000"/>
              </a:spcBef>
              <a:defRPr sz="1300">
                <a:solidFill>
                  <a:schemeClr val="tx1"/>
                </a:solidFill>
                <a:latin typeface="Arial" charset="0"/>
              </a:defRPr>
            </a:lvl5pPr>
            <a:lvl6pPr marL="2658231" indent="-241657" eaLnBrk="0" fontAlgn="base" hangingPunct="0">
              <a:spcBef>
                <a:spcPct val="30000"/>
              </a:spcBef>
              <a:spcAft>
                <a:spcPct val="0"/>
              </a:spcAft>
              <a:defRPr sz="1300">
                <a:solidFill>
                  <a:schemeClr val="tx1"/>
                </a:solidFill>
                <a:latin typeface="Arial" charset="0"/>
              </a:defRPr>
            </a:lvl6pPr>
            <a:lvl7pPr marL="3141546" indent="-241657" eaLnBrk="0" fontAlgn="base" hangingPunct="0">
              <a:spcBef>
                <a:spcPct val="30000"/>
              </a:spcBef>
              <a:spcAft>
                <a:spcPct val="0"/>
              </a:spcAft>
              <a:defRPr sz="1300">
                <a:solidFill>
                  <a:schemeClr val="tx1"/>
                </a:solidFill>
                <a:latin typeface="Arial" charset="0"/>
              </a:defRPr>
            </a:lvl7pPr>
            <a:lvl8pPr marL="3624860" indent="-241657" eaLnBrk="0" fontAlgn="base" hangingPunct="0">
              <a:spcBef>
                <a:spcPct val="30000"/>
              </a:spcBef>
              <a:spcAft>
                <a:spcPct val="0"/>
              </a:spcAft>
              <a:defRPr sz="1300">
                <a:solidFill>
                  <a:schemeClr val="tx1"/>
                </a:solidFill>
                <a:latin typeface="Arial" charset="0"/>
              </a:defRPr>
            </a:lvl8pPr>
            <a:lvl9pPr marL="4108174" indent="-241657"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6BD0C0CF-4316-4958-B8D0-33D5BD090639}" type="slidenum">
              <a:rPr lang="en-US" altLang="en-US" smtClean="0"/>
              <a:pPr eaLnBrk="1" hangingPunct="1">
                <a:spcBef>
                  <a:spcPct val="0"/>
                </a:spcBef>
              </a:pPr>
              <a:t>51</a:t>
            </a:fld>
            <a:endParaRPr lang="en-US" altLang="en-US"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198" y="1952367"/>
            <a:ext cx="6858001" cy="1557595"/>
          </a:xfrm>
        </p:spPr>
        <p:txBody>
          <a:bodyPr anchor="b">
            <a:normAutofit/>
          </a:bodyPr>
          <a:lstStyle>
            <a:lvl1pPr algn="ctr">
              <a:defRPr lang="en-US" sz="7200" b="1" kern="1200" dirty="0" smtClean="0">
                <a:solidFill>
                  <a:srgbClr val="E41937"/>
                </a:solidFill>
                <a:latin typeface="Calibri" panose="020F0502020204030204" pitchFamily="34" charset="0"/>
                <a:ea typeface="+mn-ea"/>
                <a:cs typeface="Calibri" panose="020F050202020403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600200" y="3509963"/>
            <a:ext cx="6858000" cy="674859"/>
          </a:xfrm>
        </p:spPr>
        <p:txBody>
          <a:bodyPr>
            <a:noAutofit/>
          </a:bodyPr>
          <a:lstStyle>
            <a:lvl1pPr marL="0" indent="0" algn="ctr">
              <a:buNone/>
              <a:defRPr lang="en-US" sz="5400" kern="1200" dirty="0">
                <a:solidFill>
                  <a:schemeClr val="tx1"/>
                </a:solidFill>
                <a:latin typeface="Calibri" panose="020F0502020204030204" pitchFamily="34" charset="0"/>
                <a:ea typeface="+mn-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0" name="Picture 4">
            <a:extLst>
              <a:ext uri="{FF2B5EF4-FFF2-40B4-BE49-F238E27FC236}">
                <a16:creationId xmlns:a16="http://schemas.microsoft.com/office/drawing/2014/main" id="{946B9CE6-210F-43EF-BD53-298BF01183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912"/>
            <a:ext cx="1504950" cy="673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
            <a:extLst>
              <a:ext uri="{FF2B5EF4-FFF2-40B4-BE49-F238E27FC236}">
                <a16:creationId xmlns:a16="http://schemas.microsoft.com/office/drawing/2014/main" id="{8A48CEE0-64AC-4D00-B568-F562453C76D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40160" y="272492"/>
            <a:ext cx="237807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15">
            <a:extLst>
              <a:ext uri="{FF2B5EF4-FFF2-40B4-BE49-F238E27FC236}">
                <a16:creationId xmlns:a16="http://schemas.microsoft.com/office/drawing/2014/main" id="{6D0A6E45-0B79-45FF-B842-D196CFAE6A65}"/>
              </a:ext>
            </a:extLst>
          </p:cNvPr>
          <p:cNvSpPr>
            <a:spLocks noGrp="1"/>
          </p:cNvSpPr>
          <p:nvPr>
            <p:ph type="body" sz="quarter" idx="10" hasCustomPrompt="1"/>
          </p:nvPr>
        </p:nvSpPr>
        <p:spPr>
          <a:xfrm>
            <a:off x="5091113" y="4902200"/>
            <a:ext cx="3244850" cy="271161"/>
          </a:xfrm>
          <a:noFill/>
        </p:spPr>
        <p:txBody>
          <a:bodyPr/>
          <a:lstStyle>
            <a:lvl1pPr marL="0" indent="0" algn="r" rtl="0" eaLnBrk="1" fontAlgn="base" hangingPunct="1">
              <a:spcBef>
                <a:spcPct val="0"/>
              </a:spcBef>
              <a:spcAft>
                <a:spcPct val="0"/>
              </a:spcAft>
              <a:buNone/>
              <a:defRPr lang="en-US" sz="1600" i="1" kern="1200" dirty="0" smtClean="0">
                <a:solidFill>
                  <a:srgbClr val="FF0000"/>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Date</a:t>
            </a:r>
          </a:p>
        </p:txBody>
      </p:sp>
      <p:sp>
        <p:nvSpPr>
          <p:cNvPr id="21" name="Text Placeholder 15">
            <a:extLst>
              <a:ext uri="{FF2B5EF4-FFF2-40B4-BE49-F238E27FC236}">
                <a16:creationId xmlns:a16="http://schemas.microsoft.com/office/drawing/2014/main" id="{319FC007-A6F3-4F7B-9CAE-F01BBE73F302}"/>
              </a:ext>
            </a:extLst>
          </p:cNvPr>
          <p:cNvSpPr>
            <a:spLocks noGrp="1"/>
          </p:cNvSpPr>
          <p:nvPr>
            <p:ph type="body" sz="quarter" idx="11" hasCustomPrompt="1"/>
          </p:nvPr>
        </p:nvSpPr>
        <p:spPr>
          <a:xfrm>
            <a:off x="5091113" y="5173361"/>
            <a:ext cx="3244850" cy="271161"/>
          </a:xfrm>
          <a:noFill/>
        </p:spPr>
        <p:txBody>
          <a:bodyPr/>
          <a:lstStyle>
            <a:lvl1pPr marL="0" indent="0" algn="r" rtl="0" eaLnBrk="1" fontAlgn="base" hangingPunct="1">
              <a:spcBef>
                <a:spcPct val="0"/>
              </a:spcBef>
              <a:spcAft>
                <a:spcPct val="0"/>
              </a:spcAft>
              <a:buNone/>
              <a:defRPr lang="en-US" sz="1600" i="0" kern="1200" dirty="0" smtClean="0">
                <a:solidFill>
                  <a:schemeClr val="bg2">
                    <a:lumMod val="65000"/>
                  </a:schemeClr>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Time</a:t>
            </a:r>
          </a:p>
        </p:txBody>
      </p:sp>
      <p:sp>
        <p:nvSpPr>
          <p:cNvPr id="23" name="Text Placeholder 15">
            <a:extLst>
              <a:ext uri="{FF2B5EF4-FFF2-40B4-BE49-F238E27FC236}">
                <a16:creationId xmlns:a16="http://schemas.microsoft.com/office/drawing/2014/main" id="{B138B86E-3693-45AE-8B99-88B71C974B9E}"/>
              </a:ext>
            </a:extLst>
          </p:cNvPr>
          <p:cNvSpPr>
            <a:spLocks noGrp="1"/>
          </p:cNvSpPr>
          <p:nvPr>
            <p:ph type="body" sz="quarter" idx="12" hasCustomPrompt="1"/>
          </p:nvPr>
        </p:nvSpPr>
        <p:spPr>
          <a:xfrm>
            <a:off x="5091113" y="5444522"/>
            <a:ext cx="3244850" cy="271161"/>
          </a:xfrm>
          <a:noFill/>
        </p:spPr>
        <p:txBody>
          <a:bodyPr/>
          <a:lstStyle>
            <a:lvl1pPr marL="0" indent="0" algn="r" rtl="0" eaLnBrk="1" fontAlgn="base" hangingPunct="1">
              <a:spcBef>
                <a:spcPct val="0"/>
              </a:spcBef>
              <a:spcAft>
                <a:spcPct val="0"/>
              </a:spcAft>
              <a:buNone/>
              <a:defRPr lang="en-US" sz="1600" i="0" kern="1200" dirty="0" smtClean="0">
                <a:solidFill>
                  <a:schemeClr val="bg2">
                    <a:lumMod val="65000"/>
                  </a:schemeClr>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Presented by</a:t>
            </a:r>
          </a:p>
        </p:txBody>
      </p:sp>
    </p:spTree>
    <p:extLst>
      <p:ext uri="{BB962C8B-B14F-4D97-AF65-F5344CB8AC3E}">
        <p14:creationId xmlns:p14="http://schemas.microsoft.com/office/powerpoint/2010/main" val="3563795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56951" y="152400"/>
            <a:ext cx="7208107" cy="679832"/>
          </a:xfrm>
        </p:spPr>
        <p:txBody>
          <a:bodyPr>
            <a:noAutofit/>
          </a:bodyPr>
          <a:lstStyle>
            <a:lvl1pPr>
              <a:defRPr sz="4400">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628650" y="1309817"/>
            <a:ext cx="7886700" cy="48424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1">
            <a:extLst>
              <a:ext uri="{FF2B5EF4-FFF2-40B4-BE49-F238E27FC236}">
                <a16:creationId xmlns:a16="http://schemas.microsoft.com/office/drawing/2014/main" id="{8DC7E85C-6D40-493F-A187-8DF021C4226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0726" y="56966"/>
            <a:ext cx="1116226" cy="6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9"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ABCF8-B696-4AAE-AEF6-910B77DD8B89}" type="slidenum">
              <a:rPr lang="en-US" smtClean="0"/>
              <a:t>‹#›</a:t>
            </a:fld>
            <a:endParaRPr lang="en-US" dirty="0"/>
          </a:p>
        </p:txBody>
      </p:sp>
    </p:spTree>
    <p:extLst>
      <p:ext uri="{BB962C8B-B14F-4D97-AF65-F5344CB8AC3E}">
        <p14:creationId xmlns:p14="http://schemas.microsoft.com/office/powerpoint/2010/main" val="590704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72280" y="1120347"/>
            <a:ext cx="6838308" cy="3442130"/>
          </a:xfrm>
        </p:spPr>
        <p:txBody>
          <a:bodyPr anchor="b">
            <a:noAutofit/>
          </a:bodyPr>
          <a:lstStyle>
            <a:lvl1pPr>
              <a:defRPr sz="8800" b="1">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672280" y="4571269"/>
            <a:ext cx="6838307"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4">
            <a:extLst>
              <a:ext uri="{FF2B5EF4-FFF2-40B4-BE49-F238E27FC236}">
                <a16:creationId xmlns:a16="http://schemas.microsoft.com/office/drawing/2014/main" id="{B85CCE1F-5BFE-436E-A352-A0224124D78F}"/>
              </a:ext>
            </a:extLst>
          </p:cNvPr>
          <p:cNvSpPr>
            <a:spLocks noGrp="1"/>
          </p:cNvSpPr>
          <p:nvPr>
            <p:ph type="ftr" sz="quarter" idx="3"/>
          </p:nvPr>
        </p:nvSpPr>
        <p:spPr>
          <a:xfrm>
            <a:off x="1672280" y="6356350"/>
            <a:ext cx="2970772"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8" name="Slide Number Placeholder 5">
            <a:extLst>
              <a:ext uri="{FF2B5EF4-FFF2-40B4-BE49-F238E27FC236}">
                <a16:creationId xmlns:a16="http://schemas.microsoft.com/office/drawing/2014/main" id="{4A8CE0CA-7507-423A-8995-E96F69FD8AD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ABCF8-B696-4AAE-AEF6-910B77DD8B89}" type="slidenum">
              <a:rPr lang="en-US" smtClean="0"/>
              <a:t>‹#›</a:t>
            </a:fld>
            <a:endParaRPr lang="en-US" dirty="0"/>
          </a:p>
        </p:txBody>
      </p:sp>
      <p:pic>
        <p:nvPicPr>
          <p:cNvPr id="9" name="Picture 1">
            <a:extLst>
              <a:ext uri="{FF2B5EF4-FFF2-40B4-BE49-F238E27FC236}">
                <a16:creationId xmlns:a16="http://schemas.microsoft.com/office/drawing/2014/main" id="{8770EDB6-0DB6-41C7-B56F-5598F5DCF40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08263" y="66859"/>
            <a:ext cx="1116226" cy="6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a:extLst>
              <a:ext uri="{FF2B5EF4-FFF2-40B4-BE49-F238E27FC236}">
                <a16:creationId xmlns:a16="http://schemas.microsoft.com/office/drawing/2014/main" id="{25FDB225-F00F-47C8-93CF-7F2B75E3FC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912"/>
            <a:ext cx="1504950" cy="673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0576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a:extLst>
              <a:ext uri="{FF2B5EF4-FFF2-40B4-BE49-F238E27FC236}">
                <a16:creationId xmlns:a16="http://schemas.microsoft.com/office/drawing/2014/main" id="{F25D47C2-4CDB-41A5-B70C-43A0977D9ADC}"/>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9" name="Slide Number Placeholder 5">
            <a:extLst>
              <a:ext uri="{FF2B5EF4-FFF2-40B4-BE49-F238E27FC236}">
                <a16:creationId xmlns:a16="http://schemas.microsoft.com/office/drawing/2014/main" id="{34071A1D-1215-4B6C-B056-EB737D2A866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ABCF8-B696-4AAE-AEF6-910B77DD8B89}" type="slidenum">
              <a:rPr lang="en-US" smtClean="0"/>
              <a:t>‹#›</a:t>
            </a:fld>
            <a:endParaRPr lang="en-US" dirty="0"/>
          </a:p>
        </p:txBody>
      </p:sp>
      <p:pic>
        <p:nvPicPr>
          <p:cNvPr id="10" name="Picture 1">
            <a:extLst>
              <a:ext uri="{FF2B5EF4-FFF2-40B4-BE49-F238E27FC236}">
                <a16:creationId xmlns:a16="http://schemas.microsoft.com/office/drawing/2014/main" id="{2479AA7E-B1DD-4254-B2CD-4A631A4E760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0726" y="56966"/>
            <a:ext cx="1116226" cy="6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431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56951" y="365126"/>
            <a:ext cx="7146323" cy="518625"/>
          </a:xfrm>
        </p:spPr>
        <p:txBody>
          <a:bodyPr/>
          <a:lstStyle>
            <a:lvl1pPr>
              <a:defRPr>
                <a:solidFill>
                  <a:schemeClr val="accent1"/>
                </a:solidFill>
              </a:defRPr>
            </a:lvl1pPr>
          </a:lstStyle>
          <a:p>
            <a:r>
              <a:rPr lang="en-US" dirty="0"/>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a:extLst>
              <a:ext uri="{FF2B5EF4-FFF2-40B4-BE49-F238E27FC236}">
                <a16:creationId xmlns:a16="http://schemas.microsoft.com/office/drawing/2014/main" id="{84CC7AF6-FE01-498E-8EC4-10C598268DEB}"/>
              </a:ext>
            </a:extLst>
          </p:cNvPr>
          <p:cNvSpPr>
            <a:spLocks noGrp="1"/>
          </p:cNvSpPr>
          <p:nvPr>
            <p:ph type="ftr" sz="quarter" idx="10"/>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11" name="Slide Number Placeholder 5">
            <a:extLst>
              <a:ext uri="{FF2B5EF4-FFF2-40B4-BE49-F238E27FC236}">
                <a16:creationId xmlns:a16="http://schemas.microsoft.com/office/drawing/2014/main" id="{3613EE7B-FBE8-4FED-A3B3-2D98DB699616}"/>
              </a:ext>
            </a:extLst>
          </p:cNvPr>
          <p:cNvSpPr>
            <a:spLocks noGrp="1"/>
          </p:cNvSpPr>
          <p:nvPr>
            <p:ph type="sldNum" sz="quarter" idx="11"/>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ABCF8-B696-4AAE-AEF6-910B77DD8B89}" type="slidenum">
              <a:rPr lang="en-US" smtClean="0"/>
              <a:t>‹#›</a:t>
            </a:fld>
            <a:endParaRPr lang="en-US" dirty="0"/>
          </a:p>
        </p:txBody>
      </p:sp>
      <p:pic>
        <p:nvPicPr>
          <p:cNvPr id="12" name="Picture 1">
            <a:extLst>
              <a:ext uri="{FF2B5EF4-FFF2-40B4-BE49-F238E27FC236}">
                <a16:creationId xmlns:a16="http://schemas.microsoft.com/office/drawing/2014/main" id="{43027FC8-DA9E-4820-8BE3-9100EFED7F1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0725" y="156259"/>
            <a:ext cx="1116226" cy="6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8736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56950" y="136524"/>
            <a:ext cx="6958399" cy="810827"/>
          </a:xfrm>
        </p:spPr>
        <p:txBody>
          <a:bodyPr/>
          <a:lstStyle>
            <a:lvl1pPr>
              <a:defRPr>
                <a:solidFill>
                  <a:schemeClr val="accent1"/>
                </a:solidFill>
              </a:defRPr>
            </a:lvl1pPr>
          </a:lstStyle>
          <a:p>
            <a:r>
              <a:rPr lang="en-US" dirty="0"/>
              <a:t>Click to edit Master title style</a:t>
            </a:r>
          </a:p>
        </p:txBody>
      </p:sp>
      <p:sp>
        <p:nvSpPr>
          <p:cNvPr id="6" name="Footer Placeholder 4">
            <a:extLst>
              <a:ext uri="{FF2B5EF4-FFF2-40B4-BE49-F238E27FC236}">
                <a16:creationId xmlns:a16="http://schemas.microsoft.com/office/drawing/2014/main" id="{08343AB8-FDC8-4BDD-9F5D-8F5008EE59D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27B76846-C3D9-46DA-9875-A8C9D81A3FB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ABCF8-B696-4AAE-AEF6-910B77DD8B89}" type="slidenum">
              <a:rPr lang="en-US" smtClean="0"/>
              <a:t>‹#›</a:t>
            </a:fld>
            <a:endParaRPr lang="en-US" dirty="0"/>
          </a:p>
        </p:txBody>
      </p:sp>
      <p:pic>
        <p:nvPicPr>
          <p:cNvPr id="8" name="Picture 1">
            <a:extLst>
              <a:ext uri="{FF2B5EF4-FFF2-40B4-BE49-F238E27FC236}">
                <a16:creationId xmlns:a16="http://schemas.microsoft.com/office/drawing/2014/main" id="{5ACEB650-E4DF-4271-9A3B-13B66E01BA3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0725" y="156259"/>
            <a:ext cx="1116226" cy="6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0408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53E242F-D047-40E0-904E-9D2C58699B6F}"/>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5FC95787-535C-450B-88E4-80BB5E6957E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pic>
        <p:nvPicPr>
          <p:cNvPr id="9" name="Picture 1">
            <a:extLst>
              <a:ext uri="{FF2B5EF4-FFF2-40B4-BE49-F238E27FC236}">
                <a16:creationId xmlns:a16="http://schemas.microsoft.com/office/drawing/2014/main" id="{BED3FEE9-77D6-4682-87C2-7994F36C96C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0725" y="156259"/>
            <a:ext cx="1116226" cy="6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4682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Slide Number Placeholder 3"/>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ABCF8-B696-4AAE-AEF6-910B77DD8B89}" type="slidenum">
              <a:rPr lang="en-US" smtClean="0"/>
              <a:t>‹#›</a:t>
            </a:fld>
            <a:endParaRPr lang="en-US" dirty="0"/>
          </a:p>
        </p:txBody>
      </p:sp>
    </p:spTree>
    <p:extLst>
      <p:ext uri="{BB962C8B-B14F-4D97-AF65-F5344CB8AC3E}">
        <p14:creationId xmlns:p14="http://schemas.microsoft.com/office/powerpoint/2010/main" val="22532827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10000">
        <p15:prstTrans prst="drape"/>
      </p:transition>
    </mc:Choice>
    <mc:Fallback xmlns="">
      <p:transition spd="slow" advClick="0" advTm="10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36524"/>
            <a:ext cx="7886700" cy="93486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186249"/>
            <a:ext cx="7886700" cy="499071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tescometering.com</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ABCF8-B696-4AAE-AEF6-910B77DD8B89}" type="slidenum">
              <a:rPr lang="en-US" smtClean="0"/>
              <a:t>‹#›</a:t>
            </a:fld>
            <a:endParaRPr lang="en-US" dirty="0"/>
          </a:p>
        </p:txBody>
      </p:sp>
      <p:sp>
        <p:nvSpPr>
          <p:cNvPr id="10" name="Rectangle 9">
            <a:extLst>
              <a:ext uri="{FF2B5EF4-FFF2-40B4-BE49-F238E27FC236}">
                <a16:creationId xmlns:a16="http://schemas.microsoft.com/office/drawing/2014/main" id="{A6C796F7-BF61-443C-9DF2-0CFC9EBAAC23}"/>
              </a:ext>
            </a:extLst>
          </p:cNvPr>
          <p:cNvSpPr/>
          <p:nvPr/>
        </p:nvSpPr>
        <p:spPr>
          <a:xfrm>
            <a:off x="395416" y="861382"/>
            <a:ext cx="8353168" cy="4571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4042749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3" r:id="rId8"/>
  </p:sldLayoutIdLst>
  <p:hf hdr="0" dt="0"/>
  <p:txStyles>
    <p:titleStyle>
      <a:lvl1pPr algn="r" defTabSz="914400" rtl="0" eaLnBrk="1" latinLnBrk="0" hangingPunct="1">
        <a:lnSpc>
          <a:spcPct val="90000"/>
        </a:lnSpc>
        <a:spcBef>
          <a:spcPct val="0"/>
        </a:spcBef>
        <a:buNone/>
        <a:defRPr lang="en-US" sz="4400" kern="1200" cap="small" dirty="0" smtClean="0">
          <a:solidFill>
            <a:srgbClr val="FF0000"/>
          </a:solidFill>
          <a:effectLst>
            <a:outerShdw blurRad="50800" dist="38100" dir="10800000" algn="r" rotWithShape="0">
              <a:prstClr val="black">
                <a:alpha val="40000"/>
              </a:prstClr>
            </a:outerShdw>
          </a:effectLst>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83B5F18-9223-4EA5-8186-9DCC7A37AADC}"/>
              </a:ext>
            </a:extLst>
          </p:cNvPr>
          <p:cNvSpPr>
            <a:spLocks noGrp="1"/>
          </p:cNvSpPr>
          <p:nvPr>
            <p:ph type="ctrTitle"/>
          </p:nvPr>
        </p:nvSpPr>
        <p:spPr/>
        <p:txBody>
          <a:bodyPr>
            <a:normAutofit/>
          </a:bodyPr>
          <a:lstStyle/>
          <a:p>
            <a:r>
              <a:rPr lang="en-US" sz="6600" dirty="0">
                <a:latin typeface="+mj-lt"/>
                <a:cs typeface="Arial" panose="020B0604020202020204" pitchFamily="34" charset="0"/>
              </a:rPr>
              <a:t>Electric Vehicles</a:t>
            </a:r>
          </a:p>
        </p:txBody>
      </p:sp>
      <p:sp>
        <p:nvSpPr>
          <p:cNvPr id="7" name="Subtitle 6">
            <a:extLst>
              <a:ext uri="{FF2B5EF4-FFF2-40B4-BE49-F238E27FC236}">
                <a16:creationId xmlns:a16="http://schemas.microsoft.com/office/drawing/2014/main" id="{E32853D5-CE40-4EA1-9AC1-4146F7715875}"/>
              </a:ext>
            </a:extLst>
          </p:cNvPr>
          <p:cNvSpPr>
            <a:spLocks noGrp="1"/>
          </p:cNvSpPr>
          <p:nvPr>
            <p:ph type="subTitle" idx="1"/>
          </p:nvPr>
        </p:nvSpPr>
        <p:spPr/>
        <p:txBody>
          <a:bodyPr/>
          <a:lstStyle/>
          <a:p>
            <a:r>
              <a:rPr lang="en-US" sz="3200" dirty="0"/>
              <a:t>Utility Impacts and Charging Stations</a:t>
            </a:r>
          </a:p>
        </p:txBody>
      </p:sp>
      <p:sp>
        <p:nvSpPr>
          <p:cNvPr id="8" name="Text Placeholder 7">
            <a:extLst>
              <a:ext uri="{FF2B5EF4-FFF2-40B4-BE49-F238E27FC236}">
                <a16:creationId xmlns:a16="http://schemas.microsoft.com/office/drawing/2014/main" id="{08439FC1-AFFA-4137-9F38-E9DED5B7B447}"/>
              </a:ext>
            </a:extLst>
          </p:cNvPr>
          <p:cNvSpPr>
            <a:spLocks noGrp="1"/>
          </p:cNvSpPr>
          <p:nvPr>
            <p:ph type="body" sz="quarter" idx="10"/>
          </p:nvPr>
        </p:nvSpPr>
        <p:spPr/>
        <p:txBody>
          <a:bodyPr>
            <a:normAutofit fontScale="92500" lnSpcReduction="20000"/>
          </a:bodyPr>
          <a:lstStyle/>
          <a:p>
            <a:r>
              <a:rPr lang="en-US" dirty="0"/>
              <a:t>Presented by: Tom Lawton</a:t>
            </a:r>
          </a:p>
        </p:txBody>
      </p:sp>
      <p:sp>
        <p:nvSpPr>
          <p:cNvPr id="9" name="Text Placeholder 8">
            <a:extLst>
              <a:ext uri="{FF2B5EF4-FFF2-40B4-BE49-F238E27FC236}">
                <a16:creationId xmlns:a16="http://schemas.microsoft.com/office/drawing/2014/main" id="{D4E203CD-A721-449E-BB11-1D4D1E963CC9}"/>
              </a:ext>
            </a:extLst>
          </p:cNvPr>
          <p:cNvSpPr>
            <a:spLocks noGrp="1"/>
          </p:cNvSpPr>
          <p:nvPr>
            <p:ph type="body" sz="quarter" idx="11"/>
          </p:nvPr>
        </p:nvSpPr>
        <p:spPr/>
        <p:txBody>
          <a:bodyPr>
            <a:normAutofit fontScale="85000" lnSpcReduction="10000"/>
          </a:bodyPr>
          <a:lstStyle/>
          <a:p>
            <a:r>
              <a:rPr lang="en-US" dirty="0"/>
              <a:t>For AEIC Measurement Technologies</a:t>
            </a:r>
          </a:p>
        </p:txBody>
      </p:sp>
      <p:sp>
        <p:nvSpPr>
          <p:cNvPr id="10" name="Text Placeholder 9">
            <a:extLst>
              <a:ext uri="{FF2B5EF4-FFF2-40B4-BE49-F238E27FC236}">
                <a16:creationId xmlns:a16="http://schemas.microsoft.com/office/drawing/2014/main" id="{036CD409-C677-4934-88AF-EBDEB234C950}"/>
              </a:ext>
            </a:extLst>
          </p:cNvPr>
          <p:cNvSpPr>
            <a:spLocks noGrp="1"/>
          </p:cNvSpPr>
          <p:nvPr>
            <p:ph type="body" sz="quarter" idx="12"/>
          </p:nvPr>
        </p:nvSpPr>
        <p:spPr/>
        <p:txBody>
          <a:bodyPr>
            <a:normAutofit fontScale="92500" lnSpcReduction="20000"/>
          </a:bodyPr>
          <a:lstStyle/>
          <a:p>
            <a:r>
              <a:rPr lang="en-US" dirty="0"/>
              <a:t>Tuesday, April 12, 2022</a:t>
            </a:r>
          </a:p>
        </p:txBody>
      </p:sp>
      <p:pic>
        <p:nvPicPr>
          <p:cNvPr id="1026" name="Picture 2" descr="Commonwealth Edison Co. Wins 2021 Achievement Awards from Association of  Edison Illuminating Companies - Live Nyse Nasdaq">
            <a:extLst>
              <a:ext uri="{FF2B5EF4-FFF2-40B4-BE49-F238E27FC236}">
                <a16:creationId xmlns:a16="http://schemas.microsoft.com/office/drawing/2014/main" id="{7481E85B-45DB-4D17-BF77-E9F5503F7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4191801"/>
            <a:ext cx="1219200" cy="196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98614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986B06C-13CD-4059-865A-79F6281120B0}"/>
              </a:ext>
            </a:extLst>
          </p:cNvPr>
          <p:cNvSpPr>
            <a:spLocks noGrp="1"/>
          </p:cNvSpPr>
          <p:nvPr>
            <p:ph type="title"/>
          </p:nvPr>
        </p:nvSpPr>
        <p:spPr/>
        <p:txBody>
          <a:bodyPr>
            <a:noAutofit/>
          </a:bodyPr>
          <a:lstStyle/>
          <a:p>
            <a:r>
              <a:rPr lang="en-US" dirty="0">
                <a:latin typeface="+mj-lt"/>
                <a:cs typeface="Arial" panose="020B0604020202020204" pitchFamily="34" charset="0"/>
              </a:rPr>
              <a:t>The US EV Market</a:t>
            </a:r>
            <a:endParaRPr lang="en-US" dirty="0">
              <a:solidFill>
                <a:srgbClr val="FF0000"/>
              </a:solidFill>
              <a:latin typeface="+mj-lt"/>
            </a:endParaRPr>
          </a:p>
        </p:txBody>
      </p:sp>
      <p:sp>
        <p:nvSpPr>
          <p:cNvPr id="2" name="Footer Placeholder 1">
            <a:extLst>
              <a:ext uri="{FF2B5EF4-FFF2-40B4-BE49-F238E27FC236}">
                <a16:creationId xmlns:a16="http://schemas.microsoft.com/office/drawing/2014/main" id="{940FDA36-BB57-4326-9134-346FF6E5D375}"/>
              </a:ext>
            </a:extLst>
          </p:cNvPr>
          <p:cNvSpPr>
            <a:spLocks noGrp="1"/>
          </p:cNvSpPr>
          <p:nvPr>
            <p:ph type="ftr" sz="quarter" idx="3"/>
          </p:nvPr>
        </p:nvSpPr>
        <p:spPr/>
        <p:txBody>
          <a:bodyPr/>
          <a:lstStyle/>
          <a:p>
            <a:r>
              <a:rPr lang="en-US" dirty="0"/>
              <a:t>tescometering.com</a:t>
            </a:r>
          </a:p>
        </p:txBody>
      </p:sp>
      <p:sp>
        <p:nvSpPr>
          <p:cNvPr id="3" name="Slide Number Placeholder 2"/>
          <p:cNvSpPr>
            <a:spLocks noGrp="1"/>
          </p:cNvSpPr>
          <p:nvPr>
            <p:ph type="sldNum" sz="quarter" idx="4"/>
          </p:nvPr>
        </p:nvSpPr>
        <p:spPr/>
        <p:txBody>
          <a:bodyPr/>
          <a:lstStyle/>
          <a:p>
            <a:fld id="{BA9ABCF8-B696-4AAE-AEF6-910B77DD8B89}" type="slidenum">
              <a:rPr lang="en-US" smtClean="0"/>
              <a:t>10</a:t>
            </a:fld>
            <a:endParaRPr lang="en-US" dirty="0"/>
          </a:p>
        </p:txBody>
      </p:sp>
      <p:pic>
        <p:nvPicPr>
          <p:cNvPr id="6" name="Picture 2" descr="Chart&#10;&#10;Description automatically generated">
            <a:extLst>
              <a:ext uri="{FF2B5EF4-FFF2-40B4-BE49-F238E27FC236}">
                <a16:creationId xmlns:a16="http://schemas.microsoft.com/office/drawing/2014/main" id="{9C11211A-A521-42C4-AD00-E329D05635C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410706" y="1676400"/>
            <a:ext cx="6322587" cy="439419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B046099-08B3-4360-87C9-5DEA0203C2B5}"/>
              </a:ext>
            </a:extLst>
          </p:cNvPr>
          <p:cNvSpPr txBox="1"/>
          <p:nvPr/>
        </p:nvSpPr>
        <p:spPr>
          <a:xfrm>
            <a:off x="808079" y="971252"/>
            <a:ext cx="7650121" cy="523220"/>
          </a:xfrm>
          <a:prstGeom prst="rect">
            <a:avLst/>
          </a:prstGeom>
          <a:noFill/>
        </p:spPr>
        <p:txBody>
          <a:bodyPr wrap="square">
            <a:spAutoFit/>
          </a:bodyPr>
          <a:lstStyle/>
          <a:p>
            <a:pPr algn="l"/>
            <a:r>
              <a:rPr lang="en-US" sz="2800" i="0">
                <a:solidFill>
                  <a:srgbClr val="000000"/>
                </a:solidFill>
                <a:effectLst/>
              </a:rPr>
              <a:t>Where is the Market Going? Upwards – in a big way</a:t>
            </a:r>
            <a:endParaRPr lang="en-US" sz="2800" i="0" dirty="0">
              <a:solidFill>
                <a:srgbClr val="000000"/>
              </a:solidFill>
              <a:effectLst/>
            </a:endParaRPr>
          </a:p>
        </p:txBody>
      </p:sp>
    </p:spTree>
    <p:extLst>
      <p:ext uri="{BB962C8B-B14F-4D97-AF65-F5344CB8AC3E}">
        <p14:creationId xmlns:p14="http://schemas.microsoft.com/office/powerpoint/2010/main" val="9513770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986B06C-13CD-4059-865A-79F6281120B0}"/>
              </a:ext>
            </a:extLst>
          </p:cNvPr>
          <p:cNvSpPr>
            <a:spLocks noGrp="1"/>
          </p:cNvSpPr>
          <p:nvPr>
            <p:ph type="title"/>
          </p:nvPr>
        </p:nvSpPr>
        <p:spPr/>
        <p:txBody>
          <a:bodyPr>
            <a:noAutofit/>
          </a:bodyPr>
          <a:lstStyle/>
          <a:p>
            <a:r>
              <a:rPr lang="en-US" dirty="0">
                <a:latin typeface="+mj-lt"/>
                <a:cs typeface="Arial" panose="020B0604020202020204" pitchFamily="34" charset="0"/>
              </a:rPr>
              <a:t>The US EV Market</a:t>
            </a:r>
            <a:endParaRPr lang="en-US" dirty="0">
              <a:solidFill>
                <a:srgbClr val="FF0000"/>
              </a:solidFill>
              <a:latin typeface="+mj-lt"/>
            </a:endParaRPr>
          </a:p>
        </p:txBody>
      </p:sp>
      <p:sp>
        <p:nvSpPr>
          <p:cNvPr id="2" name="Footer Placeholder 1">
            <a:extLst>
              <a:ext uri="{FF2B5EF4-FFF2-40B4-BE49-F238E27FC236}">
                <a16:creationId xmlns:a16="http://schemas.microsoft.com/office/drawing/2014/main" id="{940FDA36-BB57-4326-9134-346FF6E5D375}"/>
              </a:ext>
            </a:extLst>
          </p:cNvPr>
          <p:cNvSpPr>
            <a:spLocks noGrp="1"/>
          </p:cNvSpPr>
          <p:nvPr>
            <p:ph type="ftr" sz="quarter" idx="3"/>
          </p:nvPr>
        </p:nvSpPr>
        <p:spPr/>
        <p:txBody>
          <a:bodyPr/>
          <a:lstStyle/>
          <a:p>
            <a:r>
              <a:rPr lang="en-US" dirty="0"/>
              <a:t>tescometering.com</a:t>
            </a:r>
          </a:p>
        </p:txBody>
      </p:sp>
      <p:sp>
        <p:nvSpPr>
          <p:cNvPr id="3" name="Slide Number Placeholder 2"/>
          <p:cNvSpPr>
            <a:spLocks noGrp="1"/>
          </p:cNvSpPr>
          <p:nvPr>
            <p:ph type="sldNum" sz="quarter" idx="4"/>
          </p:nvPr>
        </p:nvSpPr>
        <p:spPr/>
        <p:txBody>
          <a:bodyPr/>
          <a:lstStyle/>
          <a:p>
            <a:fld id="{BA9ABCF8-B696-4AAE-AEF6-910B77DD8B89}" type="slidenum">
              <a:rPr lang="en-US" smtClean="0"/>
              <a:t>11</a:t>
            </a:fld>
            <a:endParaRPr lang="en-US" dirty="0"/>
          </a:p>
        </p:txBody>
      </p:sp>
      <p:pic>
        <p:nvPicPr>
          <p:cNvPr id="7" name="Picture 6">
            <a:extLst>
              <a:ext uri="{FF2B5EF4-FFF2-40B4-BE49-F238E27FC236}">
                <a16:creationId xmlns:a16="http://schemas.microsoft.com/office/drawing/2014/main" id="{907386F9-8A4C-4F0F-991D-1ECF04A5C0F0}"/>
              </a:ext>
            </a:extLst>
          </p:cNvPr>
          <p:cNvPicPr>
            <a:picLocks noChangeAspect="1"/>
          </p:cNvPicPr>
          <p:nvPr/>
        </p:nvPicPr>
        <p:blipFill>
          <a:blip r:embed="rId2"/>
          <a:stretch>
            <a:fillRect/>
          </a:stretch>
        </p:blipFill>
        <p:spPr>
          <a:xfrm>
            <a:off x="1566835" y="1012223"/>
            <a:ext cx="6010329" cy="5124667"/>
          </a:xfrm>
          <a:prstGeom prst="rect">
            <a:avLst/>
          </a:prstGeom>
        </p:spPr>
      </p:pic>
      <p:sp>
        <p:nvSpPr>
          <p:cNvPr id="12" name="TextBox 11">
            <a:extLst>
              <a:ext uri="{FF2B5EF4-FFF2-40B4-BE49-F238E27FC236}">
                <a16:creationId xmlns:a16="http://schemas.microsoft.com/office/drawing/2014/main" id="{3DE99272-A4C2-45C6-9C90-440AE83D9305}"/>
              </a:ext>
            </a:extLst>
          </p:cNvPr>
          <p:cNvSpPr txBox="1"/>
          <p:nvPr/>
        </p:nvSpPr>
        <p:spPr>
          <a:xfrm>
            <a:off x="3433695" y="6055271"/>
            <a:ext cx="4164923" cy="261610"/>
          </a:xfrm>
          <a:prstGeom prst="rect">
            <a:avLst/>
          </a:prstGeom>
          <a:noFill/>
        </p:spPr>
        <p:txBody>
          <a:bodyPr wrap="none" rtlCol="0">
            <a:spAutoFit/>
          </a:bodyPr>
          <a:lstStyle/>
          <a:p>
            <a:r>
              <a:rPr lang="en-US" sz="1100" i="1" dirty="0"/>
              <a:t>Source:  ELECTRIFIED LIGHT-VEHICLE SALES REPORT Q4 2021 kbb.com</a:t>
            </a:r>
          </a:p>
        </p:txBody>
      </p:sp>
    </p:spTree>
    <p:extLst>
      <p:ext uri="{BB962C8B-B14F-4D97-AF65-F5344CB8AC3E}">
        <p14:creationId xmlns:p14="http://schemas.microsoft.com/office/powerpoint/2010/main" val="30838316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986B06C-13CD-4059-865A-79F6281120B0}"/>
              </a:ext>
            </a:extLst>
          </p:cNvPr>
          <p:cNvSpPr>
            <a:spLocks noGrp="1"/>
          </p:cNvSpPr>
          <p:nvPr>
            <p:ph type="title"/>
          </p:nvPr>
        </p:nvSpPr>
        <p:spPr/>
        <p:txBody>
          <a:bodyPr>
            <a:noAutofit/>
          </a:bodyPr>
          <a:lstStyle/>
          <a:p>
            <a:r>
              <a:rPr lang="en-US" dirty="0">
                <a:latin typeface="+mj-lt"/>
                <a:cs typeface="Arial" panose="020B0604020202020204" pitchFamily="34" charset="0"/>
              </a:rPr>
              <a:t>The US EV Market</a:t>
            </a:r>
            <a:endParaRPr lang="en-US" dirty="0">
              <a:solidFill>
                <a:srgbClr val="FF0000"/>
              </a:solidFill>
              <a:latin typeface="+mj-lt"/>
            </a:endParaRPr>
          </a:p>
        </p:txBody>
      </p:sp>
      <p:sp>
        <p:nvSpPr>
          <p:cNvPr id="2" name="Footer Placeholder 1">
            <a:extLst>
              <a:ext uri="{FF2B5EF4-FFF2-40B4-BE49-F238E27FC236}">
                <a16:creationId xmlns:a16="http://schemas.microsoft.com/office/drawing/2014/main" id="{1733C6DA-1CFC-4F45-B2F2-2D0DD9D9D168}"/>
              </a:ext>
            </a:extLst>
          </p:cNvPr>
          <p:cNvSpPr>
            <a:spLocks noGrp="1"/>
          </p:cNvSpPr>
          <p:nvPr>
            <p:ph type="ftr" sz="quarter" idx="3"/>
          </p:nvPr>
        </p:nvSpPr>
        <p:spPr/>
        <p:txBody>
          <a:bodyPr/>
          <a:lstStyle/>
          <a:p>
            <a:r>
              <a:rPr lang="en-US" dirty="0"/>
              <a:t>tescometering.com</a:t>
            </a:r>
          </a:p>
        </p:txBody>
      </p:sp>
      <p:sp>
        <p:nvSpPr>
          <p:cNvPr id="3" name="Slide Number Placeholder 2"/>
          <p:cNvSpPr>
            <a:spLocks noGrp="1"/>
          </p:cNvSpPr>
          <p:nvPr>
            <p:ph type="sldNum" sz="quarter" idx="4"/>
          </p:nvPr>
        </p:nvSpPr>
        <p:spPr/>
        <p:txBody>
          <a:bodyPr/>
          <a:lstStyle/>
          <a:p>
            <a:fld id="{BA9ABCF8-B696-4AAE-AEF6-910B77DD8B89}" type="slidenum">
              <a:rPr lang="en-US" smtClean="0"/>
              <a:t>12</a:t>
            </a:fld>
            <a:endParaRPr lang="en-US" dirty="0"/>
          </a:p>
        </p:txBody>
      </p:sp>
      <p:pic>
        <p:nvPicPr>
          <p:cNvPr id="4" name="Picture 3">
            <a:extLst>
              <a:ext uri="{FF2B5EF4-FFF2-40B4-BE49-F238E27FC236}">
                <a16:creationId xmlns:a16="http://schemas.microsoft.com/office/drawing/2014/main" id="{048ECF65-2C4A-4DA6-8993-E4530BBAA225}"/>
              </a:ext>
            </a:extLst>
          </p:cNvPr>
          <p:cNvPicPr>
            <a:picLocks noChangeAspect="1"/>
          </p:cNvPicPr>
          <p:nvPr/>
        </p:nvPicPr>
        <p:blipFill>
          <a:blip r:embed="rId2"/>
          <a:stretch>
            <a:fillRect/>
          </a:stretch>
        </p:blipFill>
        <p:spPr>
          <a:xfrm>
            <a:off x="1295400" y="1047065"/>
            <a:ext cx="6264626" cy="5472113"/>
          </a:xfrm>
          <a:prstGeom prst="rect">
            <a:avLst/>
          </a:prstGeom>
        </p:spPr>
      </p:pic>
    </p:spTree>
    <p:extLst>
      <p:ext uri="{BB962C8B-B14F-4D97-AF65-F5344CB8AC3E}">
        <p14:creationId xmlns:p14="http://schemas.microsoft.com/office/powerpoint/2010/main" val="24436538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986B06C-13CD-4059-865A-79F6281120B0}"/>
              </a:ext>
            </a:extLst>
          </p:cNvPr>
          <p:cNvSpPr>
            <a:spLocks noGrp="1"/>
          </p:cNvSpPr>
          <p:nvPr>
            <p:ph type="title"/>
          </p:nvPr>
        </p:nvSpPr>
        <p:spPr>
          <a:xfrm>
            <a:off x="609600" y="228600"/>
            <a:ext cx="8077200" cy="609600"/>
          </a:xfrm>
        </p:spPr>
        <p:txBody>
          <a:bodyPr>
            <a:noAutofit/>
          </a:bodyPr>
          <a:lstStyle/>
          <a:p>
            <a:r>
              <a:rPr lang="en-US" dirty="0">
                <a:latin typeface="+mj-lt"/>
                <a:cs typeface="Arial" panose="020B0604020202020204" pitchFamily="34" charset="0"/>
              </a:rPr>
              <a:t>The EV Market</a:t>
            </a:r>
            <a:endParaRPr lang="en-US" dirty="0">
              <a:solidFill>
                <a:srgbClr val="FF0000"/>
              </a:solidFill>
              <a:latin typeface="+mj-lt"/>
            </a:endParaRPr>
          </a:p>
        </p:txBody>
      </p:sp>
      <p:sp>
        <p:nvSpPr>
          <p:cNvPr id="3" name="Slide Number Placeholder 2"/>
          <p:cNvSpPr>
            <a:spLocks noGrp="1"/>
          </p:cNvSpPr>
          <p:nvPr>
            <p:ph type="sldNum" sz="quarter" idx="4"/>
          </p:nvPr>
        </p:nvSpPr>
        <p:spPr/>
        <p:txBody>
          <a:bodyPr/>
          <a:lstStyle/>
          <a:p>
            <a:fld id="{BA9ABCF8-B696-4AAE-AEF6-910B77DD8B89}" type="slidenum">
              <a:rPr lang="en-US" smtClean="0"/>
              <a:t>13</a:t>
            </a:fld>
            <a:endParaRPr lang="en-US" dirty="0"/>
          </a:p>
        </p:txBody>
      </p:sp>
      <p:sp>
        <p:nvSpPr>
          <p:cNvPr id="2" name="Footer Placeholder 1">
            <a:extLst>
              <a:ext uri="{FF2B5EF4-FFF2-40B4-BE49-F238E27FC236}">
                <a16:creationId xmlns:a16="http://schemas.microsoft.com/office/drawing/2014/main" id="{D1803348-C4F7-4E0A-9FC3-9E481BB14953}"/>
              </a:ext>
            </a:extLst>
          </p:cNvPr>
          <p:cNvSpPr>
            <a:spLocks noGrp="1"/>
          </p:cNvSpPr>
          <p:nvPr>
            <p:ph type="ftr" sz="quarter" idx="3"/>
          </p:nvPr>
        </p:nvSpPr>
        <p:spPr/>
        <p:txBody>
          <a:bodyPr/>
          <a:lstStyle/>
          <a:p>
            <a:r>
              <a:rPr lang="en-US" dirty="0"/>
              <a:t>tescometering.com</a:t>
            </a:r>
          </a:p>
        </p:txBody>
      </p:sp>
      <p:pic>
        <p:nvPicPr>
          <p:cNvPr id="13316" name="Picture 4" descr="A graph showing the percentage of electric vehicle registration by brand">
            <a:extLst>
              <a:ext uri="{FF2B5EF4-FFF2-40B4-BE49-F238E27FC236}">
                <a16:creationId xmlns:a16="http://schemas.microsoft.com/office/drawing/2014/main" id="{4F40C5D4-0B8D-4F9B-A46D-DA07061417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097" y="1140618"/>
            <a:ext cx="8564703" cy="4576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14119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986B06C-13CD-4059-865A-79F6281120B0}"/>
              </a:ext>
            </a:extLst>
          </p:cNvPr>
          <p:cNvSpPr>
            <a:spLocks noGrp="1"/>
          </p:cNvSpPr>
          <p:nvPr>
            <p:ph type="title"/>
          </p:nvPr>
        </p:nvSpPr>
        <p:spPr/>
        <p:txBody>
          <a:bodyPr>
            <a:noAutofit/>
          </a:bodyPr>
          <a:lstStyle/>
          <a:p>
            <a:r>
              <a:rPr lang="en-US" dirty="0">
                <a:latin typeface="+mj-lt"/>
                <a:cs typeface="Arial" panose="020B0604020202020204" pitchFamily="34" charset="0"/>
              </a:rPr>
              <a:t>The World EV Market</a:t>
            </a:r>
            <a:endParaRPr lang="en-US" dirty="0">
              <a:solidFill>
                <a:srgbClr val="FF0000"/>
              </a:solidFill>
              <a:latin typeface="+mj-lt"/>
            </a:endParaRPr>
          </a:p>
        </p:txBody>
      </p:sp>
      <p:sp>
        <p:nvSpPr>
          <p:cNvPr id="2" name="Footer Placeholder 1">
            <a:extLst>
              <a:ext uri="{FF2B5EF4-FFF2-40B4-BE49-F238E27FC236}">
                <a16:creationId xmlns:a16="http://schemas.microsoft.com/office/drawing/2014/main" id="{5B197DFD-797B-4703-92CB-E50A3BDD6F45}"/>
              </a:ext>
            </a:extLst>
          </p:cNvPr>
          <p:cNvSpPr>
            <a:spLocks noGrp="1"/>
          </p:cNvSpPr>
          <p:nvPr>
            <p:ph type="ftr" sz="quarter" idx="3"/>
          </p:nvPr>
        </p:nvSpPr>
        <p:spPr/>
        <p:txBody>
          <a:bodyPr/>
          <a:lstStyle/>
          <a:p>
            <a:r>
              <a:rPr lang="en-US" dirty="0"/>
              <a:t>tescometering.com</a:t>
            </a:r>
          </a:p>
        </p:txBody>
      </p:sp>
      <p:sp>
        <p:nvSpPr>
          <p:cNvPr id="3" name="Slide Number Placeholder 2"/>
          <p:cNvSpPr>
            <a:spLocks noGrp="1"/>
          </p:cNvSpPr>
          <p:nvPr>
            <p:ph type="sldNum" sz="quarter" idx="4"/>
          </p:nvPr>
        </p:nvSpPr>
        <p:spPr/>
        <p:txBody>
          <a:bodyPr/>
          <a:lstStyle/>
          <a:p>
            <a:fld id="{BA9ABCF8-B696-4AAE-AEF6-910B77DD8B89}" type="slidenum">
              <a:rPr lang="en-US" smtClean="0"/>
              <a:t>14</a:t>
            </a:fld>
            <a:endParaRPr lang="en-US" dirty="0"/>
          </a:p>
        </p:txBody>
      </p:sp>
      <p:pic>
        <p:nvPicPr>
          <p:cNvPr id="7" name="Picture 2" descr="third Global EV Sales for 2021 image">
            <a:extLst>
              <a:ext uri="{FF2B5EF4-FFF2-40B4-BE49-F238E27FC236}">
                <a16:creationId xmlns:a16="http://schemas.microsoft.com/office/drawing/2014/main" id="{D2C3C47E-65D7-47EF-AA7C-7A7A18B8A51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1097864"/>
            <a:ext cx="6781800" cy="510763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FC9B7B3-67AC-47AD-ACBB-E88B4C6ECC75}"/>
              </a:ext>
            </a:extLst>
          </p:cNvPr>
          <p:cNvSpPr txBox="1"/>
          <p:nvPr/>
        </p:nvSpPr>
        <p:spPr>
          <a:xfrm>
            <a:off x="400051" y="6086390"/>
            <a:ext cx="4572000" cy="261610"/>
          </a:xfrm>
          <a:prstGeom prst="rect">
            <a:avLst/>
          </a:prstGeom>
          <a:noFill/>
        </p:spPr>
        <p:txBody>
          <a:bodyPr wrap="square">
            <a:spAutoFit/>
          </a:bodyPr>
          <a:lstStyle/>
          <a:p>
            <a:r>
              <a:rPr lang="en-US" sz="1100" i="1" dirty="0"/>
              <a:t>Source: https://www.ev-volumes.com/</a:t>
            </a:r>
          </a:p>
        </p:txBody>
      </p:sp>
    </p:spTree>
    <p:extLst>
      <p:ext uri="{BB962C8B-B14F-4D97-AF65-F5344CB8AC3E}">
        <p14:creationId xmlns:p14="http://schemas.microsoft.com/office/powerpoint/2010/main" val="10474072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57BB5-1038-4D6D-9E5A-4876931A51CB}"/>
              </a:ext>
            </a:extLst>
          </p:cNvPr>
          <p:cNvSpPr>
            <a:spLocks noGrp="1"/>
          </p:cNvSpPr>
          <p:nvPr>
            <p:ph type="title"/>
          </p:nvPr>
        </p:nvSpPr>
        <p:spPr/>
        <p:txBody>
          <a:bodyPr/>
          <a:lstStyle/>
          <a:p>
            <a:r>
              <a:rPr lang="en-US" sz="2800" dirty="0"/>
              <a:t>How much energy and how long to charge?</a:t>
            </a:r>
          </a:p>
        </p:txBody>
      </p:sp>
      <p:graphicFrame>
        <p:nvGraphicFramePr>
          <p:cNvPr id="6" name="Content Placeholder 5">
            <a:extLst>
              <a:ext uri="{FF2B5EF4-FFF2-40B4-BE49-F238E27FC236}">
                <a16:creationId xmlns:a16="http://schemas.microsoft.com/office/drawing/2014/main" id="{5B03637A-C98A-4E06-AA64-BA874E7FE2A6}"/>
              </a:ext>
            </a:extLst>
          </p:cNvPr>
          <p:cNvGraphicFramePr>
            <a:graphicFrameLocks noGrp="1"/>
          </p:cNvGraphicFramePr>
          <p:nvPr>
            <p:ph idx="1"/>
            <p:extLst>
              <p:ext uri="{D42A27DB-BD31-4B8C-83A1-F6EECF244321}">
                <p14:modId xmlns:p14="http://schemas.microsoft.com/office/powerpoint/2010/main" val="3135330465"/>
              </p:ext>
            </p:extLst>
          </p:nvPr>
        </p:nvGraphicFramePr>
        <p:xfrm>
          <a:off x="381000" y="1309688"/>
          <a:ext cx="8305800" cy="4447996"/>
        </p:xfrm>
        <a:graphic>
          <a:graphicData uri="http://schemas.openxmlformats.org/drawingml/2006/table">
            <a:tbl>
              <a:tblPr/>
              <a:tblGrid>
                <a:gridCol w="753018">
                  <a:extLst>
                    <a:ext uri="{9D8B030D-6E8A-4147-A177-3AD203B41FA5}">
                      <a16:colId xmlns:a16="http://schemas.microsoft.com/office/drawing/2014/main" val="2538811105"/>
                    </a:ext>
                  </a:extLst>
                </a:gridCol>
                <a:gridCol w="978924">
                  <a:extLst>
                    <a:ext uri="{9D8B030D-6E8A-4147-A177-3AD203B41FA5}">
                      <a16:colId xmlns:a16="http://schemas.microsoft.com/office/drawing/2014/main" val="3277102965"/>
                    </a:ext>
                  </a:extLst>
                </a:gridCol>
                <a:gridCol w="903624">
                  <a:extLst>
                    <a:ext uri="{9D8B030D-6E8A-4147-A177-3AD203B41FA5}">
                      <a16:colId xmlns:a16="http://schemas.microsoft.com/office/drawing/2014/main" val="4090994383"/>
                    </a:ext>
                  </a:extLst>
                </a:gridCol>
                <a:gridCol w="2093393">
                  <a:extLst>
                    <a:ext uri="{9D8B030D-6E8A-4147-A177-3AD203B41FA5}">
                      <a16:colId xmlns:a16="http://schemas.microsoft.com/office/drawing/2014/main" val="2330649649"/>
                    </a:ext>
                  </a:extLst>
                </a:gridCol>
                <a:gridCol w="1519441">
                  <a:extLst>
                    <a:ext uri="{9D8B030D-6E8A-4147-A177-3AD203B41FA5}">
                      <a16:colId xmlns:a16="http://schemas.microsoft.com/office/drawing/2014/main" val="2824277229"/>
                    </a:ext>
                  </a:extLst>
                </a:gridCol>
                <a:gridCol w="2057400">
                  <a:extLst>
                    <a:ext uri="{9D8B030D-6E8A-4147-A177-3AD203B41FA5}">
                      <a16:colId xmlns:a16="http://schemas.microsoft.com/office/drawing/2014/main" val="1242818598"/>
                    </a:ext>
                  </a:extLst>
                </a:gridCol>
              </a:tblGrid>
              <a:tr h="1068841">
                <a:tc>
                  <a:txBody>
                    <a:bodyPr/>
                    <a:lstStyle/>
                    <a:p>
                      <a:pPr algn="ctr" rtl="0" fontAlgn="t"/>
                      <a:r>
                        <a:rPr lang="en-US" sz="1600" b="1" dirty="0" err="1">
                          <a:effectLst/>
                        </a:rPr>
                        <a:t>Mfg</a:t>
                      </a:r>
                      <a:endParaRPr lang="en-US" sz="1600" b="1" dirty="0">
                        <a:effectLst/>
                      </a:endParaRPr>
                    </a:p>
                  </a:txBody>
                  <a:tcPr marL="20751" marR="20751" marT="13834" marB="13834" anchor="ctr">
                    <a:lnL w="7620" cap="flat" cmpd="sng" algn="ctr">
                      <a:solidFill>
                        <a:srgbClr val="9A9A9A"/>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9A9A9A"/>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accent4">
                        <a:lumMod val="60000"/>
                        <a:lumOff val="40000"/>
                      </a:schemeClr>
                    </a:solidFill>
                  </a:tcPr>
                </a:tc>
                <a:tc>
                  <a:txBody>
                    <a:bodyPr/>
                    <a:lstStyle/>
                    <a:p>
                      <a:pPr algn="ctr" rtl="0" fontAlgn="t"/>
                      <a:r>
                        <a:rPr lang="en-US" sz="1600" b="1" dirty="0">
                          <a:effectLst/>
                        </a:rPr>
                        <a:t>EV Offering</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9A9A9A"/>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accent4">
                        <a:lumMod val="60000"/>
                        <a:lumOff val="40000"/>
                      </a:schemeClr>
                    </a:solidFill>
                  </a:tcPr>
                </a:tc>
                <a:tc>
                  <a:txBody>
                    <a:bodyPr/>
                    <a:lstStyle/>
                    <a:p>
                      <a:pPr algn="ctr" rtl="0" fontAlgn="t"/>
                      <a:r>
                        <a:rPr lang="en-US" sz="1600" b="1" dirty="0">
                          <a:effectLst/>
                        </a:rPr>
                        <a:t>Range (miles)</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9A9A9A"/>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accent4">
                        <a:lumMod val="60000"/>
                        <a:lumOff val="40000"/>
                      </a:schemeClr>
                    </a:solidFill>
                  </a:tcPr>
                </a:tc>
                <a:tc>
                  <a:txBody>
                    <a:bodyPr/>
                    <a:lstStyle/>
                    <a:p>
                      <a:pPr algn="ctr" rtl="0" fontAlgn="t"/>
                      <a:r>
                        <a:rPr lang="en-US" sz="1600" b="1" dirty="0">
                          <a:effectLst/>
                        </a:rPr>
                        <a:t>Battery</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9A9A9A"/>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accent4">
                        <a:lumMod val="60000"/>
                        <a:lumOff val="40000"/>
                      </a:schemeClr>
                    </a:solidFill>
                  </a:tcPr>
                </a:tc>
                <a:tc>
                  <a:txBody>
                    <a:bodyPr/>
                    <a:lstStyle/>
                    <a:p>
                      <a:pPr algn="ctr" rtl="0" fontAlgn="t"/>
                      <a:r>
                        <a:rPr lang="en-US" sz="1600" b="1" dirty="0">
                          <a:effectLst/>
                        </a:rPr>
                        <a:t>Battery Capacity</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9A9A9A"/>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accent4">
                        <a:lumMod val="60000"/>
                        <a:lumOff val="40000"/>
                      </a:schemeClr>
                    </a:solidFill>
                  </a:tcPr>
                </a:tc>
                <a:tc>
                  <a:txBody>
                    <a:bodyPr/>
                    <a:lstStyle/>
                    <a:p>
                      <a:pPr algn="ctr" rtl="0" fontAlgn="t"/>
                      <a:r>
                        <a:rPr lang="en-US" sz="1600" b="1" dirty="0">
                          <a:effectLst/>
                        </a:rPr>
                        <a:t>Battery Charge Time (hours)</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9A9A9A"/>
                      </a:solidFill>
                      <a:prstDash val="solid"/>
                      <a:round/>
                      <a:headEnd type="none" w="med" len="med"/>
                      <a:tailEnd type="none" w="med" len="med"/>
                    </a:lnR>
                    <a:lnT w="7620" cap="flat" cmpd="sng" algn="ctr">
                      <a:solidFill>
                        <a:srgbClr val="9A9A9A"/>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18748917"/>
                  </a:ext>
                </a:extLst>
              </a:tr>
              <a:tr h="1382578">
                <a:tc>
                  <a:txBody>
                    <a:bodyPr/>
                    <a:lstStyle/>
                    <a:p>
                      <a:pPr algn="ctr" rtl="0" fontAlgn="t"/>
                      <a:r>
                        <a:rPr lang="en-US" sz="1600">
                          <a:effectLst/>
                        </a:rPr>
                        <a:t>Tesla</a:t>
                      </a:r>
                    </a:p>
                  </a:txBody>
                  <a:tcPr marL="20751" marR="20751" marT="13834" marB="13834" anchor="ctr">
                    <a:lnL w="7620" cap="flat" cmpd="sng" algn="ctr">
                      <a:solidFill>
                        <a:srgbClr val="9A9A9A"/>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accent4">
                        <a:lumMod val="20000"/>
                        <a:lumOff val="80000"/>
                      </a:schemeClr>
                    </a:solidFill>
                  </a:tcPr>
                </a:tc>
                <a:tc>
                  <a:txBody>
                    <a:bodyPr/>
                    <a:lstStyle/>
                    <a:p>
                      <a:pPr algn="ctr" rtl="0" fontAlgn="t"/>
                      <a:r>
                        <a:rPr lang="en-US" sz="1600" dirty="0">
                          <a:effectLst/>
                        </a:rPr>
                        <a:t>S / 3 / X / Y</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accent4">
                        <a:lumMod val="20000"/>
                        <a:lumOff val="80000"/>
                      </a:schemeClr>
                    </a:solidFill>
                  </a:tcPr>
                </a:tc>
                <a:tc>
                  <a:txBody>
                    <a:bodyPr/>
                    <a:lstStyle/>
                    <a:p>
                      <a:pPr algn="l" rtl="0" fontAlgn="t"/>
                      <a:r>
                        <a:rPr lang="es-ES" sz="1400" dirty="0">
                          <a:effectLst/>
                        </a:rPr>
                        <a:t>S - 405</a:t>
                      </a:r>
                      <a:br>
                        <a:rPr lang="es-ES" sz="1400" dirty="0">
                          <a:effectLst/>
                        </a:rPr>
                      </a:br>
                      <a:r>
                        <a:rPr lang="es-ES" sz="1400" dirty="0">
                          <a:effectLst/>
                        </a:rPr>
                        <a:t>3 - 272-358</a:t>
                      </a:r>
                      <a:br>
                        <a:rPr lang="es-ES" sz="1400" dirty="0">
                          <a:effectLst/>
                        </a:rPr>
                      </a:br>
                      <a:r>
                        <a:rPr lang="es-ES" sz="1400" dirty="0">
                          <a:effectLst/>
                        </a:rPr>
                        <a:t>X - 333-351</a:t>
                      </a:r>
                      <a:br>
                        <a:rPr lang="es-ES" sz="1400" dirty="0">
                          <a:effectLst/>
                        </a:rPr>
                      </a:br>
                      <a:r>
                        <a:rPr lang="es-ES" sz="1400" dirty="0">
                          <a:effectLst/>
                        </a:rPr>
                        <a:t>Y - 303-330</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accent4">
                        <a:lumMod val="20000"/>
                        <a:lumOff val="80000"/>
                      </a:schemeClr>
                    </a:solidFill>
                  </a:tcPr>
                </a:tc>
                <a:tc>
                  <a:txBody>
                    <a:bodyPr/>
                    <a:lstStyle/>
                    <a:p>
                      <a:pPr algn="l" rtl="0" fontAlgn="t"/>
                      <a:r>
                        <a:rPr lang="en-US" sz="1200" dirty="0">
                          <a:effectLst/>
                        </a:rPr>
                        <a:t>S - 407 V lithium-ion</a:t>
                      </a:r>
                      <a:br>
                        <a:rPr lang="en-US" sz="1200" dirty="0">
                          <a:effectLst/>
                        </a:rPr>
                      </a:br>
                      <a:r>
                        <a:rPr lang="en-US" sz="1200" dirty="0">
                          <a:effectLst/>
                        </a:rPr>
                        <a:t>3 - 50-82 kWh 350 V lithium-ion</a:t>
                      </a:r>
                      <a:br>
                        <a:rPr lang="en-US" sz="1200" dirty="0">
                          <a:effectLst/>
                        </a:rPr>
                      </a:br>
                      <a:r>
                        <a:rPr lang="en-US" sz="1200" dirty="0">
                          <a:effectLst/>
                        </a:rPr>
                        <a:t>X - 100 kWh 410 V lithium-ion</a:t>
                      </a:r>
                      <a:br>
                        <a:rPr lang="en-US" sz="1200" dirty="0">
                          <a:effectLst/>
                        </a:rPr>
                      </a:br>
                      <a:r>
                        <a:rPr lang="en-US" sz="1200" dirty="0">
                          <a:effectLst/>
                        </a:rPr>
                        <a:t>Y - 75 kWh 350 V lithium-ion</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accent4">
                        <a:lumMod val="20000"/>
                        <a:lumOff val="80000"/>
                      </a:schemeClr>
                    </a:solidFill>
                  </a:tcPr>
                </a:tc>
                <a:tc>
                  <a:txBody>
                    <a:bodyPr/>
                    <a:lstStyle/>
                    <a:p>
                      <a:pPr algn="l" rtl="0" fontAlgn="t"/>
                      <a:r>
                        <a:rPr lang="pl-PL" sz="1600" dirty="0">
                          <a:effectLst/>
                        </a:rPr>
                        <a:t>S - 103 kWh</a:t>
                      </a:r>
                      <a:br>
                        <a:rPr lang="pl-PL" sz="1600" dirty="0">
                          <a:effectLst/>
                        </a:rPr>
                      </a:br>
                      <a:r>
                        <a:rPr lang="pl-PL" sz="1600" dirty="0">
                          <a:effectLst/>
                        </a:rPr>
                        <a:t>3 - 50 to 82 kWh</a:t>
                      </a:r>
                      <a:br>
                        <a:rPr lang="pl-PL" sz="1600" dirty="0">
                          <a:effectLst/>
                        </a:rPr>
                      </a:br>
                      <a:r>
                        <a:rPr lang="pl-PL" sz="1600" dirty="0">
                          <a:effectLst/>
                        </a:rPr>
                        <a:t>X - 100 kWh</a:t>
                      </a:r>
                      <a:br>
                        <a:rPr lang="pl-PL" sz="1600" dirty="0">
                          <a:effectLst/>
                        </a:rPr>
                      </a:br>
                      <a:r>
                        <a:rPr lang="pl-PL" sz="1600" dirty="0">
                          <a:effectLst/>
                        </a:rPr>
                        <a:t>Y - 75 kWh </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accent4">
                        <a:lumMod val="20000"/>
                        <a:lumOff val="80000"/>
                      </a:schemeClr>
                    </a:solidFill>
                  </a:tcPr>
                </a:tc>
                <a:tc>
                  <a:txBody>
                    <a:bodyPr/>
                    <a:lstStyle/>
                    <a:p>
                      <a:pPr algn="l" rtl="0" fontAlgn="t"/>
                      <a:r>
                        <a:rPr lang="en-US" sz="1400" dirty="0">
                          <a:effectLst/>
                        </a:rPr>
                        <a:t>S - 8 -15h at 240V</a:t>
                      </a:r>
                      <a:br>
                        <a:rPr lang="en-US" sz="1400" dirty="0">
                          <a:effectLst/>
                        </a:rPr>
                      </a:br>
                      <a:r>
                        <a:rPr lang="en-US" sz="1400" dirty="0">
                          <a:effectLst/>
                        </a:rPr>
                        <a:t>3 - 8.5 to 10h at 240V</a:t>
                      </a:r>
                      <a:br>
                        <a:rPr lang="en-US" sz="1400" dirty="0">
                          <a:effectLst/>
                        </a:rPr>
                      </a:br>
                      <a:r>
                        <a:rPr lang="en-US" sz="1400" dirty="0">
                          <a:effectLst/>
                        </a:rPr>
                        <a:t>X - 10.5h at 240V</a:t>
                      </a:r>
                      <a:br>
                        <a:rPr lang="en-US" sz="1400" dirty="0">
                          <a:effectLst/>
                        </a:rPr>
                      </a:br>
                      <a:r>
                        <a:rPr lang="en-US" sz="1400" dirty="0">
                          <a:effectLst/>
                        </a:rPr>
                        <a:t>Y - 10h at 240V</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9A9A9A"/>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702341492"/>
                  </a:ext>
                </a:extLst>
              </a:tr>
              <a:tr h="548864">
                <a:tc>
                  <a:txBody>
                    <a:bodyPr/>
                    <a:lstStyle/>
                    <a:p>
                      <a:pPr algn="ctr" rtl="0" fontAlgn="t"/>
                      <a:r>
                        <a:rPr lang="en-US" sz="1600" dirty="0">
                          <a:effectLst/>
                        </a:rPr>
                        <a:t>Porsche</a:t>
                      </a:r>
                    </a:p>
                  </a:txBody>
                  <a:tcPr marL="20751" marR="20751" marT="13834" marB="13834" anchor="ctr">
                    <a:lnL w="7620" cap="flat" cmpd="sng" algn="ctr">
                      <a:solidFill>
                        <a:srgbClr val="9A9A9A"/>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t"/>
                      <a:r>
                        <a:rPr lang="en-US" sz="1600" dirty="0" err="1">
                          <a:effectLst/>
                        </a:rPr>
                        <a:t>Taycan</a:t>
                      </a:r>
                      <a:endParaRPr lang="en-US" sz="1600" dirty="0">
                        <a:effectLst/>
                      </a:endParaRP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l" rtl="0" fontAlgn="t"/>
                      <a:r>
                        <a:rPr lang="en-US" sz="1400" dirty="0">
                          <a:effectLst/>
                        </a:rPr>
                        <a:t>199-212</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l" rtl="0" fontAlgn="t"/>
                      <a:r>
                        <a:rPr lang="en-US" sz="1200" dirty="0">
                          <a:effectLst/>
                        </a:rPr>
                        <a:t>79.2-93.4 kWh 723 V lithium-ion</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l" rtl="0" fontAlgn="t"/>
                      <a:r>
                        <a:rPr lang="en-US" sz="1600" dirty="0">
                          <a:effectLst/>
                        </a:rPr>
                        <a:t>79.2 to 93.4 kWh</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l" rtl="0" fontAlgn="t"/>
                      <a:r>
                        <a:rPr lang="en-US" sz="1400" dirty="0">
                          <a:effectLst/>
                        </a:rPr>
                        <a:t>24 </a:t>
                      </a:r>
                      <a:r>
                        <a:rPr lang="en-US" sz="1400" dirty="0" err="1">
                          <a:effectLst/>
                        </a:rPr>
                        <a:t>hrs</a:t>
                      </a:r>
                      <a:r>
                        <a:rPr lang="en-US" sz="1400" dirty="0">
                          <a:effectLst/>
                        </a:rPr>
                        <a:t> @ 120V</a:t>
                      </a:r>
                    </a:p>
                    <a:p>
                      <a:pPr algn="l" rtl="0" fontAlgn="t"/>
                      <a:r>
                        <a:rPr lang="en-US" sz="1400" dirty="0">
                          <a:effectLst/>
                        </a:rPr>
                        <a:t>12h @ 240V</a:t>
                      </a:r>
                    </a:p>
                    <a:p>
                      <a:pPr algn="l" rtl="0" fontAlgn="t"/>
                      <a:r>
                        <a:rPr lang="en-US" sz="1400" dirty="0">
                          <a:effectLst/>
                        </a:rPr>
                        <a:t>15m @ 440V</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9A9A9A"/>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942876557"/>
                  </a:ext>
                </a:extLst>
              </a:tr>
              <a:tr h="1328829">
                <a:tc>
                  <a:txBody>
                    <a:bodyPr/>
                    <a:lstStyle/>
                    <a:p>
                      <a:pPr algn="ctr" rtl="0" fontAlgn="t"/>
                      <a:r>
                        <a:rPr lang="en-US" sz="1600" dirty="0">
                          <a:effectLst/>
                        </a:rPr>
                        <a:t>Kia</a:t>
                      </a:r>
                    </a:p>
                  </a:txBody>
                  <a:tcPr marL="20751" marR="20751" marT="13834" marB="13834" anchor="ctr">
                    <a:lnL w="7620" cap="flat" cmpd="sng" algn="ctr">
                      <a:solidFill>
                        <a:srgbClr val="9A9A9A"/>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9A9A9A"/>
                      </a:solidFill>
                      <a:prstDash val="solid"/>
                      <a:round/>
                      <a:headEnd type="none" w="med" len="med"/>
                      <a:tailEnd type="none" w="med" len="med"/>
                    </a:lnB>
                    <a:solidFill>
                      <a:schemeClr val="accent4">
                        <a:lumMod val="20000"/>
                        <a:lumOff val="80000"/>
                      </a:schemeClr>
                    </a:solidFill>
                  </a:tcPr>
                </a:tc>
                <a:tc>
                  <a:txBody>
                    <a:bodyPr/>
                    <a:lstStyle/>
                    <a:p>
                      <a:pPr algn="ctr" rtl="0" fontAlgn="t"/>
                      <a:r>
                        <a:rPr lang="en-US" sz="1600" dirty="0">
                          <a:effectLst/>
                        </a:rPr>
                        <a:t>EV6 / Niro</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9A9A9A"/>
                      </a:solidFill>
                      <a:prstDash val="solid"/>
                      <a:round/>
                      <a:headEnd type="none" w="med" len="med"/>
                      <a:tailEnd type="none" w="med" len="med"/>
                    </a:lnB>
                    <a:solidFill>
                      <a:schemeClr val="accent4">
                        <a:lumMod val="20000"/>
                        <a:lumOff val="80000"/>
                      </a:schemeClr>
                    </a:solidFill>
                  </a:tcPr>
                </a:tc>
                <a:tc>
                  <a:txBody>
                    <a:bodyPr/>
                    <a:lstStyle/>
                    <a:p>
                      <a:pPr algn="l" rtl="0" fontAlgn="t"/>
                      <a:r>
                        <a:rPr lang="en-US" sz="1400" dirty="0">
                          <a:effectLst/>
                        </a:rPr>
                        <a:t>EV6 - 232-310</a:t>
                      </a:r>
                      <a:br>
                        <a:rPr lang="en-US" sz="1400" dirty="0">
                          <a:effectLst/>
                        </a:rPr>
                      </a:br>
                      <a:r>
                        <a:rPr lang="en-US" sz="1400" dirty="0">
                          <a:effectLst/>
                        </a:rPr>
                        <a:t>Niro - 258</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9A9A9A"/>
                      </a:solidFill>
                      <a:prstDash val="solid"/>
                      <a:round/>
                      <a:headEnd type="none" w="med" len="med"/>
                      <a:tailEnd type="none" w="med" len="med"/>
                    </a:lnB>
                    <a:solidFill>
                      <a:schemeClr val="accent4">
                        <a:lumMod val="20000"/>
                        <a:lumOff val="80000"/>
                      </a:schemeClr>
                    </a:solidFill>
                  </a:tcPr>
                </a:tc>
                <a:tc>
                  <a:txBody>
                    <a:bodyPr/>
                    <a:lstStyle/>
                    <a:p>
                      <a:pPr algn="l" rtl="0" fontAlgn="t"/>
                      <a:r>
                        <a:rPr lang="en-US" sz="1200" dirty="0">
                          <a:effectLst/>
                        </a:rPr>
                        <a:t>EV6 - 58-77.4 kWh 523-697 V lithium polymer</a:t>
                      </a:r>
                      <a:br>
                        <a:rPr lang="en-US" sz="1200" dirty="0">
                          <a:effectLst/>
                        </a:rPr>
                      </a:br>
                      <a:r>
                        <a:rPr lang="en-US" sz="1200" dirty="0">
                          <a:effectLst/>
                        </a:rPr>
                        <a:t>Niro - 64 kWh 356V lithium-ion</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9A9A9A"/>
                      </a:solidFill>
                      <a:prstDash val="solid"/>
                      <a:round/>
                      <a:headEnd type="none" w="med" len="med"/>
                      <a:tailEnd type="none" w="med" len="med"/>
                    </a:lnB>
                    <a:solidFill>
                      <a:schemeClr val="accent4">
                        <a:lumMod val="20000"/>
                        <a:lumOff val="80000"/>
                      </a:schemeClr>
                    </a:solidFill>
                  </a:tcPr>
                </a:tc>
                <a:tc>
                  <a:txBody>
                    <a:bodyPr/>
                    <a:lstStyle/>
                    <a:p>
                      <a:pPr algn="l" rtl="0" fontAlgn="t"/>
                      <a:r>
                        <a:rPr lang="pl-PL" sz="1600" dirty="0">
                          <a:effectLst/>
                        </a:rPr>
                        <a:t>EV6 - 58 to 77.4 kWh</a:t>
                      </a:r>
                      <a:br>
                        <a:rPr lang="pl-PL" sz="1600" dirty="0">
                          <a:effectLst/>
                        </a:rPr>
                      </a:br>
                      <a:r>
                        <a:rPr lang="pl-PL" sz="1600" dirty="0">
                          <a:effectLst/>
                        </a:rPr>
                        <a:t>Niro - 64 kWh</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9A9A9A"/>
                      </a:solidFill>
                      <a:prstDash val="solid"/>
                      <a:round/>
                      <a:headEnd type="none" w="med" len="med"/>
                      <a:tailEnd type="none" w="med" len="med"/>
                    </a:lnB>
                    <a:solidFill>
                      <a:schemeClr val="accent4">
                        <a:lumMod val="20000"/>
                        <a:lumOff val="80000"/>
                      </a:schemeClr>
                    </a:solidFill>
                  </a:tcPr>
                </a:tc>
                <a:tc>
                  <a:txBody>
                    <a:bodyPr/>
                    <a:lstStyle/>
                    <a:p>
                      <a:pPr algn="l" rtl="0" fontAlgn="t"/>
                      <a:r>
                        <a:rPr lang="pt-BR" sz="1400" dirty="0">
                          <a:effectLst/>
                        </a:rPr>
                        <a:t>EV6 - 51-68h @120V</a:t>
                      </a:r>
                    </a:p>
                    <a:p>
                      <a:pPr algn="l" rtl="0" fontAlgn="t"/>
                      <a:r>
                        <a:rPr lang="pt-BR" sz="1400" dirty="0">
                          <a:effectLst/>
                        </a:rPr>
                        <a:t>6.3-8.7h @240V</a:t>
                      </a:r>
                    </a:p>
                    <a:p>
                      <a:pPr algn="l" rtl="0" fontAlgn="t"/>
                      <a:r>
                        <a:rPr lang="pt-BR" sz="1400" dirty="0">
                          <a:effectLst/>
                        </a:rPr>
                        <a:t>1.1-1.2h @440V</a:t>
                      </a:r>
                      <a:br>
                        <a:rPr lang="pt-BR" sz="1400" dirty="0">
                          <a:effectLst/>
                        </a:rPr>
                      </a:br>
                      <a:r>
                        <a:rPr lang="pt-BR" sz="1400" dirty="0">
                          <a:effectLst/>
                        </a:rPr>
                        <a:t>Niro - 9.25 </a:t>
                      </a:r>
                      <a:r>
                        <a:rPr lang="pt-BR" sz="1400" dirty="0" err="1">
                          <a:effectLst/>
                        </a:rPr>
                        <a:t>at</a:t>
                      </a:r>
                      <a:r>
                        <a:rPr lang="pt-BR" sz="1400" dirty="0">
                          <a:effectLst/>
                        </a:rPr>
                        <a:t> 240V</a:t>
                      </a:r>
                    </a:p>
                    <a:p>
                      <a:pPr algn="l" rtl="0" fontAlgn="t"/>
                      <a:r>
                        <a:rPr lang="pt-BR" sz="1400" dirty="0">
                          <a:effectLst/>
                        </a:rPr>
                        <a:t>1.07h at 440V</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9A9A9A"/>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9A9A9A"/>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190067193"/>
                  </a:ext>
                </a:extLst>
              </a:tr>
            </a:tbl>
          </a:graphicData>
        </a:graphic>
      </p:graphicFrame>
      <p:sp>
        <p:nvSpPr>
          <p:cNvPr id="4" name="Footer Placeholder 3">
            <a:extLst>
              <a:ext uri="{FF2B5EF4-FFF2-40B4-BE49-F238E27FC236}">
                <a16:creationId xmlns:a16="http://schemas.microsoft.com/office/drawing/2014/main" id="{0849FFF8-000F-4723-8996-0343BC87B7DE}"/>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7C503895-93FB-41C6-AEDE-881A83C2C268}"/>
              </a:ext>
            </a:extLst>
          </p:cNvPr>
          <p:cNvSpPr>
            <a:spLocks noGrp="1"/>
          </p:cNvSpPr>
          <p:nvPr>
            <p:ph type="sldNum" sz="quarter" idx="4"/>
          </p:nvPr>
        </p:nvSpPr>
        <p:spPr/>
        <p:txBody>
          <a:bodyPr/>
          <a:lstStyle/>
          <a:p>
            <a:fld id="{BA9ABCF8-B696-4AAE-AEF6-910B77DD8B89}" type="slidenum">
              <a:rPr lang="en-US" smtClean="0"/>
              <a:t>15</a:t>
            </a:fld>
            <a:endParaRPr lang="en-US" dirty="0"/>
          </a:p>
        </p:txBody>
      </p:sp>
    </p:spTree>
    <p:extLst>
      <p:ext uri="{BB962C8B-B14F-4D97-AF65-F5344CB8AC3E}">
        <p14:creationId xmlns:p14="http://schemas.microsoft.com/office/powerpoint/2010/main" val="26077474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B2532-819D-45F7-B0C8-BF31096BFF81}"/>
              </a:ext>
            </a:extLst>
          </p:cNvPr>
          <p:cNvSpPr>
            <a:spLocks noGrp="1"/>
          </p:cNvSpPr>
          <p:nvPr>
            <p:ph type="title"/>
          </p:nvPr>
        </p:nvSpPr>
        <p:spPr/>
        <p:txBody>
          <a:bodyPr/>
          <a:lstStyle/>
          <a:p>
            <a:r>
              <a:rPr lang="en-US" dirty="0"/>
              <a:t>Changing the Game - Range</a:t>
            </a:r>
          </a:p>
        </p:txBody>
      </p:sp>
      <p:sp>
        <p:nvSpPr>
          <p:cNvPr id="3" name="Content Placeholder 2">
            <a:extLst>
              <a:ext uri="{FF2B5EF4-FFF2-40B4-BE49-F238E27FC236}">
                <a16:creationId xmlns:a16="http://schemas.microsoft.com/office/drawing/2014/main" id="{3A05CC97-2FD3-4574-9580-8D062D8D9112}"/>
              </a:ext>
            </a:extLst>
          </p:cNvPr>
          <p:cNvSpPr>
            <a:spLocks noGrp="1"/>
          </p:cNvSpPr>
          <p:nvPr>
            <p:ph idx="1"/>
          </p:nvPr>
        </p:nvSpPr>
        <p:spPr/>
        <p:txBody>
          <a:bodyPr>
            <a:normAutofit lnSpcReduction="10000"/>
          </a:bodyPr>
          <a:lstStyle/>
          <a:p>
            <a:r>
              <a:rPr lang="en-US" dirty="0"/>
              <a:t>Range – In excess of 400 miles with models announced that will achieve over 600 miles.  </a:t>
            </a:r>
          </a:p>
          <a:p>
            <a:r>
              <a:rPr lang="en-US" dirty="0"/>
              <a:t>However, this is not the effective range.  Effective range is rarely more than 70% of this number and in colder, hilly climates, traveling on highways this range may only be 50% of the rating.</a:t>
            </a:r>
          </a:p>
          <a:p>
            <a:r>
              <a:rPr lang="en-US" dirty="0"/>
              <a:t>For a 200 mile range car this may only give you 100 miles before needing to charge again in a northern climate in the winter.</a:t>
            </a:r>
          </a:p>
          <a:p>
            <a:r>
              <a:rPr lang="en-US" dirty="0"/>
              <a:t>For a 650 mile range car this should typically give 400 to 450 miles before needing to stop and charge.</a:t>
            </a:r>
          </a:p>
        </p:txBody>
      </p:sp>
      <p:sp>
        <p:nvSpPr>
          <p:cNvPr id="4" name="Footer Placeholder 3">
            <a:extLst>
              <a:ext uri="{FF2B5EF4-FFF2-40B4-BE49-F238E27FC236}">
                <a16:creationId xmlns:a16="http://schemas.microsoft.com/office/drawing/2014/main" id="{3D877CDA-D850-4971-A875-C9046365D77D}"/>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96AD283A-7C58-4DDB-9518-579D6F20D079}"/>
              </a:ext>
            </a:extLst>
          </p:cNvPr>
          <p:cNvSpPr>
            <a:spLocks noGrp="1"/>
          </p:cNvSpPr>
          <p:nvPr>
            <p:ph type="sldNum" sz="quarter" idx="4"/>
          </p:nvPr>
        </p:nvSpPr>
        <p:spPr/>
        <p:txBody>
          <a:bodyPr/>
          <a:lstStyle/>
          <a:p>
            <a:fld id="{BA9ABCF8-B696-4AAE-AEF6-910B77DD8B89}" type="slidenum">
              <a:rPr lang="en-US" smtClean="0"/>
              <a:t>16</a:t>
            </a:fld>
            <a:endParaRPr lang="en-US" dirty="0"/>
          </a:p>
        </p:txBody>
      </p:sp>
    </p:spTree>
    <p:extLst>
      <p:ext uri="{BB962C8B-B14F-4D97-AF65-F5344CB8AC3E}">
        <p14:creationId xmlns:p14="http://schemas.microsoft.com/office/powerpoint/2010/main" val="38778479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B2532-819D-45F7-B0C8-BF31096BFF81}"/>
              </a:ext>
            </a:extLst>
          </p:cNvPr>
          <p:cNvSpPr>
            <a:spLocks noGrp="1"/>
          </p:cNvSpPr>
          <p:nvPr>
            <p:ph type="title"/>
          </p:nvPr>
        </p:nvSpPr>
        <p:spPr/>
        <p:txBody>
          <a:bodyPr/>
          <a:lstStyle/>
          <a:p>
            <a:r>
              <a:rPr lang="en-US" dirty="0"/>
              <a:t>Changing the Game - Time</a:t>
            </a:r>
          </a:p>
        </p:txBody>
      </p:sp>
      <p:sp>
        <p:nvSpPr>
          <p:cNvPr id="3" name="Content Placeholder 2">
            <a:extLst>
              <a:ext uri="{FF2B5EF4-FFF2-40B4-BE49-F238E27FC236}">
                <a16:creationId xmlns:a16="http://schemas.microsoft.com/office/drawing/2014/main" id="{3A05CC97-2FD3-4574-9580-8D062D8D9112}"/>
              </a:ext>
            </a:extLst>
          </p:cNvPr>
          <p:cNvSpPr>
            <a:spLocks noGrp="1"/>
          </p:cNvSpPr>
          <p:nvPr>
            <p:ph idx="1"/>
          </p:nvPr>
        </p:nvSpPr>
        <p:spPr/>
        <p:txBody>
          <a:bodyPr>
            <a:normAutofit/>
          </a:bodyPr>
          <a:lstStyle/>
          <a:p>
            <a:r>
              <a:rPr lang="en-US" dirty="0"/>
              <a:t>Charge time – Charging at home is a game changer.  You leave every day from home fully charged.  This is huge.  </a:t>
            </a:r>
          </a:p>
          <a:p>
            <a:r>
              <a:rPr lang="en-US" dirty="0"/>
              <a:t>We typically are willing to pay for conveniences, but in this case convenience is less expensive.</a:t>
            </a:r>
          </a:p>
          <a:p>
            <a:r>
              <a:rPr lang="en-US" dirty="0"/>
              <a:t>On the road the DC Superchargers are now capable of getting you on the road in under 10 minutes.</a:t>
            </a:r>
          </a:p>
          <a:p>
            <a:pPr lvl="1"/>
            <a:r>
              <a:rPr lang="en-US" dirty="0"/>
              <a:t>This is now similar to if not the same as fueling with gas.</a:t>
            </a:r>
          </a:p>
        </p:txBody>
      </p:sp>
      <p:sp>
        <p:nvSpPr>
          <p:cNvPr id="4" name="Footer Placeholder 3">
            <a:extLst>
              <a:ext uri="{FF2B5EF4-FFF2-40B4-BE49-F238E27FC236}">
                <a16:creationId xmlns:a16="http://schemas.microsoft.com/office/drawing/2014/main" id="{3D877CDA-D850-4971-A875-C9046365D77D}"/>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96AD283A-7C58-4DDB-9518-579D6F20D079}"/>
              </a:ext>
            </a:extLst>
          </p:cNvPr>
          <p:cNvSpPr>
            <a:spLocks noGrp="1"/>
          </p:cNvSpPr>
          <p:nvPr>
            <p:ph type="sldNum" sz="quarter" idx="4"/>
          </p:nvPr>
        </p:nvSpPr>
        <p:spPr/>
        <p:txBody>
          <a:bodyPr/>
          <a:lstStyle/>
          <a:p>
            <a:fld id="{BA9ABCF8-B696-4AAE-AEF6-910B77DD8B89}" type="slidenum">
              <a:rPr lang="en-US" smtClean="0"/>
              <a:t>17</a:t>
            </a:fld>
            <a:endParaRPr lang="en-US" dirty="0"/>
          </a:p>
        </p:txBody>
      </p:sp>
    </p:spTree>
    <p:extLst>
      <p:ext uri="{BB962C8B-B14F-4D97-AF65-F5344CB8AC3E}">
        <p14:creationId xmlns:p14="http://schemas.microsoft.com/office/powerpoint/2010/main" val="32447179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B2532-819D-45F7-B0C8-BF31096BFF81}"/>
              </a:ext>
            </a:extLst>
          </p:cNvPr>
          <p:cNvSpPr>
            <a:spLocks noGrp="1"/>
          </p:cNvSpPr>
          <p:nvPr>
            <p:ph type="title"/>
          </p:nvPr>
        </p:nvSpPr>
        <p:spPr/>
        <p:txBody>
          <a:bodyPr/>
          <a:lstStyle/>
          <a:p>
            <a:r>
              <a:rPr lang="en-US" dirty="0"/>
              <a:t>Changing the Game - Cost</a:t>
            </a:r>
          </a:p>
        </p:txBody>
      </p:sp>
      <p:sp>
        <p:nvSpPr>
          <p:cNvPr id="3" name="Content Placeholder 2">
            <a:extLst>
              <a:ext uri="{FF2B5EF4-FFF2-40B4-BE49-F238E27FC236}">
                <a16:creationId xmlns:a16="http://schemas.microsoft.com/office/drawing/2014/main" id="{3A05CC97-2FD3-4574-9580-8D062D8D9112}"/>
              </a:ext>
            </a:extLst>
          </p:cNvPr>
          <p:cNvSpPr>
            <a:spLocks noGrp="1"/>
          </p:cNvSpPr>
          <p:nvPr>
            <p:ph idx="1"/>
          </p:nvPr>
        </p:nvSpPr>
        <p:spPr/>
        <p:txBody>
          <a:bodyPr>
            <a:normAutofit/>
          </a:bodyPr>
          <a:lstStyle/>
          <a:p>
            <a:r>
              <a:rPr lang="en-US" dirty="0"/>
              <a:t>Charging even 90% of a 90kwh battery at home for $0.12/kwh is $9.72 and typically will take you 240 miles under typical circumstances for a cost of $0.04/mile.  </a:t>
            </a:r>
          </a:p>
          <a:p>
            <a:r>
              <a:rPr lang="en-US" dirty="0"/>
              <a:t>Assuming you consumed 30 mpg, at a gas price of $2.00/gallon this is a $16.00 fill up and took an extra 10 to 15 minutes out of your life.  If you have waited in line at COSTCO you may have spent more tune than that</a:t>
            </a:r>
          </a:p>
          <a:p>
            <a:r>
              <a:rPr lang="en-US" dirty="0"/>
              <a:t>At $4.00/gallon this is a $32 gallon fill up and at $6.00 per gallon this is a $48 gallon fill up.</a:t>
            </a:r>
          </a:p>
        </p:txBody>
      </p:sp>
      <p:sp>
        <p:nvSpPr>
          <p:cNvPr id="4" name="Footer Placeholder 3">
            <a:extLst>
              <a:ext uri="{FF2B5EF4-FFF2-40B4-BE49-F238E27FC236}">
                <a16:creationId xmlns:a16="http://schemas.microsoft.com/office/drawing/2014/main" id="{3D877CDA-D850-4971-A875-C9046365D77D}"/>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96AD283A-7C58-4DDB-9518-579D6F20D079}"/>
              </a:ext>
            </a:extLst>
          </p:cNvPr>
          <p:cNvSpPr>
            <a:spLocks noGrp="1"/>
          </p:cNvSpPr>
          <p:nvPr>
            <p:ph type="sldNum" sz="quarter" idx="4"/>
          </p:nvPr>
        </p:nvSpPr>
        <p:spPr/>
        <p:txBody>
          <a:bodyPr/>
          <a:lstStyle/>
          <a:p>
            <a:fld id="{BA9ABCF8-B696-4AAE-AEF6-910B77DD8B89}" type="slidenum">
              <a:rPr lang="en-US" smtClean="0"/>
              <a:t>18</a:t>
            </a:fld>
            <a:endParaRPr lang="en-US" dirty="0"/>
          </a:p>
        </p:txBody>
      </p:sp>
    </p:spTree>
    <p:extLst>
      <p:ext uri="{BB962C8B-B14F-4D97-AF65-F5344CB8AC3E}">
        <p14:creationId xmlns:p14="http://schemas.microsoft.com/office/powerpoint/2010/main" val="40048444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B2532-819D-45F7-B0C8-BF31096BFF81}"/>
              </a:ext>
            </a:extLst>
          </p:cNvPr>
          <p:cNvSpPr>
            <a:spLocks noGrp="1"/>
          </p:cNvSpPr>
          <p:nvPr>
            <p:ph type="title"/>
          </p:nvPr>
        </p:nvSpPr>
        <p:spPr/>
        <p:txBody>
          <a:bodyPr>
            <a:normAutofit/>
          </a:bodyPr>
          <a:lstStyle/>
          <a:p>
            <a:r>
              <a:rPr lang="en-US" sz="3200" dirty="0"/>
              <a:t>Changing the Game – the rest of the world </a:t>
            </a:r>
          </a:p>
        </p:txBody>
      </p:sp>
      <p:sp>
        <p:nvSpPr>
          <p:cNvPr id="3" name="Content Placeholder 2">
            <a:extLst>
              <a:ext uri="{FF2B5EF4-FFF2-40B4-BE49-F238E27FC236}">
                <a16:creationId xmlns:a16="http://schemas.microsoft.com/office/drawing/2014/main" id="{3A05CC97-2FD3-4574-9580-8D062D8D9112}"/>
              </a:ext>
            </a:extLst>
          </p:cNvPr>
          <p:cNvSpPr>
            <a:spLocks noGrp="1"/>
          </p:cNvSpPr>
          <p:nvPr>
            <p:ph idx="1"/>
          </p:nvPr>
        </p:nvSpPr>
        <p:spPr/>
        <p:txBody>
          <a:bodyPr>
            <a:normAutofit/>
          </a:bodyPr>
          <a:lstStyle/>
          <a:p>
            <a:r>
              <a:rPr lang="en-US" dirty="0"/>
              <a:t>Small wonder that electric vehicles took off in the rest of the world faster than the US.  Gas is significantly more expensive and the distances traveled are typically much less.</a:t>
            </a:r>
          </a:p>
          <a:p>
            <a:r>
              <a:rPr lang="en-US" dirty="0"/>
              <a:t>On 2/28/22 the average price per gallon in the US was $2.61, in Paris the same gallon of gas was $8.37 or 3.21 times more expensive.  </a:t>
            </a:r>
          </a:p>
          <a:p>
            <a:r>
              <a:rPr lang="en-US" dirty="0"/>
              <a:t>Electricity, on the other hand, is roughly only 1.5 times more expensive, making electric vehicles very attractive to the average driver in Europe.  </a:t>
            </a:r>
          </a:p>
        </p:txBody>
      </p:sp>
      <p:sp>
        <p:nvSpPr>
          <p:cNvPr id="4" name="Footer Placeholder 3">
            <a:extLst>
              <a:ext uri="{FF2B5EF4-FFF2-40B4-BE49-F238E27FC236}">
                <a16:creationId xmlns:a16="http://schemas.microsoft.com/office/drawing/2014/main" id="{3D877CDA-D850-4971-A875-C9046365D77D}"/>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96AD283A-7C58-4DDB-9518-579D6F20D079}"/>
              </a:ext>
            </a:extLst>
          </p:cNvPr>
          <p:cNvSpPr>
            <a:spLocks noGrp="1"/>
          </p:cNvSpPr>
          <p:nvPr>
            <p:ph type="sldNum" sz="quarter" idx="4"/>
          </p:nvPr>
        </p:nvSpPr>
        <p:spPr/>
        <p:txBody>
          <a:bodyPr/>
          <a:lstStyle/>
          <a:p>
            <a:fld id="{BA9ABCF8-B696-4AAE-AEF6-910B77DD8B89}" type="slidenum">
              <a:rPr lang="en-US" smtClean="0"/>
              <a:t>19</a:t>
            </a:fld>
            <a:endParaRPr lang="en-US" dirty="0"/>
          </a:p>
        </p:txBody>
      </p:sp>
    </p:spTree>
    <p:extLst>
      <p:ext uri="{BB962C8B-B14F-4D97-AF65-F5344CB8AC3E}">
        <p14:creationId xmlns:p14="http://schemas.microsoft.com/office/powerpoint/2010/main" val="38655333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152400"/>
            <a:ext cx="8229600" cy="792162"/>
          </a:xfrm>
        </p:spPr>
        <p:txBody>
          <a:bodyPr>
            <a:noAutofit/>
          </a:bodyPr>
          <a:lstStyle/>
          <a:p>
            <a:r>
              <a:rPr lang="en-US" sz="3200" dirty="0"/>
              <a:t>Electric Vehicle Service Equipment - </a:t>
            </a:r>
            <a:r>
              <a:rPr lang="en-US" sz="2800" dirty="0">
                <a:latin typeface="+mj-lt"/>
                <a:cs typeface="Arial" panose="020B0604020202020204" pitchFamily="34" charset="0"/>
              </a:rPr>
              <a:t>EVSE</a:t>
            </a:r>
            <a:endParaRPr lang="en-US" sz="3200" dirty="0">
              <a:latin typeface="+mj-lt"/>
              <a:cs typeface="Arial" panose="020B0604020202020204" pitchFamily="34" charset="0"/>
            </a:endParaRPr>
          </a:p>
        </p:txBody>
      </p:sp>
      <p:sp>
        <p:nvSpPr>
          <p:cNvPr id="2" name="Content Placeholder 1"/>
          <p:cNvSpPr>
            <a:spLocks noGrp="1"/>
          </p:cNvSpPr>
          <p:nvPr>
            <p:ph idx="1"/>
          </p:nvPr>
        </p:nvSpPr>
        <p:spPr>
          <a:xfrm>
            <a:off x="533400" y="944562"/>
            <a:ext cx="8153400" cy="4525963"/>
          </a:xfrm>
        </p:spPr>
        <p:txBody>
          <a:bodyPr>
            <a:normAutofit/>
          </a:bodyPr>
          <a:lstStyle/>
          <a:p>
            <a:pPr marL="0" indent="0" algn="ctr">
              <a:buNone/>
            </a:pPr>
            <a:r>
              <a:rPr lang="en-US" sz="4400" dirty="0"/>
              <a:t>What is it all about and why should I care?</a:t>
            </a:r>
          </a:p>
        </p:txBody>
      </p:sp>
      <p:sp>
        <p:nvSpPr>
          <p:cNvPr id="3" name="Slide Number Placeholder 2"/>
          <p:cNvSpPr>
            <a:spLocks noGrp="1"/>
          </p:cNvSpPr>
          <p:nvPr>
            <p:ph type="sldNum" sz="quarter" idx="4"/>
          </p:nvPr>
        </p:nvSpPr>
        <p:spPr/>
        <p:txBody>
          <a:bodyPr/>
          <a:lstStyle/>
          <a:p>
            <a:fld id="{BA9ABCF8-B696-4AAE-AEF6-910B77DD8B89}" type="slidenum">
              <a:rPr lang="en-US" smtClean="0"/>
              <a:t>2</a:t>
            </a:fld>
            <a:endParaRPr lang="en-US" dirty="0"/>
          </a:p>
        </p:txBody>
      </p:sp>
      <p:pic>
        <p:nvPicPr>
          <p:cNvPr id="5" name="Picture 2" descr="Image result for ELECTRIC VEHICLE CHARGER PICTURES">
            <a:extLst>
              <a:ext uri="{FF2B5EF4-FFF2-40B4-BE49-F238E27FC236}">
                <a16:creationId xmlns:a16="http://schemas.microsoft.com/office/drawing/2014/main" id="{62957618-172D-4196-8D05-AB79DCCDA7C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10936" y="2362200"/>
            <a:ext cx="6122128" cy="3412873"/>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5">
            <a:extLst>
              <a:ext uri="{FF2B5EF4-FFF2-40B4-BE49-F238E27FC236}">
                <a16:creationId xmlns:a16="http://schemas.microsoft.com/office/drawing/2014/main" id="{05352E97-FCE7-4AD9-9C59-B7002FE70CF9}"/>
              </a:ext>
            </a:extLst>
          </p:cNvPr>
          <p:cNvSpPr>
            <a:spLocks noGrp="1"/>
          </p:cNvSpPr>
          <p:nvPr>
            <p:ph type="ftr" sz="quarter" idx="3"/>
          </p:nvPr>
        </p:nvSpPr>
        <p:spPr/>
        <p:txBody>
          <a:bodyPr/>
          <a:lstStyle/>
          <a:p>
            <a:r>
              <a:rPr lang="en-US" dirty="0"/>
              <a:t>tescometering.com</a:t>
            </a:r>
          </a:p>
        </p:txBody>
      </p:sp>
    </p:spTree>
    <p:extLst>
      <p:ext uri="{BB962C8B-B14F-4D97-AF65-F5344CB8AC3E}">
        <p14:creationId xmlns:p14="http://schemas.microsoft.com/office/powerpoint/2010/main" val="16727713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A3898F0-6975-45D1-9DB5-3EE895A9A206}"/>
              </a:ext>
            </a:extLst>
          </p:cNvPr>
          <p:cNvSpPr>
            <a:spLocks noGrp="1"/>
          </p:cNvSpPr>
          <p:nvPr>
            <p:ph type="title"/>
          </p:nvPr>
        </p:nvSpPr>
        <p:spPr/>
        <p:txBody>
          <a:bodyPr>
            <a:noAutofit/>
          </a:bodyPr>
          <a:lstStyle/>
          <a:p>
            <a:r>
              <a:rPr lang="en-US" dirty="0">
                <a:latin typeface="+mj-lt"/>
                <a:cs typeface="Arial" panose="020B0604020202020204" pitchFamily="34" charset="0"/>
              </a:rPr>
              <a:t>The EV Market</a:t>
            </a:r>
            <a:endParaRPr lang="en-US" dirty="0">
              <a:solidFill>
                <a:srgbClr val="FF0000"/>
              </a:solidFill>
              <a:latin typeface="+mj-lt"/>
            </a:endParaRPr>
          </a:p>
        </p:txBody>
      </p:sp>
      <p:sp>
        <p:nvSpPr>
          <p:cNvPr id="3" name="Footer Placeholder 2">
            <a:extLst>
              <a:ext uri="{FF2B5EF4-FFF2-40B4-BE49-F238E27FC236}">
                <a16:creationId xmlns:a16="http://schemas.microsoft.com/office/drawing/2014/main" id="{1A766297-C67C-4398-829E-6F92C11B27B6}"/>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20</a:t>
            </a:fld>
            <a:endParaRPr lang="en-US" dirty="0"/>
          </a:p>
        </p:txBody>
      </p:sp>
      <p:pic>
        <p:nvPicPr>
          <p:cNvPr id="4" name="Picture 3">
            <a:extLst>
              <a:ext uri="{FF2B5EF4-FFF2-40B4-BE49-F238E27FC236}">
                <a16:creationId xmlns:a16="http://schemas.microsoft.com/office/drawing/2014/main" id="{E69FAEDC-E9D5-41F4-BC74-C779455267FB}"/>
              </a:ext>
            </a:extLst>
          </p:cNvPr>
          <p:cNvPicPr>
            <a:picLocks noChangeAspect="1"/>
          </p:cNvPicPr>
          <p:nvPr/>
        </p:nvPicPr>
        <p:blipFill>
          <a:blip r:embed="rId2"/>
          <a:stretch>
            <a:fillRect/>
          </a:stretch>
        </p:blipFill>
        <p:spPr>
          <a:xfrm>
            <a:off x="2514600" y="1485900"/>
            <a:ext cx="5581650" cy="1066800"/>
          </a:xfrm>
          <a:prstGeom prst="rect">
            <a:avLst/>
          </a:prstGeom>
        </p:spPr>
      </p:pic>
      <p:sp>
        <p:nvSpPr>
          <p:cNvPr id="13" name="TextBox 12">
            <a:extLst>
              <a:ext uri="{FF2B5EF4-FFF2-40B4-BE49-F238E27FC236}">
                <a16:creationId xmlns:a16="http://schemas.microsoft.com/office/drawing/2014/main" id="{89B5FAA7-C123-41AD-84D0-FEA30CC40940}"/>
              </a:ext>
            </a:extLst>
          </p:cNvPr>
          <p:cNvSpPr txBox="1"/>
          <p:nvPr/>
        </p:nvSpPr>
        <p:spPr>
          <a:xfrm>
            <a:off x="1276350" y="2837517"/>
            <a:ext cx="7258050" cy="2554545"/>
          </a:xfrm>
          <a:prstGeom prst="rect">
            <a:avLst/>
          </a:prstGeom>
          <a:noFill/>
        </p:spPr>
        <p:txBody>
          <a:bodyPr wrap="square">
            <a:spAutoFit/>
          </a:bodyPr>
          <a:lstStyle/>
          <a:p>
            <a:r>
              <a:rPr lang="en-US" sz="3200" b="0" i="0" dirty="0">
                <a:solidFill>
                  <a:srgbClr val="000000"/>
                </a:solidFill>
                <a:effectLst/>
                <a:latin typeface="Calibri" panose="020F0502020204030204" pitchFamily="34" charset="0"/>
              </a:rPr>
              <a:t>Ford announced during its fourth-quarter earnings report that it will invest $22 billion in electric vehicles and $7 billion in autonomous vehicles through 2025 and will be “all electric” in Europe by 2030.</a:t>
            </a:r>
            <a:endParaRPr lang="en-US" sz="3200" dirty="0">
              <a:latin typeface="Calibri" panose="020F0502020204030204" pitchFamily="34" charset="0"/>
            </a:endParaRPr>
          </a:p>
        </p:txBody>
      </p:sp>
      <p:pic>
        <p:nvPicPr>
          <p:cNvPr id="8" name="Picture 4">
            <a:extLst>
              <a:ext uri="{FF2B5EF4-FFF2-40B4-BE49-F238E27FC236}">
                <a16:creationId xmlns:a16="http://schemas.microsoft.com/office/drawing/2014/main" id="{225D7AAB-AF55-42D4-91E3-4960360E906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653" y="1663405"/>
            <a:ext cx="2144306" cy="701835"/>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9944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B12E128-5632-496D-AE64-7A7EBF7EAC84}"/>
              </a:ext>
            </a:extLst>
          </p:cNvPr>
          <p:cNvSpPr>
            <a:spLocks noGrp="1"/>
          </p:cNvSpPr>
          <p:nvPr>
            <p:ph idx="1"/>
          </p:nvPr>
        </p:nvSpPr>
        <p:spPr>
          <a:xfrm>
            <a:off x="628650" y="1513918"/>
            <a:ext cx="7886700" cy="4842433"/>
          </a:xfrm>
        </p:spPr>
        <p:txBody>
          <a:bodyPr>
            <a:normAutofit/>
          </a:bodyPr>
          <a:lstStyle/>
          <a:p>
            <a:pPr marL="0" indent="0" algn="ctr">
              <a:buNone/>
            </a:pPr>
            <a:r>
              <a:rPr lang="en-US" sz="6000" b="1" dirty="0"/>
              <a:t>Types of Electric Vehicle Supply Equipment (EVSE’s or chargers)</a:t>
            </a:r>
          </a:p>
        </p:txBody>
      </p:sp>
      <p:sp>
        <p:nvSpPr>
          <p:cNvPr id="4" name="Footer Placeholder 3">
            <a:extLst>
              <a:ext uri="{FF2B5EF4-FFF2-40B4-BE49-F238E27FC236}">
                <a16:creationId xmlns:a16="http://schemas.microsoft.com/office/drawing/2014/main" id="{0F9E536A-3D5D-45A2-BABD-F7EFA9D7AFB8}"/>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EBAE67E2-60F7-4847-AA51-3878054DF457}"/>
              </a:ext>
            </a:extLst>
          </p:cNvPr>
          <p:cNvSpPr>
            <a:spLocks noGrp="1"/>
          </p:cNvSpPr>
          <p:nvPr>
            <p:ph type="sldNum" sz="quarter" idx="4"/>
          </p:nvPr>
        </p:nvSpPr>
        <p:spPr/>
        <p:txBody>
          <a:bodyPr/>
          <a:lstStyle/>
          <a:p>
            <a:fld id="{BA9ABCF8-B696-4AAE-AEF6-910B77DD8B89}" type="slidenum">
              <a:rPr lang="en-US" smtClean="0"/>
              <a:t>21</a:t>
            </a:fld>
            <a:endParaRPr lang="en-US" dirty="0"/>
          </a:p>
        </p:txBody>
      </p:sp>
      <p:pic>
        <p:nvPicPr>
          <p:cNvPr id="7" name="Picture 2" descr="Commonwealth Edison Co. Wins 2021 Achievement Awards from Association of  Edison Illuminating Companies - Live Nyse Nasdaq">
            <a:extLst>
              <a:ext uri="{FF2B5EF4-FFF2-40B4-BE49-F238E27FC236}">
                <a16:creationId xmlns:a16="http://schemas.microsoft.com/office/drawing/2014/main" id="{BF24794E-19D2-424B-870A-0FAF28C5AE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4344201"/>
            <a:ext cx="1219200" cy="196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17951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51775" y="1717503"/>
            <a:ext cx="1192618" cy="3000547"/>
          </a:xfrm>
          <a:prstGeom prst="rect">
            <a:avLst/>
          </a:prstGeom>
        </p:spPr>
      </p:pic>
      <p:sp>
        <p:nvSpPr>
          <p:cNvPr id="5" name="Title 1"/>
          <p:cNvSpPr>
            <a:spLocks noGrp="1"/>
          </p:cNvSpPr>
          <p:nvPr>
            <p:ph type="title"/>
          </p:nvPr>
        </p:nvSpPr>
        <p:spPr>
          <a:xfrm>
            <a:off x="1556951" y="158368"/>
            <a:ext cx="7208107" cy="679832"/>
          </a:xfrm>
        </p:spPr>
        <p:txBody>
          <a:bodyPr>
            <a:noAutofit/>
          </a:bodyPr>
          <a:lstStyle/>
          <a:p>
            <a:r>
              <a:rPr lang="en-US" sz="2800" dirty="0">
                <a:latin typeface="+mj-lt"/>
                <a:cs typeface="Arial" panose="020B0604020202020204" pitchFamily="34" charset="0"/>
              </a:rPr>
              <a:t>Types of Electric Vehicle Supply Equipment (EVSE)</a:t>
            </a:r>
          </a:p>
        </p:txBody>
      </p:sp>
      <p:sp>
        <p:nvSpPr>
          <p:cNvPr id="3" name="Content Placeholder 2"/>
          <p:cNvSpPr>
            <a:spLocks noGrp="1"/>
          </p:cNvSpPr>
          <p:nvPr>
            <p:ph idx="1"/>
          </p:nvPr>
        </p:nvSpPr>
        <p:spPr>
          <a:xfrm>
            <a:off x="0" y="1921604"/>
            <a:ext cx="8515350" cy="4230646"/>
          </a:xfrm>
        </p:spPr>
        <p:txBody>
          <a:bodyPr>
            <a:normAutofit fontScale="92500" lnSpcReduction="10000"/>
          </a:bodyPr>
          <a:lstStyle/>
          <a:p>
            <a:pPr marL="914400" lvl="2" indent="0">
              <a:buNone/>
            </a:pPr>
            <a:endParaRPr lang="en-US" dirty="0"/>
          </a:p>
          <a:p>
            <a:pPr marL="914400" lvl="2" indent="0">
              <a:buNone/>
            </a:pPr>
            <a:endParaRPr lang="en-US" dirty="0"/>
          </a:p>
          <a:p>
            <a:pPr marL="914400" lvl="2" indent="0">
              <a:buNone/>
            </a:pPr>
            <a:endParaRPr lang="en-US" dirty="0"/>
          </a:p>
          <a:p>
            <a:pPr marL="914400" lvl="2" indent="0">
              <a:buNone/>
            </a:pPr>
            <a:endParaRPr lang="en-US" dirty="0"/>
          </a:p>
          <a:p>
            <a:pPr marL="914400" lvl="2" indent="0">
              <a:buNone/>
            </a:pPr>
            <a:endParaRPr lang="en-US" dirty="0"/>
          </a:p>
          <a:p>
            <a:pPr marL="914400" lvl="2" indent="0">
              <a:buNone/>
            </a:pPr>
            <a:endParaRPr lang="en-US" dirty="0"/>
          </a:p>
          <a:p>
            <a:pPr marL="914400" lvl="2" indent="0">
              <a:buNone/>
            </a:pPr>
            <a:endParaRPr lang="en-US" dirty="0"/>
          </a:p>
          <a:p>
            <a:pPr marL="914400" lvl="2" indent="0">
              <a:buNone/>
            </a:pPr>
            <a:endParaRPr lang="en-US" dirty="0"/>
          </a:p>
          <a:p>
            <a:pPr marL="914400" lvl="2" indent="0">
              <a:buNone/>
            </a:pPr>
            <a:endParaRPr lang="en-US" dirty="0"/>
          </a:p>
          <a:p>
            <a:pPr marL="914400" lvl="2" indent="0">
              <a:buNone/>
            </a:pPr>
            <a:endParaRPr lang="en-US" dirty="0"/>
          </a:p>
          <a:p>
            <a:pPr marL="914400" lvl="2" indent="0">
              <a:buNone/>
            </a:pPr>
            <a:endParaRPr lang="en-US" dirty="0"/>
          </a:p>
          <a:p>
            <a:pPr marL="914400" lvl="2" indent="0">
              <a:buNone/>
            </a:pPr>
            <a:endParaRPr lang="en-US" dirty="0"/>
          </a:p>
          <a:p>
            <a:pPr marL="914400" lvl="2" indent="0">
              <a:buNone/>
            </a:pPr>
            <a:r>
              <a:rPr lang="en-US" i="1" dirty="0"/>
              <a:t>Except at the high end of the Level 3 chargers – A 90 kwh batter charging from 10 to 80% and adding 210 miles of range will only take 10.5 minutes</a:t>
            </a:r>
          </a:p>
        </p:txBody>
      </p:sp>
      <p:sp>
        <p:nvSpPr>
          <p:cNvPr id="6" name="Footer Placeholder 5">
            <a:extLst>
              <a:ext uri="{FF2B5EF4-FFF2-40B4-BE49-F238E27FC236}">
                <a16:creationId xmlns:a16="http://schemas.microsoft.com/office/drawing/2014/main" id="{6B75066E-891B-4636-9A88-DAD16F4BF6A1}"/>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22</a:t>
            </a:fld>
            <a:endParaRPr lang="en-US" dirty="0"/>
          </a:p>
        </p:txBody>
      </p:sp>
      <p:pic>
        <p:nvPicPr>
          <p:cNvPr id="4098" name="Picture 2" descr="image">
            <a:extLst>
              <a:ext uri="{FF2B5EF4-FFF2-40B4-BE49-F238E27FC236}">
                <a16:creationId xmlns:a16="http://schemas.microsoft.com/office/drawing/2014/main" id="{2D3DB822-4657-456B-A470-A8C0D02A42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043" y="1022566"/>
            <a:ext cx="7457264" cy="423625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1B0BEBA-4E7D-4F51-9678-6A66476211E6}"/>
              </a:ext>
            </a:extLst>
          </p:cNvPr>
          <p:cNvSpPr txBox="1"/>
          <p:nvPr/>
        </p:nvSpPr>
        <p:spPr>
          <a:xfrm>
            <a:off x="6711599" y="5099261"/>
            <a:ext cx="1274708" cy="261610"/>
          </a:xfrm>
          <a:prstGeom prst="rect">
            <a:avLst/>
          </a:prstGeom>
          <a:noFill/>
        </p:spPr>
        <p:txBody>
          <a:bodyPr wrap="none" rtlCol="0">
            <a:spAutoFit/>
          </a:bodyPr>
          <a:lstStyle/>
          <a:p>
            <a:r>
              <a:rPr lang="en-US" sz="1100" i="1" dirty="0"/>
              <a:t>Source: forbes.com</a:t>
            </a:r>
          </a:p>
        </p:txBody>
      </p:sp>
    </p:spTree>
    <p:extLst>
      <p:ext uri="{BB962C8B-B14F-4D97-AF65-F5344CB8AC3E}">
        <p14:creationId xmlns:p14="http://schemas.microsoft.com/office/powerpoint/2010/main" val="2950539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56951" y="152400"/>
            <a:ext cx="7208107" cy="679832"/>
          </a:xfrm>
        </p:spPr>
        <p:txBody>
          <a:bodyPr>
            <a:noAutofit/>
          </a:bodyPr>
          <a:lstStyle/>
          <a:p>
            <a:r>
              <a:rPr lang="en-US" dirty="0">
                <a:latin typeface="+mj-lt"/>
                <a:cs typeface="Arial" panose="020B0604020202020204" pitchFamily="34" charset="0"/>
              </a:rPr>
              <a:t>EVSE Manufactures</a:t>
            </a:r>
          </a:p>
        </p:txBody>
      </p:sp>
      <p:sp>
        <p:nvSpPr>
          <p:cNvPr id="3" name="Content Placeholder 2"/>
          <p:cNvSpPr>
            <a:spLocks noGrp="1"/>
          </p:cNvSpPr>
          <p:nvPr>
            <p:ph idx="1"/>
          </p:nvPr>
        </p:nvSpPr>
        <p:spPr/>
        <p:txBody>
          <a:bodyPr>
            <a:normAutofit/>
          </a:bodyPr>
          <a:lstStyle/>
          <a:p>
            <a:r>
              <a:rPr lang="en-US" b="1" dirty="0"/>
              <a:t>Major charging system manufacturers</a:t>
            </a:r>
          </a:p>
        </p:txBody>
      </p:sp>
      <p:sp>
        <p:nvSpPr>
          <p:cNvPr id="4" name="Footer Placeholder 3">
            <a:extLst>
              <a:ext uri="{FF2B5EF4-FFF2-40B4-BE49-F238E27FC236}">
                <a16:creationId xmlns:a16="http://schemas.microsoft.com/office/drawing/2014/main" id="{22586691-B28A-416A-879D-1E5EF481A696}"/>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23</a:t>
            </a:fld>
            <a:endParaRPr lang="en-US" dirty="0"/>
          </a:p>
        </p:txBody>
      </p:sp>
      <p:pic>
        <p:nvPicPr>
          <p:cNvPr id="7" name="Picture 6">
            <a:extLst>
              <a:ext uri="{FF2B5EF4-FFF2-40B4-BE49-F238E27FC236}">
                <a16:creationId xmlns:a16="http://schemas.microsoft.com/office/drawing/2014/main" id="{D532177D-6AC9-4A3A-B07F-EDB1DA21FC48}"/>
              </a:ext>
            </a:extLst>
          </p:cNvPr>
          <p:cNvPicPr>
            <a:picLocks noChangeAspect="1"/>
          </p:cNvPicPr>
          <p:nvPr/>
        </p:nvPicPr>
        <p:blipFill>
          <a:blip r:embed="rId2"/>
          <a:stretch>
            <a:fillRect/>
          </a:stretch>
        </p:blipFill>
        <p:spPr>
          <a:xfrm>
            <a:off x="909637" y="2089149"/>
            <a:ext cx="7324725" cy="1704975"/>
          </a:xfrm>
          <a:prstGeom prst="rect">
            <a:avLst/>
          </a:prstGeom>
        </p:spPr>
      </p:pic>
      <p:pic>
        <p:nvPicPr>
          <p:cNvPr id="9" name="Picture 8">
            <a:extLst>
              <a:ext uri="{FF2B5EF4-FFF2-40B4-BE49-F238E27FC236}">
                <a16:creationId xmlns:a16="http://schemas.microsoft.com/office/drawing/2014/main" id="{6792BDE8-A556-40C1-81EE-09A756104B4F}"/>
              </a:ext>
            </a:extLst>
          </p:cNvPr>
          <p:cNvPicPr>
            <a:picLocks noChangeAspect="1"/>
          </p:cNvPicPr>
          <p:nvPr/>
        </p:nvPicPr>
        <p:blipFill>
          <a:blip r:embed="rId3"/>
          <a:stretch>
            <a:fillRect/>
          </a:stretch>
        </p:blipFill>
        <p:spPr>
          <a:xfrm>
            <a:off x="1381125" y="3978490"/>
            <a:ext cx="6105525" cy="1724025"/>
          </a:xfrm>
          <a:prstGeom prst="rect">
            <a:avLst/>
          </a:prstGeom>
        </p:spPr>
      </p:pic>
    </p:spTree>
    <p:extLst>
      <p:ext uri="{BB962C8B-B14F-4D97-AF65-F5344CB8AC3E}">
        <p14:creationId xmlns:p14="http://schemas.microsoft.com/office/powerpoint/2010/main" val="20524682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24000" y="158368"/>
            <a:ext cx="7208107" cy="679832"/>
          </a:xfrm>
        </p:spPr>
        <p:txBody>
          <a:bodyPr>
            <a:noAutofit/>
          </a:bodyPr>
          <a:lstStyle/>
          <a:p>
            <a:r>
              <a:rPr lang="en-US" dirty="0">
                <a:latin typeface="+mj-lt"/>
                <a:cs typeface="Arial" panose="020B0604020202020204" pitchFamily="34" charset="0"/>
              </a:rPr>
              <a:t>Charging Stations</a:t>
            </a:r>
          </a:p>
        </p:txBody>
      </p:sp>
      <p:sp>
        <p:nvSpPr>
          <p:cNvPr id="3" name="Content Placeholder 2"/>
          <p:cNvSpPr>
            <a:spLocks noGrp="1"/>
          </p:cNvSpPr>
          <p:nvPr>
            <p:ph idx="1"/>
          </p:nvPr>
        </p:nvSpPr>
        <p:spPr/>
        <p:txBody>
          <a:bodyPr>
            <a:normAutofit/>
          </a:bodyPr>
          <a:lstStyle/>
          <a:p>
            <a:r>
              <a:rPr lang="en-US" b="1" dirty="0"/>
              <a:t>Deployment is growing rapidly in US</a:t>
            </a:r>
          </a:p>
          <a:p>
            <a:pPr lvl="1"/>
            <a:r>
              <a:rPr lang="en-US" b="1" dirty="0"/>
              <a:t>The current administration has set a goal of having </a:t>
            </a:r>
            <a:r>
              <a:rPr lang="en-US" b="1" dirty="0">
                <a:solidFill>
                  <a:srgbClr val="FF0000"/>
                </a:solidFill>
              </a:rPr>
              <a:t>500,000 charging </a:t>
            </a:r>
            <a:r>
              <a:rPr lang="en-US" b="1" dirty="0"/>
              <a:t>stations by 2030</a:t>
            </a:r>
          </a:p>
          <a:p>
            <a:r>
              <a:rPr lang="en-US" dirty="0"/>
              <a:t>Total PUBLIC chargers installed as of December 31, 2021:</a:t>
            </a:r>
          </a:p>
          <a:p>
            <a:pPr lvl="1"/>
            <a:r>
              <a:rPr lang="en-US" dirty="0"/>
              <a:t>AC Level 1                                                           </a:t>
            </a:r>
          </a:p>
          <a:p>
            <a:pPr lvl="1"/>
            <a:r>
              <a:rPr lang="en-US" dirty="0"/>
              <a:t>AC Level 2</a:t>
            </a:r>
          </a:p>
          <a:p>
            <a:pPr lvl="1"/>
            <a:r>
              <a:rPr lang="en-US" dirty="0"/>
              <a:t>Level 3 (DC Fast Charger/Superchargers)						</a:t>
            </a:r>
          </a:p>
          <a:p>
            <a:pPr lvl="1"/>
            <a:endParaRPr lang="en-US" dirty="0"/>
          </a:p>
          <a:p>
            <a:pPr marL="457200" lvl="1" indent="0">
              <a:buNone/>
            </a:pPr>
            <a:r>
              <a:rPr lang="en-US" i="1" dirty="0"/>
              <a:t>NOTE: As a point of reference, for TESLA Superchargers there are an average of 9 charging stations per location.</a:t>
            </a:r>
          </a:p>
        </p:txBody>
      </p:sp>
      <p:sp>
        <p:nvSpPr>
          <p:cNvPr id="4" name="Footer Placeholder 3">
            <a:extLst>
              <a:ext uri="{FF2B5EF4-FFF2-40B4-BE49-F238E27FC236}">
                <a16:creationId xmlns:a16="http://schemas.microsoft.com/office/drawing/2014/main" id="{8DEC3564-0068-455E-A9DE-22C9FD0307D4}"/>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24</a:t>
            </a:fld>
            <a:endParaRPr lang="en-US" dirty="0"/>
          </a:p>
        </p:txBody>
      </p:sp>
      <p:sp>
        <p:nvSpPr>
          <p:cNvPr id="6" name="TextBox 5">
            <a:extLst>
              <a:ext uri="{FF2B5EF4-FFF2-40B4-BE49-F238E27FC236}">
                <a16:creationId xmlns:a16="http://schemas.microsoft.com/office/drawing/2014/main" id="{E451FDDB-C281-4362-9BC8-03C027A893CF}"/>
              </a:ext>
            </a:extLst>
          </p:cNvPr>
          <p:cNvSpPr txBox="1"/>
          <p:nvPr/>
        </p:nvSpPr>
        <p:spPr>
          <a:xfrm>
            <a:off x="6096000" y="3355885"/>
            <a:ext cx="2590800" cy="1200329"/>
          </a:xfrm>
          <a:prstGeom prst="rect">
            <a:avLst/>
          </a:prstGeom>
          <a:noFill/>
        </p:spPr>
        <p:txBody>
          <a:bodyPr wrap="square" rtlCol="0">
            <a:spAutoFit/>
          </a:bodyPr>
          <a:lstStyle/>
          <a:p>
            <a:pPr algn="r"/>
            <a:r>
              <a:rPr lang="en-US" sz="2400" dirty="0"/>
              <a:t>454 locations</a:t>
            </a:r>
          </a:p>
          <a:p>
            <a:pPr algn="r"/>
            <a:r>
              <a:rPr lang="en-US" sz="2400" dirty="0"/>
              <a:t>46,781 locations</a:t>
            </a:r>
          </a:p>
          <a:p>
            <a:pPr algn="r"/>
            <a:r>
              <a:rPr lang="en-US" sz="2400" dirty="0"/>
              <a:t>7,219 locations</a:t>
            </a:r>
          </a:p>
        </p:txBody>
      </p:sp>
      <p:cxnSp>
        <p:nvCxnSpPr>
          <p:cNvPr id="8" name="Straight Connector 7">
            <a:extLst>
              <a:ext uri="{FF2B5EF4-FFF2-40B4-BE49-F238E27FC236}">
                <a16:creationId xmlns:a16="http://schemas.microsoft.com/office/drawing/2014/main" id="{3A0D0F2B-9BA0-439F-B0C9-9BFD2F11F9DF}"/>
              </a:ext>
            </a:extLst>
          </p:cNvPr>
          <p:cNvCxnSpPr>
            <a:cxnSpLocks/>
          </p:cNvCxnSpPr>
          <p:nvPr/>
        </p:nvCxnSpPr>
        <p:spPr>
          <a:xfrm>
            <a:off x="2743200" y="3581400"/>
            <a:ext cx="419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88DE859-2E23-439D-AE67-CC8423C56F78}"/>
              </a:ext>
            </a:extLst>
          </p:cNvPr>
          <p:cNvCxnSpPr>
            <a:cxnSpLocks/>
          </p:cNvCxnSpPr>
          <p:nvPr/>
        </p:nvCxnSpPr>
        <p:spPr>
          <a:xfrm>
            <a:off x="2736850" y="3956050"/>
            <a:ext cx="37623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63F7FC1-5475-4AAD-9431-1CA3D03A6056}"/>
              </a:ext>
            </a:extLst>
          </p:cNvPr>
          <p:cNvCxnSpPr>
            <a:cxnSpLocks/>
          </p:cNvCxnSpPr>
          <p:nvPr/>
        </p:nvCxnSpPr>
        <p:spPr>
          <a:xfrm>
            <a:off x="6369050" y="4343400"/>
            <a:ext cx="33655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68507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56951" y="158368"/>
            <a:ext cx="7208107" cy="679832"/>
          </a:xfrm>
        </p:spPr>
        <p:txBody>
          <a:bodyPr>
            <a:noAutofit/>
          </a:bodyPr>
          <a:lstStyle/>
          <a:p>
            <a:r>
              <a:rPr lang="en-US" dirty="0">
                <a:latin typeface="+mj-lt"/>
                <a:cs typeface="Arial" panose="020B0604020202020204" pitchFamily="34" charset="0"/>
              </a:rPr>
              <a:t>AC EVSE STANDARDS</a:t>
            </a:r>
          </a:p>
        </p:txBody>
      </p:sp>
      <p:sp>
        <p:nvSpPr>
          <p:cNvPr id="3" name="Content Placeholder 2"/>
          <p:cNvSpPr>
            <a:spLocks noGrp="1"/>
          </p:cNvSpPr>
          <p:nvPr>
            <p:ph idx="1"/>
          </p:nvPr>
        </p:nvSpPr>
        <p:spPr>
          <a:xfrm>
            <a:off x="304800" y="1194576"/>
            <a:ext cx="7886700" cy="5046534"/>
          </a:xfrm>
        </p:spPr>
        <p:txBody>
          <a:bodyPr>
            <a:normAutofit/>
          </a:bodyPr>
          <a:lstStyle/>
          <a:p>
            <a:r>
              <a:rPr lang="en-US" b="1" dirty="0"/>
              <a:t>J1772 AC Level 1</a:t>
            </a:r>
          </a:p>
          <a:p>
            <a:pPr lvl="1"/>
            <a:r>
              <a:rPr lang="en-US" dirty="0"/>
              <a:t>Home Installation</a:t>
            </a:r>
          </a:p>
          <a:p>
            <a:pPr lvl="1"/>
            <a:r>
              <a:rPr lang="en-US" dirty="0"/>
              <a:t>120 Volts at between 12 and 16 Amps </a:t>
            </a:r>
          </a:p>
          <a:p>
            <a:pPr lvl="1"/>
            <a:r>
              <a:rPr lang="en-US" dirty="0"/>
              <a:t>Maximum Power Delivery  (1.4 kW)</a:t>
            </a:r>
          </a:p>
          <a:p>
            <a:pPr lvl="1"/>
            <a:r>
              <a:rPr lang="en-US" dirty="0"/>
              <a:t>Typical time to charge between 30-40 hours</a:t>
            </a:r>
          </a:p>
          <a:p>
            <a:pPr lvl="1"/>
            <a:r>
              <a:rPr lang="en-US" dirty="0"/>
              <a:t>3-5 miles per hour of charge @ 16A </a:t>
            </a:r>
          </a:p>
          <a:p>
            <a:pPr lvl="1"/>
            <a:r>
              <a:rPr lang="en-US" dirty="0"/>
              <a:t>Charging 100% can take 2-3 days for most models on a L1 Charger</a:t>
            </a:r>
          </a:p>
          <a:p>
            <a:pPr marL="914400" lvl="2" indent="0">
              <a:buNone/>
            </a:pPr>
            <a:endParaRPr lang="en-US" dirty="0"/>
          </a:p>
        </p:txBody>
      </p:sp>
      <p:sp>
        <p:nvSpPr>
          <p:cNvPr id="6" name="Footer Placeholder 5">
            <a:extLst>
              <a:ext uri="{FF2B5EF4-FFF2-40B4-BE49-F238E27FC236}">
                <a16:creationId xmlns:a16="http://schemas.microsoft.com/office/drawing/2014/main" id="{6B75066E-891B-4636-9A88-DAD16F4BF6A1}"/>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25</a:t>
            </a:fld>
            <a:endParaRPr lang="en-US" dirty="0"/>
          </a:p>
        </p:txBody>
      </p:sp>
      <p:pic>
        <p:nvPicPr>
          <p:cNvPr id="6145" name="Picture 1">
            <a:extLst>
              <a:ext uri="{FF2B5EF4-FFF2-40B4-BE49-F238E27FC236}">
                <a16:creationId xmlns:a16="http://schemas.microsoft.com/office/drawing/2014/main" id="{4241BC1D-D84C-428A-965F-162E07F072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8025" y="1115638"/>
            <a:ext cx="1781175" cy="1800225"/>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a:extLst>
              <a:ext uri="{FF2B5EF4-FFF2-40B4-BE49-F238E27FC236}">
                <a16:creationId xmlns:a16="http://schemas.microsoft.com/office/drawing/2014/main" id="{E12AA9DC-A0B0-427D-B679-BE2BCB823D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2915863"/>
            <a:ext cx="771525" cy="9620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33CC2A6-4418-40DB-921B-8A52BE7A56AD}"/>
              </a:ext>
            </a:extLst>
          </p:cNvPr>
          <p:cNvSpPr txBox="1"/>
          <p:nvPr/>
        </p:nvSpPr>
        <p:spPr>
          <a:xfrm>
            <a:off x="628650" y="6075746"/>
            <a:ext cx="1970411" cy="261610"/>
          </a:xfrm>
          <a:prstGeom prst="rect">
            <a:avLst/>
          </a:prstGeom>
          <a:noFill/>
        </p:spPr>
        <p:txBody>
          <a:bodyPr wrap="none" rtlCol="0">
            <a:spAutoFit/>
          </a:bodyPr>
          <a:lstStyle/>
          <a:p>
            <a:r>
              <a:rPr lang="en-US" sz="1100" i="1" dirty="0"/>
              <a:t>Source: calevip.org; forbes.com</a:t>
            </a:r>
          </a:p>
        </p:txBody>
      </p:sp>
    </p:spTree>
    <p:extLst>
      <p:ext uri="{BB962C8B-B14F-4D97-AF65-F5344CB8AC3E}">
        <p14:creationId xmlns:p14="http://schemas.microsoft.com/office/powerpoint/2010/main" val="33780221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86AF9-24D4-4E4C-94A6-4ED255238157}"/>
              </a:ext>
            </a:extLst>
          </p:cNvPr>
          <p:cNvSpPr>
            <a:spLocks noGrp="1"/>
          </p:cNvSpPr>
          <p:nvPr>
            <p:ph type="title"/>
          </p:nvPr>
        </p:nvSpPr>
        <p:spPr/>
        <p:txBody>
          <a:bodyPr/>
          <a:lstStyle/>
          <a:p>
            <a:r>
              <a:rPr lang="en-US" dirty="0"/>
              <a:t>Level 1, AC Chargers</a:t>
            </a:r>
          </a:p>
        </p:txBody>
      </p:sp>
      <p:sp>
        <p:nvSpPr>
          <p:cNvPr id="4" name="Footer Placeholder 3">
            <a:extLst>
              <a:ext uri="{FF2B5EF4-FFF2-40B4-BE49-F238E27FC236}">
                <a16:creationId xmlns:a16="http://schemas.microsoft.com/office/drawing/2014/main" id="{94228FA0-BA75-49BA-A570-410CAD9E6468}"/>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2069D625-EF43-4C02-813E-DD83352A03BF}"/>
              </a:ext>
            </a:extLst>
          </p:cNvPr>
          <p:cNvSpPr>
            <a:spLocks noGrp="1"/>
          </p:cNvSpPr>
          <p:nvPr>
            <p:ph type="sldNum" sz="quarter" idx="4"/>
          </p:nvPr>
        </p:nvSpPr>
        <p:spPr/>
        <p:txBody>
          <a:bodyPr/>
          <a:lstStyle/>
          <a:p>
            <a:fld id="{BA9ABCF8-B696-4AAE-AEF6-910B77DD8B89}" type="slidenum">
              <a:rPr lang="en-US" smtClean="0"/>
              <a:t>26</a:t>
            </a:fld>
            <a:endParaRPr lang="en-US" dirty="0"/>
          </a:p>
        </p:txBody>
      </p:sp>
      <p:pic>
        <p:nvPicPr>
          <p:cNvPr id="5122" name="Picture 2">
            <a:extLst>
              <a:ext uri="{FF2B5EF4-FFF2-40B4-BE49-F238E27FC236}">
                <a16:creationId xmlns:a16="http://schemas.microsoft.com/office/drawing/2014/main" id="{9D08F8CA-457E-4D08-B5A0-6FDE60E097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2445" y="1063280"/>
            <a:ext cx="7099109" cy="52578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AC5D3D6-9F40-45BA-8E52-18218F1DF400}"/>
              </a:ext>
            </a:extLst>
          </p:cNvPr>
          <p:cNvSpPr txBox="1"/>
          <p:nvPr/>
        </p:nvSpPr>
        <p:spPr>
          <a:xfrm>
            <a:off x="4114800" y="6277303"/>
            <a:ext cx="4200189" cy="261610"/>
          </a:xfrm>
          <a:prstGeom prst="rect">
            <a:avLst/>
          </a:prstGeom>
          <a:noFill/>
        </p:spPr>
        <p:txBody>
          <a:bodyPr wrap="none" rtlCol="0">
            <a:spAutoFit/>
          </a:bodyPr>
          <a:lstStyle/>
          <a:p>
            <a:r>
              <a:rPr lang="en-US" sz="1100" i="1" dirty="0"/>
              <a:t>Source: March, 2022 Alternative Fueling Station Data afdc.energy.gov</a:t>
            </a:r>
          </a:p>
        </p:txBody>
      </p:sp>
    </p:spTree>
    <p:extLst>
      <p:ext uri="{BB962C8B-B14F-4D97-AF65-F5344CB8AC3E}">
        <p14:creationId xmlns:p14="http://schemas.microsoft.com/office/powerpoint/2010/main" val="31479341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24000" y="234568"/>
            <a:ext cx="7208107" cy="679832"/>
          </a:xfrm>
        </p:spPr>
        <p:txBody>
          <a:bodyPr>
            <a:noAutofit/>
          </a:bodyPr>
          <a:lstStyle/>
          <a:p>
            <a:r>
              <a:rPr lang="en-US" dirty="0">
                <a:latin typeface="+mj-lt"/>
                <a:cs typeface="Arial" panose="020B0604020202020204" pitchFamily="34" charset="0"/>
              </a:rPr>
              <a:t>AC EVSE STANDARDS</a:t>
            </a:r>
          </a:p>
        </p:txBody>
      </p:sp>
      <p:sp>
        <p:nvSpPr>
          <p:cNvPr id="3" name="Content Placeholder 2"/>
          <p:cNvSpPr>
            <a:spLocks noGrp="1"/>
          </p:cNvSpPr>
          <p:nvPr>
            <p:ph idx="1"/>
          </p:nvPr>
        </p:nvSpPr>
        <p:spPr>
          <a:xfrm>
            <a:off x="628650" y="1143000"/>
            <a:ext cx="7886700" cy="4842433"/>
          </a:xfrm>
        </p:spPr>
        <p:txBody>
          <a:bodyPr>
            <a:normAutofit/>
          </a:bodyPr>
          <a:lstStyle/>
          <a:p>
            <a:r>
              <a:rPr lang="en-US" b="1" dirty="0"/>
              <a:t>J1772 AC Level 2</a:t>
            </a:r>
          </a:p>
          <a:p>
            <a:pPr lvl="1"/>
            <a:r>
              <a:rPr lang="en-US" dirty="0">
                <a:highlight>
                  <a:srgbClr val="FFFF00"/>
                </a:highlight>
              </a:rPr>
              <a:t>Over 85% of commercial EVSEs are AC Level 2</a:t>
            </a:r>
          </a:p>
          <a:p>
            <a:pPr lvl="1"/>
            <a:r>
              <a:rPr lang="en-US" dirty="0"/>
              <a:t>All current EV/PEV in US can use this type though some (Tesla) need adapters </a:t>
            </a:r>
          </a:p>
          <a:p>
            <a:pPr lvl="1"/>
            <a:r>
              <a:rPr lang="en-US" dirty="0"/>
              <a:t>Stations cost $5K to $8K per port including installation</a:t>
            </a:r>
          </a:p>
          <a:p>
            <a:pPr lvl="1"/>
            <a:endParaRPr lang="en-US" dirty="0"/>
          </a:p>
          <a:p>
            <a:pPr lvl="1"/>
            <a:endParaRPr lang="en-US" dirty="0"/>
          </a:p>
          <a:p>
            <a:pPr lvl="1"/>
            <a:endParaRPr lang="en-US" dirty="0"/>
          </a:p>
        </p:txBody>
      </p:sp>
      <p:sp>
        <p:nvSpPr>
          <p:cNvPr id="4" name="Footer Placeholder 3">
            <a:extLst>
              <a:ext uri="{FF2B5EF4-FFF2-40B4-BE49-F238E27FC236}">
                <a16:creationId xmlns:a16="http://schemas.microsoft.com/office/drawing/2014/main" id="{211C84B0-C079-44EB-94C8-C3D6729D0EF6}"/>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27</a:t>
            </a:fld>
            <a:endParaRPr lang="en-US" dirty="0"/>
          </a:p>
        </p:txBody>
      </p:sp>
      <p:pic>
        <p:nvPicPr>
          <p:cNvPr id="8" name="Picture 7" descr="A picture containing text, tree, outdoor, sign&#10;&#10;Description automatically generated">
            <a:extLst>
              <a:ext uri="{FF2B5EF4-FFF2-40B4-BE49-F238E27FC236}">
                <a16:creationId xmlns:a16="http://schemas.microsoft.com/office/drawing/2014/main" id="{6FFDD46E-714E-4BFE-8BD4-CD7B29C236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2116" y="3270769"/>
            <a:ext cx="4239768" cy="3093720"/>
          </a:xfrm>
          <a:prstGeom prst="rect">
            <a:avLst/>
          </a:prstGeom>
        </p:spPr>
      </p:pic>
    </p:spTree>
    <p:extLst>
      <p:ext uri="{BB962C8B-B14F-4D97-AF65-F5344CB8AC3E}">
        <p14:creationId xmlns:p14="http://schemas.microsoft.com/office/powerpoint/2010/main" val="26500621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56951" y="158368"/>
            <a:ext cx="7208107" cy="679832"/>
          </a:xfrm>
        </p:spPr>
        <p:txBody>
          <a:bodyPr>
            <a:noAutofit/>
          </a:bodyPr>
          <a:lstStyle/>
          <a:p>
            <a:r>
              <a:rPr lang="en-US" dirty="0">
                <a:latin typeface="+mj-lt"/>
                <a:cs typeface="Arial" panose="020B0604020202020204" pitchFamily="34" charset="0"/>
              </a:rPr>
              <a:t>AC EVSE STANDARDS</a:t>
            </a:r>
          </a:p>
        </p:txBody>
      </p:sp>
      <p:sp>
        <p:nvSpPr>
          <p:cNvPr id="3" name="Content Placeholder 2"/>
          <p:cNvSpPr>
            <a:spLocks noGrp="1"/>
          </p:cNvSpPr>
          <p:nvPr>
            <p:ph idx="1"/>
          </p:nvPr>
        </p:nvSpPr>
        <p:spPr>
          <a:xfrm>
            <a:off x="628650" y="1309817"/>
            <a:ext cx="7886700" cy="5046534"/>
          </a:xfrm>
        </p:spPr>
        <p:txBody>
          <a:bodyPr>
            <a:normAutofit fontScale="92500"/>
          </a:bodyPr>
          <a:lstStyle/>
          <a:p>
            <a:r>
              <a:rPr lang="en-US" b="1" dirty="0"/>
              <a:t>J1772  AC Level 2</a:t>
            </a:r>
          </a:p>
          <a:p>
            <a:pPr lvl="1"/>
            <a:r>
              <a:rPr lang="en-US" dirty="0"/>
              <a:t>Home and Commercial Installation</a:t>
            </a:r>
          </a:p>
          <a:p>
            <a:pPr lvl="1"/>
            <a:r>
              <a:rPr lang="en-US" dirty="0"/>
              <a:t>240 Volts at up to 80 Amps</a:t>
            </a:r>
          </a:p>
          <a:p>
            <a:pPr lvl="2"/>
            <a:r>
              <a:rPr lang="en-US" dirty="0">
                <a:highlight>
                  <a:srgbClr val="FFFF00"/>
                </a:highlight>
              </a:rPr>
              <a:t>30A</a:t>
            </a:r>
            <a:r>
              <a:rPr lang="en-US" dirty="0"/>
              <a:t> most common</a:t>
            </a:r>
          </a:p>
          <a:p>
            <a:pPr lvl="2"/>
            <a:r>
              <a:rPr lang="en-US" dirty="0"/>
              <a:t>Home 30A, Commercial 30A, 50A, 75A</a:t>
            </a:r>
          </a:p>
          <a:p>
            <a:pPr lvl="1"/>
            <a:r>
              <a:rPr lang="en-US" dirty="0"/>
              <a:t>Maximum Power Delivery  (19.2 kW)</a:t>
            </a:r>
          </a:p>
          <a:p>
            <a:pPr lvl="2"/>
            <a:r>
              <a:rPr lang="en-US" dirty="0"/>
              <a:t>Mostly vehicle limited to 7.2kW</a:t>
            </a:r>
          </a:p>
          <a:p>
            <a:pPr lvl="1"/>
            <a:r>
              <a:rPr lang="en-US" dirty="0"/>
              <a:t>Typical time to charge </a:t>
            </a:r>
          </a:p>
          <a:p>
            <a:pPr lvl="2"/>
            <a:r>
              <a:rPr lang="en-US" dirty="0"/>
              <a:t>Pluggable Hybrid  ( 0.5 – 1.5 hours,  0% to 90%)</a:t>
            </a:r>
          </a:p>
          <a:p>
            <a:pPr lvl="2"/>
            <a:r>
              <a:rPr lang="en-US" dirty="0"/>
              <a:t>EV 80 Mile Range (1.5 – 4 hours, 20% to 90%)</a:t>
            </a:r>
          </a:p>
          <a:p>
            <a:pPr lvl="2"/>
            <a:r>
              <a:rPr lang="en-US" dirty="0"/>
              <a:t>EV200 Mile Range ( 3.2 – 10 hours, 20% to 90%)</a:t>
            </a:r>
          </a:p>
          <a:p>
            <a:pPr lvl="1"/>
            <a:r>
              <a:rPr lang="en-US" dirty="0"/>
              <a:t>21 miles per hour of charge @ 30A and over 30 mph @48A</a:t>
            </a:r>
          </a:p>
          <a:p>
            <a:pPr lvl="1"/>
            <a:r>
              <a:rPr lang="en-US" dirty="0"/>
              <a:t>You can virtually always recharge overnight and can typically take advantage of TOU vehicle charging rates where offered.</a:t>
            </a:r>
          </a:p>
          <a:p>
            <a:pPr marL="914400" lvl="2" indent="0">
              <a:buNone/>
            </a:pPr>
            <a:endParaRPr lang="en-US" dirty="0"/>
          </a:p>
        </p:txBody>
      </p:sp>
      <p:sp>
        <p:nvSpPr>
          <p:cNvPr id="6" name="Footer Placeholder 5">
            <a:extLst>
              <a:ext uri="{FF2B5EF4-FFF2-40B4-BE49-F238E27FC236}">
                <a16:creationId xmlns:a16="http://schemas.microsoft.com/office/drawing/2014/main" id="{6B75066E-891B-4636-9A88-DAD16F4BF6A1}"/>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28</a:t>
            </a:fld>
            <a:endParaRPr lang="en-US" dirty="0"/>
          </a:p>
        </p:txBody>
      </p:sp>
      <p:pic>
        <p:nvPicPr>
          <p:cNvPr id="9218" name="Picture 2">
            <a:extLst>
              <a:ext uri="{FF2B5EF4-FFF2-40B4-BE49-F238E27FC236}">
                <a16:creationId xmlns:a16="http://schemas.microsoft.com/office/drawing/2014/main" id="{4E95F977-CCC2-4888-B8CE-161DB2FFDE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1143000"/>
            <a:ext cx="1866900" cy="191452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DE3E999E-FEE3-4830-AD8C-89AD709D3D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3429000"/>
            <a:ext cx="771525" cy="962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45185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876300" y="197886"/>
            <a:ext cx="7886700" cy="679832"/>
          </a:xfrm>
        </p:spPr>
        <p:txBody>
          <a:bodyPr>
            <a:normAutofit/>
          </a:bodyPr>
          <a:lstStyle/>
          <a:p>
            <a:r>
              <a:rPr lang="en-US" sz="4000" dirty="0">
                <a:latin typeface="+mj-lt"/>
                <a:cs typeface="Arial" panose="020B0604020202020204" pitchFamily="34" charset="0"/>
              </a:rPr>
              <a:t>J1772 AC Level 2 Public Stations</a:t>
            </a:r>
          </a:p>
        </p:txBody>
      </p:sp>
      <p:sp>
        <p:nvSpPr>
          <p:cNvPr id="3" name="Footer Placeholder 2">
            <a:extLst>
              <a:ext uri="{FF2B5EF4-FFF2-40B4-BE49-F238E27FC236}">
                <a16:creationId xmlns:a16="http://schemas.microsoft.com/office/drawing/2014/main" id="{0036A8FF-800E-435D-BEB4-E0C37D809A08}"/>
              </a:ext>
            </a:extLst>
          </p:cNvPr>
          <p:cNvSpPr>
            <a:spLocks noGrp="1"/>
          </p:cNvSpPr>
          <p:nvPr>
            <p:ph type="ftr" sz="quarter" idx="3"/>
          </p:nvPr>
        </p:nvSpPr>
        <p:spPr/>
        <p:txBody>
          <a:bodyPr/>
          <a:lstStyle/>
          <a:p>
            <a:r>
              <a:rPr lang="en-US" dirty="0"/>
              <a:t>tescometering.com</a:t>
            </a:r>
          </a:p>
        </p:txBody>
      </p:sp>
      <p:sp>
        <p:nvSpPr>
          <p:cNvPr id="4" name="Slide Number Placeholder 3"/>
          <p:cNvSpPr>
            <a:spLocks noGrp="1"/>
          </p:cNvSpPr>
          <p:nvPr>
            <p:ph type="sldNum" sz="quarter" idx="4"/>
          </p:nvPr>
        </p:nvSpPr>
        <p:spPr/>
        <p:txBody>
          <a:bodyPr/>
          <a:lstStyle/>
          <a:p>
            <a:fld id="{BA9ABCF8-B696-4AAE-AEF6-910B77DD8B89}" type="slidenum">
              <a:rPr lang="en-US" smtClean="0"/>
              <a:t>29</a:t>
            </a:fld>
            <a:endParaRPr lang="en-US" dirty="0"/>
          </a:p>
        </p:txBody>
      </p:sp>
      <p:sp>
        <p:nvSpPr>
          <p:cNvPr id="2" name="TextBox 1">
            <a:extLst>
              <a:ext uri="{FF2B5EF4-FFF2-40B4-BE49-F238E27FC236}">
                <a16:creationId xmlns:a16="http://schemas.microsoft.com/office/drawing/2014/main" id="{7F298D44-A97C-4248-B2C0-9F93E97D5E7A}"/>
              </a:ext>
            </a:extLst>
          </p:cNvPr>
          <p:cNvSpPr txBox="1"/>
          <p:nvPr/>
        </p:nvSpPr>
        <p:spPr>
          <a:xfrm>
            <a:off x="7569867" y="1930115"/>
            <a:ext cx="1421733" cy="677108"/>
          </a:xfrm>
          <a:prstGeom prst="rect">
            <a:avLst/>
          </a:prstGeom>
          <a:noFill/>
        </p:spPr>
        <p:txBody>
          <a:bodyPr wrap="square" rtlCol="0">
            <a:spAutoFit/>
          </a:bodyPr>
          <a:lstStyle/>
          <a:p>
            <a:r>
              <a:rPr lang="en-US" sz="2000" b="1" dirty="0"/>
              <a:t>2019</a:t>
            </a:r>
            <a:r>
              <a:rPr lang="en-US" sz="800" b="1" dirty="0"/>
              <a:t>  </a:t>
            </a:r>
            <a:r>
              <a:rPr lang="en-US" dirty="0"/>
              <a:t>Sites:</a:t>
            </a:r>
          </a:p>
          <a:p>
            <a:r>
              <a:rPr lang="en-US" dirty="0"/>
              <a:t>19,216</a:t>
            </a:r>
          </a:p>
        </p:txBody>
      </p:sp>
      <p:sp>
        <p:nvSpPr>
          <p:cNvPr id="9" name="TextBox 8">
            <a:extLst>
              <a:ext uri="{FF2B5EF4-FFF2-40B4-BE49-F238E27FC236}">
                <a16:creationId xmlns:a16="http://schemas.microsoft.com/office/drawing/2014/main" id="{2FCA7F17-524A-4DF3-AFE0-2EAC16FE4F6D}"/>
              </a:ext>
            </a:extLst>
          </p:cNvPr>
          <p:cNvSpPr txBox="1"/>
          <p:nvPr/>
        </p:nvSpPr>
        <p:spPr>
          <a:xfrm>
            <a:off x="7569867" y="2832784"/>
            <a:ext cx="1421733" cy="677108"/>
          </a:xfrm>
          <a:prstGeom prst="rect">
            <a:avLst/>
          </a:prstGeom>
          <a:noFill/>
        </p:spPr>
        <p:txBody>
          <a:bodyPr wrap="square" rtlCol="0">
            <a:spAutoFit/>
          </a:bodyPr>
          <a:lstStyle/>
          <a:p>
            <a:r>
              <a:rPr lang="en-US" sz="2000" b="1" dirty="0"/>
              <a:t>2020</a:t>
            </a:r>
            <a:r>
              <a:rPr lang="en-US" sz="800" b="1" dirty="0"/>
              <a:t> </a:t>
            </a:r>
            <a:r>
              <a:rPr lang="en-US" dirty="0"/>
              <a:t>Sites:</a:t>
            </a:r>
          </a:p>
          <a:p>
            <a:r>
              <a:rPr lang="en-US" dirty="0"/>
              <a:t>30,145</a:t>
            </a:r>
          </a:p>
        </p:txBody>
      </p:sp>
      <p:sp>
        <p:nvSpPr>
          <p:cNvPr id="11" name="TextBox 10">
            <a:extLst>
              <a:ext uri="{FF2B5EF4-FFF2-40B4-BE49-F238E27FC236}">
                <a16:creationId xmlns:a16="http://schemas.microsoft.com/office/drawing/2014/main" id="{C11BF689-C74F-43A5-A0C3-47526FAC3B82}"/>
              </a:ext>
            </a:extLst>
          </p:cNvPr>
          <p:cNvSpPr txBox="1"/>
          <p:nvPr/>
        </p:nvSpPr>
        <p:spPr>
          <a:xfrm>
            <a:off x="7574429" y="3980309"/>
            <a:ext cx="1125071" cy="369332"/>
          </a:xfrm>
          <a:prstGeom prst="rect">
            <a:avLst/>
          </a:prstGeom>
          <a:noFill/>
        </p:spPr>
        <p:txBody>
          <a:bodyPr wrap="square" rtlCol="0">
            <a:spAutoFit/>
          </a:bodyPr>
          <a:lstStyle/>
          <a:p>
            <a:endParaRPr lang="en-US" dirty="0"/>
          </a:p>
        </p:txBody>
      </p:sp>
      <p:sp>
        <p:nvSpPr>
          <p:cNvPr id="12" name="TextBox 11">
            <a:extLst>
              <a:ext uri="{FF2B5EF4-FFF2-40B4-BE49-F238E27FC236}">
                <a16:creationId xmlns:a16="http://schemas.microsoft.com/office/drawing/2014/main" id="{92DD4E69-EA39-4968-851A-ADAEFB3585AC}"/>
              </a:ext>
            </a:extLst>
          </p:cNvPr>
          <p:cNvSpPr txBox="1"/>
          <p:nvPr/>
        </p:nvSpPr>
        <p:spPr>
          <a:xfrm>
            <a:off x="1066800" y="6018650"/>
            <a:ext cx="5943600" cy="307777"/>
          </a:xfrm>
          <a:prstGeom prst="rect">
            <a:avLst/>
          </a:prstGeom>
          <a:noFill/>
        </p:spPr>
        <p:txBody>
          <a:bodyPr wrap="square" rtlCol="0">
            <a:spAutoFit/>
          </a:bodyPr>
          <a:lstStyle/>
          <a:p>
            <a:r>
              <a:rPr lang="en-US" sz="1400" i="1" dirty="0"/>
              <a:t>Note: Number of sites, not ports. A site typically has many ports.</a:t>
            </a:r>
          </a:p>
        </p:txBody>
      </p:sp>
      <p:sp>
        <p:nvSpPr>
          <p:cNvPr id="14" name="TextBox 13">
            <a:extLst>
              <a:ext uri="{FF2B5EF4-FFF2-40B4-BE49-F238E27FC236}">
                <a16:creationId xmlns:a16="http://schemas.microsoft.com/office/drawing/2014/main" id="{12D14E97-D803-4AC2-8FAC-EC19A29AF4EB}"/>
              </a:ext>
            </a:extLst>
          </p:cNvPr>
          <p:cNvSpPr txBox="1"/>
          <p:nvPr/>
        </p:nvSpPr>
        <p:spPr>
          <a:xfrm>
            <a:off x="7569867" y="3735453"/>
            <a:ext cx="1402375" cy="677108"/>
          </a:xfrm>
          <a:prstGeom prst="rect">
            <a:avLst/>
          </a:prstGeom>
          <a:noFill/>
        </p:spPr>
        <p:txBody>
          <a:bodyPr wrap="square" rtlCol="0">
            <a:spAutoFit/>
          </a:bodyPr>
          <a:lstStyle/>
          <a:p>
            <a:r>
              <a:rPr lang="en-US" sz="2000" b="1" dirty="0"/>
              <a:t>2021</a:t>
            </a:r>
            <a:r>
              <a:rPr lang="en-US" sz="800" b="1" dirty="0"/>
              <a:t> </a:t>
            </a:r>
            <a:r>
              <a:rPr lang="en-US" dirty="0"/>
              <a:t>Sites:</a:t>
            </a:r>
          </a:p>
          <a:p>
            <a:r>
              <a:rPr lang="en-US" dirty="0"/>
              <a:t>46,781</a:t>
            </a:r>
          </a:p>
        </p:txBody>
      </p:sp>
      <p:cxnSp>
        <p:nvCxnSpPr>
          <p:cNvPr id="8" name="Straight Connector 7">
            <a:extLst>
              <a:ext uri="{FF2B5EF4-FFF2-40B4-BE49-F238E27FC236}">
                <a16:creationId xmlns:a16="http://schemas.microsoft.com/office/drawing/2014/main" id="{AC600074-3D20-45F9-9C09-2C36FC74EA42}"/>
              </a:ext>
            </a:extLst>
          </p:cNvPr>
          <p:cNvCxnSpPr/>
          <p:nvPr/>
        </p:nvCxnSpPr>
        <p:spPr>
          <a:xfrm>
            <a:off x="7467600" y="2743200"/>
            <a:ext cx="12801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7A86293-97BF-4D1C-8557-5F0E9DFD5765}"/>
              </a:ext>
            </a:extLst>
          </p:cNvPr>
          <p:cNvCxnSpPr>
            <a:cxnSpLocks/>
          </p:cNvCxnSpPr>
          <p:nvPr/>
        </p:nvCxnSpPr>
        <p:spPr>
          <a:xfrm>
            <a:off x="7470648" y="3719177"/>
            <a:ext cx="1276042"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BAE23C4C-8132-4CF0-85C9-C5871E7BC7F5}"/>
              </a:ext>
            </a:extLst>
          </p:cNvPr>
          <p:cNvSpPr txBox="1"/>
          <p:nvPr/>
        </p:nvSpPr>
        <p:spPr>
          <a:xfrm>
            <a:off x="3582925" y="5811293"/>
            <a:ext cx="3799438" cy="246221"/>
          </a:xfrm>
          <a:prstGeom prst="rect">
            <a:avLst/>
          </a:prstGeom>
          <a:noFill/>
        </p:spPr>
        <p:txBody>
          <a:bodyPr wrap="none" rtlCol="0">
            <a:spAutoFit/>
          </a:bodyPr>
          <a:lstStyle/>
          <a:p>
            <a:r>
              <a:rPr lang="en-US" sz="1000" i="1" dirty="0"/>
              <a:t>Source: March, 2022 Alternative Fueling Station Data afdc.energy.gov</a:t>
            </a:r>
          </a:p>
        </p:txBody>
      </p:sp>
      <p:pic>
        <p:nvPicPr>
          <p:cNvPr id="21" name="Picture 2">
            <a:extLst>
              <a:ext uri="{FF2B5EF4-FFF2-40B4-BE49-F238E27FC236}">
                <a16:creationId xmlns:a16="http://schemas.microsoft.com/office/drawing/2014/main" id="{474CD578-37EE-4485-B3D3-BE012BB83D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300" y="1002268"/>
            <a:ext cx="6420825" cy="4826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01461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56951" y="234568"/>
            <a:ext cx="7208107" cy="679832"/>
          </a:xfrm>
        </p:spPr>
        <p:txBody>
          <a:bodyPr>
            <a:noAutofit/>
          </a:bodyPr>
          <a:lstStyle/>
          <a:p>
            <a:r>
              <a:rPr lang="en-US" dirty="0">
                <a:latin typeface="+mj-lt"/>
                <a:cs typeface="Arial" panose="020B0604020202020204" pitchFamily="34" charset="0"/>
              </a:rPr>
              <a:t>Topic Summary</a:t>
            </a:r>
          </a:p>
        </p:txBody>
      </p:sp>
      <p:sp>
        <p:nvSpPr>
          <p:cNvPr id="2" name="Content Placeholder 1"/>
          <p:cNvSpPr>
            <a:spLocks noGrp="1"/>
          </p:cNvSpPr>
          <p:nvPr>
            <p:ph idx="1"/>
          </p:nvPr>
        </p:nvSpPr>
        <p:spPr>
          <a:xfrm>
            <a:off x="628650" y="1309817"/>
            <a:ext cx="6610350" cy="4842433"/>
          </a:xfrm>
        </p:spPr>
        <p:txBody>
          <a:bodyPr>
            <a:normAutofit fontScale="77500" lnSpcReduction="20000"/>
          </a:bodyPr>
          <a:lstStyle/>
          <a:p>
            <a:r>
              <a:rPr lang="en-US" sz="4000" dirty="0"/>
              <a:t>Overview of Electric Vehicles (EV’s) in 2022</a:t>
            </a:r>
          </a:p>
          <a:p>
            <a:pPr lvl="1">
              <a:buFont typeface="Calibri" panose="020F0502020204030204" pitchFamily="34" charset="0"/>
              <a:buChar char="-"/>
            </a:pPr>
            <a:r>
              <a:rPr lang="en-US" sz="3600" dirty="0"/>
              <a:t>Who is in the market?</a:t>
            </a:r>
          </a:p>
          <a:p>
            <a:pPr lvl="1">
              <a:buFont typeface="Calibri" panose="020F0502020204030204" pitchFamily="34" charset="0"/>
              <a:buChar char="-"/>
            </a:pPr>
            <a:r>
              <a:rPr lang="en-US" sz="3600" dirty="0"/>
              <a:t>Who dominates the market?</a:t>
            </a:r>
          </a:p>
          <a:p>
            <a:pPr lvl="1">
              <a:buFont typeface="Calibri" panose="020F0502020204030204" pitchFamily="34" charset="0"/>
              <a:buChar char="-"/>
            </a:pPr>
            <a:r>
              <a:rPr lang="en-US" sz="3600" dirty="0"/>
              <a:t>How many EV’s are on the road?</a:t>
            </a:r>
          </a:p>
          <a:p>
            <a:pPr lvl="1">
              <a:buFont typeface="Calibri" panose="020F0502020204030204" pitchFamily="34" charset="0"/>
              <a:buChar char="-"/>
            </a:pPr>
            <a:r>
              <a:rPr lang="en-US" sz="3600" dirty="0"/>
              <a:t>Where is the market going?</a:t>
            </a:r>
          </a:p>
          <a:p>
            <a:r>
              <a:rPr lang="en-US" sz="4000" dirty="0"/>
              <a:t>Types of Electric Vehicle Supply Equipment (EVSE’s or chargers)</a:t>
            </a:r>
          </a:p>
          <a:p>
            <a:r>
              <a:rPr lang="en-US" sz="4000" dirty="0"/>
              <a:t>Electric Vehicle Charging Networks</a:t>
            </a:r>
          </a:p>
          <a:p>
            <a:r>
              <a:rPr lang="en-US" sz="4000" dirty="0"/>
              <a:t>Regulatory environment</a:t>
            </a:r>
          </a:p>
          <a:p>
            <a:r>
              <a:rPr lang="en-US" sz="4000" dirty="0"/>
              <a:t>Business Segment – revenue opportunities and expectations</a:t>
            </a:r>
          </a:p>
          <a:p>
            <a:pPr marL="0" indent="0">
              <a:buNone/>
            </a:pPr>
            <a:endParaRPr lang="en-US" sz="4000" dirty="0"/>
          </a:p>
        </p:txBody>
      </p:sp>
      <p:sp>
        <p:nvSpPr>
          <p:cNvPr id="3" name="Slide Number Placeholder 2"/>
          <p:cNvSpPr>
            <a:spLocks noGrp="1"/>
          </p:cNvSpPr>
          <p:nvPr>
            <p:ph type="sldNum" sz="quarter" idx="4"/>
          </p:nvPr>
        </p:nvSpPr>
        <p:spPr/>
        <p:txBody>
          <a:bodyPr/>
          <a:lstStyle/>
          <a:p>
            <a:fld id="{BA9ABCF8-B696-4AAE-AEF6-910B77DD8B89}" type="slidenum">
              <a:rPr lang="en-US" smtClean="0"/>
              <a:t>3</a:t>
            </a:fld>
            <a:endParaRPr lang="en-US" dirty="0"/>
          </a:p>
        </p:txBody>
      </p:sp>
      <p:sp>
        <p:nvSpPr>
          <p:cNvPr id="5" name="Footer Placeholder 4">
            <a:extLst>
              <a:ext uri="{FF2B5EF4-FFF2-40B4-BE49-F238E27FC236}">
                <a16:creationId xmlns:a16="http://schemas.microsoft.com/office/drawing/2014/main" id="{97ABFDDE-08B5-4C76-8535-A8413F96B115}"/>
              </a:ext>
            </a:extLst>
          </p:cNvPr>
          <p:cNvSpPr>
            <a:spLocks noGrp="1"/>
          </p:cNvSpPr>
          <p:nvPr>
            <p:ph type="ftr" sz="quarter" idx="3"/>
          </p:nvPr>
        </p:nvSpPr>
        <p:spPr/>
        <p:txBody>
          <a:bodyPr/>
          <a:lstStyle/>
          <a:p>
            <a:r>
              <a:rPr lang="en-US" dirty="0"/>
              <a:t>tescometering.com</a:t>
            </a:r>
          </a:p>
        </p:txBody>
      </p:sp>
      <p:pic>
        <p:nvPicPr>
          <p:cNvPr id="1026" name="Picture 2" descr="Electric Vehicle Charging Station Signs - 12x18 - Reflective Rust-Free Heavy Gauge Aluminum Electric Vehicle Parking Signs,">
            <a:extLst>
              <a:ext uri="{FF2B5EF4-FFF2-40B4-BE49-F238E27FC236}">
                <a16:creationId xmlns:a16="http://schemas.microsoft.com/office/drawing/2014/main" id="{7F36E192-846A-448B-8F54-970B93CF65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6550" y="2540408"/>
            <a:ext cx="160020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72627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56951" y="158368"/>
            <a:ext cx="7208107" cy="679832"/>
          </a:xfrm>
        </p:spPr>
        <p:txBody>
          <a:bodyPr>
            <a:noAutofit/>
          </a:bodyPr>
          <a:lstStyle/>
          <a:p>
            <a:r>
              <a:rPr lang="en-US" dirty="0">
                <a:latin typeface="+mj-lt"/>
                <a:cs typeface="Arial" panose="020B0604020202020204" pitchFamily="34" charset="0"/>
              </a:rPr>
              <a:t>DC EVSE STANDARDS</a:t>
            </a:r>
          </a:p>
        </p:txBody>
      </p:sp>
      <p:sp>
        <p:nvSpPr>
          <p:cNvPr id="3" name="Content Placeholder 2"/>
          <p:cNvSpPr>
            <a:spLocks noGrp="1"/>
          </p:cNvSpPr>
          <p:nvPr>
            <p:ph idx="1"/>
          </p:nvPr>
        </p:nvSpPr>
        <p:spPr/>
        <p:txBody>
          <a:bodyPr>
            <a:normAutofit/>
          </a:bodyPr>
          <a:lstStyle/>
          <a:p>
            <a:r>
              <a:rPr lang="en-US" b="1" dirty="0"/>
              <a:t>Standards evolving rapidly</a:t>
            </a:r>
          </a:p>
          <a:p>
            <a:pPr lvl="1"/>
            <a:r>
              <a:rPr lang="en-US" dirty="0"/>
              <a:t>Combined Charging System</a:t>
            </a:r>
          </a:p>
          <a:p>
            <a:pPr lvl="2"/>
            <a:r>
              <a:rPr lang="en-US" dirty="0"/>
              <a:t>CCS1 SAE J1772 North America</a:t>
            </a:r>
          </a:p>
          <a:p>
            <a:pPr lvl="2"/>
            <a:r>
              <a:rPr lang="en-US" dirty="0"/>
              <a:t>CCS2 Europe</a:t>
            </a:r>
          </a:p>
          <a:p>
            <a:pPr lvl="1"/>
            <a:r>
              <a:rPr lang="en-US" dirty="0" err="1"/>
              <a:t>CHadeMO</a:t>
            </a:r>
            <a:r>
              <a:rPr lang="en-US" dirty="0"/>
              <a:t> (Only Nissan and Mitsubishi)</a:t>
            </a:r>
          </a:p>
          <a:p>
            <a:pPr lvl="1"/>
            <a:r>
              <a:rPr lang="en-US" dirty="0"/>
              <a:t>Tesla V1</a:t>
            </a:r>
          </a:p>
          <a:p>
            <a:pPr lvl="1"/>
            <a:r>
              <a:rPr lang="en-US" dirty="0"/>
              <a:t>Tesla V2/V3 (Introduced in 2019)</a:t>
            </a:r>
          </a:p>
          <a:p>
            <a:pPr lvl="1"/>
            <a:r>
              <a:rPr lang="en-US" dirty="0"/>
              <a:t>Chaoji (China, Japan, India</a:t>
            </a:r>
          </a:p>
          <a:p>
            <a:pPr lvl="2"/>
            <a:r>
              <a:rPr lang="en-US" dirty="0"/>
              <a:t>Successor to CHadeMO and GB/T</a:t>
            </a:r>
          </a:p>
          <a:p>
            <a:pPr lvl="1"/>
            <a:r>
              <a:rPr lang="en-US" dirty="0"/>
              <a:t>&gt;100kW is considered “high end” (400V Systems)</a:t>
            </a:r>
          </a:p>
          <a:p>
            <a:pPr lvl="1"/>
            <a:r>
              <a:rPr lang="en-US" dirty="0"/>
              <a:t>First US </a:t>
            </a:r>
            <a:r>
              <a:rPr lang="en-US" b="1" dirty="0">
                <a:solidFill>
                  <a:srgbClr val="FF0000"/>
                </a:solidFill>
              </a:rPr>
              <a:t>350kW</a:t>
            </a:r>
            <a:r>
              <a:rPr lang="en-US" dirty="0"/>
              <a:t> units installed Dec 10, 2018 (800V)</a:t>
            </a:r>
          </a:p>
        </p:txBody>
      </p:sp>
      <p:sp>
        <p:nvSpPr>
          <p:cNvPr id="4" name="Footer Placeholder 3">
            <a:extLst>
              <a:ext uri="{FF2B5EF4-FFF2-40B4-BE49-F238E27FC236}">
                <a16:creationId xmlns:a16="http://schemas.microsoft.com/office/drawing/2014/main" id="{5436BC86-EA34-47AB-A395-02AD6D7E9BA8}"/>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30</a:t>
            </a:fld>
            <a:endParaRPr lang="en-US" dirty="0"/>
          </a:p>
        </p:txBody>
      </p:sp>
      <p:pic>
        <p:nvPicPr>
          <p:cNvPr id="7169" name="Picture 1">
            <a:extLst>
              <a:ext uri="{FF2B5EF4-FFF2-40B4-BE49-F238E27FC236}">
                <a16:creationId xmlns:a16="http://schemas.microsoft.com/office/drawing/2014/main" id="{ABFB6FFF-B9BA-4EAB-8E3E-315C4B3B55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635" y="1145907"/>
            <a:ext cx="2172030" cy="197538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id="{0BC07E23-1318-46BF-8802-939DD9E4DA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8129" y="3429000"/>
            <a:ext cx="2456929" cy="12019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770FE22-2B60-4946-BEFF-49DA3FA7DDAC}"/>
              </a:ext>
            </a:extLst>
          </p:cNvPr>
          <p:cNvSpPr txBox="1"/>
          <p:nvPr/>
        </p:nvSpPr>
        <p:spPr>
          <a:xfrm>
            <a:off x="628650" y="6075746"/>
            <a:ext cx="1970411" cy="261610"/>
          </a:xfrm>
          <a:prstGeom prst="rect">
            <a:avLst/>
          </a:prstGeom>
          <a:noFill/>
        </p:spPr>
        <p:txBody>
          <a:bodyPr wrap="none" rtlCol="0">
            <a:spAutoFit/>
          </a:bodyPr>
          <a:lstStyle/>
          <a:p>
            <a:r>
              <a:rPr lang="en-US" sz="1100" i="1" dirty="0"/>
              <a:t>Source: calevip.org; forbes.com</a:t>
            </a:r>
          </a:p>
        </p:txBody>
      </p:sp>
    </p:spTree>
    <p:extLst>
      <p:ext uri="{BB962C8B-B14F-4D97-AF65-F5344CB8AC3E}">
        <p14:creationId xmlns:p14="http://schemas.microsoft.com/office/powerpoint/2010/main" val="2564221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28650" y="55735"/>
            <a:ext cx="7886700" cy="934865"/>
          </a:xfrm>
        </p:spPr>
        <p:txBody>
          <a:bodyPr anchor="ctr">
            <a:normAutofit/>
          </a:bodyPr>
          <a:lstStyle/>
          <a:p>
            <a:r>
              <a:rPr lang="en-US" dirty="0"/>
              <a:t>DC EVSE STANDARDS</a:t>
            </a:r>
          </a:p>
        </p:txBody>
      </p:sp>
      <p:sp>
        <p:nvSpPr>
          <p:cNvPr id="3" name="Content Placeholder 2"/>
          <p:cNvSpPr>
            <a:spLocks noGrp="1"/>
          </p:cNvSpPr>
          <p:nvPr>
            <p:ph sz="half" idx="1"/>
          </p:nvPr>
        </p:nvSpPr>
        <p:spPr>
          <a:xfrm>
            <a:off x="457200" y="1600200"/>
            <a:ext cx="6629400" cy="4756150"/>
          </a:xfrm>
        </p:spPr>
        <p:txBody>
          <a:bodyPr>
            <a:normAutofit/>
          </a:bodyPr>
          <a:lstStyle/>
          <a:p>
            <a:pPr>
              <a:lnSpc>
                <a:spcPct val="90000"/>
              </a:lnSpc>
            </a:pPr>
            <a:r>
              <a:rPr lang="en-US" b="1" dirty="0"/>
              <a:t>Market Direction</a:t>
            </a:r>
          </a:p>
          <a:p>
            <a:pPr lvl="1">
              <a:lnSpc>
                <a:spcPct val="90000"/>
              </a:lnSpc>
            </a:pPr>
            <a:r>
              <a:rPr lang="en-US" sz="2800" dirty="0"/>
              <a:t>DC Generation 1   (less than 150kW)</a:t>
            </a:r>
          </a:p>
          <a:p>
            <a:pPr lvl="2">
              <a:lnSpc>
                <a:spcPct val="90000"/>
              </a:lnSpc>
            </a:pPr>
            <a:r>
              <a:rPr lang="en-US" sz="2400" dirty="0"/>
              <a:t>Nominal 400-500 VDC</a:t>
            </a:r>
          </a:p>
          <a:p>
            <a:pPr lvl="2">
              <a:lnSpc>
                <a:spcPct val="90000"/>
              </a:lnSpc>
            </a:pPr>
            <a:r>
              <a:rPr lang="en-US" sz="2400" dirty="0"/>
              <a:t>Up to 300 A max</a:t>
            </a:r>
          </a:p>
          <a:p>
            <a:pPr lvl="2">
              <a:lnSpc>
                <a:spcPct val="90000"/>
              </a:lnSpc>
            </a:pPr>
            <a:r>
              <a:rPr lang="en-US" sz="2400" dirty="0"/>
              <a:t>All current EV’s except one</a:t>
            </a:r>
          </a:p>
          <a:p>
            <a:pPr lvl="1">
              <a:lnSpc>
                <a:spcPct val="90000"/>
              </a:lnSpc>
            </a:pPr>
            <a:r>
              <a:rPr lang="en-US" sz="2800" dirty="0"/>
              <a:t>DC Generation 2 (up to 400 kW)</a:t>
            </a:r>
          </a:p>
          <a:p>
            <a:pPr lvl="2">
              <a:lnSpc>
                <a:spcPct val="90000"/>
              </a:lnSpc>
            </a:pPr>
            <a:r>
              <a:rPr lang="en-US" sz="2400" dirty="0"/>
              <a:t>Nominal 800 VDC (1000VDC max)</a:t>
            </a:r>
          </a:p>
          <a:p>
            <a:pPr lvl="2">
              <a:lnSpc>
                <a:spcPct val="90000"/>
              </a:lnSpc>
            </a:pPr>
            <a:r>
              <a:rPr lang="en-US" sz="2400" dirty="0"/>
              <a:t>Up to 350A typ, 500 A max</a:t>
            </a:r>
          </a:p>
          <a:p>
            <a:pPr lvl="1"/>
            <a:r>
              <a:rPr lang="en-US" sz="2800" dirty="0"/>
              <a:t>Expected to be the norm by 2025</a:t>
            </a:r>
          </a:p>
          <a:p>
            <a:pPr lvl="1"/>
            <a:r>
              <a:rPr lang="en-US" sz="2800" dirty="0"/>
              <a:t>Stations cost roughly $50K per charger</a:t>
            </a:r>
            <a:endParaRPr lang="en-US" sz="3200" dirty="0"/>
          </a:p>
          <a:p>
            <a:pPr lvl="2">
              <a:lnSpc>
                <a:spcPct val="90000"/>
              </a:lnSpc>
            </a:pPr>
            <a:endParaRPr lang="en-US" sz="2800" dirty="0"/>
          </a:p>
          <a:p>
            <a:pPr lvl="1">
              <a:lnSpc>
                <a:spcPct val="90000"/>
              </a:lnSpc>
            </a:pPr>
            <a:endParaRPr lang="en-US" sz="2000" dirty="0"/>
          </a:p>
        </p:txBody>
      </p:sp>
      <p:sp>
        <p:nvSpPr>
          <p:cNvPr id="2" name="Slide Number Placeholder 1"/>
          <p:cNvSpPr>
            <a:spLocks noGrp="1"/>
          </p:cNvSpPr>
          <p:nvPr>
            <p:ph type="sldNum" sz="quarter" idx="4"/>
          </p:nvPr>
        </p:nvSpPr>
        <p:spPr>
          <a:xfrm>
            <a:off x="6553200" y="6356350"/>
            <a:ext cx="2133600" cy="365125"/>
          </a:xfrm>
        </p:spPr>
        <p:txBody>
          <a:bodyPr anchor="ctr">
            <a:normAutofit/>
          </a:bodyPr>
          <a:lstStyle/>
          <a:p>
            <a:pPr>
              <a:spcAft>
                <a:spcPts val="600"/>
              </a:spcAft>
            </a:pPr>
            <a:fld id="{BA9ABCF8-B696-4AAE-AEF6-910B77DD8B89}" type="slidenum">
              <a:rPr lang="en-US" smtClean="0"/>
              <a:pPr>
                <a:spcAft>
                  <a:spcPts val="600"/>
                </a:spcAft>
              </a:pPr>
              <a:t>31</a:t>
            </a:fld>
            <a:endParaRPr lang="en-US" dirty="0"/>
          </a:p>
        </p:txBody>
      </p:sp>
      <p:pic>
        <p:nvPicPr>
          <p:cNvPr id="6" name="Picture 5">
            <a:extLst>
              <a:ext uri="{FF2B5EF4-FFF2-40B4-BE49-F238E27FC236}">
                <a16:creationId xmlns:a16="http://schemas.microsoft.com/office/drawing/2014/main" id="{C0BE50D4-04DD-47DD-998D-1D0DD568AD37}"/>
              </a:ext>
            </a:extLst>
          </p:cNvPr>
          <p:cNvPicPr>
            <a:picLocks noChangeAspect="1"/>
          </p:cNvPicPr>
          <p:nvPr/>
        </p:nvPicPr>
        <p:blipFill>
          <a:blip r:embed="rId2"/>
          <a:stretch>
            <a:fillRect/>
          </a:stretch>
        </p:blipFill>
        <p:spPr>
          <a:xfrm>
            <a:off x="6991488" y="1752600"/>
            <a:ext cx="1663562" cy="3850341"/>
          </a:xfrm>
          <a:prstGeom prst="rect">
            <a:avLst/>
          </a:prstGeom>
        </p:spPr>
      </p:pic>
      <p:sp>
        <p:nvSpPr>
          <p:cNvPr id="4" name="Footer Placeholder 3">
            <a:extLst>
              <a:ext uri="{FF2B5EF4-FFF2-40B4-BE49-F238E27FC236}">
                <a16:creationId xmlns:a16="http://schemas.microsoft.com/office/drawing/2014/main" id="{56A3EC7C-E068-48E7-AF1B-BD2E53BB4D98}"/>
              </a:ext>
            </a:extLst>
          </p:cNvPr>
          <p:cNvSpPr>
            <a:spLocks noGrp="1"/>
          </p:cNvSpPr>
          <p:nvPr>
            <p:ph type="ftr" sz="quarter" idx="3"/>
          </p:nvPr>
        </p:nvSpPr>
        <p:spPr/>
        <p:txBody>
          <a:bodyPr/>
          <a:lstStyle/>
          <a:p>
            <a:r>
              <a:rPr lang="en-US" dirty="0"/>
              <a:t>tescometering.com</a:t>
            </a:r>
          </a:p>
        </p:txBody>
      </p:sp>
    </p:spTree>
    <p:extLst>
      <p:ext uri="{BB962C8B-B14F-4D97-AF65-F5344CB8AC3E}">
        <p14:creationId xmlns:p14="http://schemas.microsoft.com/office/powerpoint/2010/main" val="6716314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86AF9-24D4-4E4C-94A6-4ED255238157}"/>
              </a:ext>
            </a:extLst>
          </p:cNvPr>
          <p:cNvSpPr>
            <a:spLocks noGrp="1"/>
          </p:cNvSpPr>
          <p:nvPr>
            <p:ph type="title"/>
          </p:nvPr>
        </p:nvSpPr>
        <p:spPr/>
        <p:txBody>
          <a:bodyPr/>
          <a:lstStyle/>
          <a:p>
            <a:r>
              <a:rPr lang="en-US" dirty="0"/>
              <a:t>Level 3, DC Superchargers</a:t>
            </a:r>
          </a:p>
        </p:txBody>
      </p:sp>
      <p:sp>
        <p:nvSpPr>
          <p:cNvPr id="4" name="Footer Placeholder 3">
            <a:extLst>
              <a:ext uri="{FF2B5EF4-FFF2-40B4-BE49-F238E27FC236}">
                <a16:creationId xmlns:a16="http://schemas.microsoft.com/office/drawing/2014/main" id="{94228FA0-BA75-49BA-A570-410CAD9E6468}"/>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2069D625-EF43-4C02-813E-DD83352A03BF}"/>
              </a:ext>
            </a:extLst>
          </p:cNvPr>
          <p:cNvSpPr>
            <a:spLocks noGrp="1"/>
          </p:cNvSpPr>
          <p:nvPr>
            <p:ph type="sldNum" sz="quarter" idx="4"/>
          </p:nvPr>
        </p:nvSpPr>
        <p:spPr/>
        <p:txBody>
          <a:bodyPr/>
          <a:lstStyle/>
          <a:p>
            <a:fld id="{BA9ABCF8-B696-4AAE-AEF6-910B77DD8B89}" type="slidenum">
              <a:rPr lang="en-US" smtClean="0"/>
              <a:t>32</a:t>
            </a:fld>
            <a:endParaRPr lang="en-US" dirty="0"/>
          </a:p>
        </p:txBody>
      </p:sp>
      <p:pic>
        <p:nvPicPr>
          <p:cNvPr id="2050" name="Picture 2">
            <a:extLst>
              <a:ext uri="{FF2B5EF4-FFF2-40B4-BE49-F238E27FC236}">
                <a16:creationId xmlns:a16="http://schemas.microsoft.com/office/drawing/2014/main" id="{8D452143-6D2A-43E2-A57B-27C8895C47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90" y="1125708"/>
            <a:ext cx="7423620" cy="526097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0D29688-B432-41BC-92A7-245F3823D102}"/>
              </a:ext>
            </a:extLst>
          </p:cNvPr>
          <p:cNvSpPr txBox="1"/>
          <p:nvPr/>
        </p:nvSpPr>
        <p:spPr>
          <a:xfrm>
            <a:off x="4199391" y="6336616"/>
            <a:ext cx="4200189" cy="261610"/>
          </a:xfrm>
          <a:prstGeom prst="rect">
            <a:avLst/>
          </a:prstGeom>
          <a:noFill/>
        </p:spPr>
        <p:txBody>
          <a:bodyPr wrap="none" rtlCol="0">
            <a:spAutoFit/>
          </a:bodyPr>
          <a:lstStyle/>
          <a:p>
            <a:r>
              <a:rPr lang="en-US" sz="1100" i="1" dirty="0"/>
              <a:t>Source: March, 2022 Alternative Fueling Station Data afdc.energy.gov</a:t>
            </a:r>
          </a:p>
        </p:txBody>
      </p:sp>
    </p:spTree>
    <p:extLst>
      <p:ext uri="{BB962C8B-B14F-4D97-AF65-F5344CB8AC3E}">
        <p14:creationId xmlns:p14="http://schemas.microsoft.com/office/powerpoint/2010/main" val="8473973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B12E128-5632-496D-AE64-7A7EBF7EAC84}"/>
              </a:ext>
            </a:extLst>
          </p:cNvPr>
          <p:cNvSpPr>
            <a:spLocks noGrp="1"/>
          </p:cNvSpPr>
          <p:nvPr>
            <p:ph idx="1"/>
          </p:nvPr>
        </p:nvSpPr>
        <p:spPr>
          <a:xfrm>
            <a:off x="628650" y="1525048"/>
            <a:ext cx="7886700" cy="4842433"/>
          </a:xfrm>
        </p:spPr>
        <p:txBody>
          <a:bodyPr>
            <a:normAutofit/>
          </a:bodyPr>
          <a:lstStyle/>
          <a:p>
            <a:pPr marL="0" indent="0" algn="ctr">
              <a:buNone/>
            </a:pPr>
            <a:r>
              <a:rPr lang="en-US" sz="6000" b="1" dirty="0"/>
              <a:t>Electric Vehicle Charging Networks</a:t>
            </a:r>
          </a:p>
        </p:txBody>
      </p:sp>
      <p:sp>
        <p:nvSpPr>
          <p:cNvPr id="4" name="Footer Placeholder 3">
            <a:extLst>
              <a:ext uri="{FF2B5EF4-FFF2-40B4-BE49-F238E27FC236}">
                <a16:creationId xmlns:a16="http://schemas.microsoft.com/office/drawing/2014/main" id="{0F9E536A-3D5D-45A2-BABD-F7EFA9D7AFB8}"/>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EBAE67E2-60F7-4847-AA51-3878054DF457}"/>
              </a:ext>
            </a:extLst>
          </p:cNvPr>
          <p:cNvSpPr>
            <a:spLocks noGrp="1"/>
          </p:cNvSpPr>
          <p:nvPr>
            <p:ph type="sldNum" sz="quarter" idx="4"/>
          </p:nvPr>
        </p:nvSpPr>
        <p:spPr/>
        <p:txBody>
          <a:bodyPr/>
          <a:lstStyle/>
          <a:p>
            <a:fld id="{BA9ABCF8-B696-4AAE-AEF6-910B77DD8B89}" type="slidenum">
              <a:rPr lang="en-US" smtClean="0"/>
              <a:t>33</a:t>
            </a:fld>
            <a:endParaRPr lang="en-US" dirty="0"/>
          </a:p>
        </p:txBody>
      </p:sp>
      <p:pic>
        <p:nvPicPr>
          <p:cNvPr id="7" name="Picture 2" descr="Commonwealth Edison Co. Wins 2021 Achievement Awards from Association of  Edison Illuminating Companies - Live Nyse Nasdaq">
            <a:extLst>
              <a:ext uri="{FF2B5EF4-FFF2-40B4-BE49-F238E27FC236}">
                <a16:creationId xmlns:a16="http://schemas.microsoft.com/office/drawing/2014/main" id="{CE025831-FDE5-41B9-BA2A-844A5FBDB9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4344201"/>
            <a:ext cx="1219200" cy="196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39203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56951" y="152400"/>
            <a:ext cx="7208107" cy="679832"/>
          </a:xfrm>
        </p:spPr>
        <p:txBody>
          <a:bodyPr>
            <a:noAutofit/>
          </a:bodyPr>
          <a:lstStyle/>
          <a:p>
            <a:r>
              <a:rPr lang="en-US" dirty="0">
                <a:latin typeface="+mj-lt"/>
                <a:cs typeface="Arial" panose="020B0604020202020204" pitchFamily="34" charset="0"/>
              </a:rPr>
              <a:t>CHARGING NETWORKS</a:t>
            </a:r>
          </a:p>
        </p:txBody>
      </p:sp>
      <p:sp>
        <p:nvSpPr>
          <p:cNvPr id="3" name="Content Placeholder 2"/>
          <p:cNvSpPr>
            <a:spLocks noGrp="1"/>
          </p:cNvSpPr>
          <p:nvPr>
            <p:ph idx="1"/>
          </p:nvPr>
        </p:nvSpPr>
        <p:spPr/>
        <p:txBody>
          <a:bodyPr>
            <a:normAutofit/>
          </a:bodyPr>
          <a:lstStyle/>
          <a:p>
            <a:r>
              <a:rPr lang="en-US" b="1" dirty="0"/>
              <a:t>Major charging system networks</a:t>
            </a:r>
          </a:p>
          <a:p>
            <a:pPr lvl="1"/>
            <a:r>
              <a:rPr lang="en-US" b="1" dirty="0"/>
              <a:t>Blink</a:t>
            </a:r>
          </a:p>
          <a:p>
            <a:pPr lvl="1"/>
            <a:r>
              <a:rPr lang="en-US" b="1" dirty="0"/>
              <a:t>Chargepoint</a:t>
            </a:r>
          </a:p>
          <a:p>
            <a:pPr lvl="1"/>
            <a:r>
              <a:rPr lang="en-US" b="1" dirty="0"/>
              <a:t>Electrify America</a:t>
            </a:r>
          </a:p>
          <a:p>
            <a:pPr lvl="1"/>
            <a:r>
              <a:rPr lang="en-US" b="1" dirty="0"/>
              <a:t>EvGo</a:t>
            </a:r>
          </a:p>
          <a:p>
            <a:pPr lvl="1"/>
            <a:r>
              <a:rPr lang="en-US" b="1" dirty="0"/>
              <a:t>National Electric </a:t>
            </a:r>
          </a:p>
          <a:p>
            <a:pPr marL="914400" lvl="2" indent="0">
              <a:buNone/>
            </a:pPr>
            <a:r>
              <a:rPr lang="en-US" sz="2400" b="1" dirty="0"/>
              <a:t>Highway Coalition</a:t>
            </a:r>
          </a:p>
          <a:p>
            <a:pPr lvl="1"/>
            <a:r>
              <a:rPr lang="en-US" b="1" dirty="0" err="1"/>
              <a:t>SemaConnect</a:t>
            </a:r>
            <a:endParaRPr lang="en-US" b="1" dirty="0"/>
          </a:p>
          <a:p>
            <a:pPr lvl="1"/>
            <a:r>
              <a:rPr lang="en-US" b="1" dirty="0"/>
              <a:t>Tesla</a:t>
            </a:r>
          </a:p>
          <a:p>
            <a:pPr lvl="1"/>
            <a:r>
              <a:rPr lang="en-US" b="1" dirty="0"/>
              <a:t>Volta</a:t>
            </a:r>
          </a:p>
          <a:p>
            <a:pPr lvl="1"/>
            <a:endParaRPr lang="en-US" b="1" dirty="0"/>
          </a:p>
        </p:txBody>
      </p:sp>
      <p:sp>
        <p:nvSpPr>
          <p:cNvPr id="4" name="Footer Placeholder 3">
            <a:extLst>
              <a:ext uri="{FF2B5EF4-FFF2-40B4-BE49-F238E27FC236}">
                <a16:creationId xmlns:a16="http://schemas.microsoft.com/office/drawing/2014/main" id="{CF046D27-537F-4BDA-A1BE-D48690232026}"/>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34</a:t>
            </a:fld>
            <a:endParaRPr lang="en-US" dirty="0"/>
          </a:p>
        </p:txBody>
      </p:sp>
      <p:pic>
        <p:nvPicPr>
          <p:cNvPr id="3074" name="Picture 2">
            <a:extLst>
              <a:ext uri="{FF2B5EF4-FFF2-40B4-BE49-F238E27FC236}">
                <a16:creationId xmlns:a16="http://schemas.microsoft.com/office/drawing/2014/main" id="{2AEE63DD-BEC4-4B47-9BC3-AEC8BCD1B4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49263" y="2675647"/>
            <a:ext cx="21590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8424F717-E630-4929-A8FA-A08824D4739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49263" y="4006262"/>
            <a:ext cx="21590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4EF66D2C-2315-4340-931D-769F74F8753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59063" y="1375512"/>
            <a:ext cx="2108200" cy="1264920"/>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a:extLst>
              <a:ext uri="{FF2B5EF4-FFF2-40B4-BE49-F238E27FC236}">
                <a16:creationId xmlns:a16="http://schemas.microsoft.com/office/drawing/2014/main" id="{531E6261-6513-4024-AF55-E1DFF6E8FD0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56350" y="2684460"/>
            <a:ext cx="2108200" cy="1264920"/>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Today's Pickup: Tesla's new charging stations can charge cars in around 15  minutes - FreightWaves">
            <a:extLst>
              <a:ext uri="{FF2B5EF4-FFF2-40B4-BE49-F238E27FC236}">
                <a16:creationId xmlns:a16="http://schemas.microsoft.com/office/drawing/2014/main" id="{B79F61E7-8F19-4B27-B724-8FCDDE26C9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6351" y="4006263"/>
            <a:ext cx="2025650" cy="1295196"/>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Ad-supported EV charging network developer Volta raises $125 million |  TechCrunch">
            <a:extLst>
              <a:ext uri="{FF2B5EF4-FFF2-40B4-BE49-F238E27FC236}">
                <a16:creationId xmlns:a16="http://schemas.microsoft.com/office/drawing/2014/main" id="{6438B4E6-589E-40A1-B130-8374D8D314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49264" y="5352652"/>
            <a:ext cx="2159000" cy="1213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74017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0DBC1-585D-444F-9DAA-B9CCD5D3D2D3}"/>
              </a:ext>
            </a:extLst>
          </p:cNvPr>
          <p:cNvSpPr>
            <a:spLocks noGrp="1"/>
          </p:cNvSpPr>
          <p:nvPr>
            <p:ph type="title"/>
          </p:nvPr>
        </p:nvSpPr>
        <p:spPr/>
        <p:txBody>
          <a:bodyPr/>
          <a:lstStyle/>
          <a:p>
            <a:r>
              <a:rPr lang="en-US" dirty="0"/>
              <a:t>Utility Involvement</a:t>
            </a:r>
          </a:p>
        </p:txBody>
      </p:sp>
      <p:sp>
        <p:nvSpPr>
          <p:cNvPr id="3" name="Content Placeholder 2">
            <a:extLst>
              <a:ext uri="{FF2B5EF4-FFF2-40B4-BE49-F238E27FC236}">
                <a16:creationId xmlns:a16="http://schemas.microsoft.com/office/drawing/2014/main" id="{19E078A5-E017-4C4D-9677-45B4DAED6815}"/>
              </a:ext>
            </a:extLst>
          </p:cNvPr>
          <p:cNvSpPr>
            <a:spLocks noGrp="1"/>
          </p:cNvSpPr>
          <p:nvPr>
            <p:ph idx="1"/>
          </p:nvPr>
        </p:nvSpPr>
        <p:spPr/>
        <p:txBody>
          <a:bodyPr>
            <a:normAutofit lnSpcReduction="10000"/>
          </a:bodyPr>
          <a:lstStyle/>
          <a:p>
            <a:r>
              <a:rPr lang="en-US" dirty="0"/>
              <a:t>Many Electric Utilities from small to large offer some electric vehicle charging stations in their service territory.  Some are free to promote greater EV adoption, but most charge for the energy.</a:t>
            </a:r>
          </a:p>
          <a:p>
            <a:r>
              <a:rPr lang="en-US" dirty="0"/>
              <a:t>March 2, 2021 – six electric utilities proposed a network of chargers from Texas to the Carolina’s to be funded by, built by and administered by (i.e. energy sold by) these same utilities.</a:t>
            </a:r>
          </a:p>
          <a:p>
            <a:r>
              <a:rPr lang="en-US" dirty="0"/>
              <a:t>By December 7, 2021 there were 53 utilities signed up (all Investor owned other than one Coop and TVA) whose footprint covered 120 million of the 150 million connected customers in the US.</a:t>
            </a:r>
          </a:p>
        </p:txBody>
      </p:sp>
      <p:sp>
        <p:nvSpPr>
          <p:cNvPr id="4" name="Footer Placeholder 3">
            <a:extLst>
              <a:ext uri="{FF2B5EF4-FFF2-40B4-BE49-F238E27FC236}">
                <a16:creationId xmlns:a16="http://schemas.microsoft.com/office/drawing/2014/main" id="{314471D0-9A8E-41B7-8949-EA5FE9140BCD}"/>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574C02FC-D318-4C8B-A772-BE12C3BBDE65}"/>
              </a:ext>
            </a:extLst>
          </p:cNvPr>
          <p:cNvSpPr>
            <a:spLocks noGrp="1"/>
          </p:cNvSpPr>
          <p:nvPr>
            <p:ph type="sldNum" sz="quarter" idx="4"/>
          </p:nvPr>
        </p:nvSpPr>
        <p:spPr/>
        <p:txBody>
          <a:bodyPr/>
          <a:lstStyle/>
          <a:p>
            <a:fld id="{BA9ABCF8-B696-4AAE-AEF6-910B77DD8B89}" type="slidenum">
              <a:rPr lang="en-US" smtClean="0"/>
              <a:t>35</a:t>
            </a:fld>
            <a:endParaRPr lang="en-US" dirty="0"/>
          </a:p>
        </p:txBody>
      </p:sp>
    </p:spTree>
    <p:extLst>
      <p:ext uri="{BB962C8B-B14F-4D97-AF65-F5344CB8AC3E}">
        <p14:creationId xmlns:p14="http://schemas.microsoft.com/office/powerpoint/2010/main" val="2047521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0DBC1-585D-444F-9DAA-B9CCD5D3D2D3}"/>
              </a:ext>
            </a:extLst>
          </p:cNvPr>
          <p:cNvSpPr>
            <a:spLocks noGrp="1"/>
          </p:cNvSpPr>
          <p:nvPr>
            <p:ph type="title"/>
          </p:nvPr>
        </p:nvSpPr>
        <p:spPr/>
        <p:txBody>
          <a:bodyPr/>
          <a:lstStyle/>
          <a:p>
            <a:r>
              <a:rPr lang="en-US" dirty="0"/>
              <a:t>Utility Involvement – why?</a:t>
            </a:r>
          </a:p>
        </p:txBody>
      </p:sp>
      <p:sp>
        <p:nvSpPr>
          <p:cNvPr id="3" name="Content Placeholder 2">
            <a:extLst>
              <a:ext uri="{FF2B5EF4-FFF2-40B4-BE49-F238E27FC236}">
                <a16:creationId xmlns:a16="http://schemas.microsoft.com/office/drawing/2014/main" id="{19E078A5-E017-4C4D-9677-45B4DAED6815}"/>
              </a:ext>
            </a:extLst>
          </p:cNvPr>
          <p:cNvSpPr>
            <a:spLocks noGrp="1"/>
          </p:cNvSpPr>
          <p:nvPr>
            <p:ph idx="1"/>
          </p:nvPr>
        </p:nvSpPr>
        <p:spPr/>
        <p:txBody>
          <a:bodyPr>
            <a:normAutofit lnSpcReduction="10000"/>
          </a:bodyPr>
          <a:lstStyle/>
          <a:p>
            <a:r>
              <a:rPr lang="en-US" dirty="0"/>
              <a:t>Utilities can now sell or will be able to sell significantly more electricity </a:t>
            </a:r>
          </a:p>
          <a:p>
            <a:r>
              <a:rPr lang="en-US" dirty="0"/>
              <a:t>Potentially this power can be sold for two to three times the cost offered to the average consumer at home.</a:t>
            </a:r>
          </a:p>
          <a:p>
            <a:r>
              <a:rPr lang="en-US" dirty="0"/>
              <a:t> This is now infrastructure that the utility can control and can be placed both in locations where the market needs the charging stations and where the Utility infrastructure can best support these charging stations.  </a:t>
            </a:r>
          </a:p>
          <a:p>
            <a:pPr lvl="1"/>
            <a:r>
              <a:rPr lang="en-US" dirty="0"/>
              <a:t>Being able to add 1MW of usage where the utility wants to add this is highly </a:t>
            </a:r>
            <a:r>
              <a:rPr lang="en-US" dirty="0" err="1"/>
              <a:t>desireable</a:t>
            </a:r>
            <a:r>
              <a:rPr lang="en-US" dirty="0"/>
              <a:t>.</a:t>
            </a:r>
          </a:p>
        </p:txBody>
      </p:sp>
      <p:sp>
        <p:nvSpPr>
          <p:cNvPr id="4" name="Footer Placeholder 3">
            <a:extLst>
              <a:ext uri="{FF2B5EF4-FFF2-40B4-BE49-F238E27FC236}">
                <a16:creationId xmlns:a16="http://schemas.microsoft.com/office/drawing/2014/main" id="{314471D0-9A8E-41B7-8949-EA5FE9140BCD}"/>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574C02FC-D318-4C8B-A772-BE12C3BBDE65}"/>
              </a:ext>
            </a:extLst>
          </p:cNvPr>
          <p:cNvSpPr>
            <a:spLocks noGrp="1"/>
          </p:cNvSpPr>
          <p:nvPr>
            <p:ph type="sldNum" sz="quarter" idx="4"/>
          </p:nvPr>
        </p:nvSpPr>
        <p:spPr/>
        <p:txBody>
          <a:bodyPr/>
          <a:lstStyle/>
          <a:p>
            <a:fld id="{BA9ABCF8-B696-4AAE-AEF6-910B77DD8B89}" type="slidenum">
              <a:rPr lang="en-US" smtClean="0"/>
              <a:t>36</a:t>
            </a:fld>
            <a:endParaRPr lang="en-US" dirty="0"/>
          </a:p>
        </p:txBody>
      </p:sp>
    </p:spTree>
    <p:extLst>
      <p:ext uri="{BB962C8B-B14F-4D97-AF65-F5344CB8AC3E}">
        <p14:creationId xmlns:p14="http://schemas.microsoft.com/office/powerpoint/2010/main" val="25034811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B12E128-5632-496D-AE64-7A7EBF7EAC84}"/>
              </a:ext>
            </a:extLst>
          </p:cNvPr>
          <p:cNvSpPr>
            <a:spLocks noGrp="1"/>
          </p:cNvSpPr>
          <p:nvPr>
            <p:ph idx="1"/>
          </p:nvPr>
        </p:nvSpPr>
        <p:spPr>
          <a:xfrm>
            <a:off x="628650" y="2209800"/>
            <a:ext cx="7886700" cy="4842433"/>
          </a:xfrm>
        </p:spPr>
        <p:txBody>
          <a:bodyPr>
            <a:normAutofit/>
          </a:bodyPr>
          <a:lstStyle/>
          <a:p>
            <a:pPr marL="0" indent="0" algn="ctr">
              <a:buNone/>
            </a:pPr>
            <a:r>
              <a:rPr lang="en-US" sz="6000" b="1" dirty="0"/>
              <a:t>Regulatory Environment</a:t>
            </a:r>
          </a:p>
        </p:txBody>
      </p:sp>
      <p:sp>
        <p:nvSpPr>
          <p:cNvPr id="4" name="Footer Placeholder 3">
            <a:extLst>
              <a:ext uri="{FF2B5EF4-FFF2-40B4-BE49-F238E27FC236}">
                <a16:creationId xmlns:a16="http://schemas.microsoft.com/office/drawing/2014/main" id="{0F9E536A-3D5D-45A2-BABD-F7EFA9D7AFB8}"/>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EBAE67E2-60F7-4847-AA51-3878054DF457}"/>
              </a:ext>
            </a:extLst>
          </p:cNvPr>
          <p:cNvSpPr>
            <a:spLocks noGrp="1"/>
          </p:cNvSpPr>
          <p:nvPr>
            <p:ph type="sldNum" sz="quarter" idx="4"/>
          </p:nvPr>
        </p:nvSpPr>
        <p:spPr/>
        <p:txBody>
          <a:bodyPr/>
          <a:lstStyle/>
          <a:p>
            <a:fld id="{BA9ABCF8-B696-4AAE-AEF6-910B77DD8B89}" type="slidenum">
              <a:rPr lang="en-US" smtClean="0"/>
              <a:t>37</a:t>
            </a:fld>
            <a:endParaRPr lang="en-US" dirty="0"/>
          </a:p>
        </p:txBody>
      </p:sp>
      <p:pic>
        <p:nvPicPr>
          <p:cNvPr id="7" name="Picture 2" descr="Commonwealth Edison Co. Wins 2021 Achievement Awards from Association of  Edison Illuminating Companies - Live Nyse Nasdaq">
            <a:extLst>
              <a:ext uri="{FF2B5EF4-FFF2-40B4-BE49-F238E27FC236}">
                <a16:creationId xmlns:a16="http://schemas.microsoft.com/office/drawing/2014/main" id="{8319F66F-8D4B-47EC-891A-226F1FADDB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4344201"/>
            <a:ext cx="1219200" cy="196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44882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56951" y="234568"/>
            <a:ext cx="7208107" cy="679832"/>
          </a:xfrm>
        </p:spPr>
        <p:txBody>
          <a:bodyPr>
            <a:noAutofit/>
          </a:bodyPr>
          <a:lstStyle/>
          <a:p>
            <a:r>
              <a:rPr lang="en-US" dirty="0">
                <a:latin typeface="+mj-lt"/>
                <a:cs typeface="Arial" panose="020B0604020202020204" pitchFamily="34" charset="0"/>
              </a:rPr>
              <a:t>REGULATORY BACKGROUND</a:t>
            </a:r>
          </a:p>
        </p:txBody>
      </p:sp>
      <p:sp>
        <p:nvSpPr>
          <p:cNvPr id="3" name="Content Placeholder 2"/>
          <p:cNvSpPr>
            <a:spLocks noGrp="1"/>
          </p:cNvSpPr>
          <p:nvPr>
            <p:ph idx="1"/>
          </p:nvPr>
        </p:nvSpPr>
        <p:spPr/>
        <p:txBody>
          <a:bodyPr>
            <a:normAutofit/>
          </a:bodyPr>
          <a:lstStyle/>
          <a:p>
            <a:r>
              <a:rPr lang="en-US" dirty="0"/>
              <a:t>Sales of electricity as a vehicle fuel are regulated by the Department of Commerce</a:t>
            </a:r>
          </a:p>
          <a:p>
            <a:r>
              <a:rPr lang="en-US" dirty="0"/>
              <a:t>Like all sales of all things based on quantity sold, EVSE sales are regulated by NIST Handbooks 130 and 44.</a:t>
            </a:r>
          </a:p>
          <a:p>
            <a:r>
              <a:rPr lang="en-US" dirty="0"/>
              <a:t>HB130 establishes that all sales of electricity as a vehicle fuel must be based on the quantity delivered.</a:t>
            </a:r>
          </a:p>
          <a:p>
            <a:r>
              <a:rPr lang="en-US" dirty="0"/>
              <a:t>HB44 sets performance requirements for devices (Electric Vehicle Service Equipment) used to dispense electricity for sale.</a:t>
            </a:r>
          </a:p>
        </p:txBody>
      </p:sp>
      <p:sp>
        <p:nvSpPr>
          <p:cNvPr id="4" name="Footer Placeholder 3">
            <a:extLst>
              <a:ext uri="{FF2B5EF4-FFF2-40B4-BE49-F238E27FC236}">
                <a16:creationId xmlns:a16="http://schemas.microsoft.com/office/drawing/2014/main" id="{E063367D-A348-4ECA-A78E-1D72821C41F7}"/>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38</a:t>
            </a:fld>
            <a:endParaRPr lang="en-US" dirty="0"/>
          </a:p>
        </p:txBody>
      </p:sp>
    </p:spTree>
    <p:extLst>
      <p:ext uri="{BB962C8B-B14F-4D97-AF65-F5344CB8AC3E}">
        <p14:creationId xmlns:p14="http://schemas.microsoft.com/office/powerpoint/2010/main" val="10272409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56951" y="152400"/>
            <a:ext cx="7208107" cy="679832"/>
          </a:xfrm>
        </p:spPr>
        <p:txBody>
          <a:bodyPr>
            <a:noAutofit/>
          </a:bodyPr>
          <a:lstStyle/>
          <a:p>
            <a:r>
              <a:rPr lang="en-US" dirty="0">
                <a:latin typeface="+mj-lt"/>
                <a:cs typeface="Arial" panose="020B0604020202020204" pitchFamily="34" charset="0"/>
              </a:rPr>
              <a:t>HB44 APPLICABILITY</a:t>
            </a:r>
          </a:p>
        </p:txBody>
      </p:sp>
      <p:sp>
        <p:nvSpPr>
          <p:cNvPr id="3" name="Content Placeholder 2"/>
          <p:cNvSpPr>
            <a:spLocks noGrp="1"/>
          </p:cNvSpPr>
          <p:nvPr>
            <p:ph idx="1"/>
          </p:nvPr>
        </p:nvSpPr>
        <p:spPr/>
        <p:txBody>
          <a:bodyPr>
            <a:normAutofit/>
          </a:bodyPr>
          <a:lstStyle/>
          <a:p>
            <a:r>
              <a:rPr lang="en-US" b="1" dirty="0"/>
              <a:t>A.1.	General.</a:t>
            </a:r>
            <a:r>
              <a:rPr lang="en-US" dirty="0"/>
              <a:t> – This code applies to devices, accessories, and systems used for the measurement of electricity dispensed in vehicle fuel applications wherein a quantity determination or statement of measure is used wholly or partially as a basis for sale or upon which a charge for service is based.</a:t>
            </a:r>
          </a:p>
        </p:txBody>
      </p:sp>
      <p:sp>
        <p:nvSpPr>
          <p:cNvPr id="4" name="Footer Placeholder 3">
            <a:extLst>
              <a:ext uri="{FF2B5EF4-FFF2-40B4-BE49-F238E27FC236}">
                <a16:creationId xmlns:a16="http://schemas.microsoft.com/office/drawing/2014/main" id="{D512DE78-E787-42D2-9DFD-FF1F0622D9E8}"/>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39</a:t>
            </a:fld>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B12E128-5632-496D-AE64-7A7EBF7EAC84}"/>
              </a:ext>
            </a:extLst>
          </p:cNvPr>
          <p:cNvSpPr>
            <a:spLocks noGrp="1"/>
          </p:cNvSpPr>
          <p:nvPr>
            <p:ph idx="1"/>
          </p:nvPr>
        </p:nvSpPr>
        <p:spPr>
          <a:xfrm>
            <a:off x="628650" y="2209800"/>
            <a:ext cx="7886700" cy="4842433"/>
          </a:xfrm>
        </p:spPr>
        <p:txBody>
          <a:bodyPr>
            <a:normAutofit/>
          </a:bodyPr>
          <a:lstStyle/>
          <a:p>
            <a:pPr marL="0" indent="0" algn="ctr">
              <a:buNone/>
            </a:pPr>
            <a:r>
              <a:rPr lang="en-US" sz="6000" b="1" dirty="0"/>
              <a:t>Overview of Electric Vehicles in 2022</a:t>
            </a:r>
          </a:p>
        </p:txBody>
      </p:sp>
      <p:sp>
        <p:nvSpPr>
          <p:cNvPr id="4" name="Footer Placeholder 3">
            <a:extLst>
              <a:ext uri="{FF2B5EF4-FFF2-40B4-BE49-F238E27FC236}">
                <a16:creationId xmlns:a16="http://schemas.microsoft.com/office/drawing/2014/main" id="{0F9E536A-3D5D-45A2-BABD-F7EFA9D7AFB8}"/>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EBAE67E2-60F7-4847-AA51-3878054DF457}"/>
              </a:ext>
            </a:extLst>
          </p:cNvPr>
          <p:cNvSpPr>
            <a:spLocks noGrp="1"/>
          </p:cNvSpPr>
          <p:nvPr>
            <p:ph type="sldNum" sz="quarter" idx="4"/>
          </p:nvPr>
        </p:nvSpPr>
        <p:spPr/>
        <p:txBody>
          <a:bodyPr/>
          <a:lstStyle/>
          <a:p>
            <a:fld id="{BA9ABCF8-B696-4AAE-AEF6-910B77DD8B89}" type="slidenum">
              <a:rPr lang="en-US" smtClean="0"/>
              <a:t>4</a:t>
            </a:fld>
            <a:endParaRPr lang="en-US" dirty="0"/>
          </a:p>
        </p:txBody>
      </p:sp>
      <p:pic>
        <p:nvPicPr>
          <p:cNvPr id="9" name="Picture 2" descr="Commonwealth Edison Co. Wins 2021 Achievement Awards from Association of  Edison Illuminating Companies - Live Nyse Nasdaq">
            <a:extLst>
              <a:ext uri="{FF2B5EF4-FFF2-40B4-BE49-F238E27FC236}">
                <a16:creationId xmlns:a16="http://schemas.microsoft.com/office/drawing/2014/main" id="{3D552CAA-4511-47D1-B411-9A950BCC5D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4267200"/>
            <a:ext cx="1219200" cy="196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59810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98505CD-ACEB-4D21-BE2B-1F425C02DE1B}"/>
              </a:ext>
            </a:extLst>
          </p:cNvPr>
          <p:cNvSpPr>
            <a:spLocks noGrp="1"/>
          </p:cNvSpPr>
          <p:nvPr>
            <p:ph type="title"/>
          </p:nvPr>
        </p:nvSpPr>
        <p:spPr/>
        <p:txBody>
          <a:bodyPr>
            <a:noAutofit/>
          </a:bodyPr>
          <a:lstStyle/>
          <a:p>
            <a:r>
              <a:rPr lang="en-US" dirty="0">
                <a:latin typeface="+mj-lt"/>
                <a:cs typeface="Arial" panose="020B0604020202020204" pitchFamily="34" charset="0"/>
              </a:rPr>
              <a:t>HB44 REQUIREMENTS</a:t>
            </a:r>
          </a:p>
        </p:txBody>
      </p:sp>
      <p:sp>
        <p:nvSpPr>
          <p:cNvPr id="3" name="Content Placeholder 2"/>
          <p:cNvSpPr>
            <a:spLocks noGrp="1"/>
          </p:cNvSpPr>
          <p:nvPr>
            <p:ph idx="1"/>
          </p:nvPr>
        </p:nvSpPr>
        <p:spPr/>
        <p:txBody>
          <a:bodyPr>
            <a:normAutofit/>
          </a:bodyPr>
          <a:lstStyle/>
          <a:p>
            <a:r>
              <a:rPr lang="en-US" dirty="0"/>
              <a:t>Metrological Requirements of HB44</a:t>
            </a:r>
          </a:p>
          <a:p>
            <a:pPr lvl="1"/>
            <a:r>
              <a:rPr lang="en-US" sz="2000" b="1" i="0" u="none" strike="noStrike" baseline="0" dirty="0">
                <a:solidFill>
                  <a:srgbClr val="000000"/>
                </a:solidFill>
              </a:rPr>
              <a:t>S.3.1. Metrological Components. </a:t>
            </a:r>
            <a:r>
              <a:rPr lang="en-US" sz="2000" b="0" i="0" u="none" strike="noStrike" baseline="0" dirty="0">
                <a:solidFill>
                  <a:srgbClr val="000000"/>
                </a:solidFill>
              </a:rPr>
              <a:t>– An EVSE measuring system shall be designed and constructed so that metrological components are adequately protected from environmental conditions likely to be detrimental to accuracy. </a:t>
            </a:r>
          </a:p>
          <a:p>
            <a:pPr lvl="1"/>
            <a:r>
              <a:rPr lang="en-US" sz="2000" b="1" i="0" u="none" strike="noStrike" baseline="0" dirty="0">
                <a:solidFill>
                  <a:srgbClr val="000000"/>
                </a:solidFill>
              </a:rPr>
              <a:t>S.3.5. Temperature Range for System Components. </a:t>
            </a:r>
            <a:r>
              <a:rPr lang="en-US" sz="2000" b="0" i="0" u="none" strike="noStrike" baseline="0" dirty="0">
                <a:solidFill>
                  <a:srgbClr val="000000"/>
                </a:solidFill>
              </a:rPr>
              <a:t>– EVSEs shall be accurate and correct over the temperature range of – 40 °C to + 85 °C (− 40 °F to 185 °F). </a:t>
            </a:r>
            <a:endParaRPr lang="en-US" sz="2000" dirty="0">
              <a:solidFill>
                <a:srgbClr val="000000"/>
              </a:solidFill>
            </a:endParaRPr>
          </a:p>
          <a:p>
            <a:pPr lvl="1"/>
            <a:r>
              <a:rPr lang="en-US" sz="2000" b="1" i="0" u="none" strike="noStrike" baseline="0" dirty="0">
                <a:solidFill>
                  <a:srgbClr val="000000"/>
                </a:solidFill>
              </a:rPr>
              <a:t>S.8. Minimum Measured Quantity (MMQ). </a:t>
            </a:r>
            <a:r>
              <a:rPr lang="en-US" sz="2000" b="0" i="0" u="none" strike="noStrike" baseline="0" dirty="0">
                <a:solidFill>
                  <a:srgbClr val="000000"/>
                </a:solidFill>
              </a:rPr>
              <a:t>– The minimum measured quantity shall satisfy the conditions of use of the measuring system as follows: </a:t>
            </a:r>
          </a:p>
          <a:p>
            <a:pPr lvl="2"/>
            <a:r>
              <a:rPr lang="en-US" sz="1800" b="0" i="0" u="none" strike="noStrike" baseline="0" dirty="0">
                <a:solidFill>
                  <a:srgbClr val="000000"/>
                </a:solidFill>
              </a:rPr>
              <a:t>(a) Measuring systems shall have a minimum measured quantity not exceeding 2.5 MJ or 0.5 kWh. </a:t>
            </a:r>
          </a:p>
          <a:p>
            <a:pPr lvl="1"/>
            <a:endParaRPr lang="en-US" dirty="0"/>
          </a:p>
        </p:txBody>
      </p:sp>
      <p:sp>
        <p:nvSpPr>
          <p:cNvPr id="4" name="Footer Placeholder 3">
            <a:extLst>
              <a:ext uri="{FF2B5EF4-FFF2-40B4-BE49-F238E27FC236}">
                <a16:creationId xmlns:a16="http://schemas.microsoft.com/office/drawing/2014/main" id="{6989983A-DF11-4BF0-9512-ECBDE138F6FB}"/>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40</a:t>
            </a:fld>
            <a:endParaRPr lang="en-US" dirty="0"/>
          </a:p>
        </p:txBody>
      </p:sp>
    </p:spTree>
    <p:extLst>
      <p:ext uri="{BB962C8B-B14F-4D97-AF65-F5344CB8AC3E}">
        <p14:creationId xmlns:p14="http://schemas.microsoft.com/office/powerpoint/2010/main" val="40421742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98505CD-ACEB-4D21-BE2B-1F425C02DE1B}"/>
              </a:ext>
            </a:extLst>
          </p:cNvPr>
          <p:cNvSpPr>
            <a:spLocks noGrp="1"/>
          </p:cNvSpPr>
          <p:nvPr>
            <p:ph type="title"/>
          </p:nvPr>
        </p:nvSpPr>
        <p:spPr/>
        <p:txBody>
          <a:bodyPr>
            <a:noAutofit/>
          </a:bodyPr>
          <a:lstStyle/>
          <a:p>
            <a:r>
              <a:rPr lang="en-US" dirty="0">
                <a:latin typeface="+mj-lt"/>
                <a:cs typeface="Arial" panose="020B0604020202020204" pitchFamily="34" charset="0"/>
              </a:rPr>
              <a:t>HB44 APPLICABILITY</a:t>
            </a:r>
          </a:p>
        </p:txBody>
      </p:sp>
      <p:sp>
        <p:nvSpPr>
          <p:cNvPr id="3" name="Content Placeholder 2"/>
          <p:cNvSpPr>
            <a:spLocks noGrp="1"/>
          </p:cNvSpPr>
          <p:nvPr>
            <p:ph idx="1"/>
          </p:nvPr>
        </p:nvSpPr>
        <p:spPr/>
        <p:txBody>
          <a:bodyPr>
            <a:normAutofit/>
          </a:bodyPr>
          <a:lstStyle/>
          <a:p>
            <a:r>
              <a:rPr lang="en-US" b="1" dirty="0"/>
              <a:t>Use Cases –</a:t>
            </a:r>
            <a:r>
              <a:rPr lang="en-US" b="1" dirty="0">
                <a:solidFill>
                  <a:srgbClr val="C00000"/>
                </a:solidFill>
              </a:rPr>
              <a:t>COVERED</a:t>
            </a:r>
          </a:p>
          <a:p>
            <a:pPr lvl="1"/>
            <a:r>
              <a:rPr lang="en-US" dirty="0"/>
              <a:t>ANY transaction which is based on the amount of energy delivered</a:t>
            </a:r>
          </a:p>
          <a:p>
            <a:pPr lvl="1"/>
            <a:r>
              <a:rPr lang="en-US" dirty="0"/>
              <a:t>Examples</a:t>
            </a:r>
          </a:p>
          <a:p>
            <a:pPr lvl="2"/>
            <a:r>
              <a:rPr lang="en-US" dirty="0"/>
              <a:t>A network of charge stations charges a monthly fee to belong AND a fee based on the amount of energy used</a:t>
            </a:r>
          </a:p>
          <a:p>
            <a:pPr lvl="2"/>
            <a:r>
              <a:rPr lang="en-US" dirty="0"/>
              <a:t>A EVSE charges for the amount of energy delivered</a:t>
            </a:r>
          </a:p>
          <a:p>
            <a:pPr lvl="2"/>
            <a:r>
              <a:rPr lang="en-US" dirty="0"/>
              <a:t>A parking lot charges for parking and EVSEs located in it also charge for the amount of energy delivered if used</a:t>
            </a:r>
          </a:p>
        </p:txBody>
      </p:sp>
      <p:sp>
        <p:nvSpPr>
          <p:cNvPr id="4" name="Footer Placeholder 3">
            <a:extLst>
              <a:ext uri="{FF2B5EF4-FFF2-40B4-BE49-F238E27FC236}">
                <a16:creationId xmlns:a16="http://schemas.microsoft.com/office/drawing/2014/main" id="{EBAF22AD-6A77-425D-9D89-E7267F1A27A6}"/>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41</a:t>
            </a:fld>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2295492-8CDD-4690-9ED7-6C70AFCB5762}"/>
              </a:ext>
            </a:extLst>
          </p:cNvPr>
          <p:cNvSpPr>
            <a:spLocks noGrp="1"/>
          </p:cNvSpPr>
          <p:nvPr>
            <p:ph type="title"/>
          </p:nvPr>
        </p:nvSpPr>
        <p:spPr/>
        <p:txBody>
          <a:bodyPr>
            <a:noAutofit/>
          </a:bodyPr>
          <a:lstStyle/>
          <a:p>
            <a:r>
              <a:rPr lang="en-US" dirty="0">
                <a:latin typeface="+mj-lt"/>
                <a:cs typeface="Arial" panose="020B0604020202020204" pitchFamily="34" charset="0"/>
              </a:rPr>
              <a:t>HB44 APPLICABILITY</a:t>
            </a:r>
          </a:p>
        </p:txBody>
      </p:sp>
      <p:sp>
        <p:nvSpPr>
          <p:cNvPr id="3" name="Content Placeholder 2"/>
          <p:cNvSpPr>
            <a:spLocks noGrp="1"/>
          </p:cNvSpPr>
          <p:nvPr>
            <p:ph idx="1"/>
          </p:nvPr>
        </p:nvSpPr>
        <p:spPr/>
        <p:txBody>
          <a:bodyPr>
            <a:normAutofit/>
          </a:bodyPr>
          <a:lstStyle/>
          <a:p>
            <a:r>
              <a:rPr lang="en-US" b="1" dirty="0"/>
              <a:t>Use Cases – </a:t>
            </a:r>
            <a:r>
              <a:rPr lang="en-US" b="1" dirty="0">
                <a:solidFill>
                  <a:srgbClr val="C00000"/>
                </a:solidFill>
              </a:rPr>
              <a:t>NOT COVERED</a:t>
            </a:r>
          </a:p>
          <a:p>
            <a:pPr lvl="1"/>
            <a:r>
              <a:rPr lang="en-US" sz="2400" dirty="0"/>
              <a:t>A store provides a free EVSE in its parking lot</a:t>
            </a:r>
          </a:p>
          <a:p>
            <a:pPr lvl="1"/>
            <a:r>
              <a:rPr lang="en-US" sz="2400" dirty="0"/>
              <a:t>A paid parking lot provides EVSEs for which there is no charge based on the amount of energy delivered</a:t>
            </a:r>
          </a:p>
          <a:p>
            <a:pPr lvl="1"/>
            <a:r>
              <a:rPr lang="en-US" sz="2400" dirty="0"/>
              <a:t>Tesla provides free charging services for some owners</a:t>
            </a:r>
          </a:p>
          <a:p>
            <a:pPr lvl="1"/>
            <a:r>
              <a:rPr lang="en-US" sz="2400" dirty="0"/>
              <a:t>An organization charges a monthly fee for unlimited use of its network of EVSEs.</a:t>
            </a:r>
          </a:p>
          <a:p>
            <a:pPr lvl="1"/>
            <a:endParaRPr lang="en-US" b="1" dirty="0"/>
          </a:p>
        </p:txBody>
      </p:sp>
      <p:sp>
        <p:nvSpPr>
          <p:cNvPr id="4" name="Footer Placeholder 3">
            <a:extLst>
              <a:ext uri="{FF2B5EF4-FFF2-40B4-BE49-F238E27FC236}">
                <a16:creationId xmlns:a16="http://schemas.microsoft.com/office/drawing/2014/main" id="{EB2D8337-D75E-4BF5-89D0-4C7D07ECF78D}"/>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42</a:t>
            </a:fld>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05F1650-542B-40F2-909A-82718A22BDE7}"/>
              </a:ext>
            </a:extLst>
          </p:cNvPr>
          <p:cNvSpPr>
            <a:spLocks noGrp="1"/>
          </p:cNvSpPr>
          <p:nvPr>
            <p:ph type="title"/>
          </p:nvPr>
        </p:nvSpPr>
        <p:spPr/>
        <p:txBody>
          <a:bodyPr>
            <a:noAutofit/>
          </a:bodyPr>
          <a:lstStyle/>
          <a:p>
            <a:r>
              <a:rPr lang="en-US" dirty="0">
                <a:latin typeface="+mj-lt"/>
                <a:cs typeface="Arial" panose="020B0604020202020204" pitchFamily="34" charset="0"/>
              </a:rPr>
              <a:t>HB44 APPLICABILITY</a:t>
            </a:r>
          </a:p>
        </p:txBody>
      </p:sp>
      <p:sp>
        <p:nvSpPr>
          <p:cNvPr id="3" name="Content Placeholder 2"/>
          <p:cNvSpPr>
            <a:spLocks noGrp="1"/>
          </p:cNvSpPr>
          <p:nvPr>
            <p:ph idx="1"/>
          </p:nvPr>
        </p:nvSpPr>
        <p:spPr/>
        <p:txBody>
          <a:bodyPr>
            <a:normAutofit/>
          </a:bodyPr>
          <a:lstStyle/>
          <a:p>
            <a:r>
              <a:rPr lang="en-US" b="1" dirty="0"/>
              <a:t>Exceptions-This code does not apply to:</a:t>
            </a:r>
          </a:p>
          <a:p>
            <a:pPr lvl="1"/>
            <a:r>
              <a:rPr lang="en-US" sz="2400" dirty="0"/>
              <a:t>The use of any measure or measuring device owned, maintained, and used by a public utility or municipality only in connection with measuring electricity subject to the authority having jurisdiction such as the Public Utilities Commission.</a:t>
            </a:r>
          </a:p>
          <a:p>
            <a:pPr lvl="1"/>
            <a:r>
              <a:rPr lang="en-US" sz="2400" dirty="0"/>
              <a:t>Electric Vehicle Supply Equipment used solely for dispensing electrical energy in connection with operations in which the amount dispensed does not affect customer charges or compensation.</a:t>
            </a:r>
          </a:p>
          <a:p>
            <a:pPr lvl="1"/>
            <a:r>
              <a:rPr lang="en-US" sz="2400" dirty="0"/>
              <a:t>The wholesale delivery of electricity.</a:t>
            </a:r>
          </a:p>
        </p:txBody>
      </p:sp>
      <p:sp>
        <p:nvSpPr>
          <p:cNvPr id="4" name="Footer Placeholder 3">
            <a:extLst>
              <a:ext uri="{FF2B5EF4-FFF2-40B4-BE49-F238E27FC236}">
                <a16:creationId xmlns:a16="http://schemas.microsoft.com/office/drawing/2014/main" id="{4298502E-63EF-46FB-A381-BE371530B1A5}"/>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43</a:t>
            </a:fld>
            <a:endParaRPr lang="en-US" dirty="0"/>
          </a:p>
        </p:txBody>
      </p:sp>
    </p:spTree>
    <p:extLst>
      <p:ext uri="{BB962C8B-B14F-4D97-AF65-F5344CB8AC3E}">
        <p14:creationId xmlns:p14="http://schemas.microsoft.com/office/powerpoint/2010/main" val="21138403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56951" y="234568"/>
            <a:ext cx="7208107" cy="679832"/>
          </a:xfrm>
        </p:spPr>
        <p:txBody>
          <a:bodyPr>
            <a:normAutofit/>
          </a:bodyPr>
          <a:lstStyle/>
          <a:p>
            <a:r>
              <a:rPr lang="en-US" sz="4000" dirty="0">
                <a:latin typeface="+mj-lt"/>
                <a:cs typeface="Arial" panose="020B0604020202020204" pitchFamily="34" charset="0"/>
              </a:rPr>
              <a:t>Certification and Traceability</a:t>
            </a:r>
          </a:p>
        </p:txBody>
      </p:sp>
      <p:sp>
        <p:nvSpPr>
          <p:cNvPr id="3" name="Content Placeholder 2"/>
          <p:cNvSpPr>
            <a:spLocks noGrp="1"/>
          </p:cNvSpPr>
          <p:nvPr>
            <p:ph idx="1"/>
          </p:nvPr>
        </p:nvSpPr>
        <p:spPr/>
        <p:txBody>
          <a:bodyPr>
            <a:normAutofit fontScale="92500" lnSpcReduction="20000"/>
          </a:bodyPr>
          <a:lstStyle/>
          <a:p>
            <a:r>
              <a:rPr lang="en-US" b="1" dirty="0"/>
              <a:t>None of this means anything if we can not certify and provide traceability for these tests.</a:t>
            </a:r>
          </a:p>
          <a:p>
            <a:r>
              <a:rPr lang="en-US" b="1" dirty="0"/>
              <a:t>Two general approaches – New York approach and California Approach</a:t>
            </a:r>
          </a:p>
          <a:p>
            <a:r>
              <a:rPr lang="en-US" b="1" dirty="0"/>
              <a:t>Traceability through a National Lab to an International Standard</a:t>
            </a:r>
          </a:p>
          <a:p>
            <a:pPr lvl="1"/>
            <a:r>
              <a:rPr lang="en-US" b="1" dirty="0"/>
              <a:t>This requires a DC “Standard”</a:t>
            </a:r>
          </a:p>
          <a:p>
            <a:pPr lvl="1"/>
            <a:r>
              <a:rPr lang="en-US" b="1" dirty="0"/>
              <a:t>Fortunately DC Power = VA</a:t>
            </a:r>
          </a:p>
          <a:p>
            <a:pPr lvl="2"/>
            <a:r>
              <a:rPr lang="en-US" b="1" dirty="0"/>
              <a:t>Need a certifiable voltage source and a certified current source and the ability to measure down to the appropriate levels for both Volts and Amps, then have a National Lab do the same test on the lab equipment</a:t>
            </a:r>
          </a:p>
          <a:p>
            <a:r>
              <a:rPr lang="en-US" b="1" dirty="0"/>
              <a:t>ANSI has also spent a great deal of time creating a new Standard to cover DC Metering – ANSI C12.32 ready for re-balloting this year.  This will be the DC version of C12.1 for AC metering.</a:t>
            </a:r>
          </a:p>
        </p:txBody>
      </p:sp>
      <p:sp>
        <p:nvSpPr>
          <p:cNvPr id="4" name="Footer Placeholder 3">
            <a:extLst>
              <a:ext uri="{FF2B5EF4-FFF2-40B4-BE49-F238E27FC236}">
                <a16:creationId xmlns:a16="http://schemas.microsoft.com/office/drawing/2014/main" id="{659EC43E-FE58-4DE2-9D14-2E8BA4CAD319}"/>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44</a:t>
            </a:fld>
            <a:endParaRPr lang="en-US" dirty="0"/>
          </a:p>
        </p:txBody>
      </p:sp>
    </p:spTree>
    <p:extLst>
      <p:ext uri="{BB962C8B-B14F-4D97-AF65-F5344CB8AC3E}">
        <p14:creationId xmlns:p14="http://schemas.microsoft.com/office/powerpoint/2010/main" val="23166558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B12E128-5632-496D-AE64-7A7EBF7EAC84}"/>
              </a:ext>
            </a:extLst>
          </p:cNvPr>
          <p:cNvSpPr>
            <a:spLocks noGrp="1"/>
          </p:cNvSpPr>
          <p:nvPr>
            <p:ph idx="1"/>
          </p:nvPr>
        </p:nvSpPr>
        <p:spPr>
          <a:xfrm>
            <a:off x="628650" y="1484765"/>
            <a:ext cx="7886700" cy="4842433"/>
          </a:xfrm>
        </p:spPr>
        <p:txBody>
          <a:bodyPr>
            <a:normAutofit/>
          </a:bodyPr>
          <a:lstStyle/>
          <a:p>
            <a:pPr marL="0" indent="0" algn="ctr">
              <a:buNone/>
            </a:pPr>
            <a:r>
              <a:rPr lang="en-US" sz="6000" b="1" dirty="0"/>
              <a:t>Business Segment – revenue opportunities and expectations</a:t>
            </a:r>
          </a:p>
        </p:txBody>
      </p:sp>
      <p:sp>
        <p:nvSpPr>
          <p:cNvPr id="4" name="Footer Placeholder 3">
            <a:extLst>
              <a:ext uri="{FF2B5EF4-FFF2-40B4-BE49-F238E27FC236}">
                <a16:creationId xmlns:a16="http://schemas.microsoft.com/office/drawing/2014/main" id="{0F9E536A-3D5D-45A2-BABD-F7EFA9D7AFB8}"/>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EBAE67E2-60F7-4847-AA51-3878054DF457}"/>
              </a:ext>
            </a:extLst>
          </p:cNvPr>
          <p:cNvSpPr>
            <a:spLocks noGrp="1"/>
          </p:cNvSpPr>
          <p:nvPr>
            <p:ph type="sldNum" sz="quarter" idx="4"/>
          </p:nvPr>
        </p:nvSpPr>
        <p:spPr/>
        <p:txBody>
          <a:bodyPr/>
          <a:lstStyle/>
          <a:p>
            <a:fld id="{BA9ABCF8-B696-4AAE-AEF6-910B77DD8B89}" type="slidenum">
              <a:rPr lang="en-US" smtClean="0"/>
              <a:t>45</a:t>
            </a:fld>
            <a:endParaRPr lang="en-US" dirty="0"/>
          </a:p>
        </p:txBody>
      </p:sp>
      <p:pic>
        <p:nvPicPr>
          <p:cNvPr id="7" name="Picture 2" descr="Commonwealth Edison Co. Wins 2021 Achievement Awards from Association of  Edison Illuminating Companies - Live Nyse Nasdaq">
            <a:extLst>
              <a:ext uri="{FF2B5EF4-FFF2-40B4-BE49-F238E27FC236}">
                <a16:creationId xmlns:a16="http://schemas.microsoft.com/office/drawing/2014/main" id="{5D309B59-A22D-4110-84C6-F202F6EEB6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4344201"/>
            <a:ext cx="1219200" cy="196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10959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26AEA-215E-4A35-B76A-1C6ADE708771}"/>
              </a:ext>
            </a:extLst>
          </p:cNvPr>
          <p:cNvSpPr>
            <a:spLocks noGrp="1"/>
          </p:cNvSpPr>
          <p:nvPr>
            <p:ph type="title"/>
          </p:nvPr>
        </p:nvSpPr>
        <p:spPr/>
        <p:txBody>
          <a:bodyPr/>
          <a:lstStyle/>
          <a:p>
            <a:r>
              <a:rPr lang="en-US" dirty="0"/>
              <a:t>US Primary Energy by Source</a:t>
            </a:r>
          </a:p>
        </p:txBody>
      </p:sp>
      <p:pic>
        <p:nvPicPr>
          <p:cNvPr id="7" name="Content Placeholder 6" descr="Chart&#10;&#10;Description automatically generated">
            <a:extLst>
              <a:ext uri="{FF2B5EF4-FFF2-40B4-BE49-F238E27FC236}">
                <a16:creationId xmlns:a16="http://schemas.microsoft.com/office/drawing/2014/main" id="{C5EA8F11-989E-47F3-BB89-B40CB1FAC7F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1641" y="1309688"/>
            <a:ext cx="7020718" cy="4841875"/>
          </a:xfrm>
        </p:spPr>
      </p:pic>
      <p:sp>
        <p:nvSpPr>
          <p:cNvPr id="4" name="Footer Placeholder 3">
            <a:extLst>
              <a:ext uri="{FF2B5EF4-FFF2-40B4-BE49-F238E27FC236}">
                <a16:creationId xmlns:a16="http://schemas.microsoft.com/office/drawing/2014/main" id="{5691E67D-6538-47D7-8FDE-5FFB195D30A5}"/>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6A086452-35D8-40E7-A69C-1F5B6DFAF3F9}"/>
              </a:ext>
            </a:extLst>
          </p:cNvPr>
          <p:cNvSpPr>
            <a:spLocks noGrp="1"/>
          </p:cNvSpPr>
          <p:nvPr>
            <p:ph type="sldNum" sz="quarter" idx="4"/>
          </p:nvPr>
        </p:nvSpPr>
        <p:spPr/>
        <p:txBody>
          <a:bodyPr/>
          <a:lstStyle/>
          <a:p>
            <a:fld id="{BA9ABCF8-B696-4AAE-AEF6-910B77DD8B89}" type="slidenum">
              <a:rPr lang="en-US" smtClean="0"/>
              <a:t>46</a:t>
            </a:fld>
            <a:endParaRPr lang="en-US" dirty="0"/>
          </a:p>
        </p:txBody>
      </p:sp>
    </p:spTree>
    <p:extLst>
      <p:ext uri="{BB962C8B-B14F-4D97-AF65-F5344CB8AC3E}">
        <p14:creationId xmlns:p14="http://schemas.microsoft.com/office/powerpoint/2010/main" val="451686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z="3200" dirty="0"/>
              <a:t>US TOTAL ENERGY CONSUMPTION</a:t>
            </a:r>
          </a:p>
        </p:txBody>
      </p:sp>
      <p:sp>
        <p:nvSpPr>
          <p:cNvPr id="8" name="Content Placeholder 7">
            <a:extLst>
              <a:ext uri="{FF2B5EF4-FFF2-40B4-BE49-F238E27FC236}">
                <a16:creationId xmlns:a16="http://schemas.microsoft.com/office/drawing/2014/main" id="{CD9162B9-B516-4A54-9D13-CB95509C8ACA}"/>
              </a:ext>
            </a:extLst>
          </p:cNvPr>
          <p:cNvSpPr>
            <a:spLocks noGrp="1"/>
          </p:cNvSpPr>
          <p:nvPr>
            <p:ph idx="1"/>
          </p:nvPr>
        </p:nvSpPr>
        <p:spPr/>
        <p:txBody>
          <a:bodyPr/>
          <a:lstStyle/>
          <a:p>
            <a:pPr marL="0" indent="0">
              <a:buNone/>
            </a:pPr>
            <a:r>
              <a:rPr lang="en-US" b="1" dirty="0"/>
              <a:t>December 2021:</a:t>
            </a:r>
          </a:p>
          <a:p>
            <a:pPr marL="0" indent="0">
              <a:buNone/>
            </a:pPr>
            <a:endParaRPr lang="en-US" sz="900" dirty="0"/>
          </a:p>
          <a:p>
            <a:r>
              <a:rPr lang="en-US" dirty="0"/>
              <a:t>Generated 339,684 (thousand MWh or </a:t>
            </a:r>
            <a:r>
              <a:rPr lang="en-US" dirty="0" err="1"/>
              <a:t>Gwh</a:t>
            </a:r>
            <a:r>
              <a:rPr lang="en-US" dirty="0"/>
              <a:t>)</a:t>
            </a:r>
          </a:p>
          <a:p>
            <a:r>
              <a:rPr lang="en-US" dirty="0"/>
              <a:t>Average Residential retail price: 13.75 cents/kwh</a:t>
            </a:r>
          </a:p>
        </p:txBody>
      </p:sp>
      <p:sp>
        <p:nvSpPr>
          <p:cNvPr id="3" name="Footer Placeholder 2">
            <a:extLst>
              <a:ext uri="{FF2B5EF4-FFF2-40B4-BE49-F238E27FC236}">
                <a16:creationId xmlns:a16="http://schemas.microsoft.com/office/drawing/2014/main" id="{FE6DD965-45A7-4C2C-AB3D-9386912393B9}"/>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pPr/>
              <a:t>47</a:t>
            </a:fld>
            <a:endParaRPr lang="en-US" dirty="0"/>
          </a:p>
        </p:txBody>
      </p:sp>
      <p:pic>
        <p:nvPicPr>
          <p:cNvPr id="4" name="Picture 3">
            <a:extLst>
              <a:ext uri="{FF2B5EF4-FFF2-40B4-BE49-F238E27FC236}">
                <a16:creationId xmlns:a16="http://schemas.microsoft.com/office/drawing/2014/main" id="{E9EA5FC2-8080-49B1-A7A9-A0F8C4658C95}"/>
              </a:ext>
            </a:extLst>
          </p:cNvPr>
          <p:cNvPicPr>
            <a:picLocks noChangeAspect="1"/>
          </p:cNvPicPr>
          <p:nvPr/>
        </p:nvPicPr>
        <p:blipFill>
          <a:blip r:embed="rId2"/>
          <a:stretch>
            <a:fillRect/>
          </a:stretch>
        </p:blipFill>
        <p:spPr>
          <a:xfrm>
            <a:off x="2257425" y="3581400"/>
            <a:ext cx="4629150" cy="2476057"/>
          </a:xfrm>
          <a:prstGeom prst="rect">
            <a:avLst/>
          </a:prstGeom>
        </p:spPr>
      </p:pic>
    </p:spTree>
    <p:extLst>
      <p:ext uri="{BB962C8B-B14F-4D97-AF65-F5344CB8AC3E}">
        <p14:creationId xmlns:p14="http://schemas.microsoft.com/office/powerpoint/2010/main" val="17093252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56951" y="234568"/>
            <a:ext cx="7208107" cy="679832"/>
          </a:xfrm>
        </p:spPr>
        <p:txBody>
          <a:bodyPr>
            <a:normAutofit fontScale="90000"/>
          </a:bodyPr>
          <a:lstStyle/>
          <a:p>
            <a:r>
              <a:rPr lang="en-US" sz="4000" dirty="0">
                <a:latin typeface="+mj-lt"/>
                <a:cs typeface="Arial" panose="020B0604020202020204" pitchFamily="34" charset="0"/>
              </a:rPr>
              <a:t>US ELECTRIC ENERGY CONSUMPTION</a:t>
            </a:r>
          </a:p>
        </p:txBody>
      </p:sp>
      <p:sp>
        <p:nvSpPr>
          <p:cNvPr id="3" name="Footer Placeholder 2">
            <a:extLst>
              <a:ext uri="{FF2B5EF4-FFF2-40B4-BE49-F238E27FC236}">
                <a16:creationId xmlns:a16="http://schemas.microsoft.com/office/drawing/2014/main" id="{B6093AC1-1BAB-4451-BC9C-5A590024A816}"/>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48</a:t>
            </a:fld>
            <a:endParaRPr lang="en-US" dirty="0"/>
          </a:p>
        </p:txBody>
      </p:sp>
      <p:sp>
        <p:nvSpPr>
          <p:cNvPr id="11" name="TextBox 10">
            <a:extLst>
              <a:ext uri="{FF2B5EF4-FFF2-40B4-BE49-F238E27FC236}">
                <a16:creationId xmlns:a16="http://schemas.microsoft.com/office/drawing/2014/main" id="{89AAE3C5-1533-4BE2-B0CD-2D98221C368E}"/>
              </a:ext>
            </a:extLst>
          </p:cNvPr>
          <p:cNvSpPr txBox="1"/>
          <p:nvPr/>
        </p:nvSpPr>
        <p:spPr>
          <a:xfrm>
            <a:off x="387938" y="1465093"/>
            <a:ext cx="8377119" cy="1384995"/>
          </a:xfrm>
          <a:prstGeom prst="rect">
            <a:avLst/>
          </a:prstGeom>
          <a:noFill/>
          <a:ln w="57150">
            <a:solidFill>
              <a:srgbClr val="FF0000"/>
            </a:solidFill>
          </a:ln>
        </p:spPr>
        <p:txBody>
          <a:bodyPr wrap="square" rtlCol="0">
            <a:spAutoFit/>
          </a:bodyPr>
          <a:lstStyle/>
          <a:p>
            <a:r>
              <a:rPr lang="en-US" sz="2800" dirty="0"/>
              <a:t>Americans drove 3.23 trillion miles in 2021.  If this was all done in electric vehicles getting 3 mi/kWh, then we would need 1.1 GWh of energy just to charge cars.</a:t>
            </a:r>
          </a:p>
        </p:txBody>
      </p:sp>
      <p:sp>
        <p:nvSpPr>
          <p:cNvPr id="15" name="TextBox 14">
            <a:extLst>
              <a:ext uri="{FF2B5EF4-FFF2-40B4-BE49-F238E27FC236}">
                <a16:creationId xmlns:a16="http://schemas.microsoft.com/office/drawing/2014/main" id="{E0D546DE-75F6-40AF-979A-CB9070F7C0EE}"/>
              </a:ext>
            </a:extLst>
          </p:cNvPr>
          <p:cNvSpPr txBox="1"/>
          <p:nvPr/>
        </p:nvSpPr>
        <p:spPr>
          <a:xfrm>
            <a:off x="747288" y="4596333"/>
            <a:ext cx="7649423" cy="954107"/>
          </a:xfrm>
          <a:prstGeom prst="rect">
            <a:avLst/>
          </a:prstGeom>
          <a:noFill/>
          <a:ln w="57150">
            <a:solidFill>
              <a:srgbClr val="FF0000"/>
            </a:solidFill>
          </a:ln>
        </p:spPr>
        <p:txBody>
          <a:bodyPr wrap="square" rtlCol="0">
            <a:spAutoFit/>
          </a:bodyPr>
          <a:lstStyle/>
          <a:p>
            <a:pPr algn="ctr"/>
            <a:r>
              <a:rPr lang="en-US" sz="2800" dirty="0"/>
              <a:t>Charing at home is a potential market worth $145 billion per year in added revenue to electric utilities</a:t>
            </a:r>
          </a:p>
        </p:txBody>
      </p:sp>
      <p:sp>
        <p:nvSpPr>
          <p:cNvPr id="8" name="TextBox 7">
            <a:extLst>
              <a:ext uri="{FF2B5EF4-FFF2-40B4-BE49-F238E27FC236}">
                <a16:creationId xmlns:a16="http://schemas.microsoft.com/office/drawing/2014/main" id="{2C01E8B9-BB8A-4C1F-BEC5-E5D91A7F1C2E}"/>
              </a:ext>
            </a:extLst>
          </p:cNvPr>
          <p:cNvSpPr txBox="1"/>
          <p:nvPr/>
        </p:nvSpPr>
        <p:spPr>
          <a:xfrm>
            <a:off x="387938" y="3218914"/>
            <a:ext cx="8377119" cy="954107"/>
          </a:xfrm>
          <a:prstGeom prst="rect">
            <a:avLst/>
          </a:prstGeom>
          <a:noFill/>
          <a:ln w="57150">
            <a:solidFill>
              <a:srgbClr val="FF0000"/>
            </a:solidFill>
          </a:ln>
        </p:spPr>
        <p:txBody>
          <a:bodyPr wrap="square" rtlCol="0">
            <a:spAutoFit/>
          </a:bodyPr>
          <a:lstStyle/>
          <a:p>
            <a:pPr algn="ctr"/>
            <a:r>
              <a:rPr lang="en-US" sz="2800" dirty="0"/>
              <a:t>Average household uses 10.7 MWh/</a:t>
            </a:r>
            <a:r>
              <a:rPr lang="en-US" sz="2800" dirty="0" err="1"/>
              <a:t>yr</a:t>
            </a:r>
            <a:r>
              <a:rPr lang="en-US" sz="2800" dirty="0"/>
              <a:t> (2021).</a:t>
            </a:r>
          </a:p>
          <a:p>
            <a:pPr algn="ctr"/>
            <a:r>
              <a:rPr lang="en-US" sz="2800" dirty="0"/>
              <a:t>Charging our cars could use an additional 8.8 MWh/yr.</a:t>
            </a:r>
          </a:p>
        </p:txBody>
      </p:sp>
    </p:spTree>
    <p:extLst>
      <p:ext uri="{BB962C8B-B14F-4D97-AF65-F5344CB8AC3E}">
        <p14:creationId xmlns:p14="http://schemas.microsoft.com/office/powerpoint/2010/main" val="40441436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56951" y="234568"/>
            <a:ext cx="7208107" cy="679832"/>
          </a:xfrm>
        </p:spPr>
        <p:txBody>
          <a:bodyPr>
            <a:noAutofit/>
          </a:bodyPr>
          <a:lstStyle/>
          <a:p>
            <a:r>
              <a:rPr lang="en-US" dirty="0">
                <a:latin typeface="+mj-lt"/>
                <a:cs typeface="Arial" panose="020B0604020202020204" pitchFamily="34" charset="0"/>
              </a:rPr>
              <a:t>Topic Summary</a:t>
            </a:r>
          </a:p>
        </p:txBody>
      </p:sp>
      <p:sp>
        <p:nvSpPr>
          <p:cNvPr id="2" name="Content Placeholder 1"/>
          <p:cNvSpPr>
            <a:spLocks noGrp="1"/>
          </p:cNvSpPr>
          <p:nvPr>
            <p:ph idx="1"/>
          </p:nvPr>
        </p:nvSpPr>
        <p:spPr>
          <a:xfrm>
            <a:off x="628650" y="1309817"/>
            <a:ext cx="6610350" cy="4842433"/>
          </a:xfrm>
        </p:spPr>
        <p:txBody>
          <a:bodyPr>
            <a:normAutofit fontScale="77500" lnSpcReduction="20000"/>
          </a:bodyPr>
          <a:lstStyle/>
          <a:p>
            <a:r>
              <a:rPr lang="en-US" sz="4000" dirty="0"/>
              <a:t>Overview of Electric Vehicles (EV’s) in 2022</a:t>
            </a:r>
          </a:p>
          <a:p>
            <a:pPr lvl="1">
              <a:buFont typeface="Calibri" panose="020F0502020204030204" pitchFamily="34" charset="0"/>
              <a:buChar char="-"/>
            </a:pPr>
            <a:r>
              <a:rPr lang="en-US" sz="3600" dirty="0"/>
              <a:t>Who is in the market?</a:t>
            </a:r>
          </a:p>
          <a:p>
            <a:pPr lvl="1">
              <a:buFont typeface="Calibri" panose="020F0502020204030204" pitchFamily="34" charset="0"/>
              <a:buChar char="-"/>
            </a:pPr>
            <a:r>
              <a:rPr lang="en-US" sz="3600" dirty="0"/>
              <a:t>Who dominates the market?</a:t>
            </a:r>
          </a:p>
          <a:p>
            <a:pPr lvl="1">
              <a:buFont typeface="Calibri" panose="020F0502020204030204" pitchFamily="34" charset="0"/>
              <a:buChar char="-"/>
            </a:pPr>
            <a:r>
              <a:rPr lang="en-US" sz="3600" dirty="0"/>
              <a:t>How many EV’s are on the road?</a:t>
            </a:r>
          </a:p>
          <a:p>
            <a:pPr lvl="1">
              <a:buFont typeface="Calibri" panose="020F0502020204030204" pitchFamily="34" charset="0"/>
              <a:buChar char="-"/>
            </a:pPr>
            <a:r>
              <a:rPr lang="en-US" sz="3600" dirty="0"/>
              <a:t>Where is the market going?</a:t>
            </a:r>
          </a:p>
          <a:p>
            <a:r>
              <a:rPr lang="en-US" sz="4000" dirty="0"/>
              <a:t>Types of Electric Vehicle Supply Equipment (EVSE’s or chargers)</a:t>
            </a:r>
          </a:p>
          <a:p>
            <a:r>
              <a:rPr lang="en-US" sz="4000" dirty="0"/>
              <a:t>Electric Vehicle Charging Networks</a:t>
            </a:r>
          </a:p>
          <a:p>
            <a:r>
              <a:rPr lang="en-US" sz="4000" dirty="0"/>
              <a:t>Regulatory environment</a:t>
            </a:r>
          </a:p>
          <a:p>
            <a:r>
              <a:rPr lang="en-US" sz="4000" dirty="0"/>
              <a:t>Business Segment – revenue opportunities and expectations</a:t>
            </a:r>
          </a:p>
          <a:p>
            <a:pPr marL="0" indent="0">
              <a:buNone/>
            </a:pPr>
            <a:endParaRPr lang="en-US" sz="4000" dirty="0"/>
          </a:p>
        </p:txBody>
      </p:sp>
      <p:sp>
        <p:nvSpPr>
          <p:cNvPr id="3" name="Slide Number Placeholder 2"/>
          <p:cNvSpPr>
            <a:spLocks noGrp="1"/>
          </p:cNvSpPr>
          <p:nvPr>
            <p:ph type="sldNum" sz="quarter" idx="4"/>
          </p:nvPr>
        </p:nvSpPr>
        <p:spPr/>
        <p:txBody>
          <a:bodyPr/>
          <a:lstStyle/>
          <a:p>
            <a:fld id="{BA9ABCF8-B696-4AAE-AEF6-910B77DD8B89}" type="slidenum">
              <a:rPr lang="en-US" smtClean="0"/>
              <a:t>49</a:t>
            </a:fld>
            <a:endParaRPr lang="en-US" dirty="0"/>
          </a:p>
        </p:txBody>
      </p:sp>
      <p:sp>
        <p:nvSpPr>
          <p:cNvPr id="5" name="Footer Placeholder 4">
            <a:extLst>
              <a:ext uri="{FF2B5EF4-FFF2-40B4-BE49-F238E27FC236}">
                <a16:creationId xmlns:a16="http://schemas.microsoft.com/office/drawing/2014/main" id="{97ABFDDE-08B5-4C76-8535-A8413F96B115}"/>
              </a:ext>
            </a:extLst>
          </p:cNvPr>
          <p:cNvSpPr>
            <a:spLocks noGrp="1"/>
          </p:cNvSpPr>
          <p:nvPr>
            <p:ph type="ftr" sz="quarter" idx="3"/>
          </p:nvPr>
        </p:nvSpPr>
        <p:spPr/>
        <p:txBody>
          <a:bodyPr/>
          <a:lstStyle/>
          <a:p>
            <a:r>
              <a:rPr lang="en-US" dirty="0"/>
              <a:t>tescometering.com</a:t>
            </a:r>
          </a:p>
        </p:txBody>
      </p:sp>
      <p:pic>
        <p:nvPicPr>
          <p:cNvPr id="1026" name="Picture 2" descr="Electric Vehicle Charging Station Signs - 12x18 - Reflective Rust-Free Heavy Gauge Aluminum Electric Vehicle Parking Signs,">
            <a:extLst>
              <a:ext uri="{FF2B5EF4-FFF2-40B4-BE49-F238E27FC236}">
                <a16:creationId xmlns:a16="http://schemas.microsoft.com/office/drawing/2014/main" id="{7F36E192-846A-448B-8F54-970B93CF65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6550" y="2540408"/>
            <a:ext cx="160020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3599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6F4D-3DE2-4BE1-923E-0CB738A434E0}"/>
              </a:ext>
            </a:extLst>
          </p:cNvPr>
          <p:cNvSpPr>
            <a:spLocks noGrp="1"/>
          </p:cNvSpPr>
          <p:nvPr>
            <p:ph type="title"/>
          </p:nvPr>
        </p:nvSpPr>
        <p:spPr/>
        <p:txBody>
          <a:bodyPr/>
          <a:lstStyle/>
          <a:p>
            <a:r>
              <a:rPr lang="en-US"/>
              <a:t>Who is in the EV Market?</a:t>
            </a:r>
            <a:endParaRPr lang="en-US" dirty="0"/>
          </a:p>
        </p:txBody>
      </p:sp>
      <p:sp>
        <p:nvSpPr>
          <p:cNvPr id="3" name="Content Placeholder 2">
            <a:extLst>
              <a:ext uri="{FF2B5EF4-FFF2-40B4-BE49-F238E27FC236}">
                <a16:creationId xmlns:a16="http://schemas.microsoft.com/office/drawing/2014/main" id="{48E8351B-38ED-4397-880B-8AD4A4BF5649}"/>
              </a:ext>
            </a:extLst>
          </p:cNvPr>
          <p:cNvSpPr>
            <a:spLocks noGrp="1"/>
          </p:cNvSpPr>
          <p:nvPr>
            <p:ph sz="half" idx="1"/>
          </p:nvPr>
        </p:nvSpPr>
        <p:spPr>
          <a:xfrm>
            <a:off x="381000" y="1219200"/>
            <a:ext cx="7886700" cy="4957763"/>
          </a:xfrm>
        </p:spPr>
        <p:txBody>
          <a:bodyPr>
            <a:normAutofit/>
          </a:bodyPr>
          <a:lstStyle/>
          <a:p>
            <a:pPr marL="0" indent="0">
              <a:buNone/>
            </a:pPr>
            <a:r>
              <a:rPr lang="en-US" dirty="0"/>
              <a:t>Anyone who is not will be in the near future.  The following automobile manufacturers have an Electric Vehicle offering in 2022:</a:t>
            </a:r>
          </a:p>
          <a:p>
            <a:endParaRPr lang="en-US" dirty="0"/>
          </a:p>
          <a:p>
            <a:endParaRPr lang="en-US" dirty="0"/>
          </a:p>
        </p:txBody>
      </p:sp>
      <p:sp>
        <p:nvSpPr>
          <p:cNvPr id="7" name="Content Placeholder 6">
            <a:extLst>
              <a:ext uri="{FF2B5EF4-FFF2-40B4-BE49-F238E27FC236}">
                <a16:creationId xmlns:a16="http://schemas.microsoft.com/office/drawing/2014/main" id="{A96EDF8A-BECE-4D63-AA49-9E8E4376E156}"/>
              </a:ext>
            </a:extLst>
          </p:cNvPr>
          <p:cNvSpPr>
            <a:spLocks noGrp="1"/>
          </p:cNvSpPr>
          <p:nvPr>
            <p:ph sz="half" idx="2"/>
          </p:nvPr>
        </p:nvSpPr>
        <p:spPr>
          <a:xfrm>
            <a:off x="4330639" y="2690336"/>
            <a:ext cx="2068682" cy="2544286"/>
          </a:xfrm>
          <a:noFill/>
        </p:spPr>
        <p:txBody>
          <a:bodyPr wrap="square">
            <a:spAutoFit/>
          </a:bodyPr>
          <a:lstStyle/>
          <a:p>
            <a:pPr marL="285750" indent="-285750" defTabSz="457200"/>
            <a:r>
              <a:rPr lang="en-US" dirty="0"/>
              <a:t>Mercedes</a:t>
            </a:r>
          </a:p>
          <a:p>
            <a:pPr marL="285750" indent="-285750" defTabSz="457200"/>
            <a:r>
              <a:rPr lang="en-US" dirty="0"/>
              <a:t>Mitsubishi</a:t>
            </a:r>
          </a:p>
          <a:p>
            <a:pPr marL="285750" indent="-285750" defTabSz="457200"/>
            <a:r>
              <a:rPr lang="en-US" dirty="0"/>
              <a:t>Mini</a:t>
            </a:r>
          </a:p>
          <a:p>
            <a:pPr marL="285750" indent="-285750" defTabSz="457200"/>
            <a:r>
              <a:rPr lang="en-US" dirty="0"/>
              <a:t>Nissan</a:t>
            </a:r>
          </a:p>
          <a:p>
            <a:pPr marL="285750" indent="-285750" defTabSz="457200"/>
            <a:r>
              <a:rPr lang="en-US" dirty="0"/>
              <a:t>Polestar</a:t>
            </a:r>
          </a:p>
        </p:txBody>
      </p:sp>
      <p:sp>
        <p:nvSpPr>
          <p:cNvPr id="4" name="Footer Placeholder 3">
            <a:extLst>
              <a:ext uri="{FF2B5EF4-FFF2-40B4-BE49-F238E27FC236}">
                <a16:creationId xmlns:a16="http://schemas.microsoft.com/office/drawing/2014/main" id="{EE77B5DA-1258-4940-B262-FB1FB4BB7C05}"/>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C199CC27-2B0A-4FFF-A676-4B412B470D37}"/>
              </a:ext>
            </a:extLst>
          </p:cNvPr>
          <p:cNvSpPr>
            <a:spLocks noGrp="1"/>
          </p:cNvSpPr>
          <p:nvPr>
            <p:ph type="sldNum" sz="quarter" idx="4"/>
          </p:nvPr>
        </p:nvSpPr>
        <p:spPr/>
        <p:txBody>
          <a:bodyPr/>
          <a:lstStyle/>
          <a:p>
            <a:fld id="{BA9ABCF8-B696-4AAE-AEF6-910B77DD8B89}" type="slidenum">
              <a:rPr lang="en-US" smtClean="0"/>
              <a:t>5</a:t>
            </a:fld>
            <a:endParaRPr lang="en-US" dirty="0"/>
          </a:p>
        </p:txBody>
      </p:sp>
      <p:sp>
        <p:nvSpPr>
          <p:cNvPr id="9" name="TextBox 8">
            <a:extLst>
              <a:ext uri="{FF2B5EF4-FFF2-40B4-BE49-F238E27FC236}">
                <a16:creationId xmlns:a16="http://schemas.microsoft.com/office/drawing/2014/main" id="{E7F82F2F-A162-4244-A38D-2A5972B16965}"/>
              </a:ext>
            </a:extLst>
          </p:cNvPr>
          <p:cNvSpPr txBox="1"/>
          <p:nvPr/>
        </p:nvSpPr>
        <p:spPr>
          <a:xfrm>
            <a:off x="6619412" y="2690336"/>
            <a:ext cx="4572000" cy="2677656"/>
          </a:xfrm>
          <a:prstGeom prst="rect">
            <a:avLst/>
          </a:prstGeom>
          <a:noFill/>
        </p:spPr>
        <p:txBody>
          <a:bodyPr wrap="square">
            <a:spAutoFit/>
          </a:bodyPr>
          <a:lstStyle>
            <a:defPPr>
              <a:defRPr lang="en-US"/>
            </a:defPPr>
            <a:lvl1pPr marL="285750" indent="-285750">
              <a:buFont typeface="Arial" panose="020B0604020202020204" pitchFamily="34" charset="0"/>
              <a:buChar char="•"/>
              <a:defRPr sz="2800"/>
            </a:lvl1pPr>
          </a:lstStyle>
          <a:p>
            <a:r>
              <a:rPr lang="en-US" dirty="0" err="1"/>
              <a:t>Rivian</a:t>
            </a:r>
            <a:endParaRPr lang="en-US" dirty="0"/>
          </a:p>
          <a:p>
            <a:r>
              <a:rPr lang="en-US" dirty="0"/>
              <a:t>Smart Car</a:t>
            </a:r>
          </a:p>
          <a:p>
            <a:r>
              <a:rPr lang="en-US" dirty="0"/>
              <a:t>Tesla</a:t>
            </a:r>
          </a:p>
          <a:p>
            <a:r>
              <a:rPr lang="en-US" dirty="0"/>
              <a:t>Toyota</a:t>
            </a:r>
          </a:p>
          <a:p>
            <a:r>
              <a:rPr lang="en-US" dirty="0"/>
              <a:t>VW</a:t>
            </a:r>
          </a:p>
          <a:p>
            <a:r>
              <a:rPr lang="en-US" dirty="0"/>
              <a:t>Volvo</a:t>
            </a:r>
          </a:p>
        </p:txBody>
      </p:sp>
      <p:sp>
        <p:nvSpPr>
          <p:cNvPr id="11" name="TextBox 10">
            <a:extLst>
              <a:ext uri="{FF2B5EF4-FFF2-40B4-BE49-F238E27FC236}">
                <a16:creationId xmlns:a16="http://schemas.microsoft.com/office/drawing/2014/main" id="{BCC67DD4-ABB8-49D6-AE98-54DD3AB8B9E9}"/>
              </a:ext>
            </a:extLst>
          </p:cNvPr>
          <p:cNvSpPr txBox="1"/>
          <p:nvPr/>
        </p:nvSpPr>
        <p:spPr>
          <a:xfrm>
            <a:off x="2538644" y="2690336"/>
            <a:ext cx="1808825" cy="2677656"/>
          </a:xfrm>
          <a:prstGeom prst="rect">
            <a:avLst/>
          </a:prstGeom>
          <a:noFill/>
        </p:spPr>
        <p:txBody>
          <a:bodyPr wrap="square">
            <a:spAutoFit/>
          </a:bodyPr>
          <a:lstStyle/>
          <a:p>
            <a:pPr marL="285750" indent="-285750">
              <a:buFont typeface="Arial" panose="020B0604020202020204" pitchFamily="34" charset="0"/>
              <a:buChar char="•"/>
            </a:pPr>
            <a:r>
              <a:rPr lang="en-US" sz="2800" dirty="0"/>
              <a:t>Ford</a:t>
            </a:r>
          </a:p>
          <a:p>
            <a:pPr marL="285750" indent="-285750">
              <a:buFont typeface="Arial" panose="020B0604020202020204" pitchFamily="34" charset="0"/>
              <a:buChar char="•"/>
            </a:pPr>
            <a:r>
              <a:rPr lang="en-US" sz="2800" dirty="0"/>
              <a:t>Honda</a:t>
            </a:r>
          </a:p>
          <a:p>
            <a:pPr marL="285750" indent="-285750">
              <a:buFont typeface="Arial" panose="020B0604020202020204" pitchFamily="34" charset="0"/>
              <a:buChar char="•"/>
            </a:pPr>
            <a:r>
              <a:rPr lang="en-US" sz="2800" dirty="0"/>
              <a:t>Hyundai</a:t>
            </a:r>
          </a:p>
          <a:p>
            <a:pPr marL="285750" indent="-285750">
              <a:buFont typeface="Arial" panose="020B0604020202020204" pitchFamily="34" charset="0"/>
              <a:buChar char="•"/>
            </a:pPr>
            <a:r>
              <a:rPr lang="en-US" sz="2800" dirty="0"/>
              <a:t>Kia</a:t>
            </a:r>
          </a:p>
          <a:p>
            <a:pPr marL="285750" indent="-285750">
              <a:buFont typeface="Arial" panose="020B0604020202020204" pitchFamily="34" charset="0"/>
              <a:buChar char="•"/>
            </a:pPr>
            <a:r>
              <a:rPr lang="en-US" sz="2800" dirty="0"/>
              <a:t>Jaguar</a:t>
            </a:r>
          </a:p>
          <a:p>
            <a:pPr marL="285750" indent="-285750">
              <a:buFont typeface="Arial" panose="020B0604020202020204" pitchFamily="34" charset="0"/>
              <a:buChar char="•"/>
            </a:pPr>
            <a:r>
              <a:rPr lang="en-US" sz="2800" dirty="0"/>
              <a:t>Lucid</a:t>
            </a:r>
          </a:p>
        </p:txBody>
      </p:sp>
      <p:sp>
        <p:nvSpPr>
          <p:cNvPr id="15" name="TextBox 14">
            <a:extLst>
              <a:ext uri="{FF2B5EF4-FFF2-40B4-BE49-F238E27FC236}">
                <a16:creationId xmlns:a16="http://schemas.microsoft.com/office/drawing/2014/main" id="{FCBCB4E2-E50E-4595-A254-71AD8EED5EA6}"/>
              </a:ext>
            </a:extLst>
          </p:cNvPr>
          <p:cNvSpPr txBox="1"/>
          <p:nvPr/>
        </p:nvSpPr>
        <p:spPr>
          <a:xfrm>
            <a:off x="499369" y="2690336"/>
            <a:ext cx="1920906" cy="3108543"/>
          </a:xfrm>
          <a:prstGeom prst="rect">
            <a:avLst/>
          </a:prstGeom>
          <a:noFill/>
        </p:spPr>
        <p:txBody>
          <a:bodyPr wrap="square">
            <a:spAutoFit/>
          </a:bodyPr>
          <a:lstStyle/>
          <a:p>
            <a:pPr marL="285750" indent="-285750">
              <a:buFont typeface="Arial" panose="020B0604020202020204" pitchFamily="34" charset="0"/>
              <a:buChar char="•"/>
            </a:pPr>
            <a:r>
              <a:rPr lang="en-US" sz="2800" dirty="0"/>
              <a:t>Audi</a:t>
            </a:r>
          </a:p>
          <a:p>
            <a:pPr marL="285750" indent="-285750">
              <a:buFont typeface="Arial" panose="020B0604020202020204" pitchFamily="34" charset="0"/>
              <a:buChar char="•"/>
            </a:pPr>
            <a:r>
              <a:rPr lang="en-US" sz="2800" dirty="0"/>
              <a:t>BMW</a:t>
            </a:r>
          </a:p>
          <a:p>
            <a:pPr marL="285750" indent="-285750">
              <a:buFont typeface="Arial" panose="020B0604020202020204" pitchFamily="34" charset="0"/>
              <a:buChar char="•"/>
            </a:pPr>
            <a:r>
              <a:rPr lang="en-US" sz="2800" dirty="0"/>
              <a:t>Chevrolet</a:t>
            </a:r>
          </a:p>
          <a:p>
            <a:pPr marL="285750" indent="-285750">
              <a:buFont typeface="Arial" panose="020B0604020202020204" pitchFamily="34" charset="0"/>
              <a:buChar char="•"/>
            </a:pPr>
            <a:r>
              <a:rPr lang="en-US" sz="2800" dirty="0"/>
              <a:t>Coda</a:t>
            </a:r>
          </a:p>
          <a:p>
            <a:pPr marL="285750" indent="-285750">
              <a:buFont typeface="Arial" panose="020B0604020202020204" pitchFamily="34" charset="0"/>
              <a:buChar char="•"/>
            </a:pPr>
            <a:r>
              <a:rPr lang="en-US" sz="2800" dirty="0"/>
              <a:t>Fiat</a:t>
            </a:r>
          </a:p>
          <a:p>
            <a:pPr marL="285750" indent="-285750">
              <a:buFont typeface="Arial" panose="020B0604020202020204" pitchFamily="34" charset="0"/>
              <a:buChar char="•"/>
            </a:pPr>
            <a:r>
              <a:rPr lang="en-US" sz="2800" dirty="0"/>
              <a:t>Porsche</a:t>
            </a:r>
          </a:p>
          <a:p>
            <a:pPr marL="285750" indent="-285750">
              <a:buFont typeface="Arial" panose="020B0604020202020204" pitchFamily="34" charset="0"/>
              <a:buChar char="•"/>
            </a:pPr>
            <a:endParaRPr lang="en-US" sz="2800" dirty="0"/>
          </a:p>
        </p:txBody>
      </p:sp>
    </p:spTree>
    <p:extLst>
      <p:ext uri="{BB962C8B-B14F-4D97-AF65-F5344CB8AC3E}">
        <p14:creationId xmlns:p14="http://schemas.microsoft.com/office/powerpoint/2010/main" val="239855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152400"/>
            <a:ext cx="8229600" cy="792162"/>
          </a:xfrm>
        </p:spPr>
        <p:txBody>
          <a:bodyPr>
            <a:noAutofit/>
          </a:bodyPr>
          <a:lstStyle/>
          <a:p>
            <a:r>
              <a:rPr lang="en-US" sz="3200" dirty="0"/>
              <a:t>Electric Vehicle Service Equipment - </a:t>
            </a:r>
            <a:r>
              <a:rPr lang="en-US" sz="2800" dirty="0">
                <a:latin typeface="+mj-lt"/>
                <a:cs typeface="Arial" panose="020B0604020202020204" pitchFamily="34" charset="0"/>
              </a:rPr>
              <a:t>EVSE</a:t>
            </a:r>
            <a:endParaRPr lang="en-US" sz="3200" dirty="0">
              <a:latin typeface="+mj-lt"/>
              <a:cs typeface="Arial" panose="020B0604020202020204" pitchFamily="34" charset="0"/>
            </a:endParaRPr>
          </a:p>
        </p:txBody>
      </p:sp>
      <p:sp>
        <p:nvSpPr>
          <p:cNvPr id="2" name="Content Placeholder 1"/>
          <p:cNvSpPr>
            <a:spLocks noGrp="1"/>
          </p:cNvSpPr>
          <p:nvPr>
            <p:ph idx="1"/>
          </p:nvPr>
        </p:nvSpPr>
        <p:spPr>
          <a:xfrm>
            <a:off x="533400" y="944562"/>
            <a:ext cx="8153400" cy="4525963"/>
          </a:xfrm>
        </p:spPr>
        <p:txBody>
          <a:bodyPr>
            <a:normAutofit/>
          </a:bodyPr>
          <a:lstStyle/>
          <a:p>
            <a:pPr marL="0" indent="0" algn="ctr">
              <a:buNone/>
            </a:pPr>
            <a:r>
              <a:rPr lang="en-US" sz="4400" dirty="0"/>
              <a:t>What is it all about and why should I care?</a:t>
            </a:r>
          </a:p>
        </p:txBody>
      </p:sp>
      <p:sp>
        <p:nvSpPr>
          <p:cNvPr id="3" name="Slide Number Placeholder 2"/>
          <p:cNvSpPr>
            <a:spLocks noGrp="1"/>
          </p:cNvSpPr>
          <p:nvPr>
            <p:ph type="sldNum" sz="quarter" idx="4"/>
          </p:nvPr>
        </p:nvSpPr>
        <p:spPr/>
        <p:txBody>
          <a:bodyPr/>
          <a:lstStyle/>
          <a:p>
            <a:fld id="{BA9ABCF8-B696-4AAE-AEF6-910B77DD8B89}" type="slidenum">
              <a:rPr lang="en-US" smtClean="0"/>
              <a:t>50</a:t>
            </a:fld>
            <a:endParaRPr lang="en-US" dirty="0"/>
          </a:p>
        </p:txBody>
      </p:sp>
      <p:pic>
        <p:nvPicPr>
          <p:cNvPr id="5" name="Picture 2" descr="Image result for ELECTRIC VEHICLE CHARGER PICTURES">
            <a:extLst>
              <a:ext uri="{FF2B5EF4-FFF2-40B4-BE49-F238E27FC236}">
                <a16:creationId xmlns:a16="http://schemas.microsoft.com/office/drawing/2014/main" id="{62957618-172D-4196-8D05-AB79DCCDA7C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10936" y="2362200"/>
            <a:ext cx="6122128" cy="3412873"/>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5">
            <a:extLst>
              <a:ext uri="{FF2B5EF4-FFF2-40B4-BE49-F238E27FC236}">
                <a16:creationId xmlns:a16="http://schemas.microsoft.com/office/drawing/2014/main" id="{05352E97-FCE7-4AD9-9C59-B7002FE70CF9}"/>
              </a:ext>
            </a:extLst>
          </p:cNvPr>
          <p:cNvSpPr>
            <a:spLocks noGrp="1"/>
          </p:cNvSpPr>
          <p:nvPr>
            <p:ph type="ftr" sz="quarter" idx="3"/>
          </p:nvPr>
        </p:nvSpPr>
        <p:spPr/>
        <p:txBody>
          <a:bodyPr/>
          <a:lstStyle/>
          <a:p>
            <a:r>
              <a:rPr lang="en-US" dirty="0"/>
              <a:t>tescometering.com</a:t>
            </a:r>
          </a:p>
        </p:txBody>
      </p:sp>
    </p:spTree>
    <p:extLst>
      <p:ext uri="{BB962C8B-B14F-4D97-AF65-F5344CB8AC3E}">
        <p14:creationId xmlns:p14="http://schemas.microsoft.com/office/powerpoint/2010/main" val="9218351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Grp="1" noChangeArrowheads="1"/>
          </p:cNvSpPr>
          <p:nvPr>
            <p:ph type="title"/>
          </p:nvPr>
        </p:nvSpPr>
        <p:spPr>
          <a:xfrm>
            <a:off x="1219200" y="152400"/>
            <a:ext cx="7739449" cy="679832"/>
          </a:xfrm>
          <a:noFill/>
        </p:spPr>
        <p:txBody>
          <a:bodyPr anchor="ctr"/>
          <a:lstStyle/>
          <a:p>
            <a:pPr algn="l" eaLnBrk="1" hangingPunct="1"/>
            <a:r>
              <a:rPr lang="en-US" altLang="en-US" dirty="0">
                <a:solidFill>
                  <a:schemeClr val="bg1"/>
                </a:solidFill>
                <a:latin typeface="+mj-lt"/>
                <a:cs typeface="Arial" panose="020B0604020202020204" pitchFamily="34" charset="0"/>
              </a:rPr>
              <a:t>              </a:t>
            </a:r>
            <a:r>
              <a:rPr lang="en-US" altLang="en-US" dirty="0">
                <a:latin typeface="+mj-lt"/>
                <a:cs typeface="Arial" panose="020B0604020202020204" pitchFamily="34" charset="0"/>
              </a:rPr>
              <a:t>Questions and Discussion  </a:t>
            </a:r>
          </a:p>
        </p:txBody>
      </p:sp>
      <p:sp>
        <p:nvSpPr>
          <p:cNvPr id="9219" name="Rectangle 5"/>
          <p:cNvSpPr>
            <a:spLocks noGrp="1" noChangeArrowheads="1"/>
          </p:cNvSpPr>
          <p:nvPr>
            <p:ph idx="1"/>
          </p:nvPr>
        </p:nvSpPr>
        <p:spPr>
          <a:noFill/>
        </p:spPr>
        <p:txBody>
          <a:bodyPr/>
          <a:lstStyle/>
          <a:p>
            <a:pPr algn="ctr" eaLnBrk="1" hangingPunct="1">
              <a:buFontTx/>
              <a:buNone/>
            </a:pPr>
            <a:r>
              <a:rPr lang="en-US" altLang="en-US" dirty="0">
                <a:latin typeface="Arial" panose="020B0604020202020204" pitchFamily="34" charset="0"/>
                <a:cs typeface="Arial" panose="020B0604020202020204" pitchFamily="34" charset="0"/>
              </a:rPr>
              <a:t>Tom Lawton</a:t>
            </a:r>
          </a:p>
          <a:p>
            <a:pPr algn="ctr" eaLnBrk="1" hangingPunct="1">
              <a:buFontTx/>
              <a:buNone/>
            </a:pPr>
            <a:r>
              <a:rPr lang="en-US" altLang="en-US" sz="2000" i="1" dirty="0">
                <a:latin typeface="Arial" panose="020B0604020202020204" pitchFamily="34" charset="0"/>
                <a:cs typeface="Arial" panose="020B0604020202020204" pitchFamily="34" charset="0"/>
              </a:rPr>
              <a:t>President</a:t>
            </a:r>
          </a:p>
          <a:p>
            <a:pPr algn="ctr" eaLnBrk="1" hangingPunct="1">
              <a:buFontTx/>
              <a:buNone/>
            </a:pPr>
            <a:r>
              <a:rPr lang="en-US" altLang="en-US" sz="2000" dirty="0">
                <a:solidFill>
                  <a:srgbClr val="FF0000"/>
                </a:solidFill>
                <a:latin typeface="Arial" panose="020B0604020202020204" pitchFamily="34" charset="0"/>
                <a:cs typeface="Arial" panose="020B0604020202020204" pitchFamily="34" charset="0"/>
              </a:rPr>
              <a:t>tom.lawton@tescometering.com</a:t>
            </a:r>
          </a:p>
          <a:p>
            <a:pPr algn="ctr" eaLnBrk="1" hangingPunct="1">
              <a:buFontTx/>
              <a:buNone/>
            </a:pPr>
            <a:endParaRPr lang="en-US" altLang="en-US" sz="1200" dirty="0">
              <a:solidFill>
                <a:srgbClr val="FF0000"/>
              </a:solidFill>
              <a:latin typeface="Arial" panose="020B0604020202020204" pitchFamily="34" charset="0"/>
              <a:cs typeface="Arial" panose="020B0604020202020204" pitchFamily="34" charset="0"/>
            </a:endParaRPr>
          </a:p>
          <a:p>
            <a:pPr algn="ctr" eaLnBrk="1" hangingPunct="1">
              <a:buFontTx/>
              <a:buNone/>
            </a:pPr>
            <a:r>
              <a:rPr lang="en-US" altLang="en-US" sz="2400" b="1" dirty="0">
                <a:latin typeface="Arial" panose="020B0604020202020204" pitchFamily="34" charset="0"/>
                <a:cs typeface="Arial" panose="020B0604020202020204" pitchFamily="34" charset="0"/>
              </a:rPr>
              <a:t>TESCO – The Eastern Specialty Company</a:t>
            </a:r>
            <a:r>
              <a:rPr lang="en-US" altLang="en-US" sz="2400" dirty="0">
                <a:latin typeface="Arial" panose="020B0604020202020204" pitchFamily="34" charset="0"/>
                <a:cs typeface="Arial" panose="020B0604020202020204" pitchFamily="34" charset="0"/>
              </a:rPr>
              <a:t> </a:t>
            </a:r>
          </a:p>
          <a:p>
            <a:pPr algn="ctr" eaLnBrk="1" hangingPunct="1">
              <a:buFontTx/>
              <a:buNone/>
            </a:pPr>
            <a:r>
              <a:rPr lang="en-US" altLang="en-US" sz="1800" i="1" dirty="0">
                <a:latin typeface="Arial" panose="020B0604020202020204" pitchFamily="34" charset="0"/>
                <a:cs typeface="Arial" panose="020B0604020202020204" pitchFamily="34" charset="0"/>
              </a:rPr>
              <a:t>Bristol, PA</a:t>
            </a:r>
          </a:p>
          <a:p>
            <a:pPr algn="ctr" eaLnBrk="1" hangingPunct="1">
              <a:buFontTx/>
              <a:buNone/>
            </a:pPr>
            <a:r>
              <a:rPr lang="en-US" altLang="en-US" sz="2400" dirty="0">
                <a:solidFill>
                  <a:srgbClr val="FF0000"/>
                </a:solidFill>
                <a:latin typeface="Arial" panose="020B0604020202020204" pitchFamily="34" charset="0"/>
                <a:cs typeface="Arial" panose="020B0604020202020204" pitchFamily="34" charset="0"/>
              </a:rPr>
              <a:t>215.228.0500</a:t>
            </a:r>
            <a:endParaRPr lang="en-US" altLang="en-US" sz="2000" dirty="0">
              <a:solidFill>
                <a:srgbClr val="FF0000"/>
              </a:solidFill>
              <a:latin typeface="Arial" panose="020B0604020202020204" pitchFamily="34" charset="0"/>
              <a:cs typeface="Arial" panose="020B0604020202020204" pitchFamily="34" charset="0"/>
            </a:endParaRPr>
          </a:p>
          <a:p>
            <a:pPr algn="ctr" eaLnBrk="1" hangingPunct="1">
              <a:buFontTx/>
              <a:buNone/>
            </a:pPr>
            <a:br>
              <a:rPr lang="en-US" altLang="en-US" sz="2000" dirty="0">
                <a:latin typeface="Arial" panose="020B0604020202020204" pitchFamily="34" charset="0"/>
                <a:cs typeface="Arial" panose="020B0604020202020204" pitchFamily="34" charset="0"/>
              </a:rPr>
            </a:br>
            <a:r>
              <a:rPr lang="en-US" altLang="en-US" sz="2000" dirty="0">
                <a:latin typeface="Arial" panose="020B0604020202020204" pitchFamily="34" charset="0"/>
                <a:cs typeface="Arial" panose="020B0604020202020204" pitchFamily="34" charset="0"/>
              </a:rPr>
              <a:t>This presentation can also be found under Meter Conferences and Schools on the TESCO website: </a:t>
            </a:r>
            <a:r>
              <a:rPr lang="en-US" altLang="en-US" sz="2000" dirty="0">
                <a:solidFill>
                  <a:srgbClr val="FF0000"/>
                </a:solidFill>
                <a:latin typeface="Arial" panose="020B0604020202020204" pitchFamily="34" charset="0"/>
                <a:cs typeface="Arial" panose="020B0604020202020204" pitchFamily="34" charset="0"/>
              </a:rPr>
              <a:t>tescometering.com</a:t>
            </a:r>
          </a:p>
          <a:p>
            <a:pPr algn="ctr" eaLnBrk="1" hangingPunct="1">
              <a:buFontTx/>
              <a:buNone/>
            </a:pPr>
            <a:endParaRPr lang="en-US" altLang="en-US" sz="2300" dirty="0">
              <a:solidFill>
                <a:srgbClr val="CC3300"/>
              </a:solidFill>
            </a:endParaRPr>
          </a:p>
        </p:txBody>
      </p:sp>
      <p:pic>
        <p:nvPicPr>
          <p:cNvPr id="9220" name="Picture 7" descr="MC90043151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9906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Box 3"/>
          <p:cNvSpPr txBox="1">
            <a:spLocks noChangeArrowheads="1"/>
          </p:cNvSpPr>
          <p:nvPr/>
        </p:nvSpPr>
        <p:spPr bwMode="auto">
          <a:xfrm>
            <a:off x="914400" y="5757862"/>
            <a:ext cx="7696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400" b="1" dirty="0">
                <a:solidFill>
                  <a:srgbClr val="2F549D"/>
                </a:solidFill>
              </a:rPr>
              <a:t>ISO 9001:2015 Certified Quality Company</a:t>
            </a:r>
          </a:p>
          <a:p>
            <a:pPr algn="ctr" eaLnBrk="1" hangingPunct="1">
              <a:spcBef>
                <a:spcPct val="0"/>
              </a:spcBef>
              <a:buFontTx/>
              <a:buNone/>
            </a:pPr>
            <a:r>
              <a:rPr lang="en-US" altLang="en-US" sz="1400" b="1" dirty="0">
                <a:solidFill>
                  <a:srgbClr val="2F549D"/>
                </a:solidFill>
              </a:rPr>
              <a:t>ISO 17025:2017 Accredited Laboratory</a:t>
            </a:r>
          </a:p>
        </p:txBody>
      </p:sp>
      <p:sp>
        <p:nvSpPr>
          <p:cNvPr id="2" name="Footer Placeholder 1">
            <a:extLst>
              <a:ext uri="{FF2B5EF4-FFF2-40B4-BE49-F238E27FC236}">
                <a16:creationId xmlns:a16="http://schemas.microsoft.com/office/drawing/2014/main" id="{CC86225B-8D73-4E61-90AE-51FDD92D7755}"/>
              </a:ext>
            </a:extLst>
          </p:cNvPr>
          <p:cNvSpPr>
            <a:spLocks noGrp="1"/>
          </p:cNvSpPr>
          <p:nvPr>
            <p:ph type="ftr" sz="quarter" idx="3"/>
          </p:nvPr>
        </p:nvSpPr>
        <p:spPr/>
        <p:txBody>
          <a:bodyPr/>
          <a:lstStyle/>
          <a:p>
            <a:r>
              <a:rPr lang="en-US" dirty="0"/>
              <a:t>tescometering.com</a:t>
            </a:r>
          </a:p>
        </p:txBody>
      </p:sp>
      <p:sp>
        <p:nvSpPr>
          <p:cNvPr id="3" name="Slide Number Placeholder 2">
            <a:extLst>
              <a:ext uri="{FF2B5EF4-FFF2-40B4-BE49-F238E27FC236}">
                <a16:creationId xmlns:a16="http://schemas.microsoft.com/office/drawing/2014/main" id="{89A1544A-84D8-4CAE-B374-33EC104A1A26}"/>
              </a:ext>
            </a:extLst>
          </p:cNvPr>
          <p:cNvSpPr>
            <a:spLocks noGrp="1"/>
          </p:cNvSpPr>
          <p:nvPr>
            <p:ph type="sldNum" sz="quarter" idx="4"/>
          </p:nvPr>
        </p:nvSpPr>
        <p:spPr/>
        <p:txBody>
          <a:bodyPr/>
          <a:lstStyle/>
          <a:p>
            <a:fld id="{BA9ABCF8-B696-4AAE-AEF6-910B77DD8B89}" type="slidenum">
              <a:rPr lang="en-US" smtClean="0"/>
              <a:t>51</a:t>
            </a:fld>
            <a:endParaRPr lang="en-US" dirty="0"/>
          </a:p>
        </p:txBody>
      </p:sp>
    </p:spTree>
    <p:extLst>
      <p:ext uri="{BB962C8B-B14F-4D97-AF65-F5344CB8AC3E}">
        <p14:creationId xmlns:p14="http://schemas.microsoft.com/office/powerpoint/2010/main" val="18208459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138">
            <a:extLst>
              <a:ext uri="{FF2B5EF4-FFF2-40B4-BE49-F238E27FC236}">
                <a16:creationId xmlns:a16="http://schemas.microsoft.com/office/drawing/2014/main" id="{4845A0EE-C4C8-4AE1-B3C6-1261368AC0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014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image">
            <a:extLst>
              <a:ext uri="{FF2B5EF4-FFF2-40B4-BE49-F238E27FC236}">
                <a16:creationId xmlns:a16="http://schemas.microsoft.com/office/drawing/2014/main" id="{67C49CC2-B33D-404B-A692-58D113752ADD}"/>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127625" y="914399"/>
            <a:ext cx="2982913" cy="2982913"/>
          </a:xfrm>
          <a:prstGeom prst="rect">
            <a:avLst/>
          </a:prstGeom>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9C398206-1CCC-4AC1-8928-3919F5BA79F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39817" y="5634163"/>
            <a:ext cx="2982913" cy="976313"/>
          </a:xfrm>
          <a:prstGeom prst="rect">
            <a:avLst/>
          </a:prstGeom>
          <a:extLst>
            <a:ext uri="{909E8E84-426E-40DD-AFC4-6F175D3DCCD1}">
              <a14:hiddenFill xmlns:a14="http://schemas.microsoft.com/office/drawing/2010/main">
                <a:solidFill>
                  <a:srgbClr val="FFFFFF"/>
                </a:solidFill>
              </a14:hiddenFill>
            </a:ext>
          </a:extLst>
        </p:spPr>
      </p:pic>
      <p:pic>
        <p:nvPicPr>
          <p:cNvPr id="2054" name="Picture 6" descr="image">
            <a:extLst>
              <a:ext uri="{FF2B5EF4-FFF2-40B4-BE49-F238E27FC236}">
                <a16:creationId xmlns:a16="http://schemas.microsoft.com/office/drawing/2014/main" id="{CBDF098E-6972-46F6-BBB6-F238020712E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39817" y="4087716"/>
            <a:ext cx="2982913" cy="1209675"/>
          </a:xfrm>
          <a:prstGeom prst="rect">
            <a:avLst/>
          </a:prstGeom>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466221" y="154496"/>
            <a:ext cx="3168968" cy="5578816"/>
          </a:xfrm>
        </p:spPr>
        <p:txBody>
          <a:bodyPr vert="horz" lIns="91440" tIns="45720" rIns="91440" bIns="45720" rtlCol="0" anchor="ctr">
            <a:normAutofit/>
          </a:bodyPr>
          <a:lstStyle/>
          <a:p>
            <a:pPr algn="ctr"/>
            <a:r>
              <a:rPr lang="en-US" kern="1200" dirty="0">
                <a:solidFill>
                  <a:srgbClr val="FFFFFF"/>
                </a:solidFill>
                <a:latin typeface="+mj-lt"/>
                <a:ea typeface="+mj-ea"/>
                <a:cs typeface="+mj-cs"/>
              </a:rPr>
              <a:t>Who are the Market drivers?</a:t>
            </a:r>
            <a:br>
              <a:rPr lang="en-US" kern="1200" dirty="0">
                <a:solidFill>
                  <a:srgbClr val="FFFFFF"/>
                </a:solidFill>
                <a:latin typeface="+mj-lt"/>
                <a:ea typeface="+mj-ea"/>
                <a:cs typeface="+mj-cs"/>
              </a:rPr>
            </a:br>
            <a:br>
              <a:rPr lang="en-US" kern="1200" dirty="0">
                <a:solidFill>
                  <a:srgbClr val="FFFFFF"/>
                </a:solidFill>
                <a:latin typeface="+mj-lt"/>
                <a:ea typeface="+mj-ea"/>
                <a:cs typeface="+mj-cs"/>
              </a:rPr>
            </a:br>
            <a:r>
              <a:rPr lang="en-US" kern="1200" dirty="0">
                <a:solidFill>
                  <a:srgbClr val="FFFFFF"/>
                </a:solidFill>
                <a:latin typeface="+mj-lt"/>
                <a:ea typeface="+mj-ea"/>
                <a:cs typeface="+mj-cs"/>
              </a:rPr>
              <a:t>For Jan-June 2021</a:t>
            </a:r>
            <a:br>
              <a:rPr lang="en-US" kern="1200" dirty="0">
                <a:solidFill>
                  <a:srgbClr val="FFFFFF"/>
                </a:solidFill>
                <a:latin typeface="+mj-lt"/>
                <a:ea typeface="+mj-ea"/>
                <a:cs typeface="+mj-cs"/>
              </a:rPr>
            </a:br>
            <a:r>
              <a:rPr lang="en-US" sz="2400" kern="1200" dirty="0">
                <a:solidFill>
                  <a:srgbClr val="FFFFFF"/>
                </a:solidFill>
                <a:latin typeface="+mj-lt"/>
                <a:ea typeface="+mj-ea"/>
                <a:cs typeface="+mj-cs"/>
              </a:rPr>
              <a:t>TESLA: 66.3%</a:t>
            </a:r>
            <a:br>
              <a:rPr lang="en-US" sz="2400" kern="1200" dirty="0">
                <a:solidFill>
                  <a:srgbClr val="FFFFFF"/>
                </a:solidFill>
                <a:latin typeface="+mj-lt"/>
                <a:ea typeface="+mj-ea"/>
                <a:cs typeface="+mj-cs"/>
              </a:rPr>
            </a:br>
            <a:r>
              <a:rPr lang="en-US" sz="2400" kern="1200" dirty="0">
                <a:solidFill>
                  <a:srgbClr val="FFFFFF"/>
                </a:solidFill>
                <a:latin typeface="+mj-lt"/>
                <a:ea typeface="+mj-ea"/>
                <a:cs typeface="+mj-cs"/>
              </a:rPr>
              <a:t>Chevrolet: 9.6%</a:t>
            </a:r>
            <a:br>
              <a:rPr lang="en-US" sz="2400" kern="1200" dirty="0">
                <a:solidFill>
                  <a:srgbClr val="FFFFFF"/>
                </a:solidFill>
                <a:latin typeface="+mj-lt"/>
                <a:ea typeface="+mj-ea"/>
                <a:cs typeface="+mj-cs"/>
              </a:rPr>
            </a:br>
            <a:r>
              <a:rPr lang="en-US" sz="2400" kern="1200" dirty="0">
                <a:solidFill>
                  <a:srgbClr val="FFFFFF"/>
                </a:solidFill>
                <a:latin typeface="+mj-lt"/>
                <a:ea typeface="+mj-ea"/>
                <a:cs typeface="+mj-cs"/>
              </a:rPr>
              <a:t>Ford: 5.2%</a:t>
            </a:r>
          </a:p>
        </p:txBody>
      </p:sp>
      <p:sp>
        <p:nvSpPr>
          <p:cNvPr id="3" name="Slide Number Placeholder 2"/>
          <p:cNvSpPr>
            <a:spLocks noGrp="1"/>
          </p:cNvSpPr>
          <p:nvPr>
            <p:ph type="sldNum" sz="quarter" idx="4"/>
          </p:nvPr>
        </p:nvSpPr>
        <p:spPr>
          <a:xfrm>
            <a:off x="6457950" y="6356350"/>
            <a:ext cx="2057400" cy="365125"/>
          </a:xfrm>
        </p:spPr>
        <p:txBody>
          <a:bodyPr vert="horz" lIns="91440" tIns="45720" rIns="91440" bIns="45720" rtlCol="0" anchor="ctr">
            <a:normAutofit/>
          </a:bodyPr>
          <a:lstStyle/>
          <a:p>
            <a:pPr defTabSz="914400">
              <a:spcAft>
                <a:spcPts val="600"/>
              </a:spcAft>
            </a:pPr>
            <a:fld id="{BA9ABCF8-B696-4AAE-AEF6-910B77DD8B89}" type="slidenum">
              <a:rPr lang="en-US" smtClean="0"/>
              <a:pPr defTabSz="914400">
                <a:spcAft>
                  <a:spcPts val="600"/>
                </a:spcAft>
              </a:pPr>
              <a:t>6</a:t>
            </a:fld>
            <a:endParaRPr lang="en-US"/>
          </a:p>
        </p:txBody>
      </p:sp>
      <p:sp>
        <p:nvSpPr>
          <p:cNvPr id="5" name="Footer Placeholder 4">
            <a:extLst>
              <a:ext uri="{FF2B5EF4-FFF2-40B4-BE49-F238E27FC236}">
                <a16:creationId xmlns:a16="http://schemas.microsoft.com/office/drawing/2014/main" id="{97ABFDDE-08B5-4C76-8535-A8413F96B115}"/>
              </a:ext>
            </a:extLst>
          </p:cNvPr>
          <p:cNvSpPr>
            <a:spLocks noGrp="1"/>
          </p:cNvSpPr>
          <p:nvPr>
            <p:ph type="ftr" sz="quarter" idx="3"/>
          </p:nvPr>
        </p:nvSpPr>
        <p:spPr>
          <a:xfrm>
            <a:off x="442912" y="6356350"/>
            <a:ext cx="3086100" cy="365125"/>
          </a:xfrm>
        </p:spPr>
        <p:txBody>
          <a:bodyPr vert="horz" lIns="91440" tIns="45720" rIns="91440" bIns="45720" rtlCol="0" anchor="ctr">
            <a:normAutofit/>
          </a:bodyPr>
          <a:lstStyle/>
          <a:p>
            <a:pPr defTabSz="914400">
              <a:spcAft>
                <a:spcPts val="600"/>
              </a:spcAft>
            </a:pPr>
            <a:r>
              <a:rPr lang="en-US" kern="1200">
                <a:solidFill>
                  <a:srgbClr val="FFFFFF">
                    <a:alpha val="80000"/>
                  </a:srgbClr>
                </a:solidFill>
                <a:latin typeface="+mn-lt"/>
                <a:ea typeface="+mn-ea"/>
                <a:cs typeface="+mn-cs"/>
              </a:rPr>
              <a:t>tescometering.com</a:t>
            </a:r>
          </a:p>
        </p:txBody>
      </p:sp>
    </p:spTree>
    <p:extLst>
      <p:ext uri="{BB962C8B-B14F-4D97-AF65-F5344CB8AC3E}">
        <p14:creationId xmlns:p14="http://schemas.microsoft.com/office/powerpoint/2010/main" val="7065146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A3898F0-6975-45D1-9DB5-3EE895A9A206}"/>
              </a:ext>
            </a:extLst>
          </p:cNvPr>
          <p:cNvSpPr>
            <a:spLocks noGrp="1"/>
          </p:cNvSpPr>
          <p:nvPr>
            <p:ph type="title"/>
          </p:nvPr>
        </p:nvSpPr>
        <p:spPr/>
        <p:txBody>
          <a:bodyPr>
            <a:noAutofit/>
          </a:bodyPr>
          <a:lstStyle/>
          <a:p>
            <a:r>
              <a:rPr lang="en-US" dirty="0">
                <a:latin typeface="+mj-lt"/>
                <a:cs typeface="Arial" panose="020B0604020202020204" pitchFamily="34" charset="0"/>
              </a:rPr>
              <a:t>The EV Market</a:t>
            </a:r>
            <a:endParaRPr lang="en-US" dirty="0">
              <a:solidFill>
                <a:srgbClr val="FF0000"/>
              </a:solidFill>
              <a:latin typeface="+mj-lt"/>
            </a:endParaRPr>
          </a:p>
        </p:txBody>
      </p:sp>
      <p:sp>
        <p:nvSpPr>
          <p:cNvPr id="3" name="Footer Placeholder 2">
            <a:extLst>
              <a:ext uri="{FF2B5EF4-FFF2-40B4-BE49-F238E27FC236}">
                <a16:creationId xmlns:a16="http://schemas.microsoft.com/office/drawing/2014/main" id="{EF1E4F50-06CF-4D45-81AE-8E7DFC0FB262}"/>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7</a:t>
            </a:fld>
            <a:endParaRPr lang="en-US" dirty="0"/>
          </a:p>
        </p:txBody>
      </p:sp>
      <p:sp>
        <p:nvSpPr>
          <p:cNvPr id="8" name="TextBox 7">
            <a:extLst>
              <a:ext uri="{FF2B5EF4-FFF2-40B4-BE49-F238E27FC236}">
                <a16:creationId xmlns:a16="http://schemas.microsoft.com/office/drawing/2014/main" id="{F9731556-3CE1-4B4C-A55D-118B1700118F}"/>
              </a:ext>
            </a:extLst>
          </p:cNvPr>
          <p:cNvSpPr txBox="1"/>
          <p:nvPr/>
        </p:nvSpPr>
        <p:spPr>
          <a:xfrm>
            <a:off x="438150" y="990600"/>
            <a:ext cx="8077200" cy="3046988"/>
          </a:xfrm>
          <a:prstGeom prst="rect">
            <a:avLst/>
          </a:prstGeom>
          <a:noFill/>
        </p:spPr>
        <p:txBody>
          <a:bodyPr wrap="square">
            <a:spAutoFit/>
          </a:bodyPr>
          <a:lstStyle/>
          <a:p>
            <a:pPr marL="571500" indent="-571500" algn="l">
              <a:buFont typeface="Arial" panose="020B0604020202020204" pitchFamily="34" charset="0"/>
              <a:buChar char="•"/>
            </a:pPr>
            <a:r>
              <a:rPr lang="en-US" sz="3200" i="0" dirty="0">
                <a:solidFill>
                  <a:srgbClr val="000000"/>
                </a:solidFill>
                <a:effectLst/>
              </a:rPr>
              <a:t>Hyundai Unveils EV Platform, Will Have 23 Global Electric Vehicles by 2025</a:t>
            </a:r>
          </a:p>
          <a:p>
            <a:pPr marL="571500" indent="-571500">
              <a:buFont typeface="Arial" panose="020B0604020202020204" pitchFamily="34" charset="0"/>
              <a:buChar char="•"/>
            </a:pPr>
            <a:r>
              <a:rPr lang="en-US" sz="3200" i="0" dirty="0">
                <a:solidFill>
                  <a:srgbClr val="000000"/>
                </a:solidFill>
                <a:effectLst/>
              </a:rPr>
              <a:t>Toyota Details Six New EV Models Launching for 2020–2025</a:t>
            </a:r>
          </a:p>
          <a:p>
            <a:pPr marL="571500" indent="-571500">
              <a:buFont typeface="Arial" panose="020B0604020202020204" pitchFamily="34" charset="0"/>
              <a:buChar char="•"/>
            </a:pPr>
            <a:r>
              <a:rPr lang="en-US" sz="3200" i="0" dirty="0">
                <a:solidFill>
                  <a:srgbClr val="000000"/>
                </a:solidFill>
                <a:effectLst/>
              </a:rPr>
              <a:t>BMW raises target for EV sales, plans new electric-focused platform</a:t>
            </a:r>
          </a:p>
        </p:txBody>
      </p:sp>
      <p:pic>
        <p:nvPicPr>
          <p:cNvPr id="2050" name="Picture 2" descr="Sony and Honda plan to make electric vehicles together - The Verge">
            <a:extLst>
              <a:ext uri="{FF2B5EF4-FFF2-40B4-BE49-F238E27FC236}">
                <a16:creationId xmlns:a16="http://schemas.microsoft.com/office/drawing/2014/main" id="{E57C497D-AFF4-4C63-8793-558AB2F7F78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0" y="4127172"/>
            <a:ext cx="4038600" cy="172972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BE08B8C-E58D-47C3-9F9D-A8A4F6909EDC}"/>
              </a:ext>
            </a:extLst>
          </p:cNvPr>
          <p:cNvSpPr txBox="1"/>
          <p:nvPr/>
        </p:nvSpPr>
        <p:spPr>
          <a:xfrm>
            <a:off x="0" y="5946483"/>
            <a:ext cx="9144000" cy="400110"/>
          </a:xfrm>
          <a:prstGeom prst="rect">
            <a:avLst/>
          </a:prstGeom>
          <a:noFill/>
        </p:spPr>
        <p:txBody>
          <a:bodyPr wrap="square">
            <a:spAutoFit/>
          </a:bodyPr>
          <a:lstStyle/>
          <a:p>
            <a:pPr algn="ctr"/>
            <a:r>
              <a:rPr lang="en-US" sz="2000" i="1" dirty="0">
                <a:solidFill>
                  <a:srgbClr val="000000"/>
                </a:solidFill>
              </a:rPr>
              <a:t>Every major manufacturer has a plan for EV over the next 10+ years</a:t>
            </a:r>
            <a:endParaRPr lang="en-US" sz="2000" i="1" dirty="0">
              <a:solidFill>
                <a:srgbClr val="000000"/>
              </a:solidFill>
              <a:effectLst/>
            </a:endParaRPr>
          </a:p>
        </p:txBody>
      </p:sp>
    </p:spTree>
    <p:extLst>
      <p:ext uri="{BB962C8B-B14F-4D97-AF65-F5344CB8AC3E}">
        <p14:creationId xmlns:p14="http://schemas.microsoft.com/office/powerpoint/2010/main" val="3316603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A3898F0-6975-45D1-9DB5-3EE895A9A206}"/>
              </a:ext>
            </a:extLst>
          </p:cNvPr>
          <p:cNvSpPr>
            <a:spLocks noGrp="1"/>
          </p:cNvSpPr>
          <p:nvPr>
            <p:ph type="title"/>
          </p:nvPr>
        </p:nvSpPr>
        <p:spPr>
          <a:xfrm>
            <a:off x="1556951" y="234568"/>
            <a:ext cx="7208107" cy="679832"/>
          </a:xfrm>
        </p:spPr>
        <p:txBody>
          <a:bodyPr>
            <a:noAutofit/>
          </a:bodyPr>
          <a:lstStyle/>
          <a:p>
            <a:r>
              <a:rPr lang="en-US" dirty="0">
                <a:latin typeface="+mj-lt"/>
                <a:cs typeface="Arial" panose="020B0604020202020204" pitchFamily="34" charset="0"/>
              </a:rPr>
              <a:t>The EV Market</a:t>
            </a:r>
            <a:endParaRPr lang="en-US" dirty="0">
              <a:solidFill>
                <a:srgbClr val="FF0000"/>
              </a:solidFill>
              <a:latin typeface="+mj-lt"/>
            </a:endParaRPr>
          </a:p>
        </p:txBody>
      </p:sp>
      <p:sp>
        <p:nvSpPr>
          <p:cNvPr id="3" name="Content Placeholder 2"/>
          <p:cNvSpPr>
            <a:spLocks noGrp="1"/>
          </p:cNvSpPr>
          <p:nvPr>
            <p:ph idx="1"/>
          </p:nvPr>
        </p:nvSpPr>
        <p:spPr/>
        <p:txBody>
          <a:bodyPr>
            <a:normAutofit/>
          </a:bodyPr>
          <a:lstStyle/>
          <a:p>
            <a:pPr marL="0" indent="0" algn="ctr">
              <a:buNone/>
            </a:pPr>
            <a:r>
              <a:rPr lang="en-US" b="1" dirty="0"/>
              <a:t>Manufacturers have announced over 100 EV models to be introduced by 2024.</a:t>
            </a:r>
            <a:endParaRPr lang="en-US" b="1" dirty="0">
              <a:highlight>
                <a:srgbClr val="F7FF8B"/>
              </a:highlight>
            </a:endParaRPr>
          </a:p>
        </p:txBody>
      </p:sp>
      <p:sp>
        <p:nvSpPr>
          <p:cNvPr id="4" name="Footer Placeholder 3">
            <a:extLst>
              <a:ext uri="{FF2B5EF4-FFF2-40B4-BE49-F238E27FC236}">
                <a16:creationId xmlns:a16="http://schemas.microsoft.com/office/drawing/2014/main" id="{89AEBDFD-071F-42EE-8E72-6D9CC6EEE308}"/>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8</a:t>
            </a:fld>
            <a:endParaRPr lang="en-US" dirty="0"/>
          </a:p>
        </p:txBody>
      </p:sp>
      <p:pic>
        <p:nvPicPr>
          <p:cNvPr id="5" name="Picture 4">
            <a:extLst>
              <a:ext uri="{FF2B5EF4-FFF2-40B4-BE49-F238E27FC236}">
                <a16:creationId xmlns:a16="http://schemas.microsoft.com/office/drawing/2014/main" id="{52DFE0C7-F895-4A42-A859-37AAF4F01BAF}"/>
              </a:ext>
            </a:extLst>
          </p:cNvPr>
          <p:cNvPicPr>
            <a:picLocks noChangeAspect="1"/>
          </p:cNvPicPr>
          <p:nvPr/>
        </p:nvPicPr>
        <p:blipFill>
          <a:blip r:embed="rId2"/>
          <a:stretch>
            <a:fillRect/>
          </a:stretch>
        </p:blipFill>
        <p:spPr>
          <a:xfrm>
            <a:off x="906405" y="2399441"/>
            <a:ext cx="1998720" cy="1248662"/>
          </a:xfrm>
          <a:prstGeom prst="rect">
            <a:avLst/>
          </a:prstGeom>
        </p:spPr>
      </p:pic>
      <p:pic>
        <p:nvPicPr>
          <p:cNvPr id="8" name="Picture 7">
            <a:extLst>
              <a:ext uri="{FF2B5EF4-FFF2-40B4-BE49-F238E27FC236}">
                <a16:creationId xmlns:a16="http://schemas.microsoft.com/office/drawing/2014/main" id="{2A87C58C-4727-4564-AE55-054DBC9FF638}"/>
              </a:ext>
            </a:extLst>
          </p:cNvPr>
          <p:cNvPicPr>
            <a:picLocks noChangeAspect="1"/>
          </p:cNvPicPr>
          <p:nvPr/>
        </p:nvPicPr>
        <p:blipFill>
          <a:blip r:embed="rId3"/>
          <a:stretch>
            <a:fillRect/>
          </a:stretch>
        </p:blipFill>
        <p:spPr>
          <a:xfrm>
            <a:off x="3282326" y="2395354"/>
            <a:ext cx="2208836" cy="1242470"/>
          </a:xfrm>
          <a:prstGeom prst="rect">
            <a:avLst/>
          </a:prstGeom>
        </p:spPr>
      </p:pic>
      <p:pic>
        <p:nvPicPr>
          <p:cNvPr id="10" name="Picture 9">
            <a:extLst>
              <a:ext uri="{FF2B5EF4-FFF2-40B4-BE49-F238E27FC236}">
                <a16:creationId xmlns:a16="http://schemas.microsoft.com/office/drawing/2014/main" id="{CE856BF7-04DF-4D75-86CF-13483F3D2BDB}"/>
              </a:ext>
            </a:extLst>
          </p:cNvPr>
          <p:cNvPicPr>
            <a:picLocks noChangeAspect="1"/>
          </p:cNvPicPr>
          <p:nvPr/>
        </p:nvPicPr>
        <p:blipFill>
          <a:blip r:embed="rId4"/>
          <a:stretch>
            <a:fillRect/>
          </a:stretch>
        </p:blipFill>
        <p:spPr>
          <a:xfrm>
            <a:off x="5868363" y="2395354"/>
            <a:ext cx="2038350" cy="1242470"/>
          </a:xfrm>
          <a:prstGeom prst="rect">
            <a:avLst/>
          </a:prstGeom>
        </p:spPr>
      </p:pic>
      <p:pic>
        <p:nvPicPr>
          <p:cNvPr id="12" name="Picture 11">
            <a:extLst>
              <a:ext uri="{FF2B5EF4-FFF2-40B4-BE49-F238E27FC236}">
                <a16:creationId xmlns:a16="http://schemas.microsoft.com/office/drawing/2014/main" id="{67590EC0-00FC-40B4-9E69-C1E26EDA0CB3}"/>
              </a:ext>
            </a:extLst>
          </p:cNvPr>
          <p:cNvPicPr>
            <a:picLocks noChangeAspect="1"/>
          </p:cNvPicPr>
          <p:nvPr/>
        </p:nvPicPr>
        <p:blipFill>
          <a:blip r:embed="rId5"/>
          <a:stretch>
            <a:fillRect/>
          </a:stretch>
        </p:blipFill>
        <p:spPr>
          <a:xfrm>
            <a:off x="895851" y="3792281"/>
            <a:ext cx="2019828" cy="1208269"/>
          </a:xfrm>
          <a:prstGeom prst="rect">
            <a:avLst/>
          </a:prstGeom>
        </p:spPr>
      </p:pic>
      <p:pic>
        <p:nvPicPr>
          <p:cNvPr id="14" name="Picture 13">
            <a:extLst>
              <a:ext uri="{FF2B5EF4-FFF2-40B4-BE49-F238E27FC236}">
                <a16:creationId xmlns:a16="http://schemas.microsoft.com/office/drawing/2014/main" id="{21E8116B-7B8F-4C73-A22E-280EF9521537}"/>
              </a:ext>
            </a:extLst>
          </p:cNvPr>
          <p:cNvPicPr>
            <a:picLocks noChangeAspect="1"/>
          </p:cNvPicPr>
          <p:nvPr/>
        </p:nvPicPr>
        <p:blipFill>
          <a:blip r:embed="rId6"/>
          <a:stretch>
            <a:fillRect/>
          </a:stretch>
        </p:blipFill>
        <p:spPr>
          <a:xfrm>
            <a:off x="3282326" y="3794214"/>
            <a:ext cx="2208836" cy="1230087"/>
          </a:xfrm>
          <a:prstGeom prst="rect">
            <a:avLst/>
          </a:prstGeom>
        </p:spPr>
      </p:pic>
      <p:pic>
        <p:nvPicPr>
          <p:cNvPr id="16" name="Picture 15">
            <a:extLst>
              <a:ext uri="{FF2B5EF4-FFF2-40B4-BE49-F238E27FC236}">
                <a16:creationId xmlns:a16="http://schemas.microsoft.com/office/drawing/2014/main" id="{3BBE347D-59FB-481C-8EBF-05C10AEEBB87}"/>
              </a:ext>
            </a:extLst>
          </p:cNvPr>
          <p:cNvPicPr>
            <a:picLocks noChangeAspect="1"/>
          </p:cNvPicPr>
          <p:nvPr/>
        </p:nvPicPr>
        <p:blipFill>
          <a:blip r:embed="rId7"/>
          <a:stretch>
            <a:fillRect/>
          </a:stretch>
        </p:blipFill>
        <p:spPr>
          <a:xfrm>
            <a:off x="5868363" y="3794214"/>
            <a:ext cx="2053468" cy="1230087"/>
          </a:xfrm>
          <a:prstGeom prst="rect">
            <a:avLst/>
          </a:prstGeom>
        </p:spPr>
      </p:pic>
      <p:pic>
        <p:nvPicPr>
          <p:cNvPr id="20" name="Picture 19">
            <a:extLst>
              <a:ext uri="{FF2B5EF4-FFF2-40B4-BE49-F238E27FC236}">
                <a16:creationId xmlns:a16="http://schemas.microsoft.com/office/drawing/2014/main" id="{79E5EFA9-0F1E-49E9-BFA3-991014B451B9}"/>
              </a:ext>
            </a:extLst>
          </p:cNvPr>
          <p:cNvPicPr>
            <a:picLocks noChangeAspect="1"/>
          </p:cNvPicPr>
          <p:nvPr/>
        </p:nvPicPr>
        <p:blipFill>
          <a:blip r:embed="rId8"/>
          <a:stretch>
            <a:fillRect/>
          </a:stretch>
        </p:blipFill>
        <p:spPr>
          <a:xfrm>
            <a:off x="913270" y="5118906"/>
            <a:ext cx="2019828" cy="1234180"/>
          </a:xfrm>
          <a:prstGeom prst="rect">
            <a:avLst/>
          </a:prstGeom>
        </p:spPr>
      </p:pic>
      <p:pic>
        <p:nvPicPr>
          <p:cNvPr id="22" name="Picture 21">
            <a:extLst>
              <a:ext uri="{FF2B5EF4-FFF2-40B4-BE49-F238E27FC236}">
                <a16:creationId xmlns:a16="http://schemas.microsoft.com/office/drawing/2014/main" id="{74B615F6-8FDB-4E62-BD81-C8BC5FB42A62}"/>
              </a:ext>
            </a:extLst>
          </p:cNvPr>
          <p:cNvPicPr>
            <a:picLocks noChangeAspect="1"/>
          </p:cNvPicPr>
          <p:nvPr/>
        </p:nvPicPr>
        <p:blipFill>
          <a:blip r:embed="rId9"/>
          <a:stretch>
            <a:fillRect/>
          </a:stretch>
        </p:blipFill>
        <p:spPr>
          <a:xfrm>
            <a:off x="3282326" y="5118906"/>
            <a:ext cx="2208836" cy="1213882"/>
          </a:xfrm>
          <a:prstGeom prst="rect">
            <a:avLst/>
          </a:prstGeom>
        </p:spPr>
      </p:pic>
      <p:pic>
        <p:nvPicPr>
          <p:cNvPr id="24" name="Picture 23">
            <a:extLst>
              <a:ext uri="{FF2B5EF4-FFF2-40B4-BE49-F238E27FC236}">
                <a16:creationId xmlns:a16="http://schemas.microsoft.com/office/drawing/2014/main" id="{CBF4AE4F-31F0-4BB8-9EEC-0C50C9C0E40E}"/>
              </a:ext>
            </a:extLst>
          </p:cNvPr>
          <p:cNvPicPr>
            <a:picLocks noChangeAspect="1"/>
          </p:cNvPicPr>
          <p:nvPr/>
        </p:nvPicPr>
        <p:blipFill>
          <a:blip r:embed="rId10"/>
          <a:stretch>
            <a:fillRect/>
          </a:stretch>
        </p:blipFill>
        <p:spPr>
          <a:xfrm>
            <a:off x="5868362" y="5121202"/>
            <a:ext cx="2053467" cy="1211585"/>
          </a:xfrm>
          <a:prstGeom prst="rect">
            <a:avLst/>
          </a:prstGeom>
        </p:spPr>
      </p:pic>
    </p:spTree>
    <p:extLst>
      <p:ext uri="{BB962C8B-B14F-4D97-AF65-F5344CB8AC3E}">
        <p14:creationId xmlns:p14="http://schemas.microsoft.com/office/powerpoint/2010/main" val="35144152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dashboard of a car">
            <a:extLst>
              <a:ext uri="{FF2B5EF4-FFF2-40B4-BE49-F238E27FC236}">
                <a16:creationId xmlns:a16="http://schemas.microsoft.com/office/drawing/2014/main" id="{B69DA7B3-C488-3CD7-3AAE-376FF8925C73}"/>
              </a:ext>
            </a:extLst>
          </p:cNvPr>
          <p:cNvPicPr>
            <a:picLocks noChangeAspect="1"/>
          </p:cNvPicPr>
          <p:nvPr/>
        </p:nvPicPr>
        <p:blipFill rotWithShape="1">
          <a:blip r:embed="rId2"/>
          <a:srcRect l="4775" r="31937" b="-1"/>
          <a:stretch/>
        </p:blipFill>
        <p:spPr>
          <a:xfrm>
            <a:off x="2641851" y="10"/>
            <a:ext cx="6502149" cy="6857990"/>
          </a:xfrm>
          <a:prstGeom prst="rect">
            <a:avLst/>
          </a:prstGeom>
        </p:spPr>
      </p:pic>
      <p:sp>
        <p:nvSpPr>
          <p:cNvPr id="13" name="Rectangle 12">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C28F416-2D58-42A9-B8C3-6C8E2A326E06}"/>
              </a:ext>
            </a:extLst>
          </p:cNvPr>
          <p:cNvSpPr>
            <a:spLocks noGrp="1"/>
          </p:cNvSpPr>
          <p:nvPr>
            <p:ph type="title"/>
          </p:nvPr>
        </p:nvSpPr>
        <p:spPr>
          <a:xfrm>
            <a:off x="278320" y="1161288"/>
            <a:ext cx="2578608" cy="1124712"/>
          </a:xfrm>
        </p:spPr>
        <p:txBody>
          <a:bodyPr anchor="b">
            <a:normAutofit/>
          </a:bodyPr>
          <a:lstStyle/>
          <a:p>
            <a:r>
              <a:rPr lang="en-US" sz="2400"/>
              <a:t>How many EV’s are on the road in the US?</a:t>
            </a:r>
          </a:p>
        </p:txBody>
      </p:sp>
      <p:sp>
        <p:nvSpPr>
          <p:cNvPr id="15"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6FA763F-F390-4DDE-BB96-F9CFA0570722}"/>
              </a:ext>
            </a:extLst>
          </p:cNvPr>
          <p:cNvSpPr>
            <a:spLocks noGrp="1"/>
          </p:cNvSpPr>
          <p:nvPr>
            <p:ph idx="1"/>
          </p:nvPr>
        </p:nvSpPr>
        <p:spPr>
          <a:xfrm>
            <a:off x="278320" y="2530601"/>
            <a:ext cx="2579180" cy="3394711"/>
          </a:xfrm>
        </p:spPr>
        <p:txBody>
          <a:bodyPr anchor="t">
            <a:noAutofit/>
          </a:bodyPr>
          <a:lstStyle/>
          <a:p>
            <a:r>
              <a:rPr lang="en-US" sz="2400" dirty="0"/>
              <a:t>As of December 31, 2021 there were </a:t>
            </a:r>
            <a:r>
              <a:rPr lang="en-US" sz="2400" dirty="0">
                <a:solidFill>
                  <a:srgbClr val="FF0000"/>
                </a:solidFill>
              </a:rPr>
              <a:t>2,147,070</a:t>
            </a:r>
            <a:r>
              <a:rPr lang="en-US" sz="2400" dirty="0"/>
              <a:t> Electric Vehicles operating in the US</a:t>
            </a:r>
          </a:p>
          <a:p>
            <a:r>
              <a:rPr lang="en-US" sz="2400" dirty="0"/>
              <a:t>By the end of 2022 there are </a:t>
            </a:r>
            <a:r>
              <a:rPr lang="en-US" sz="2400" dirty="0">
                <a:solidFill>
                  <a:srgbClr val="FF0000"/>
                </a:solidFill>
              </a:rPr>
              <a:t>3,000,000</a:t>
            </a:r>
            <a:r>
              <a:rPr lang="en-US" sz="2400" dirty="0"/>
              <a:t> forecast to be on the road</a:t>
            </a:r>
          </a:p>
        </p:txBody>
      </p:sp>
      <p:sp>
        <p:nvSpPr>
          <p:cNvPr id="4" name="Footer Placeholder 3">
            <a:extLst>
              <a:ext uri="{FF2B5EF4-FFF2-40B4-BE49-F238E27FC236}">
                <a16:creationId xmlns:a16="http://schemas.microsoft.com/office/drawing/2014/main" id="{FA67B2EE-D9E7-4FDA-A3F9-F552A7776E06}"/>
              </a:ext>
            </a:extLst>
          </p:cNvPr>
          <p:cNvSpPr>
            <a:spLocks noGrp="1"/>
          </p:cNvSpPr>
          <p:nvPr>
            <p:ph type="ftr" sz="quarter" idx="3"/>
          </p:nvPr>
        </p:nvSpPr>
        <p:spPr>
          <a:xfrm>
            <a:off x="253167" y="6406747"/>
            <a:ext cx="3086100" cy="365125"/>
          </a:xfrm>
        </p:spPr>
        <p:txBody>
          <a:bodyPr>
            <a:normAutofit/>
          </a:bodyPr>
          <a:lstStyle/>
          <a:p>
            <a:pPr>
              <a:spcAft>
                <a:spcPts val="600"/>
              </a:spcAft>
            </a:pPr>
            <a:r>
              <a:rPr lang="en-US" dirty="0"/>
              <a:t>tescometering.com</a:t>
            </a:r>
          </a:p>
        </p:txBody>
      </p:sp>
      <p:sp>
        <p:nvSpPr>
          <p:cNvPr id="5" name="Slide Number Placeholder 4">
            <a:extLst>
              <a:ext uri="{FF2B5EF4-FFF2-40B4-BE49-F238E27FC236}">
                <a16:creationId xmlns:a16="http://schemas.microsoft.com/office/drawing/2014/main" id="{FF4F690F-40A8-4BE0-82AC-6ADEFE295E75}"/>
              </a:ext>
            </a:extLst>
          </p:cNvPr>
          <p:cNvSpPr>
            <a:spLocks noGrp="1"/>
          </p:cNvSpPr>
          <p:nvPr>
            <p:ph type="sldNum" sz="quarter" idx="4"/>
          </p:nvPr>
        </p:nvSpPr>
        <p:spPr>
          <a:xfrm>
            <a:off x="6808279" y="6356350"/>
            <a:ext cx="2057400" cy="365125"/>
          </a:xfrm>
        </p:spPr>
        <p:txBody>
          <a:bodyPr>
            <a:normAutofit/>
          </a:bodyPr>
          <a:lstStyle/>
          <a:p>
            <a:pPr>
              <a:spcAft>
                <a:spcPts val="600"/>
              </a:spcAft>
            </a:pPr>
            <a:fld id="{BA9ABCF8-B696-4AAE-AEF6-910B77DD8B89}" type="slidenum">
              <a:rPr lang="en-US">
                <a:solidFill>
                  <a:schemeClr val="tx1"/>
                </a:solidFill>
              </a:rPr>
              <a:pPr>
                <a:spcAft>
                  <a:spcPts val="600"/>
                </a:spcAft>
              </a:pPr>
              <a:t>9</a:t>
            </a:fld>
            <a:endParaRPr lang="en-US">
              <a:solidFill>
                <a:schemeClr val="tx1"/>
              </a:solidFill>
            </a:endParaRPr>
          </a:p>
        </p:txBody>
      </p:sp>
    </p:spTree>
    <p:extLst>
      <p:ext uri="{BB962C8B-B14F-4D97-AF65-F5344CB8AC3E}">
        <p14:creationId xmlns:p14="http://schemas.microsoft.com/office/powerpoint/2010/main" val="2916270822"/>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TESCO Template">
  <a:themeElements>
    <a:clrScheme name="TESCO">
      <a:dk1>
        <a:srgbClr val="000000"/>
      </a:dk1>
      <a:lt1>
        <a:srgbClr val="D8D8D8"/>
      </a:lt1>
      <a:dk2>
        <a:srgbClr val="4C5055"/>
      </a:dk2>
      <a:lt2>
        <a:srgbClr val="FFFFFF"/>
      </a:lt2>
      <a:accent1>
        <a:srgbClr val="E10027"/>
      </a:accent1>
      <a:accent2>
        <a:srgbClr val="000000"/>
      </a:accent2>
      <a:accent3>
        <a:srgbClr val="A5A5A5"/>
      </a:accent3>
      <a:accent4>
        <a:srgbClr val="FF3758"/>
      </a:accent4>
      <a:accent5>
        <a:srgbClr val="8A0017"/>
      </a:accent5>
      <a:accent6>
        <a:srgbClr val="FFB3C0"/>
      </a:accent6>
      <a:hlink>
        <a:srgbClr val="3F3F3F"/>
      </a:hlink>
      <a:folHlink>
        <a:srgbClr val="D8D8D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824</TotalTime>
  <Words>2881</Words>
  <Application>Microsoft Office PowerPoint</Application>
  <PresentationFormat>On-screen Show (4:3)</PresentationFormat>
  <Paragraphs>405</Paragraphs>
  <Slides>51</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51</vt:i4>
      </vt:variant>
    </vt:vector>
  </HeadingPairs>
  <TitlesOfParts>
    <vt:vector size="54" baseType="lpstr">
      <vt:lpstr>Arial</vt:lpstr>
      <vt:lpstr>Calibri</vt:lpstr>
      <vt:lpstr>TESCO Template</vt:lpstr>
      <vt:lpstr>Electric Vehicles</vt:lpstr>
      <vt:lpstr>Electric Vehicle Service Equipment - EVSE</vt:lpstr>
      <vt:lpstr>Topic Summary</vt:lpstr>
      <vt:lpstr>PowerPoint Presentation</vt:lpstr>
      <vt:lpstr>Who is in the EV Market?</vt:lpstr>
      <vt:lpstr>Who are the Market drivers?  For Jan-June 2021 TESLA: 66.3% Chevrolet: 9.6% Ford: 5.2%</vt:lpstr>
      <vt:lpstr>The EV Market</vt:lpstr>
      <vt:lpstr>The EV Market</vt:lpstr>
      <vt:lpstr>How many EV’s are on the road in the US?</vt:lpstr>
      <vt:lpstr>The US EV Market</vt:lpstr>
      <vt:lpstr>The US EV Market</vt:lpstr>
      <vt:lpstr>The US EV Market</vt:lpstr>
      <vt:lpstr>The EV Market</vt:lpstr>
      <vt:lpstr>The World EV Market</vt:lpstr>
      <vt:lpstr>How much energy and how long to charge?</vt:lpstr>
      <vt:lpstr>Changing the Game - Range</vt:lpstr>
      <vt:lpstr>Changing the Game - Time</vt:lpstr>
      <vt:lpstr>Changing the Game - Cost</vt:lpstr>
      <vt:lpstr>Changing the Game – the rest of the world </vt:lpstr>
      <vt:lpstr>The EV Market</vt:lpstr>
      <vt:lpstr>PowerPoint Presentation</vt:lpstr>
      <vt:lpstr>Types of Electric Vehicle Supply Equipment (EVSE)</vt:lpstr>
      <vt:lpstr>EVSE Manufactures</vt:lpstr>
      <vt:lpstr>Charging Stations</vt:lpstr>
      <vt:lpstr>AC EVSE STANDARDS</vt:lpstr>
      <vt:lpstr>Level 1, AC Chargers</vt:lpstr>
      <vt:lpstr>AC EVSE STANDARDS</vt:lpstr>
      <vt:lpstr>AC EVSE STANDARDS</vt:lpstr>
      <vt:lpstr>J1772 AC Level 2 Public Stations</vt:lpstr>
      <vt:lpstr>DC EVSE STANDARDS</vt:lpstr>
      <vt:lpstr>DC EVSE STANDARDS</vt:lpstr>
      <vt:lpstr>Level 3, DC Superchargers</vt:lpstr>
      <vt:lpstr>PowerPoint Presentation</vt:lpstr>
      <vt:lpstr>CHARGING NETWORKS</vt:lpstr>
      <vt:lpstr>Utility Involvement</vt:lpstr>
      <vt:lpstr>Utility Involvement – why?</vt:lpstr>
      <vt:lpstr>PowerPoint Presentation</vt:lpstr>
      <vt:lpstr>REGULATORY BACKGROUND</vt:lpstr>
      <vt:lpstr>HB44 APPLICABILITY</vt:lpstr>
      <vt:lpstr>HB44 REQUIREMENTS</vt:lpstr>
      <vt:lpstr>HB44 APPLICABILITY</vt:lpstr>
      <vt:lpstr>HB44 APPLICABILITY</vt:lpstr>
      <vt:lpstr>HB44 APPLICABILITY</vt:lpstr>
      <vt:lpstr>Certification and Traceability</vt:lpstr>
      <vt:lpstr>PowerPoint Presentation</vt:lpstr>
      <vt:lpstr>US Primary Energy by Source</vt:lpstr>
      <vt:lpstr>US TOTAL ENERGY CONSUMPTION</vt:lpstr>
      <vt:lpstr>US ELECTRIC ENERGY CONSUMPTION</vt:lpstr>
      <vt:lpstr>Topic Summary</vt:lpstr>
      <vt:lpstr>Electric Vehicle Service Equipment - EVSE</vt:lpstr>
      <vt:lpstr>              Questions and Discussion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Electric Vehicles</dc:title>
  <dc:creator>Tom Lawton</dc:creator>
  <cp:lastModifiedBy>Sandy Garcia</cp:lastModifiedBy>
  <cp:revision>36</cp:revision>
  <dcterms:created xsi:type="dcterms:W3CDTF">2022-03-14T03:31:03Z</dcterms:created>
  <dcterms:modified xsi:type="dcterms:W3CDTF">2022-03-18T15:18:30Z</dcterms:modified>
</cp:coreProperties>
</file>