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Lst>
  <p:notesMasterIdLst>
    <p:notesMasterId r:id="rId39"/>
  </p:notesMasterIdLst>
  <p:handoutMasterIdLst>
    <p:handoutMasterId r:id="rId40"/>
  </p:handoutMasterIdLst>
  <p:sldIdLst>
    <p:sldId id="372" r:id="rId2"/>
    <p:sldId id="356" r:id="rId3"/>
    <p:sldId id="343" r:id="rId4"/>
    <p:sldId id="416" r:id="rId5"/>
    <p:sldId id="420" r:id="rId6"/>
    <p:sldId id="430" r:id="rId7"/>
    <p:sldId id="417" r:id="rId8"/>
    <p:sldId id="423" r:id="rId9"/>
    <p:sldId id="424" r:id="rId10"/>
    <p:sldId id="425" r:id="rId11"/>
    <p:sldId id="426" r:id="rId12"/>
    <p:sldId id="427" r:id="rId13"/>
    <p:sldId id="431" r:id="rId14"/>
    <p:sldId id="418" r:id="rId15"/>
    <p:sldId id="432" r:id="rId16"/>
    <p:sldId id="433" r:id="rId17"/>
    <p:sldId id="434" r:id="rId18"/>
    <p:sldId id="435" r:id="rId19"/>
    <p:sldId id="419" r:id="rId20"/>
    <p:sldId id="421" r:id="rId21"/>
    <p:sldId id="429" r:id="rId22"/>
    <p:sldId id="383" r:id="rId23"/>
    <p:sldId id="363" r:id="rId24"/>
    <p:sldId id="381" r:id="rId25"/>
    <p:sldId id="382" r:id="rId26"/>
    <p:sldId id="384" r:id="rId27"/>
    <p:sldId id="360" r:id="rId28"/>
    <p:sldId id="329" r:id="rId29"/>
    <p:sldId id="330" r:id="rId30"/>
    <p:sldId id="284" r:id="rId31"/>
    <p:sldId id="366" r:id="rId32"/>
    <p:sldId id="300" r:id="rId33"/>
    <p:sldId id="375" r:id="rId34"/>
    <p:sldId id="428" r:id="rId35"/>
    <p:sldId id="370" r:id="rId36"/>
    <p:sldId id="380" r:id="rId37"/>
    <p:sldId id="296" r:id="rId38"/>
  </p:sldIdLst>
  <p:sldSz cx="9144000" cy="6858000" type="screen4x3"/>
  <p:notesSz cx="6950075" cy="9236075"/>
  <p:embeddedFontLst>
    <p:embeddedFont>
      <p:font typeface="Calibri" panose="020F0502020204030204" pitchFamily="34" charset="0"/>
      <p:regular r:id="rId41"/>
      <p:bold r:id="rId42"/>
      <p:italic r:id="rId43"/>
      <p:boldItalic r:id="rId44"/>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1976FF"/>
    <a:srgbClr val="0066FF"/>
    <a:srgbClr val="0000FF"/>
    <a:srgbClr val="FF99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109" d="100"/>
          <a:sy n="109" d="100"/>
        </p:scale>
        <p:origin x="984" y="114"/>
      </p:cViewPr>
      <p:guideLst>
        <p:guide orient="horz" pos="38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8</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8</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9</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9</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10</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10</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11</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11</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37</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5277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3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5404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231313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13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34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31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38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78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26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a:extLst>
              <a:ext uri="{FF2B5EF4-FFF2-40B4-BE49-F238E27FC236}">
                <a16:creationId xmlns:a16="http://schemas.microsoft.com/office/drawing/2014/main" id="{186A8D0D-BAF7-4086-A3A3-E67AD394661D}"/>
              </a:ext>
            </a:extLst>
          </p:cNvPr>
          <p:cNvSpPr txBox="1">
            <a:spLocks noChangeArrowheads="1"/>
          </p:cNvSpPr>
          <p:nvPr userDrawn="1"/>
        </p:nvSpPr>
        <p:spPr bwMode="auto">
          <a:xfrm>
            <a:off x="8458200" y="6369050"/>
            <a:ext cx="495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0"/>
              </a:spcBef>
              <a:defRPr/>
            </a:pPr>
            <a:fld id="{1537CE8A-E4D0-4B9F-AABA-F3F5E45D4217}" type="slidenum">
              <a:rPr lang="en-US" altLang="en-US" sz="1200" smtClean="0">
                <a:solidFill>
                  <a:srgbClr val="000000"/>
                </a:solidFill>
              </a:rPr>
              <a:pPr algn="l" eaLnBrk="1" hangingPunct="1">
                <a:spcBef>
                  <a:spcPct val="0"/>
                </a:spcBef>
                <a:defRPr/>
              </a:pPr>
              <a:t>‹#›</a:t>
            </a:fld>
            <a:endParaRPr lang="en-US" altLang="en-US" sz="1200" dirty="0">
              <a:solidFill>
                <a:srgbClr val="000000"/>
              </a:solidFill>
            </a:endParaRPr>
          </a:p>
        </p:txBody>
      </p:sp>
    </p:spTree>
    <p:extLst>
      <p:ext uri="{BB962C8B-B14F-4D97-AF65-F5344CB8AC3E}">
        <p14:creationId xmlns:p14="http://schemas.microsoft.com/office/powerpoint/2010/main" val="391839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FDACC-1D47-43AE-A8F4-3E1A05E51780}"/>
              </a:ext>
            </a:extLst>
          </p:cNvPr>
          <p:cNvSpPr>
            <a:spLocks noGrp="1"/>
          </p:cNvSpPr>
          <p:nvPr>
            <p:ph type="ctrTitle"/>
          </p:nvPr>
        </p:nvSpPr>
        <p:spPr/>
        <p:txBody>
          <a:bodyPr>
            <a:normAutofit fontScale="90000"/>
          </a:bodyPr>
          <a:lstStyle/>
          <a:p>
            <a:r>
              <a:rPr lang="en-US" dirty="0"/>
              <a:t>Single Phase Meter Testing Overview</a:t>
            </a:r>
          </a:p>
        </p:txBody>
      </p:sp>
      <p:sp>
        <p:nvSpPr>
          <p:cNvPr id="12" name="Text Box 10"/>
          <p:cNvSpPr txBox="1">
            <a:spLocks noChangeArrowheads="1"/>
          </p:cNvSpPr>
          <p:nvPr/>
        </p:nvSpPr>
        <p:spPr bwMode="auto">
          <a:xfrm>
            <a:off x="1066800" y="38862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buFontTx/>
              <a:buNone/>
            </a:pPr>
            <a:r>
              <a:rPr lang="en-US" altLang="en-US" sz="1600" i="1" dirty="0">
                <a:solidFill>
                  <a:srgbClr val="C00000"/>
                </a:solidFill>
              </a:rPr>
              <a:t>for Southeastern Meter School</a:t>
            </a:r>
          </a:p>
          <a:p>
            <a:pPr algn="r" eaLnBrk="1" hangingPunct="1">
              <a:spcBef>
                <a:spcPct val="0"/>
              </a:spcBef>
              <a:buFontTx/>
              <a:buNone/>
            </a:pPr>
            <a:r>
              <a:rPr lang="en-US" altLang="en-US" sz="1600" i="1" dirty="0">
                <a:solidFill>
                  <a:srgbClr val="C00000"/>
                </a:solidFill>
              </a:rPr>
              <a:t>XXXXXXXXXXXXXXXXXXXXX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843"/>
          <a:stretch/>
        </p:blipFill>
        <p:spPr bwMode="auto">
          <a:xfrm>
            <a:off x="1371600" y="1752600"/>
            <a:ext cx="6400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F2B1FD-60E1-4319-B422-C80FDEE2FC89}"/>
              </a:ext>
            </a:extLst>
          </p:cNvPr>
          <p:cNvSpPr>
            <a:spLocks noGrp="1"/>
          </p:cNvSpPr>
          <p:nvPr>
            <p:ph type="title"/>
          </p:nvPr>
        </p:nvSpPr>
        <p:spPr>
          <a:xfrm>
            <a:off x="762001" y="234568"/>
            <a:ext cx="8000999" cy="679832"/>
          </a:xfrm>
        </p:spPr>
        <p:txBody>
          <a:bodyPr/>
          <a:lstStyle/>
          <a:p>
            <a:r>
              <a:rPr lang="en-US" sz="3600" dirty="0"/>
              <a:t>Meter Testing Traceability - Standards</a:t>
            </a:r>
          </a:p>
        </p:txBody>
      </p:sp>
      <p:sp>
        <p:nvSpPr>
          <p:cNvPr id="3" name="Footer Placeholder 2">
            <a:extLst>
              <a:ext uri="{FF2B5EF4-FFF2-40B4-BE49-F238E27FC236}">
                <a16:creationId xmlns:a16="http://schemas.microsoft.com/office/drawing/2014/main" id="{3E43EF04-0E70-4916-BF55-9E39584F97F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9032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457200" y="149383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sz="1700"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sz="1700" dirty="0">
                <a:solidFill>
                  <a:schemeClr val="tx1"/>
                </a:solidFill>
                <a:cs typeface="Arial" panose="020B0604020202020204" pitchFamily="34" charset="0"/>
                <a:sym typeface="Symbol" pitchFamily="18" charset="2"/>
              </a:rPr>
              <a:t>	</a:t>
            </a:r>
            <a:r>
              <a:rPr lang="en-US" altLang="en-US" sz="1700"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 Should be compared to Master Standard or Reference Standard on regular basis; used for daily checks comparisons of the calibrated devices.</a:t>
            </a:r>
          </a:p>
        </p:txBody>
      </p:sp>
      <p:sp>
        <p:nvSpPr>
          <p:cNvPr id="2" name="Title 1">
            <a:extLst>
              <a:ext uri="{FF2B5EF4-FFF2-40B4-BE49-F238E27FC236}">
                <a16:creationId xmlns:a16="http://schemas.microsoft.com/office/drawing/2014/main" id="{777DD977-8B54-4B7C-BDD3-3334E909B0A1}"/>
              </a:ext>
            </a:extLst>
          </p:cNvPr>
          <p:cNvSpPr>
            <a:spLocks noGrp="1"/>
          </p:cNvSpPr>
          <p:nvPr>
            <p:ph type="title"/>
          </p:nvPr>
        </p:nvSpPr>
        <p:spPr>
          <a:xfrm>
            <a:off x="1252151" y="234568"/>
            <a:ext cx="7587049" cy="679832"/>
          </a:xfrm>
        </p:spPr>
        <p:txBody>
          <a:bodyPr/>
          <a:lstStyle/>
          <a:p>
            <a:r>
              <a:rPr lang="en-US" sz="3600" dirty="0"/>
              <a:t>Meter Testing Traceability - Standards</a:t>
            </a:r>
          </a:p>
        </p:txBody>
      </p:sp>
      <p:sp>
        <p:nvSpPr>
          <p:cNvPr id="3" name="Footer Placeholder 2">
            <a:extLst>
              <a:ext uri="{FF2B5EF4-FFF2-40B4-BE49-F238E27FC236}">
                <a16:creationId xmlns:a16="http://schemas.microsoft.com/office/drawing/2014/main" id="{FEF628BA-C500-4DC7-8BDE-5B44D2E3F3B0}"/>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73179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2532" name="Text Box 4"/>
          <p:cNvSpPr txBox="1">
            <a:spLocks noChangeArrowheads="1"/>
          </p:cNvSpPr>
          <p:nvPr/>
        </p:nvSpPr>
        <p:spPr bwMode="auto">
          <a:xfrm>
            <a:off x="457200" y="1600200"/>
            <a:ext cx="5509419" cy="66751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dirty="0">
                <a:cs typeface="Arial" charset="0"/>
              </a:rPr>
              <a:t>Primary Requirement: Traceable to an International Standard</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Some periodicity such as monthly or quarterly</a:t>
            </a:r>
          </a:p>
          <a:p>
            <a:pPr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Reference or Master standard calibrated by outside vendor traceable to a national lab (e.g., NIST, NRC) or directly by a national lab.</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Usually annually for metering</a:t>
            </a:r>
          </a:p>
          <a:p>
            <a:pPr lvl="1" algn="l" eaLnBrk="1" hangingPunct="1">
              <a:lnSpc>
                <a:spcPct val="70000"/>
              </a:lnSpc>
            </a:pPr>
            <a:endParaRPr lang="en-US" altLang="en-US" sz="2200" dirty="0">
              <a:latin typeface="Times New Roman" pitchFamily="18" charset="0"/>
            </a:endParaRPr>
          </a:p>
          <a:p>
            <a:pPr algn="l" eaLnBrk="1" hangingPunct="1">
              <a:lnSpc>
                <a:spcPct val="70000"/>
              </a:lnSpc>
              <a:buFontTx/>
              <a:buChar char="•"/>
            </a:pPr>
            <a:endParaRPr lang="en-US" altLang="en-US" sz="2200" dirty="0">
              <a:latin typeface="Times New Roman" pitchFamily="18" charset="0"/>
            </a:endParaRPr>
          </a:p>
          <a:p>
            <a:pPr algn="l" eaLnBrk="1" hangingPunct="1">
              <a:lnSpc>
                <a:spcPct val="70000"/>
              </a:lnSpc>
            </a:pPr>
            <a:r>
              <a:rPr lang="en-US" altLang="en-US" sz="2800" dirty="0">
                <a:latin typeface="Times New Roman" pitchFamily="18" charset="0"/>
              </a:rPr>
              <a:t>    </a:t>
            </a:r>
          </a:p>
          <a:p>
            <a:pPr algn="l" eaLnBrk="1" hangingPunct="1">
              <a:lnSpc>
                <a:spcPct val="70000"/>
              </a:lnSpc>
            </a:pPr>
            <a:endParaRPr lang="en-US" altLang="en-US" sz="2800" dirty="0">
              <a:latin typeface="Times New Roman" pitchFamily="18" charset="0"/>
            </a:endParaRPr>
          </a:p>
          <a:p>
            <a:pPr algn="l" eaLnBrk="1" hangingPunct="1">
              <a:lnSpc>
                <a:spcPct val="70000"/>
              </a:lnSpc>
            </a:pPr>
            <a:endParaRPr lang="ru-RU" altLang="en-US" sz="2800" dirty="0">
              <a:latin typeface="Times New Roman" pitchFamily="18" charset="0"/>
            </a:endParaRPr>
          </a:p>
        </p:txBody>
      </p:sp>
      <p:pic>
        <p:nvPicPr>
          <p:cNvPr id="3" name="Picture 2">
            <a:extLst>
              <a:ext uri="{FF2B5EF4-FFF2-40B4-BE49-F238E27FC236}">
                <a16:creationId xmlns:a16="http://schemas.microsoft.com/office/drawing/2014/main" id="{ED033A34-2F12-40BA-ABBE-BB7BD81143F2}"/>
              </a:ext>
            </a:extLst>
          </p:cNvPr>
          <p:cNvPicPr>
            <a:picLocks noChangeAspect="1"/>
          </p:cNvPicPr>
          <p:nvPr/>
        </p:nvPicPr>
        <p:blipFill rotWithShape="1">
          <a:blip r:embed="rId2">
            <a:extLst>
              <a:ext uri="{28A0092B-C50C-407E-A947-70E740481C1C}">
                <a14:useLocalDpi xmlns:a14="http://schemas.microsoft.com/office/drawing/2010/main" val="0"/>
              </a:ext>
            </a:extLst>
          </a:blip>
          <a:srcRect b="2131"/>
          <a:stretch/>
        </p:blipFill>
        <p:spPr>
          <a:xfrm>
            <a:off x="6172200" y="2286000"/>
            <a:ext cx="2666026" cy="3124200"/>
          </a:xfrm>
          <a:prstGeom prst="rect">
            <a:avLst/>
          </a:prstGeom>
        </p:spPr>
      </p:pic>
      <p:sp>
        <p:nvSpPr>
          <p:cNvPr id="2" name="Title 1">
            <a:extLst>
              <a:ext uri="{FF2B5EF4-FFF2-40B4-BE49-F238E27FC236}">
                <a16:creationId xmlns:a16="http://schemas.microsoft.com/office/drawing/2014/main" id="{625EB89D-327F-4A83-A4D1-4E48C8B2BF51}"/>
              </a:ext>
            </a:extLst>
          </p:cNvPr>
          <p:cNvSpPr>
            <a:spLocks noGrp="1"/>
          </p:cNvSpPr>
          <p:nvPr>
            <p:ph type="title"/>
          </p:nvPr>
        </p:nvSpPr>
        <p:spPr>
          <a:xfrm>
            <a:off x="1556951" y="158368"/>
            <a:ext cx="7208107" cy="679832"/>
          </a:xfrm>
        </p:spPr>
        <p:txBody>
          <a:bodyPr/>
          <a:lstStyle/>
          <a:p>
            <a:r>
              <a:rPr lang="en-US" dirty="0"/>
              <a:t>Test Equipment Calibration</a:t>
            </a:r>
          </a:p>
        </p:txBody>
      </p:sp>
      <p:sp>
        <p:nvSpPr>
          <p:cNvPr id="4" name="Footer Placeholder 3">
            <a:extLst>
              <a:ext uri="{FF2B5EF4-FFF2-40B4-BE49-F238E27FC236}">
                <a16:creationId xmlns:a16="http://schemas.microsoft.com/office/drawing/2014/main" id="{C6DBD83F-5290-4453-9519-AAB0FB57E02F}"/>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80458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44" y="1590675"/>
            <a:ext cx="3075727" cy="38290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199"/>
            <a:ext cx="5092700" cy="3819525"/>
          </a:xfrm>
          <a:prstGeom prst="rect">
            <a:avLst/>
          </a:prstGeom>
        </p:spPr>
      </p:pic>
      <p:sp>
        <p:nvSpPr>
          <p:cNvPr id="4" name="Title 3">
            <a:extLst>
              <a:ext uri="{FF2B5EF4-FFF2-40B4-BE49-F238E27FC236}">
                <a16:creationId xmlns:a16="http://schemas.microsoft.com/office/drawing/2014/main" id="{A2888CE9-0634-44DA-900D-DFEEC7654E30}"/>
              </a:ext>
            </a:extLst>
          </p:cNvPr>
          <p:cNvSpPr>
            <a:spLocks noGrp="1"/>
          </p:cNvSpPr>
          <p:nvPr>
            <p:ph type="title"/>
          </p:nvPr>
        </p:nvSpPr>
        <p:spPr>
          <a:xfrm>
            <a:off x="1556951" y="234568"/>
            <a:ext cx="7208107" cy="679832"/>
          </a:xfrm>
        </p:spPr>
        <p:txBody>
          <a:bodyPr/>
          <a:lstStyle/>
          <a:p>
            <a:r>
              <a:rPr lang="en-US" sz="3600" dirty="0"/>
              <a:t>Meter Shop and Field Accuracy Tests</a:t>
            </a:r>
          </a:p>
        </p:txBody>
      </p:sp>
      <p:sp>
        <p:nvSpPr>
          <p:cNvPr id="5" name="Footer Placeholder 4">
            <a:extLst>
              <a:ext uri="{FF2B5EF4-FFF2-40B4-BE49-F238E27FC236}">
                <a16:creationId xmlns:a16="http://schemas.microsoft.com/office/drawing/2014/main" id="{C4296E5C-45B6-44DD-97C9-138D0DDCD794}"/>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26494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853163"/>
            <a:ext cx="7924800" cy="23698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True Three phase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Series Parallel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Field Test kits</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000" dirty="0">
              <a:cs typeface="Arial" charset="0"/>
            </a:endParaRPr>
          </a:p>
        </p:txBody>
      </p:sp>
      <p:pic>
        <p:nvPicPr>
          <p:cNvPr id="7" name="Picture 6" descr="A picture containing text, white, outdoor object&#10;&#10;Description automatically generated">
            <a:extLst>
              <a:ext uri="{FF2B5EF4-FFF2-40B4-BE49-F238E27FC236}">
                <a16:creationId xmlns:a16="http://schemas.microsoft.com/office/drawing/2014/main" id="{B8393E74-C730-4394-97B9-60523960A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63617"/>
            <a:ext cx="2572899" cy="2281221"/>
          </a:xfrm>
          <a:prstGeom prst="rect">
            <a:avLst/>
          </a:prstGeom>
        </p:spPr>
      </p:pic>
      <p:pic>
        <p:nvPicPr>
          <p:cNvPr id="8" name="Picture 7" descr="A picture containing appliance, kitchen appliance&#10;&#10;Description automatically generated">
            <a:extLst>
              <a:ext uri="{FF2B5EF4-FFF2-40B4-BE49-F238E27FC236}">
                <a16:creationId xmlns:a16="http://schemas.microsoft.com/office/drawing/2014/main" id="{3307697F-F447-4E2F-999F-C45DCE7684F6}"/>
              </a:ext>
            </a:extLst>
          </p:cNvPr>
          <p:cNvPicPr>
            <a:picLocks noChangeAspect="1"/>
          </p:cNvPicPr>
          <p:nvPr/>
        </p:nvPicPr>
        <p:blipFill>
          <a:blip r:embed="rId3"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3505200" y="3323714"/>
            <a:ext cx="1890215" cy="2941105"/>
          </a:xfrm>
          <a:prstGeom prst="rect">
            <a:avLst/>
          </a:prstGeom>
        </p:spPr>
      </p:pic>
      <p:pic>
        <p:nvPicPr>
          <p:cNvPr id="3" name="Picture 2">
            <a:extLst>
              <a:ext uri="{FF2B5EF4-FFF2-40B4-BE49-F238E27FC236}">
                <a16:creationId xmlns:a16="http://schemas.microsoft.com/office/drawing/2014/main" id="{0E028552-A467-494B-89D2-53DAA1A00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007" y="3106407"/>
            <a:ext cx="2479146" cy="3104322"/>
          </a:xfrm>
          <a:prstGeom prst="rect">
            <a:avLst/>
          </a:prstGeom>
        </p:spPr>
      </p:pic>
      <p:sp>
        <p:nvSpPr>
          <p:cNvPr id="2" name="Title 1">
            <a:extLst>
              <a:ext uri="{FF2B5EF4-FFF2-40B4-BE49-F238E27FC236}">
                <a16:creationId xmlns:a16="http://schemas.microsoft.com/office/drawing/2014/main" id="{9827B680-C1AC-4BA1-BACD-E9632F226A1E}"/>
              </a:ext>
            </a:extLst>
          </p:cNvPr>
          <p:cNvSpPr>
            <a:spLocks noGrp="1"/>
          </p:cNvSpPr>
          <p:nvPr>
            <p:ph type="title"/>
          </p:nvPr>
        </p:nvSpPr>
        <p:spPr>
          <a:xfrm>
            <a:off x="1225401" y="179773"/>
            <a:ext cx="7663250" cy="810827"/>
          </a:xfrm>
        </p:spPr>
        <p:txBody>
          <a:bodyPr>
            <a:noAutofit/>
          </a:bodyPr>
          <a:lstStyle/>
          <a:p>
            <a:r>
              <a:rPr lang="en-US" sz="3800" dirty="0"/>
              <a:t>Typical Test Setups for Shop and Field</a:t>
            </a:r>
          </a:p>
        </p:txBody>
      </p:sp>
      <p:sp>
        <p:nvSpPr>
          <p:cNvPr id="4" name="Footer Placeholder 3">
            <a:extLst>
              <a:ext uri="{FF2B5EF4-FFF2-40B4-BE49-F238E27FC236}">
                <a16:creationId xmlns:a16="http://schemas.microsoft.com/office/drawing/2014/main" id="{55A77BAE-E05A-418A-8953-F972257C210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C4AECE33-344E-46D8-833B-EFCF10702CA2}"/>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270800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7263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True Three Phase Boards (TESCO MQB3)</a:t>
            </a:r>
          </a:p>
          <a:p>
            <a:pPr eaLnBrk="1" hangingPunct="1">
              <a:lnSpc>
                <a:spcPct val="80000"/>
              </a:lnSpc>
            </a:pPr>
            <a:r>
              <a:rPr lang="en-US" altLang="en-US" sz="2000" b="1" dirty="0">
                <a:cs typeface="Arial" charset="0"/>
              </a:rPr>
              <a:t>Multi-position and Single Position</a:t>
            </a:r>
          </a:p>
        </p:txBody>
      </p:sp>
      <p:pic>
        <p:nvPicPr>
          <p:cNvPr id="3" name="Picture 2" descr="A picture containing text, white, outdoor object&#10;&#10;Description automatically generated">
            <a:extLst>
              <a:ext uri="{FF2B5EF4-FFF2-40B4-BE49-F238E27FC236}">
                <a16:creationId xmlns:a16="http://schemas.microsoft.com/office/drawing/2014/main" id="{59F71DCF-A5B9-4CB4-BB1B-C8D0802B6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721" y="2419424"/>
            <a:ext cx="3974778" cy="3524176"/>
          </a:xfrm>
          <a:prstGeom prst="rect">
            <a:avLst/>
          </a:prstGeom>
        </p:spPr>
      </p:pic>
      <p:sp>
        <p:nvSpPr>
          <p:cNvPr id="4" name="TextBox 3">
            <a:extLst>
              <a:ext uri="{FF2B5EF4-FFF2-40B4-BE49-F238E27FC236}">
                <a16:creationId xmlns:a16="http://schemas.microsoft.com/office/drawing/2014/main" id="{9AE9DB46-9F51-4EAF-AD87-C0C8FEADC23E}"/>
              </a:ext>
            </a:extLst>
          </p:cNvPr>
          <p:cNvSpPr txBox="1"/>
          <p:nvPr/>
        </p:nvSpPr>
        <p:spPr>
          <a:xfrm>
            <a:off x="327025" y="2369919"/>
            <a:ext cx="4262696" cy="4302716"/>
          </a:xfrm>
          <a:prstGeom prst="rect">
            <a:avLst/>
          </a:prstGeom>
          <a:noFill/>
        </p:spPr>
        <p:txBody>
          <a:bodyPr wrap="square" rtlCol="0">
            <a:spAutoFit/>
          </a:bodyPr>
          <a:lstStyle/>
          <a:p>
            <a:pPr algn="l"/>
            <a:r>
              <a:rPr lang="en-US" sz="1600" dirty="0">
                <a:solidFill>
                  <a:schemeClr val="tx1"/>
                </a:solidFill>
              </a:rPr>
              <a:t>Apply true three phase voltage and current to electric meters, enabling them to be tested under all possible conditions that may be encountered in the field with TESCO’s Three Phase Meter Qualification Board (MQB3).</a:t>
            </a:r>
          </a:p>
          <a:p>
            <a:pPr algn="l"/>
            <a:endParaRPr lang="en-US" sz="1600" dirty="0">
              <a:solidFill>
                <a:schemeClr val="tx1"/>
              </a:solidFill>
            </a:endParaRPr>
          </a:p>
          <a:p>
            <a:pPr algn="l"/>
            <a:r>
              <a:rPr lang="en-US" sz="1600" b="1" dirty="0">
                <a:solidFill>
                  <a:schemeClr val="tx1"/>
                </a:solidFill>
              </a:rPr>
              <a:t>The MQB3 facilitates the following meter shop functions in high volume:</a:t>
            </a:r>
          </a:p>
          <a:p>
            <a:pPr marL="171450" indent="-171450" algn="l">
              <a:buFont typeface="Arial" panose="020B0604020202020204" pitchFamily="34" charset="0"/>
              <a:buChar char="•"/>
            </a:pPr>
            <a:r>
              <a:rPr lang="en-US" sz="1600" dirty="0">
                <a:solidFill>
                  <a:schemeClr val="tx1"/>
                </a:solidFill>
              </a:rPr>
              <a:t>New AMI/AMR meters settings check-out</a:t>
            </a:r>
          </a:p>
          <a:p>
            <a:pPr marL="171450" indent="-171450" algn="l">
              <a:buFont typeface="Arial" panose="020B0604020202020204" pitchFamily="34" charset="0"/>
              <a:buChar char="•"/>
            </a:pPr>
            <a:r>
              <a:rPr lang="en-US" sz="1600" dirty="0">
                <a:solidFill>
                  <a:schemeClr val="tx1"/>
                </a:solidFill>
              </a:rPr>
              <a:t>Meter program updates</a:t>
            </a:r>
          </a:p>
          <a:p>
            <a:pPr marL="171450" indent="-171450" algn="l">
              <a:buFont typeface="Arial" panose="020B0604020202020204" pitchFamily="34" charset="0"/>
              <a:buChar char="•"/>
            </a:pPr>
            <a:r>
              <a:rPr lang="en-US" sz="1600" dirty="0">
                <a:solidFill>
                  <a:schemeClr val="tx1"/>
                </a:solidFill>
              </a:rPr>
              <a:t>Software revision checking for both the meter and the communications module</a:t>
            </a:r>
          </a:p>
          <a:p>
            <a:pPr marL="171450" indent="-171450" algn="l">
              <a:buFont typeface="Arial" panose="020B0604020202020204" pitchFamily="34" charset="0"/>
              <a:buChar char="•"/>
            </a:pPr>
            <a:r>
              <a:rPr lang="en-US" sz="1600" dirty="0">
                <a:solidFill>
                  <a:schemeClr val="tx1"/>
                </a:solidFill>
              </a:rPr>
              <a:t>Communications module troubleshooting</a:t>
            </a:r>
          </a:p>
          <a:p>
            <a:pPr marL="171450" indent="-171450" algn="l">
              <a:buFont typeface="Arial" panose="020B0604020202020204" pitchFamily="34" charset="0"/>
              <a:buChar char="•"/>
            </a:pPr>
            <a:r>
              <a:rPr lang="en-US" sz="1600" dirty="0">
                <a:solidFill>
                  <a:schemeClr val="tx1"/>
                </a:solidFill>
              </a:rPr>
              <a:t>Checking of problem meters for open/shorted elements</a:t>
            </a:r>
          </a:p>
        </p:txBody>
      </p:sp>
      <p:sp>
        <p:nvSpPr>
          <p:cNvPr id="7" name="Title 1">
            <a:extLst>
              <a:ext uri="{FF2B5EF4-FFF2-40B4-BE49-F238E27FC236}">
                <a16:creationId xmlns:a16="http://schemas.microsoft.com/office/drawing/2014/main" id="{1CB78161-999A-4A9C-BFD5-56EB18BC52C0}"/>
              </a:ext>
            </a:extLst>
          </p:cNvPr>
          <p:cNvSpPr txBox="1">
            <a:spLocks/>
          </p:cNvSpPr>
          <p:nvPr/>
        </p:nvSpPr>
        <p:spPr>
          <a:xfrm>
            <a:off x="1225401" y="255973"/>
            <a:ext cx="766325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800" dirty="0"/>
              <a:t>Typical Test Setups for Shop and Field</a:t>
            </a:r>
          </a:p>
        </p:txBody>
      </p:sp>
      <p:sp>
        <p:nvSpPr>
          <p:cNvPr id="2" name="Footer Placeholder 1">
            <a:extLst>
              <a:ext uri="{FF2B5EF4-FFF2-40B4-BE49-F238E27FC236}">
                <a16:creationId xmlns:a16="http://schemas.microsoft.com/office/drawing/2014/main" id="{B73F94CA-6729-43EF-A886-91DBAB27208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E3CE5A3-4671-4217-AFC9-A0634B17D19D}"/>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377151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appliance, kitchen appliance&#10;&#10;Description automatically generated">
            <a:extLst>
              <a:ext uri="{FF2B5EF4-FFF2-40B4-BE49-F238E27FC236}">
                <a16:creationId xmlns:a16="http://schemas.microsoft.com/office/drawing/2014/main" id="{509DE1F7-0A09-4A88-B224-7E37D2FD2B88}"/>
              </a:ext>
            </a:extLst>
          </p:cNvPr>
          <p:cNvPicPr>
            <a:picLocks noChangeAspect="1"/>
          </p:cNvPicPr>
          <p:nvPr/>
        </p:nvPicPr>
        <p:blipFill>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5839526" y="2209800"/>
            <a:ext cx="2695573" cy="4194212"/>
          </a:xfrm>
          <a:prstGeom prst="rect">
            <a:avLst/>
          </a:prstGeom>
        </p:spPr>
      </p:pic>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7263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 (TESCO MQB) </a:t>
            </a:r>
          </a:p>
          <a:p>
            <a:pPr eaLnBrk="1" hangingPunct="1">
              <a:lnSpc>
                <a:spcPct val="80000"/>
              </a:lnSpc>
            </a:pPr>
            <a:r>
              <a:rPr lang="en-US" altLang="en-US" sz="2000" b="1" dirty="0">
                <a:cs typeface="Arial" charset="0"/>
              </a:rPr>
              <a:t>Multi-position and Single Position</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08901" y="2463324"/>
            <a:ext cx="4262696" cy="3687163"/>
          </a:xfrm>
          <a:prstGeom prst="rect">
            <a:avLst/>
          </a:prstGeom>
          <a:noFill/>
        </p:spPr>
        <p:txBody>
          <a:bodyPr wrap="square" rtlCol="0">
            <a:spAutoFit/>
          </a:bodyPr>
          <a:lstStyle/>
          <a:p>
            <a:pPr algn="l"/>
            <a:r>
              <a:rPr lang="en-US" sz="1600" dirty="0">
                <a:solidFill>
                  <a:schemeClr val="tx1"/>
                </a:solidFill>
              </a:rPr>
              <a:t>Power-up and apply load to electric watt-hour meters for functionality testing with TESCO’s multi-position MQBs. These boards assist with AMI Meter Certification process and AMI meter qualification and communication testing.</a:t>
            </a:r>
          </a:p>
          <a:p>
            <a:pPr algn="l"/>
            <a:endParaRPr lang="en-US" sz="1600" dirty="0">
              <a:solidFill>
                <a:schemeClr val="tx1"/>
              </a:solidFill>
            </a:endParaRPr>
          </a:p>
          <a:p>
            <a:pPr algn="l"/>
            <a:r>
              <a:rPr lang="en-US" sz="1600" dirty="0">
                <a:solidFill>
                  <a:schemeClr val="tx1"/>
                </a:solidFill>
              </a:rPr>
              <a:t>Available in functional test, series parallel, and true three-phase configurations, these boards can be banked together to provide any number of sockets required. Disconnect testing is standard on all TESCO MQBs and each socket position is designed to accommodate any meter form requested.</a:t>
            </a:r>
          </a:p>
        </p:txBody>
      </p:sp>
      <p:sp>
        <p:nvSpPr>
          <p:cNvPr id="7" name="Title 1">
            <a:extLst>
              <a:ext uri="{FF2B5EF4-FFF2-40B4-BE49-F238E27FC236}">
                <a16:creationId xmlns:a16="http://schemas.microsoft.com/office/drawing/2014/main" id="{06521572-083E-4D62-B55A-6AFFC0F6F6FD}"/>
              </a:ext>
            </a:extLst>
          </p:cNvPr>
          <p:cNvSpPr txBox="1">
            <a:spLocks/>
          </p:cNvSpPr>
          <p:nvPr/>
        </p:nvSpPr>
        <p:spPr>
          <a:xfrm>
            <a:off x="1225401" y="179773"/>
            <a:ext cx="766325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800"/>
              <a:t>Typical Test Setups for Shop and Field</a:t>
            </a:r>
          </a:p>
        </p:txBody>
      </p:sp>
      <p:sp>
        <p:nvSpPr>
          <p:cNvPr id="2" name="Footer Placeholder 1">
            <a:extLst>
              <a:ext uri="{FF2B5EF4-FFF2-40B4-BE49-F238E27FC236}">
                <a16:creationId xmlns:a16="http://schemas.microsoft.com/office/drawing/2014/main" id="{F69BA3D8-49F3-466E-88A5-FDB0DF1068D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14DCE2D-EE5E-4F2A-A368-0BC345F3741E}"/>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240123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7263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 (TESCO Cat. 2990) </a:t>
            </a:r>
          </a:p>
          <a:p>
            <a:pPr eaLnBrk="1" hangingPunct="1">
              <a:lnSpc>
                <a:spcPct val="80000"/>
              </a:lnSpc>
            </a:pPr>
            <a:r>
              <a:rPr lang="en-US" altLang="en-US" sz="2000" b="1" dirty="0">
                <a:cs typeface="Arial" charset="0"/>
              </a:rPr>
              <a:t>Multi-position and Single Position</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24281" y="2617336"/>
            <a:ext cx="4262696" cy="3440942"/>
          </a:xfrm>
          <a:prstGeom prst="rect">
            <a:avLst/>
          </a:prstGeom>
          <a:noFill/>
        </p:spPr>
        <p:txBody>
          <a:bodyPr wrap="square" rtlCol="0">
            <a:spAutoFit/>
          </a:bodyPr>
          <a:lstStyle/>
          <a:p>
            <a:pPr algn="l"/>
            <a:r>
              <a:rPr lang="en-US" sz="1600" dirty="0">
                <a:solidFill>
                  <a:schemeClr val="tx1"/>
                </a:solidFill>
              </a:rPr>
              <a:t>The 2990 revolutionizes meter testing by providing full series parallel meter testing in a small, budget-friendly desktop package.</a:t>
            </a:r>
          </a:p>
          <a:p>
            <a:pPr algn="l"/>
            <a:endParaRPr lang="en-US" sz="1600" dirty="0">
              <a:solidFill>
                <a:schemeClr val="tx1"/>
              </a:solidFill>
            </a:endParaRPr>
          </a:p>
          <a:p>
            <a:pPr algn="l"/>
            <a:r>
              <a:rPr lang="en-US" sz="1600" dirty="0">
                <a:solidFill>
                  <a:schemeClr val="tx1"/>
                </a:solidFill>
              </a:rPr>
              <a:t>A fully ANSI compliant test board, the 2990 offers complete testing of all meters under the widest range of test conditions. The new waveform generator has all waveforms called out in ANSI C12.20-2015 (pub. 4/2017). All common electromechanical and solid-state meters up to 50 amps can be tested with the 2990 using the single voltage and three isolated current sources.</a:t>
            </a:r>
          </a:p>
        </p:txBody>
      </p:sp>
      <p:pic>
        <p:nvPicPr>
          <p:cNvPr id="6" name="Picture 5" descr="Calendar&#10;&#10;Description automatically generated with low confidence">
            <a:extLst>
              <a:ext uri="{FF2B5EF4-FFF2-40B4-BE49-F238E27FC236}">
                <a16:creationId xmlns:a16="http://schemas.microsoft.com/office/drawing/2014/main" id="{A72D0E34-AD86-417F-87D2-1E122541D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42" y="2262722"/>
            <a:ext cx="3085159" cy="3833277"/>
          </a:xfrm>
          <a:prstGeom prst="rect">
            <a:avLst/>
          </a:prstGeom>
        </p:spPr>
      </p:pic>
      <p:sp>
        <p:nvSpPr>
          <p:cNvPr id="7" name="Title 1">
            <a:extLst>
              <a:ext uri="{FF2B5EF4-FFF2-40B4-BE49-F238E27FC236}">
                <a16:creationId xmlns:a16="http://schemas.microsoft.com/office/drawing/2014/main" id="{3CA33F4D-A7C7-4B32-B07A-6047067D8F40}"/>
              </a:ext>
            </a:extLst>
          </p:cNvPr>
          <p:cNvSpPr txBox="1">
            <a:spLocks/>
          </p:cNvSpPr>
          <p:nvPr/>
        </p:nvSpPr>
        <p:spPr>
          <a:xfrm>
            <a:off x="1175950" y="255973"/>
            <a:ext cx="766325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800" dirty="0"/>
              <a:t>Typical Test Setups for Shop and Field</a:t>
            </a:r>
          </a:p>
        </p:txBody>
      </p:sp>
      <p:sp>
        <p:nvSpPr>
          <p:cNvPr id="2" name="Footer Placeholder 1">
            <a:extLst>
              <a:ext uri="{FF2B5EF4-FFF2-40B4-BE49-F238E27FC236}">
                <a16:creationId xmlns:a16="http://schemas.microsoft.com/office/drawing/2014/main" id="{2BA9C746-C535-4FBE-A7AF-9BFC8A174DC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C53C01F-F329-449E-ACB6-02C5BF03A12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137437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3877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Field Test Kits</a:t>
            </a:r>
            <a:endParaRPr lang="en-US" altLang="en-US" sz="2000" b="1" dirty="0">
              <a:cs typeface="Arial" charset="0"/>
            </a:endParaRPr>
          </a:p>
        </p:txBody>
      </p:sp>
      <p:sp>
        <p:nvSpPr>
          <p:cNvPr id="11" name="TextBox 10">
            <a:extLst>
              <a:ext uri="{FF2B5EF4-FFF2-40B4-BE49-F238E27FC236}">
                <a16:creationId xmlns:a16="http://schemas.microsoft.com/office/drawing/2014/main" id="{D959651D-32D6-4086-98EC-84C300896074}"/>
              </a:ext>
            </a:extLst>
          </p:cNvPr>
          <p:cNvSpPr txBox="1"/>
          <p:nvPr/>
        </p:nvSpPr>
        <p:spPr>
          <a:xfrm>
            <a:off x="204424" y="1935178"/>
            <a:ext cx="5791200" cy="4801314"/>
          </a:xfrm>
          <a:prstGeom prst="rect">
            <a:avLst/>
          </a:prstGeom>
          <a:noFill/>
        </p:spPr>
        <p:txBody>
          <a:bodyPr wrap="square" rtlCol="0">
            <a:spAutoFit/>
          </a:bodyPr>
          <a:lstStyle/>
          <a:p>
            <a:pPr algn="l"/>
            <a:r>
              <a:rPr lang="en-US" sz="1500" dirty="0">
                <a:solidFill>
                  <a:schemeClr val="tx1"/>
                </a:solidFill>
              </a:rPr>
              <a:t>As a utility, most revenue comes from large customers who have transformer-rated services.  At transformer rated sites the opportunity for something to go wrong is much greater than at a self-contained site.  Studies have shown that at transformer-rated sites, most issues are related to wiring, CTs, PTs and other issues.  If you want to be sure that the customer is billed correctly and you are not losing revenue, you must test the whole site, not just the meter.</a:t>
            </a:r>
          </a:p>
          <a:p>
            <a:pPr algn="l"/>
            <a:r>
              <a:rPr lang="en-US" sz="1500" dirty="0">
                <a:solidFill>
                  <a:schemeClr val="tx1"/>
                </a:solidFill>
              </a:rPr>
              <a:t>TESCO’s all-in-one 6330 Meter Site Analyzer gives you the most versatile site testing tool available in a small, lightweight package. </a:t>
            </a:r>
          </a:p>
          <a:p>
            <a:pPr algn="l"/>
            <a:r>
              <a:rPr lang="en-US" sz="1500" dirty="0">
                <a:solidFill>
                  <a:schemeClr val="tx1"/>
                </a:solidFill>
              </a:rPr>
              <a:t>No other test system has the functionality of:</a:t>
            </a:r>
          </a:p>
          <a:p>
            <a:pPr marL="285750" indent="-285750" algn="l">
              <a:buFont typeface="Arial" panose="020B0604020202020204" pitchFamily="34" charset="0"/>
              <a:buChar char="•"/>
            </a:pPr>
            <a:r>
              <a:rPr lang="en-US" sz="1500" dirty="0">
                <a:solidFill>
                  <a:schemeClr val="tx1"/>
                </a:solidFill>
              </a:rPr>
              <a:t>Complete Site Verification</a:t>
            </a:r>
          </a:p>
          <a:p>
            <a:pPr marL="285750" indent="-285750" algn="l">
              <a:buFont typeface="Arial" panose="020B0604020202020204" pitchFamily="34" charset="0"/>
              <a:buChar char="•"/>
            </a:pPr>
            <a:r>
              <a:rPr lang="en-US" sz="1500" dirty="0">
                <a:solidFill>
                  <a:schemeClr val="tx1"/>
                </a:solidFill>
              </a:rPr>
              <a:t>CT Testing (ratio with Burden, burden, admittance)</a:t>
            </a:r>
          </a:p>
          <a:p>
            <a:pPr marL="285750" indent="-285750" algn="l">
              <a:buFont typeface="Arial" panose="020B0604020202020204" pitchFamily="34" charset="0"/>
              <a:buChar char="•"/>
            </a:pPr>
            <a:r>
              <a:rPr lang="en-US" sz="1500" dirty="0">
                <a:solidFill>
                  <a:schemeClr val="tx1"/>
                </a:solidFill>
              </a:rPr>
              <a:t>Meter Testing</a:t>
            </a:r>
          </a:p>
          <a:p>
            <a:pPr marL="285750" indent="-285750" algn="l">
              <a:buFont typeface="Arial" panose="020B0604020202020204" pitchFamily="34" charset="0"/>
              <a:buChar char="•"/>
            </a:pPr>
            <a:r>
              <a:rPr lang="en-US" sz="1500" dirty="0">
                <a:solidFill>
                  <a:schemeClr val="tx1"/>
                </a:solidFill>
              </a:rPr>
              <a:t>Customer Load to 20A</a:t>
            </a:r>
          </a:p>
          <a:p>
            <a:pPr marL="285750" indent="-285750" algn="l">
              <a:buFont typeface="Arial" panose="020B0604020202020204" pitchFamily="34" charset="0"/>
              <a:buChar char="•"/>
            </a:pPr>
            <a:r>
              <a:rPr lang="en-US" sz="1500" dirty="0">
                <a:solidFill>
                  <a:schemeClr val="tx1"/>
                </a:solidFill>
              </a:rPr>
              <a:t>Load Box to 5A</a:t>
            </a:r>
          </a:p>
          <a:p>
            <a:pPr marL="285750" indent="-285750" algn="l">
              <a:buFont typeface="Arial" panose="020B0604020202020204" pitchFamily="34" charset="0"/>
              <a:buChar char="•"/>
            </a:pPr>
            <a:r>
              <a:rPr lang="en-US" sz="1500" dirty="0">
                <a:solidFill>
                  <a:schemeClr val="tx1"/>
                </a:solidFill>
              </a:rPr>
              <a:t>Accuracy, Demand, Timed Register, Timed Run, Energy Delivery</a:t>
            </a:r>
          </a:p>
        </p:txBody>
      </p:sp>
      <p:pic>
        <p:nvPicPr>
          <p:cNvPr id="9" name="Picture 8">
            <a:extLst>
              <a:ext uri="{FF2B5EF4-FFF2-40B4-BE49-F238E27FC236}">
                <a16:creationId xmlns:a16="http://schemas.microsoft.com/office/drawing/2014/main" id="{8B0F6DD1-87E2-42AE-82F8-0CCE305CA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083" y="1963141"/>
            <a:ext cx="3108493" cy="3892374"/>
          </a:xfrm>
          <a:prstGeom prst="rect">
            <a:avLst/>
          </a:prstGeom>
        </p:spPr>
      </p:pic>
      <p:sp>
        <p:nvSpPr>
          <p:cNvPr id="7" name="Title 1">
            <a:extLst>
              <a:ext uri="{FF2B5EF4-FFF2-40B4-BE49-F238E27FC236}">
                <a16:creationId xmlns:a16="http://schemas.microsoft.com/office/drawing/2014/main" id="{2EB0AAE0-2954-4350-80D1-FB436F0DAC08}"/>
              </a:ext>
            </a:extLst>
          </p:cNvPr>
          <p:cNvSpPr txBox="1">
            <a:spLocks/>
          </p:cNvSpPr>
          <p:nvPr/>
        </p:nvSpPr>
        <p:spPr>
          <a:xfrm>
            <a:off x="1225401" y="179773"/>
            <a:ext cx="766325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800"/>
              <a:t>Typical Test Setups for Shop and Field</a:t>
            </a:r>
          </a:p>
        </p:txBody>
      </p:sp>
      <p:sp>
        <p:nvSpPr>
          <p:cNvPr id="2" name="Footer Placeholder 1">
            <a:extLst>
              <a:ext uri="{FF2B5EF4-FFF2-40B4-BE49-F238E27FC236}">
                <a16:creationId xmlns:a16="http://schemas.microsoft.com/office/drawing/2014/main" id="{3F8A1398-0D24-4211-A998-BC0FBF6EE0D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4BC4B1D-69DD-4819-A75F-13D6BC671DBB}"/>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7810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8265" y="1066800"/>
            <a:ext cx="5792535" cy="544302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1900" dirty="0">
                <a:cs typeface="Arial" charset="0"/>
              </a:rPr>
              <a:t>Once upon a time meter testing was only about accuracy.  AMI has changed that completely.  </a:t>
            </a:r>
          </a:p>
          <a:p>
            <a:pPr algn="l" eaLnBrk="1" hangingPunct="1">
              <a:lnSpc>
                <a:spcPct val="80000"/>
              </a:lnSpc>
            </a:pPr>
            <a:endParaRPr lang="en-US" altLang="en-US" sz="1900" dirty="0">
              <a:cs typeface="Arial" charset="0"/>
            </a:endParaRPr>
          </a:p>
          <a:p>
            <a:pPr algn="l" eaLnBrk="1" hangingPunct="1">
              <a:lnSpc>
                <a:spcPct val="80000"/>
              </a:lnSpc>
            </a:pPr>
            <a:r>
              <a:rPr lang="en-US" altLang="en-US" sz="1900" dirty="0">
                <a:cs typeface="Arial" charset="0"/>
              </a:rPr>
              <a:t>We have always tested the functionality of the meter, but when all the meter did was measure energy, this meant all we were interested in was an accuracy test.  </a:t>
            </a:r>
          </a:p>
          <a:p>
            <a:pPr algn="l" eaLnBrk="1" hangingPunct="1">
              <a:lnSpc>
                <a:spcPct val="80000"/>
              </a:lnSpc>
            </a:pPr>
            <a:endParaRPr lang="en-US" altLang="en-US" sz="1900" dirty="0">
              <a:cs typeface="Arial" charset="0"/>
            </a:endParaRPr>
          </a:p>
          <a:p>
            <a:pPr algn="l" eaLnBrk="1" hangingPunct="1">
              <a:lnSpc>
                <a:spcPct val="80000"/>
              </a:lnSpc>
            </a:pPr>
            <a:r>
              <a:rPr lang="en-US" altLang="en-US" sz="1900" dirty="0">
                <a:cs typeface="Arial" charset="0"/>
              </a:rPr>
              <a:t>Today’s AMI meters may have a disconnect device under the cover, provides a variety of distribution related information including direct voltage and current measurements that can be provided back to the head end.  The communication to the meter is two ways and the meters can be upgraded over the air.  The meter can have temperature alerts, tamper alerts, micro arc detection (hot socket) alerts and last gasp alerts among other alarms.  Wave forms can be recorded, and a host of distribution specific data collected and transmitted.  All this functionality is now becoming part of “meter testing”.  </a:t>
            </a:r>
          </a:p>
          <a:p>
            <a:pPr algn="l" eaLnBrk="1" hangingPunct="1">
              <a:lnSpc>
                <a:spcPct val="80000"/>
              </a:lnSpc>
            </a:pPr>
            <a:endParaRPr lang="en-US" altLang="en-US" sz="1900" dirty="0">
              <a:cs typeface="Arial" charset="0"/>
            </a:endParaRPr>
          </a:p>
        </p:txBody>
      </p:sp>
      <p:pic>
        <p:nvPicPr>
          <p:cNvPr id="3" name="Picture 2" descr="A picture containing indoor&#10;&#10;Description automatically generated">
            <a:extLst>
              <a:ext uri="{FF2B5EF4-FFF2-40B4-BE49-F238E27FC236}">
                <a16:creationId xmlns:a16="http://schemas.microsoft.com/office/drawing/2014/main" id="{43EF8F5C-500B-4D37-B789-BEE097576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435" y="2133600"/>
            <a:ext cx="2017365" cy="3285423"/>
          </a:xfrm>
          <a:prstGeom prst="rect">
            <a:avLst/>
          </a:prstGeom>
        </p:spPr>
      </p:pic>
      <p:sp>
        <p:nvSpPr>
          <p:cNvPr id="8" name="Title 1">
            <a:extLst>
              <a:ext uri="{FF2B5EF4-FFF2-40B4-BE49-F238E27FC236}">
                <a16:creationId xmlns:a16="http://schemas.microsoft.com/office/drawing/2014/main" id="{53FB5F7B-5128-4EB3-A39D-1C31A757C002}"/>
              </a:ext>
            </a:extLst>
          </p:cNvPr>
          <p:cNvSpPr txBox="1">
            <a:spLocks/>
          </p:cNvSpPr>
          <p:nvPr/>
        </p:nvSpPr>
        <p:spPr>
          <a:xfrm>
            <a:off x="1225401" y="255973"/>
            <a:ext cx="766325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Is the Meter Test All About Accuracy?</a:t>
            </a:r>
          </a:p>
        </p:txBody>
      </p:sp>
      <p:sp>
        <p:nvSpPr>
          <p:cNvPr id="2" name="Footer Placeholder 1">
            <a:extLst>
              <a:ext uri="{FF2B5EF4-FFF2-40B4-BE49-F238E27FC236}">
                <a16:creationId xmlns:a16="http://schemas.microsoft.com/office/drawing/2014/main" id="{59C66257-B992-4911-B9E3-D4E60875113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F1EFC7F-6921-43DB-B28B-8303212C73DA}"/>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40015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FF0000"/>
                </a:solidFill>
                <a:latin typeface="+mj-lt"/>
              </a:rPr>
              <a:t>Questions to Answer</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E187769D-ADBC-4F06-AE9E-65DEB1CF57EC}"/>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497135" y="1600200"/>
            <a:ext cx="4189665" cy="480131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For transformer rated services the site inspection and verification is far more important than just the meter test.  The meter test is only one component of this work and is often the least important of all the steps on the check list.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We are interested in single phase meter testing in this presentation but even at self-contained residential services performing a visual inspection of the site often determines what the issue or issues may be with the site that have nothing to do with the accuracy of the meter.  </a:t>
            </a:r>
          </a:p>
          <a:p>
            <a:pPr algn="l" eaLnBrk="1" hangingPunct="1">
              <a:lnSpc>
                <a:spcPct val="80000"/>
              </a:lnSpc>
            </a:pPr>
            <a:endParaRPr lang="en-US" altLang="en-US" sz="2000" dirty="0">
              <a:cs typeface="Arial" charset="0"/>
            </a:endParaRPr>
          </a:p>
        </p:txBody>
      </p:sp>
      <p:pic>
        <p:nvPicPr>
          <p:cNvPr id="7" name="Picture 6" descr="A computer on a table&#10;&#10;Description automatically generated with medium confidence">
            <a:extLst>
              <a:ext uri="{FF2B5EF4-FFF2-40B4-BE49-F238E27FC236}">
                <a16:creationId xmlns:a16="http://schemas.microsoft.com/office/drawing/2014/main" id="{8356158C-7B5A-4942-8E2B-85AF0F000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936" y="1550399"/>
            <a:ext cx="3503864" cy="4671819"/>
          </a:xfrm>
          <a:prstGeom prst="rect">
            <a:avLst/>
          </a:prstGeom>
        </p:spPr>
      </p:pic>
      <p:sp>
        <p:nvSpPr>
          <p:cNvPr id="2" name="Title 1">
            <a:extLst>
              <a:ext uri="{FF2B5EF4-FFF2-40B4-BE49-F238E27FC236}">
                <a16:creationId xmlns:a16="http://schemas.microsoft.com/office/drawing/2014/main" id="{B7797CC8-0AFB-4410-B841-60FDC4117828}"/>
              </a:ext>
            </a:extLst>
          </p:cNvPr>
          <p:cNvSpPr>
            <a:spLocks noGrp="1"/>
          </p:cNvSpPr>
          <p:nvPr>
            <p:ph type="title"/>
          </p:nvPr>
        </p:nvSpPr>
        <p:spPr>
          <a:xfrm>
            <a:off x="1752600" y="103573"/>
            <a:ext cx="6958399" cy="810827"/>
          </a:xfrm>
        </p:spPr>
        <p:txBody>
          <a:bodyPr>
            <a:normAutofit fontScale="90000"/>
          </a:bodyPr>
          <a:lstStyle/>
          <a:p>
            <a:r>
              <a:rPr lang="en-US" dirty="0"/>
              <a:t>Site Inspection Vs. Meter Testing</a:t>
            </a:r>
          </a:p>
        </p:txBody>
      </p:sp>
      <p:sp>
        <p:nvSpPr>
          <p:cNvPr id="3" name="Footer Placeholder 2">
            <a:extLst>
              <a:ext uri="{FF2B5EF4-FFF2-40B4-BE49-F238E27FC236}">
                <a16:creationId xmlns:a16="http://schemas.microsoft.com/office/drawing/2014/main" id="{99D698F6-F8DA-46D3-BAA9-0116766F5A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E9369DB-422E-4B68-9ACA-68887085B45A}"/>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extLst>
      <p:ext uri="{BB962C8B-B14F-4D97-AF65-F5344CB8AC3E}">
        <p14:creationId xmlns:p14="http://schemas.microsoft.com/office/powerpoint/2010/main" val="228481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5364" name="Text Box 4"/>
          <p:cNvSpPr txBox="1">
            <a:spLocks noChangeArrowheads="1"/>
          </p:cNvSpPr>
          <p:nvPr/>
        </p:nvSpPr>
        <p:spPr bwMode="auto">
          <a:xfrm>
            <a:off x="467832" y="1600200"/>
            <a:ext cx="8218967"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rgbClr val="0033CC"/>
                </a:solidFill>
                <a:cs typeface="Arial" charset="0"/>
              </a:rPr>
              <a:t>Test an installation and system and not just a meter!</a:t>
            </a:r>
            <a:r>
              <a:rPr lang="en-US" altLang="en-US" sz="2200" dirty="0">
                <a:cs typeface="Arial" charset="0"/>
              </a:rPr>
              <a:t> </a:t>
            </a:r>
          </a:p>
          <a:p>
            <a:pPr algn="l" eaLnBrk="1" hangingPunct="1"/>
            <a:r>
              <a:rPr lang="en-US" altLang="en-US" sz="2200" dirty="0">
                <a:cs typeface="Arial" charset="0"/>
              </a:rPr>
              <a:t>Test programs may need to involve testing and checking the meter performance as well as checking and testing the installation. This more extensive test check list needs to be done especially for the higher revenue C&amp;I customers.</a:t>
            </a:r>
            <a:r>
              <a:rPr lang="en-US" altLang="en-US" sz="2800" dirty="0">
                <a:cs typeface="Arial" charset="0"/>
              </a:rPr>
              <a:t>  </a:t>
            </a:r>
            <a:endParaRPr lang="en-US" altLang="en-US" sz="2400" dirty="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33" y="3886200"/>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144592" y="3733800"/>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a:extLst>
              <a:ext uri="{FF2B5EF4-FFF2-40B4-BE49-F238E27FC236}">
                <a16:creationId xmlns:a16="http://schemas.microsoft.com/office/drawing/2014/main" id="{4DEB2ED5-1569-4D10-A00E-0877C3378EE5}"/>
              </a:ext>
            </a:extLst>
          </p:cNvPr>
          <p:cNvSpPr txBox="1">
            <a:spLocks/>
          </p:cNvSpPr>
          <p:nvPr/>
        </p:nvSpPr>
        <p:spPr>
          <a:xfrm>
            <a:off x="1752600" y="255973"/>
            <a:ext cx="6958399" cy="810827"/>
          </a:xfrm>
          <a:prstGeom prst="rect">
            <a:avLst/>
          </a:prstGeom>
        </p:spPr>
        <p:txBody>
          <a:bodyPr>
            <a:normAutofit fontScale="90000"/>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nl-NL" dirty="0"/>
              <a:t>Testing a Meter Vs. Testing a Site</a:t>
            </a:r>
          </a:p>
        </p:txBody>
      </p:sp>
      <p:sp>
        <p:nvSpPr>
          <p:cNvPr id="2" name="Footer Placeholder 1">
            <a:extLst>
              <a:ext uri="{FF2B5EF4-FFF2-40B4-BE49-F238E27FC236}">
                <a16:creationId xmlns:a16="http://schemas.microsoft.com/office/drawing/2014/main" id="{59308F21-A3CB-4FBF-BF65-E1646665F5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222F60F-4314-4468-81C9-4EA38A53F2AE}"/>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extLst>
      <p:ext uri="{BB962C8B-B14F-4D97-AF65-F5344CB8AC3E}">
        <p14:creationId xmlns:p14="http://schemas.microsoft.com/office/powerpoint/2010/main" val="980267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447800"/>
            <a:ext cx="8229600" cy="36933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Customers always have the right to request a meter test.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000" dirty="0">
              <a:latin typeface="Times New Roman" pitchFamily="18" charset="0"/>
            </a:endParaRPr>
          </a:p>
        </p:txBody>
      </p:sp>
      <p:pic>
        <p:nvPicPr>
          <p:cNvPr id="1026" name="Picture 2" descr="5 Questions to Ask Your Customers | Qminder">
            <a:extLst>
              <a:ext uri="{FF2B5EF4-FFF2-40B4-BE49-F238E27FC236}">
                <a16:creationId xmlns:a16="http://schemas.microsoft.com/office/drawing/2014/main" id="{4D92F10C-0C39-4A8D-A0E4-1C883EB0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4953000"/>
            <a:ext cx="3260724" cy="1630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74354E-B605-4518-AA0A-6285BB31EA98}"/>
              </a:ext>
            </a:extLst>
          </p:cNvPr>
          <p:cNvSpPr>
            <a:spLocks noGrp="1"/>
          </p:cNvSpPr>
          <p:nvPr>
            <p:ph type="title"/>
          </p:nvPr>
        </p:nvSpPr>
        <p:spPr>
          <a:xfrm>
            <a:off x="1752600" y="103573"/>
            <a:ext cx="6958399" cy="810827"/>
          </a:xfrm>
        </p:spPr>
        <p:txBody>
          <a:bodyPr/>
          <a:lstStyle/>
          <a:p>
            <a:r>
              <a:rPr lang="en-US" dirty="0"/>
              <a:t>Compliant Testing</a:t>
            </a:r>
          </a:p>
        </p:txBody>
      </p:sp>
      <p:sp>
        <p:nvSpPr>
          <p:cNvPr id="3" name="Footer Placeholder 2">
            <a:extLst>
              <a:ext uri="{FF2B5EF4-FFF2-40B4-BE49-F238E27FC236}">
                <a16:creationId xmlns:a16="http://schemas.microsoft.com/office/drawing/2014/main" id="{B28F1076-5DC5-40DB-B675-7A1EACFB2D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A1338C7-A7FF-49A3-BBCC-719C47C517EF}"/>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D7B2-AD0E-4FCC-B386-8BAEC00A290A}"/>
              </a:ext>
            </a:extLst>
          </p:cNvPr>
          <p:cNvSpPr>
            <a:spLocks noGrp="1"/>
          </p:cNvSpPr>
          <p:nvPr>
            <p:ph type="title"/>
          </p:nvPr>
        </p:nvSpPr>
        <p:spPr>
          <a:xfrm>
            <a:off x="1524000" y="234568"/>
            <a:ext cx="7208107" cy="679832"/>
          </a:xfrm>
        </p:spPr>
        <p:txBody>
          <a:bodyPr>
            <a:normAutofit/>
          </a:bodyPr>
          <a:lstStyle/>
          <a:p>
            <a:r>
              <a:rPr lang="en-US" sz="3600" dirty="0"/>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200" dirty="0">
                <a:latin typeface="Arial" charset="0"/>
                <a:cs typeface="Arial" charset="0"/>
              </a:rPr>
              <a:t>New Meters</a:t>
            </a:r>
          </a:p>
          <a:p>
            <a:pPr lvl="1" eaLnBrk="1" hangingPunct="1"/>
            <a:r>
              <a:rPr lang="en-US" altLang="en-US" sz="2200" dirty="0">
                <a:latin typeface="Arial" charset="0"/>
                <a:cs typeface="Arial" charset="0"/>
              </a:rPr>
              <a:t>Manufacturers tests</a:t>
            </a:r>
          </a:p>
          <a:p>
            <a:pPr lvl="1" eaLnBrk="1" hangingPunct="1"/>
            <a:r>
              <a:rPr lang="en-US" altLang="en-US" sz="2200" dirty="0">
                <a:latin typeface="Arial" charset="0"/>
                <a:cs typeface="Arial" charset="0"/>
              </a:rPr>
              <a:t>In-house tests on new </a:t>
            </a:r>
            <a:br>
              <a:rPr lang="en-US" altLang="en-US" sz="2200" dirty="0">
                <a:latin typeface="Arial" charset="0"/>
                <a:cs typeface="Arial" charset="0"/>
              </a:rPr>
            </a:br>
            <a:r>
              <a:rPr lang="en-US" altLang="en-US" sz="2200" dirty="0">
                <a:latin typeface="Arial" charset="0"/>
                <a:cs typeface="Arial" charset="0"/>
              </a:rPr>
              <a:t>shipments</a:t>
            </a:r>
          </a:p>
          <a:p>
            <a:pPr eaLnBrk="1" hangingPunct="1">
              <a:buFont typeface="Arial" panose="020B0604020202020204" pitchFamily="34" charset="0"/>
              <a:buChar char="•"/>
            </a:pPr>
            <a:r>
              <a:rPr lang="en-US" altLang="en-US" sz="2200" dirty="0">
                <a:latin typeface="Arial" charset="0"/>
                <a:cs typeface="Arial" charset="0"/>
              </a:rPr>
              <a:t>Return to Service Testing </a:t>
            </a:r>
          </a:p>
          <a:p>
            <a:pPr eaLnBrk="1" hangingPunct="1">
              <a:buFont typeface="Arial" panose="020B0604020202020204" pitchFamily="34" charset="0"/>
              <a:buChar char="•"/>
            </a:pPr>
            <a:r>
              <a:rPr lang="en-US" altLang="en-US" sz="2200" dirty="0">
                <a:latin typeface="Arial" charset="0"/>
                <a:cs typeface="Arial" charset="0"/>
              </a:rPr>
              <a:t>In-Service Meters</a:t>
            </a:r>
          </a:p>
          <a:p>
            <a:pPr lvl="1" eaLnBrk="1" hangingPunct="1"/>
            <a:r>
              <a:rPr lang="en-US" altLang="en-US" sz="2200" dirty="0">
                <a:latin typeface="Arial" charset="0"/>
                <a:cs typeface="Arial" charset="0"/>
              </a:rPr>
              <a:t>Periodic Tests</a:t>
            </a:r>
          </a:p>
          <a:p>
            <a:pPr lvl="1" eaLnBrk="1" hangingPunct="1"/>
            <a:r>
              <a:rPr lang="en-US" altLang="en-US" sz="2200" dirty="0">
                <a:latin typeface="Arial" charset="0"/>
                <a:cs typeface="Arial" charset="0"/>
              </a:rPr>
              <a:t>Selective, random, or </a:t>
            </a:r>
            <a:br>
              <a:rPr lang="en-US" altLang="en-US" sz="2200" dirty="0">
                <a:latin typeface="Arial" charset="0"/>
                <a:cs typeface="Arial" charset="0"/>
              </a:rPr>
            </a:br>
            <a:r>
              <a:rPr lang="en-US" altLang="en-US" sz="2200" dirty="0">
                <a:latin typeface="Arial" charset="0"/>
                <a:cs typeface="Arial" charset="0"/>
              </a:rPr>
              <a:t>statistical testing</a:t>
            </a:r>
          </a:p>
          <a:p>
            <a:pPr eaLnBrk="1" hangingPunct="1">
              <a:buFont typeface="Arial" panose="020B0604020202020204" pitchFamily="34" charset="0"/>
              <a:buChar char="•"/>
            </a:pPr>
            <a:r>
              <a:rPr lang="en-US" altLang="en-US" sz="2200" dirty="0">
                <a:latin typeface="Arial" charset="0"/>
                <a:cs typeface="Arial" charset="0"/>
              </a:rPr>
              <a:t>Retirement tests </a:t>
            </a:r>
          </a:p>
          <a:p>
            <a:pPr eaLnBrk="1" hangingPunct="1">
              <a:buFont typeface="Arial" panose="020B0604020202020204" pitchFamily="34" charset="0"/>
              <a:buChar char="•"/>
            </a:pPr>
            <a:r>
              <a:rPr lang="en-US" altLang="en-US" sz="2200" dirty="0">
                <a:latin typeface="Arial" charset="0"/>
                <a:cs typeface="Arial" charset="0"/>
              </a:rPr>
              <a:t>Testing of related metering equipment</a:t>
            </a:r>
          </a:p>
        </p:txBody>
      </p:sp>
      <p:pic>
        <p:nvPicPr>
          <p:cNvPr id="3" name="Picture 2" descr="A picture containing outdoor, lined&#10;&#10;Description automatically generated">
            <a:extLst>
              <a:ext uri="{FF2B5EF4-FFF2-40B4-BE49-F238E27FC236}">
                <a16:creationId xmlns:a16="http://schemas.microsoft.com/office/drawing/2014/main" id="{DCF71538-5234-487F-9DE4-DC76215FB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564" y="1866900"/>
            <a:ext cx="3344136" cy="2057400"/>
          </a:xfrm>
          <a:prstGeom prst="rect">
            <a:avLst/>
          </a:prstGeom>
        </p:spPr>
      </p:pic>
      <p:sp>
        <p:nvSpPr>
          <p:cNvPr id="4" name="Footer Placeholder 3">
            <a:extLst>
              <a:ext uri="{FF2B5EF4-FFF2-40B4-BE49-F238E27FC236}">
                <a16:creationId xmlns:a16="http://schemas.microsoft.com/office/drawing/2014/main" id="{B917C386-2645-4720-A14C-A1ADF9F1B45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95600"/>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7670675-867A-4D64-872C-87CC2D1A0986}"/>
              </a:ext>
            </a:extLst>
          </p:cNvPr>
          <p:cNvSpPr>
            <a:spLocks noGrp="1"/>
          </p:cNvSpPr>
          <p:nvPr>
            <p:ph type="title"/>
          </p:nvPr>
        </p:nvSpPr>
        <p:spPr>
          <a:xfrm>
            <a:off x="1752600" y="152400"/>
            <a:ext cx="6958399" cy="810827"/>
          </a:xfrm>
        </p:spPr>
        <p:txBody>
          <a:bodyPr/>
          <a:lstStyle/>
          <a:p>
            <a:r>
              <a:rPr lang="en-US" dirty="0"/>
              <a:t>New Meter Testing Programs</a:t>
            </a:r>
          </a:p>
        </p:txBody>
      </p:sp>
      <p:sp>
        <p:nvSpPr>
          <p:cNvPr id="3" name="Footer Placeholder 2">
            <a:extLst>
              <a:ext uri="{FF2B5EF4-FFF2-40B4-BE49-F238E27FC236}">
                <a16:creationId xmlns:a16="http://schemas.microsoft.com/office/drawing/2014/main" id="{5BD3E2A5-7AB2-43E3-A017-26F9F7B7B80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21AB2DC-5969-4DC4-90A1-43630E8E1C91}"/>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98111" y="1600200"/>
            <a:ext cx="4953000" cy="34470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3" name="Picture 2" descr="A picture containing text, person, indoor, person&#10;&#10;Description automatically generated">
            <a:extLst>
              <a:ext uri="{FF2B5EF4-FFF2-40B4-BE49-F238E27FC236}">
                <a16:creationId xmlns:a16="http://schemas.microsoft.com/office/drawing/2014/main" id="{E8C1ADB6-7468-4084-ABD5-A83C68993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390" y="1714500"/>
            <a:ext cx="2571750" cy="3429000"/>
          </a:xfrm>
          <a:prstGeom prst="rect">
            <a:avLst/>
          </a:prstGeom>
        </p:spPr>
      </p:pic>
      <p:sp>
        <p:nvSpPr>
          <p:cNvPr id="2" name="Title 1">
            <a:extLst>
              <a:ext uri="{FF2B5EF4-FFF2-40B4-BE49-F238E27FC236}">
                <a16:creationId xmlns:a16="http://schemas.microsoft.com/office/drawing/2014/main" id="{DF5C7BC6-9178-49F2-968F-DDA139866AD1}"/>
              </a:ext>
            </a:extLst>
          </p:cNvPr>
          <p:cNvSpPr>
            <a:spLocks noGrp="1"/>
          </p:cNvSpPr>
          <p:nvPr>
            <p:ph type="title"/>
          </p:nvPr>
        </p:nvSpPr>
        <p:spPr>
          <a:xfrm>
            <a:off x="1524000" y="158368"/>
            <a:ext cx="7208107" cy="679832"/>
          </a:xfrm>
        </p:spPr>
        <p:txBody>
          <a:bodyPr/>
          <a:lstStyle/>
          <a:p>
            <a:r>
              <a:rPr lang="en-US" dirty="0"/>
              <a:t>Return to Service Testing</a:t>
            </a:r>
          </a:p>
        </p:txBody>
      </p:sp>
      <p:sp>
        <p:nvSpPr>
          <p:cNvPr id="4" name="Footer Placeholder 3">
            <a:extLst>
              <a:ext uri="{FF2B5EF4-FFF2-40B4-BE49-F238E27FC236}">
                <a16:creationId xmlns:a16="http://schemas.microsoft.com/office/drawing/2014/main" id="{79DCC4F6-CA1A-4187-80A9-B762DBF5B078}"/>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9221" name="Picture 8" descr="MP9004316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85628"/>
            <a:ext cx="358358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78A4BC-227B-46E3-BC90-E6822438453F}"/>
              </a:ext>
            </a:extLst>
          </p:cNvPr>
          <p:cNvSpPr>
            <a:spLocks noGrp="1"/>
          </p:cNvSpPr>
          <p:nvPr>
            <p:ph type="title"/>
          </p:nvPr>
        </p:nvSpPr>
        <p:spPr>
          <a:xfrm>
            <a:off x="1752600" y="103573"/>
            <a:ext cx="6958399" cy="810827"/>
          </a:xfrm>
        </p:spPr>
        <p:txBody>
          <a:bodyPr/>
          <a:lstStyle/>
          <a:p>
            <a:r>
              <a:rPr lang="en-US" dirty="0"/>
              <a:t>In-Service Testing</a:t>
            </a:r>
          </a:p>
        </p:txBody>
      </p:sp>
      <p:sp>
        <p:nvSpPr>
          <p:cNvPr id="3" name="Footer Placeholder 2">
            <a:extLst>
              <a:ext uri="{FF2B5EF4-FFF2-40B4-BE49-F238E27FC236}">
                <a16:creationId xmlns:a16="http://schemas.microsoft.com/office/drawing/2014/main" id="{7532464C-75E5-4216-81F6-73D7A7B7356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23368F6-E77B-4B8A-9FC1-C7CD25146B2B}"/>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41BB6-1152-4539-87F6-9AA6D43EF004}"/>
              </a:ext>
            </a:extLst>
          </p:cNvPr>
          <p:cNvSpPr>
            <a:spLocks noGrp="1"/>
          </p:cNvSpPr>
          <p:nvPr>
            <p:ph type="title"/>
          </p:nvPr>
        </p:nvSpPr>
        <p:spPr>
          <a:xfrm>
            <a:off x="1524000" y="158368"/>
            <a:ext cx="7208107" cy="679832"/>
          </a:xfrm>
        </p:spPr>
        <p:txBody>
          <a:bodyPr/>
          <a:lstStyle/>
          <a:p>
            <a:r>
              <a:rPr lang="en-US" dirty="0"/>
              <a:t>Periodic Test Plans</a:t>
            </a:r>
          </a:p>
        </p:txBody>
      </p:sp>
      <p:sp>
        <p:nvSpPr>
          <p:cNvPr id="11267" name="Rectangle 3"/>
          <p:cNvSpPr>
            <a:spLocks noGrp="1" noChangeArrowheads="1"/>
          </p:cNvSpPr>
          <p:nvPr>
            <p:ph idx="1"/>
          </p:nvPr>
        </p:nvSpPr>
        <p:spPr bwMode="auto">
          <a:xfrm>
            <a:off x="628650" y="1219200"/>
            <a:ext cx="7886700" cy="484243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200" dirty="0">
                <a:latin typeface="Arial" charset="0"/>
                <a:cs typeface="Arial" charset="0"/>
              </a:rPr>
              <a:t>Periodic</a:t>
            </a:r>
          </a:p>
          <a:p>
            <a:pPr lvl="1" eaLnBrk="1" hangingPunct="1">
              <a:lnSpc>
                <a:spcPct val="90000"/>
              </a:lnSpc>
            </a:pPr>
            <a:r>
              <a:rPr lang="en-US" altLang="en-US" sz="2200" dirty="0">
                <a:latin typeface="Arial" charset="0"/>
                <a:cs typeface="Arial" charset="0"/>
              </a:rPr>
              <a:t>Varies by State</a:t>
            </a:r>
          </a:p>
          <a:p>
            <a:pPr lvl="1" eaLnBrk="1" hangingPunct="1">
              <a:lnSpc>
                <a:spcPct val="90000"/>
              </a:lnSpc>
            </a:pPr>
            <a:r>
              <a:rPr lang="en-US" altLang="en-US" sz="2200" dirty="0">
                <a:latin typeface="Arial" charset="0"/>
                <a:cs typeface="Arial" charset="0"/>
              </a:rPr>
              <a:t>Example provided by ANSI C12.1:</a:t>
            </a:r>
          </a:p>
          <a:p>
            <a:pPr lvl="2" eaLnBrk="1" hangingPunct="1">
              <a:lnSpc>
                <a:spcPct val="90000"/>
              </a:lnSpc>
            </a:pPr>
            <a:r>
              <a:rPr lang="en-US" altLang="en-US" sz="2200" dirty="0">
                <a:latin typeface="Arial" charset="0"/>
                <a:cs typeface="Arial" charset="0"/>
              </a:rPr>
              <a:t>Each Electromechanical meter is tested once every 8 years</a:t>
            </a:r>
          </a:p>
          <a:p>
            <a:pPr lvl="2" eaLnBrk="1" hangingPunct="1">
              <a:lnSpc>
                <a:spcPct val="90000"/>
              </a:lnSpc>
            </a:pPr>
            <a:r>
              <a:rPr lang="en-US" altLang="en-US" sz="2200" dirty="0">
                <a:latin typeface="Arial" charset="0"/>
                <a:cs typeface="Arial" charset="0"/>
              </a:rPr>
              <a:t>All other Meters are tested every 16 years</a:t>
            </a:r>
          </a:p>
          <a:p>
            <a:pPr lvl="2" eaLnBrk="1" hangingPunct="1">
              <a:lnSpc>
                <a:spcPct val="90000"/>
              </a:lnSpc>
            </a:pPr>
            <a:r>
              <a:rPr lang="en-US" altLang="en-US" sz="2200" dirty="0">
                <a:latin typeface="Arial" charset="0"/>
                <a:cs typeface="Arial" charset="0"/>
              </a:rPr>
              <a:t>Appendix D provides details for other meters &amp; devices</a:t>
            </a:r>
          </a:p>
          <a:p>
            <a:pPr lvl="2" eaLnBrk="1" hangingPunct="1">
              <a:lnSpc>
                <a:spcPct val="90000"/>
              </a:lnSpc>
            </a:pPr>
            <a:r>
              <a:rPr lang="en-US" altLang="en-US" sz="2200" dirty="0">
                <a:latin typeface="Arial" charset="0"/>
                <a:cs typeface="Arial" charset="0"/>
              </a:rPr>
              <a:t>No guidance for AMI meters</a:t>
            </a:r>
          </a:p>
          <a:p>
            <a:pPr lvl="1" eaLnBrk="1" hangingPunct="1">
              <a:lnSpc>
                <a:spcPct val="90000"/>
              </a:lnSpc>
            </a:pPr>
            <a:r>
              <a:rPr lang="en-US" altLang="en-US" sz="2200" dirty="0">
                <a:latin typeface="Arial" charset="0"/>
                <a:cs typeface="Arial" charset="0"/>
              </a:rPr>
              <a:t>Generally, average of 12.5% of population tested per year</a:t>
            </a:r>
          </a:p>
        </p:txBody>
      </p:sp>
      <p:grpSp>
        <p:nvGrpSpPr>
          <p:cNvPr id="11268" name="Group 10"/>
          <p:cNvGrpSpPr>
            <a:grpSpLocks/>
          </p:cNvGrpSpPr>
          <p:nvPr/>
        </p:nvGrpSpPr>
        <p:grpSpPr bwMode="auto">
          <a:xfrm>
            <a:off x="1524000" y="506426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8 Years</a:t>
              </a:r>
            </a:p>
          </p:txBody>
        </p:sp>
      </p:grpSp>
      <p:grpSp>
        <p:nvGrpSpPr>
          <p:cNvPr id="11269" name="Group 11"/>
          <p:cNvGrpSpPr>
            <a:grpSpLocks/>
          </p:cNvGrpSpPr>
          <p:nvPr/>
        </p:nvGrpSpPr>
        <p:grpSpPr bwMode="auto">
          <a:xfrm>
            <a:off x="5079569" y="49530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16 Years</a:t>
              </a:r>
            </a:p>
          </p:txBody>
        </p:sp>
      </p:grpSp>
      <p:sp>
        <p:nvSpPr>
          <p:cNvPr id="2" name="Footer Placeholder 1">
            <a:extLst>
              <a:ext uri="{FF2B5EF4-FFF2-40B4-BE49-F238E27FC236}">
                <a16:creationId xmlns:a16="http://schemas.microsoft.com/office/drawing/2014/main" id="{76622B02-F23E-4755-9AC8-232E9BBC1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latin typeface="Times New Roman" pitchFamily="18" charset="0"/>
              </a:rPr>
              <a:t>ANSI C12.1-2001 Code for Electricity Metering Guidance</a:t>
            </a:r>
            <a:endParaRPr lang="ru-RU" altLang="en-US" sz="2400" b="1" dirty="0">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dirty="0">
                <a:cs typeface="Arial" charset="0"/>
              </a:rPr>
              <a:t>Paragraph 5.1.4.3.3 Statistical sampling plan</a:t>
            </a:r>
          </a:p>
          <a:p>
            <a:pPr algn="l" eaLnBrk="1" hangingPunct="1"/>
            <a:endParaRPr lang="en-US" altLang="en-US" dirty="0">
              <a:cs typeface="Arial" charset="0"/>
            </a:endParaRPr>
          </a:p>
          <a:p>
            <a:pPr algn="l" eaLnBrk="1" hangingPunct="1"/>
            <a:r>
              <a:rPr lang="en-US" altLang="en-US" dirty="0">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dirty="0">
              <a:cs typeface="Arial" charset="0"/>
            </a:endParaRPr>
          </a:p>
          <a:p>
            <a:pPr algn="l" eaLnBrk="1" hangingPunct="1"/>
            <a:r>
              <a:rPr lang="en-US" altLang="en-US" b="1" dirty="0">
                <a:cs typeface="Arial" charset="0"/>
              </a:rPr>
              <a:t>NOTE</a:t>
            </a:r>
            <a:r>
              <a:rPr lang="en-US" altLang="en-US" dirty="0">
                <a:cs typeface="Arial" charset="0"/>
              </a:rPr>
              <a:t> - Examples of statistical sampling plans </a:t>
            </a:r>
            <a:br>
              <a:rPr lang="en-US" altLang="en-US" dirty="0">
                <a:cs typeface="Arial" charset="0"/>
              </a:rPr>
            </a:br>
            <a:r>
              <a:rPr lang="en-US" altLang="en-US" dirty="0">
                <a:cs typeface="Arial" charset="0"/>
              </a:rPr>
              <a:t>can be found in ANSI/ASQC Z1.9, the ANSI </a:t>
            </a:r>
            <a:br>
              <a:rPr lang="en-US" altLang="en-US" dirty="0">
                <a:cs typeface="Arial" charset="0"/>
              </a:rPr>
            </a:br>
            <a:r>
              <a:rPr lang="en-US" altLang="en-US" dirty="0">
                <a:cs typeface="Arial" charset="0"/>
              </a:rPr>
              <a:t>version of MIL-STD-414 and ANSI/ASQC Z1.4,</a:t>
            </a:r>
            <a:br>
              <a:rPr lang="en-US" altLang="en-US" dirty="0">
                <a:cs typeface="Arial" charset="0"/>
              </a:rPr>
            </a:br>
            <a:r>
              <a:rPr lang="en-US" altLang="en-US" dirty="0">
                <a:cs typeface="Arial" charset="0"/>
              </a:rPr>
              <a:t>the ANSI version of MIL-STD-105.</a:t>
            </a:r>
            <a:endParaRPr lang="ru-RU" altLang="en-US" dirty="0">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C864825-4A8D-4772-98C9-6F22001900B4}"/>
              </a:ext>
            </a:extLst>
          </p:cNvPr>
          <p:cNvSpPr>
            <a:spLocks noGrp="1"/>
          </p:cNvSpPr>
          <p:nvPr>
            <p:ph type="title"/>
          </p:nvPr>
        </p:nvSpPr>
        <p:spPr>
          <a:xfrm>
            <a:off x="1371600" y="152400"/>
            <a:ext cx="7358449" cy="679832"/>
          </a:xfrm>
        </p:spPr>
        <p:txBody>
          <a:bodyPr/>
          <a:lstStyle/>
          <a:p>
            <a:r>
              <a:rPr lang="en-US" sz="3800" dirty="0"/>
              <a:t>Statistical Plans: The Best Approach</a:t>
            </a:r>
          </a:p>
        </p:txBody>
      </p:sp>
      <p:sp>
        <p:nvSpPr>
          <p:cNvPr id="3" name="Footer Placeholder 2">
            <a:extLst>
              <a:ext uri="{FF2B5EF4-FFF2-40B4-BE49-F238E27FC236}">
                <a16:creationId xmlns:a16="http://schemas.microsoft.com/office/drawing/2014/main" id="{1AAD4E96-AE35-4E9E-9E67-3AF26C3068AC}"/>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dirty="0">
                <a:cs typeface="Arial" charset="0"/>
              </a:rPr>
              <a:t>Focuses testing on the proper meters</a:t>
            </a:r>
          </a:p>
          <a:p>
            <a:pPr algn="l" eaLnBrk="1" hangingPunct="1">
              <a:buFontTx/>
              <a:buChar char="•"/>
            </a:pPr>
            <a:r>
              <a:rPr lang="en-US" altLang="en-US" sz="2200" dirty="0">
                <a:cs typeface="Arial" charset="0"/>
              </a:rPr>
              <a:t>Minimizes number of meters to be tested; usually requires less than 30% of what a periodic testing plan requires</a:t>
            </a:r>
          </a:p>
          <a:p>
            <a:pPr algn="l" eaLnBrk="1" hangingPunct="1">
              <a:buFontTx/>
              <a:buChar char="•"/>
            </a:pPr>
            <a:r>
              <a:rPr lang="en-US" altLang="en-US" sz="2200" dirty="0">
                <a:cs typeface="Arial" charset="0"/>
              </a:rPr>
              <a:t>Provides data and analysis tools for use in </a:t>
            </a:r>
          </a:p>
          <a:p>
            <a:pPr algn="l" eaLnBrk="1" hangingPunct="1"/>
            <a:r>
              <a:rPr lang="en-US" altLang="en-US" sz="2200" dirty="0">
                <a:cs typeface="Arial" charset="0"/>
              </a:rPr>
              <a:t>   understanding what is happening with installed meters </a:t>
            </a:r>
          </a:p>
          <a:p>
            <a:pPr algn="l" eaLnBrk="1" hangingPunct="1"/>
            <a:r>
              <a:rPr lang="en-US" altLang="en-US" sz="2200" dirty="0">
                <a:cs typeface="Arial" charset="0"/>
              </a:rPr>
              <a:t>   or for use in the purchasing of new meters</a:t>
            </a:r>
            <a:endParaRPr lang="ru-RU" altLang="en-US" sz="2200" dirty="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3" name="Picture 2">
            <a:extLst>
              <a:ext uri="{FF2B5EF4-FFF2-40B4-BE49-F238E27FC236}">
                <a16:creationId xmlns:a16="http://schemas.microsoft.com/office/drawing/2014/main" id="{4E2ECF5D-2741-48A1-A1A4-FE9D413C2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788" y="4221213"/>
            <a:ext cx="3087624" cy="2332088"/>
          </a:xfrm>
          <a:prstGeom prst="rect">
            <a:avLst/>
          </a:prstGeom>
        </p:spPr>
      </p:pic>
      <p:sp>
        <p:nvSpPr>
          <p:cNvPr id="2" name="Title 1">
            <a:extLst>
              <a:ext uri="{FF2B5EF4-FFF2-40B4-BE49-F238E27FC236}">
                <a16:creationId xmlns:a16="http://schemas.microsoft.com/office/drawing/2014/main" id="{EB2BC9AB-A3FE-443A-AF7F-997AFFE449A1}"/>
              </a:ext>
            </a:extLst>
          </p:cNvPr>
          <p:cNvSpPr>
            <a:spLocks noGrp="1"/>
          </p:cNvSpPr>
          <p:nvPr>
            <p:ph type="title"/>
          </p:nvPr>
        </p:nvSpPr>
        <p:spPr>
          <a:xfrm>
            <a:off x="1524000" y="152400"/>
            <a:ext cx="7208107" cy="679832"/>
          </a:xfrm>
        </p:spPr>
        <p:txBody>
          <a:bodyPr/>
          <a:lstStyle/>
          <a:p>
            <a:r>
              <a:rPr lang="en-US" sz="4000" dirty="0"/>
              <a:t>Why Use a Statistical Test Plan?</a:t>
            </a:r>
          </a:p>
        </p:txBody>
      </p:sp>
      <p:sp>
        <p:nvSpPr>
          <p:cNvPr id="4" name="Footer Placeholder 3">
            <a:extLst>
              <a:ext uri="{FF2B5EF4-FFF2-40B4-BE49-F238E27FC236}">
                <a16:creationId xmlns:a16="http://schemas.microsoft.com/office/drawing/2014/main" id="{9F07B19C-13AD-48AA-AA3F-F2F4D63393BB}"/>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219200"/>
            <a:ext cx="6477000" cy="53245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The first and most important reason is that this is the fundamental contract we have with our customers – we sell them electricity and they pay the agreed upon price.  Our rate payers expect that we are charging them fairly and we make every effort to ensure that we are.  So, we perform meter tests.</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Because of the importance of this Utility commissions in every state also require some level of meter testing.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Any tests beyond accuracy tests are tests that are simply considered a “good business practice”.  </a:t>
            </a:r>
            <a:endParaRPr lang="en-US" altLang="en-US" sz="2400" dirty="0">
              <a:latin typeface="Times New Roman" pitchFamily="18" charset="0"/>
            </a:endParaRPr>
          </a:p>
        </p:txBody>
      </p:sp>
      <p:pic>
        <p:nvPicPr>
          <p:cNvPr id="3" name="Picture 2">
            <a:extLst>
              <a:ext uri="{FF2B5EF4-FFF2-40B4-BE49-F238E27FC236}">
                <a16:creationId xmlns:a16="http://schemas.microsoft.com/office/drawing/2014/main" id="{C7D05F7C-D50B-48A4-AA4C-B0691B7D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875" y="2632075"/>
            <a:ext cx="1939292" cy="2436941"/>
          </a:xfrm>
          <a:prstGeom prst="rect">
            <a:avLst/>
          </a:prstGeom>
        </p:spPr>
      </p:pic>
      <p:sp>
        <p:nvSpPr>
          <p:cNvPr id="6" name="Title 5">
            <a:extLst>
              <a:ext uri="{FF2B5EF4-FFF2-40B4-BE49-F238E27FC236}">
                <a16:creationId xmlns:a16="http://schemas.microsoft.com/office/drawing/2014/main" id="{B6FDA99E-AC9D-4B88-B5C1-E02973769F7C}"/>
              </a:ext>
            </a:extLst>
          </p:cNvPr>
          <p:cNvSpPr>
            <a:spLocks noGrp="1"/>
          </p:cNvSpPr>
          <p:nvPr>
            <p:ph type="title"/>
          </p:nvPr>
        </p:nvSpPr>
        <p:spPr/>
        <p:txBody>
          <a:bodyPr/>
          <a:lstStyle/>
          <a:p>
            <a:r>
              <a:rPr lang="en-US" dirty="0"/>
              <a:t>Why Do We Test?</a:t>
            </a:r>
          </a:p>
        </p:txBody>
      </p:sp>
      <p:sp>
        <p:nvSpPr>
          <p:cNvPr id="2" name="Footer Placeholder 1">
            <a:extLst>
              <a:ext uri="{FF2B5EF4-FFF2-40B4-BE49-F238E27FC236}">
                <a16:creationId xmlns:a16="http://schemas.microsoft.com/office/drawing/2014/main" id="{2F2D5A8F-9CFA-4A3D-8EBB-6E9DF80DF3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4340" name="Text Box 4"/>
          <p:cNvSpPr txBox="1">
            <a:spLocks noChangeArrowheads="1"/>
          </p:cNvSpPr>
          <p:nvPr/>
        </p:nvSpPr>
        <p:spPr bwMode="auto">
          <a:xfrm>
            <a:off x="457200" y="1517650"/>
            <a:ext cx="8229600" cy="283609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70000"/>
              </a:lnSpc>
              <a:buFont typeface="Arial" panose="020B0604020202020204" pitchFamily="34" charset="0"/>
              <a:buChar char="•"/>
            </a:pPr>
            <a:r>
              <a:rPr lang="en-US" altLang="en-US" sz="2000" dirty="0">
                <a:cs typeface="Arial" charset="0"/>
              </a:rPr>
              <a:t>The groups or populations being sampled and tested are made up of the same or similar items, items which operate in the same way and were made in the same manner.</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For electric meters, this has traditionally been interpreted as being meters of a specific meter type from a manufacturer (i.e., AB1, J5S, MX, etc.).</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AMR &amp; AMI programs have helped to make the overall populations more homogenous.  This makes a utility with AMR &amp; AMI meters better prepared to take advantage of a statistical sampling plan.</a:t>
            </a:r>
            <a:endParaRPr lang="ru-RU" altLang="en-US" sz="2000" dirty="0">
              <a:cs typeface="Arial" charset="0"/>
            </a:endParaRPr>
          </a:p>
        </p:txBody>
      </p:sp>
      <p:pic>
        <p:nvPicPr>
          <p:cNvPr id="4" name="Picture 3" descr="A picture containing text, container&#10;&#10;Description automatically generated">
            <a:extLst>
              <a:ext uri="{FF2B5EF4-FFF2-40B4-BE49-F238E27FC236}">
                <a16:creationId xmlns:a16="http://schemas.microsoft.com/office/drawing/2014/main" id="{4C524313-3559-4FA6-A7C7-C47EA433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792" y="4453759"/>
            <a:ext cx="2910416" cy="2182812"/>
          </a:xfrm>
          <a:prstGeom prst="rect">
            <a:avLst/>
          </a:prstGeom>
        </p:spPr>
      </p:pic>
      <p:sp>
        <p:nvSpPr>
          <p:cNvPr id="2" name="Title 1">
            <a:extLst>
              <a:ext uri="{FF2B5EF4-FFF2-40B4-BE49-F238E27FC236}">
                <a16:creationId xmlns:a16="http://schemas.microsoft.com/office/drawing/2014/main" id="{2FA23200-2847-4CBD-B9AE-7CA4D232ADEB}"/>
              </a:ext>
            </a:extLst>
          </p:cNvPr>
          <p:cNvSpPr>
            <a:spLocks noGrp="1"/>
          </p:cNvSpPr>
          <p:nvPr>
            <p:ph type="title"/>
          </p:nvPr>
        </p:nvSpPr>
        <p:spPr>
          <a:xfrm>
            <a:off x="1524000" y="158368"/>
            <a:ext cx="7208107" cy="679832"/>
          </a:xfrm>
        </p:spPr>
        <p:txBody>
          <a:bodyPr/>
          <a:lstStyle/>
          <a:p>
            <a:r>
              <a:rPr lang="en-US" dirty="0"/>
              <a:t>Homogenous Population(s)</a:t>
            </a:r>
          </a:p>
        </p:txBody>
      </p:sp>
      <p:sp>
        <p:nvSpPr>
          <p:cNvPr id="3" name="Footer Placeholder 2">
            <a:extLst>
              <a:ext uri="{FF2B5EF4-FFF2-40B4-BE49-F238E27FC236}">
                <a16:creationId xmlns:a16="http://schemas.microsoft.com/office/drawing/2014/main" id="{80CE2896-1F9C-4283-A7D3-B991DAD59858}"/>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524000" y="158368"/>
            <a:ext cx="72081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60375" eaLnBrk="1" hangingPunct="1">
              <a:buFont typeface="Arial" panose="020B0604020202020204" pitchFamily="34" charset="0"/>
              <a:buChar char="•"/>
            </a:pPr>
            <a:r>
              <a:rPr lang="en-US" altLang="en-US" sz="2200" dirty="0">
                <a:latin typeface="Arial" charset="0"/>
                <a:cs typeface="Arial" charset="0"/>
              </a:rPr>
              <a:t>AMI programs help to update and overhaul meter record systems.</a:t>
            </a:r>
          </a:p>
          <a:p>
            <a:pPr marL="460375" eaLnBrk="1" hangingPunct="1">
              <a:buFont typeface="Arial" panose="020B0604020202020204" pitchFamily="34" charset="0"/>
              <a:buChar char="•"/>
            </a:pPr>
            <a:r>
              <a:rPr lang="en-US" altLang="en-US" sz="22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3" name="Picture 2" descr="A picture containing text, sky, outdoor&#10;&#10;Description automatically generated">
            <a:extLst>
              <a:ext uri="{FF2B5EF4-FFF2-40B4-BE49-F238E27FC236}">
                <a16:creationId xmlns:a16="http://schemas.microsoft.com/office/drawing/2014/main" id="{C8691FC5-29C6-4381-B2A3-F9A831DBA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88061"/>
            <a:ext cx="6781800" cy="2314289"/>
          </a:xfrm>
          <a:prstGeom prst="rect">
            <a:avLst/>
          </a:prstGeom>
        </p:spPr>
      </p:pic>
      <p:sp>
        <p:nvSpPr>
          <p:cNvPr id="2" name="Footer Placeholder 1">
            <a:extLst>
              <a:ext uri="{FF2B5EF4-FFF2-40B4-BE49-F238E27FC236}">
                <a16:creationId xmlns:a16="http://schemas.microsoft.com/office/drawing/2014/main" id="{E90AFA8C-16EE-4373-8926-2FB818F83563}"/>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dirty="0">
                <a:cs typeface="Arial" charset="0"/>
              </a:rPr>
              <a:t>  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  </a:t>
            </a: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939C1DB-35C6-437A-A444-3AC23D39090E}"/>
              </a:ext>
            </a:extLst>
          </p:cNvPr>
          <p:cNvSpPr>
            <a:spLocks noGrp="1"/>
          </p:cNvSpPr>
          <p:nvPr>
            <p:ph type="title"/>
          </p:nvPr>
        </p:nvSpPr>
        <p:spPr>
          <a:xfrm>
            <a:off x="1447800" y="158368"/>
            <a:ext cx="7208107" cy="679832"/>
          </a:xfrm>
        </p:spPr>
        <p:txBody>
          <a:bodyPr/>
          <a:lstStyle/>
          <a:p>
            <a:r>
              <a:rPr lang="en-US" dirty="0"/>
              <a:t>Meter Test Data Tracking</a:t>
            </a:r>
          </a:p>
        </p:txBody>
      </p:sp>
      <p:sp>
        <p:nvSpPr>
          <p:cNvPr id="3" name="Footer Placeholder 2">
            <a:extLst>
              <a:ext uri="{FF2B5EF4-FFF2-40B4-BE49-F238E27FC236}">
                <a16:creationId xmlns:a16="http://schemas.microsoft.com/office/drawing/2014/main" id="{EF3D1236-9443-4C4B-863A-8E13BB37A50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dirty="0">
              <a:cs typeface="Arial" charset="0"/>
            </a:endParaRPr>
          </a:p>
        </p:txBody>
      </p:sp>
      <p:pic>
        <p:nvPicPr>
          <p:cNvPr id="7" name="Picture 6" descr="project-tracking-sheets001">
            <a:extLst>
              <a:ext uri="{FF2B5EF4-FFF2-40B4-BE49-F238E27FC236}">
                <a16:creationId xmlns:a16="http://schemas.microsoft.com/office/drawing/2014/main" id="{7038844A-EB34-4B05-879B-F7BE4B0A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C066218-9329-45C0-8A87-AC2E220FA3EB}"/>
              </a:ext>
            </a:extLst>
          </p:cNvPr>
          <p:cNvSpPr txBox="1">
            <a:spLocks/>
          </p:cNvSpPr>
          <p:nvPr/>
        </p:nvSpPr>
        <p:spPr>
          <a:xfrm>
            <a:off x="1447800" y="158368"/>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dirty="0"/>
              <a:t>Meter Test Data Tracking</a:t>
            </a:r>
          </a:p>
        </p:txBody>
      </p:sp>
      <p:sp>
        <p:nvSpPr>
          <p:cNvPr id="2" name="Footer Placeholder 1">
            <a:extLst>
              <a:ext uri="{FF2B5EF4-FFF2-40B4-BE49-F238E27FC236}">
                <a16:creationId xmlns:a16="http://schemas.microsoft.com/office/drawing/2014/main" id="{21FDCCA1-98FC-4F98-B8C5-D22EC82D44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50CD741-562E-4DCF-96E6-25B91C4486B1}"/>
              </a:ext>
            </a:extLst>
          </p:cNvPr>
          <p:cNvSpPr>
            <a:spLocks noGrp="1"/>
          </p:cNvSpPr>
          <p:nvPr>
            <p:ph type="sldNum" sz="quarter" idx="4"/>
          </p:nvPr>
        </p:nvSpPr>
        <p:spPr/>
        <p:txBody>
          <a:bodyPr/>
          <a:lstStyle/>
          <a:p>
            <a:fld id="{4BEAC4C4-F0A7-4B61-A827-E4198D07826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524000" y="158368"/>
            <a:ext cx="72081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ja-JP" sz="2200" dirty="0">
                <a:latin typeface="Arial" charset="0"/>
                <a:ea typeface="ＭＳ Ｐゴシック" pitchFamily="34" charset="-128"/>
              </a:rPr>
              <a:t>Test equipment to an International standard</a:t>
            </a:r>
          </a:p>
          <a:p>
            <a:pPr eaLnBrk="1" hangingPunct="1">
              <a:buFont typeface="Arial" panose="020B0604020202020204" pitchFamily="34" charset="0"/>
              <a:buChar char="•"/>
            </a:pPr>
            <a:r>
              <a:rPr lang="en-US" altLang="en-US" sz="2200" dirty="0">
                <a:latin typeface="Arial" charset="0"/>
                <a:cs typeface="Arial" charset="0"/>
              </a:rPr>
              <a:t>Tracking number of meters to be tested per State Commission requirements</a:t>
            </a:r>
          </a:p>
          <a:p>
            <a:pPr eaLnBrk="1" hangingPunct="1">
              <a:buFont typeface="Arial" panose="020B0604020202020204" pitchFamily="34" charset="0"/>
              <a:buChar char="•"/>
            </a:pPr>
            <a:r>
              <a:rPr lang="en-US" altLang="en-US" sz="2200" dirty="0">
                <a:latin typeface="Arial" charset="0"/>
                <a:cs typeface="Arial" charset="0"/>
              </a:rPr>
              <a:t>Tracking meter test data </a:t>
            </a:r>
          </a:p>
          <a:p>
            <a:pPr lvl="2" eaLnBrk="1" hangingPunct="1">
              <a:buFont typeface="Wingdings" panose="05000000000000000000" pitchFamily="2" charset="2"/>
              <a:buChar char="§"/>
            </a:pPr>
            <a:r>
              <a:rPr lang="en-US" altLang="en-US" sz="2200" dirty="0">
                <a:latin typeface="Arial" charset="0"/>
                <a:cs typeface="Arial" charset="0"/>
              </a:rPr>
              <a:t>Meter Records</a:t>
            </a:r>
          </a:p>
          <a:p>
            <a:pPr lvl="2" eaLnBrk="1" hangingPunct="1">
              <a:buFont typeface="Wingdings" panose="05000000000000000000" pitchFamily="2" charset="2"/>
              <a:buChar char="§"/>
            </a:pPr>
            <a:r>
              <a:rPr lang="en-US" altLang="en-US" sz="2200" dirty="0">
                <a:latin typeface="Arial" charset="0"/>
                <a:cs typeface="Arial" charset="0"/>
              </a:rPr>
              <a:t>Meter Data Management</a:t>
            </a:r>
            <a:br>
              <a:rPr lang="en-US" altLang="en-US" sz="2200" dirty="0">
                <a:latin typeface="Arial" charset="0"/>
                <a:cs typeface="Arial" charset="0"/>
              </a:rPr>
            </a:br>
            <a:r>
              <a:rPr lang="en-US" altLang="en-US" sz="2200" dirty="0">
                <a:latin typeface="Arial" charset="0"/>
                <a:cs typeface="Arial" charset="0"/>
              </a:rPr>
              <a:t>System (MDMS)</a:t>
            </a:r>
          </a:p>
          <a:p>
            <a:pPr marL="1409700" lvl="2" indent="-495300" eaLnBrk="1" hangingPunct="1"/>
            <a:endParaRPr lang="en-US" altLang="en-US" sz="2200" dirty="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10072D7-FA7F-49ED-8E66-2826E5E6AC0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67821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6628" name="Text Box 4"/>
          <p:cNvSpPr txBox="1">
            <a:spLocks noChangeArrowheads="1"/>
          </p:cNvSpPr>
          <p:nvPr/>
        </p:nvSpPr>
        <p:spPr bwMode="auto">
          <a:xfrm>
            <a:off x="762000" y="1676400"/>
            <a:ext cx="7818438" cy="36464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3" name="Picture 2" descr="Diagram&#10;&#10;Description automatically generated">
            <a:extLst>
              <a:ext uri="{FF2B5EF4-FFF2-40B4-BE49-F238E27FC236}">
                <a16:creationId xmlns:a16="http://schemas.microsoft.com/office/drawing/2014/main" id="{EB2AD63B-F511-409B-BF13-AD9DA8D37B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31" b="10243"/>
          <a:stretch/>
        </p:blipFill>
        <p:spPr>
          <a:xfrm>
            <a:off x="2019300" y="4287756"/>
            <a:ext cx="5105400" cy="2292111"/>
          </a:xfrm>
          <a:prstGeom prst="rect">
            <a:avLst/>
          </a:prstGeom>
        </p:spPr>
      </p:pic>
      <p:sp>
        <p:nvSpPr>
          <p:cNvPr id="2" name="Title 1">
            <a:extLst>
              <a:ext uri="{FF2B5EF4-FFF2-40B4-BE49-F238E27FC236}">
                <a16:creationId xmlns:a16="http://schemas.microsoft.com/office/drawing/2014/main" id="{F19C53DA-B087-4AD4-A9B7-83615BE6DAD0}"/>
              </a:ext>
            </a:extLst>
          </p:cNvPr>
          <p:cNvSpPr>
            <a:spLocks noGrp="1"/>
          </p:cNvSpPr>
          <p:nvPr>
            <p:ph type="title"/>
          </p:nvPr>
        </p:nvSpPr>
        <p:spPr>
          <a:xfrm>
            <a:off x="1524000" y="158368"/>
            <a:ext cx="7208107" cy="679832"/>
          </a:xfrm>
        </p:spPr>
        <p:txBody>
          <a:bodyPr/>
          <a:lstStyle/>
          <a:p>
            <a:r>
              <a:rPr lang="en-US" sz="4000" dirty="0"/>
              <a:t>Meter Test Data Tracking System</a:t>
            </a:r>
          </a:p>
        </p:txBody>
      </p:sp>
      <p:sp>
        <p:nvSpPr>
          <p:cNvPr id="4" name="Footer Placeholder 3">
            <a:extLst>
              <a:ext uri="{FF2B5EF4-FFF2-40B4-BE49-F238E27FC236}">
                <a16:creationId xmlns:a16="http://schemas.microsoft.com/office/drawing/2014/main" id="{9AC08C8D-9DA9-488F-97F0-4C81E3A7F34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447800" y="158368"/>
            <a:ext cx="72081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112132B2-3E05-4CAC-B222-7A716BA3DC3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noFill/>
        </p:spPr>
        <p:txBody>
          <a:bodyPr anchor="ctr"/>
          <a:lstStyle/>
          <a:p>
            <a:pPr algn="l" eaLnBrk="1" hangingPunct="1"/>
            <a:r>
              <a:rPr lang="en-US" altLang="en-US" dirty="0">
                <a:solidFill>
                  <a:schemeClr val="bg1"/>
                </a:solidFill>
                <a:latin typeface="+mj-lt"/>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xfrm>
            <a:off x="457200" y="1497013"/>
            <a:ext cx="8229600" cy="4525962"/>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271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7239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87DF0910-FE05-4499-8559-197B14BB4C8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75250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8265" y="1447800"/>
            <a:ext cx="7924800" cy="487518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The basic accuracy tests puts energy through a meter and the same amount of energy through a traceable standard. That standard is considered 100.0% accurate for the sake of our accuracy test and the ratio of how much energy the meter sees to how much energy the standard sees is the meter accuracy.</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Electric meters always come from the factory with a stated accuracy based on exactly this type of test.  Typical accuracies might be 99.98% or 99.96%.  Typical requirements for residential meters are +/- 2.0% so these meters are far better straight off the manufacturing line than required.  Many utilities tighten up these requirements and will not let a meter into the field with any thing more than +/- 0.5%.  These new meters are still more than an order of magnitude better than that.  </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2" name="Title 1">
            <a:extLst>
              <a:ext uri="{FF2B5EF4-FFF2-40B4-BE49-F238E27FC236}">
                <a16:creationId xmlns:a16="http://schemas.microsoft.com/office/drawing/2014/main" id="{ADD602A8-AE69-42F5-8985-E37F69B862D3}"/>
              </a:ext>
            </a:extLst>
          </p:cNvPr>
          <p:cNvSpPr>
            <a:spLocks noGrp="1"/>
          </p:cNvSpPr>
          <p:nvPr>
            <p:ph type="title"/>
          </p:nvPr>
        </p:nvSpPr>
        <p:spPr>
          <a:xfrm>
            <a:off x="1556951" y="152400"/>
            <a:ext cx="7208107" cy="679832"/>
          </a:xfrm>
        </p:spPr>
        <p:txBody>
          <a:bodyPr/>
          <a:lstStyle/>
          <a:p>
            <a:r>
              <a:rPr lang="en-US" dirty="0"/>
              <a:t>Accuracy Testing</a:t>
            </a:r>
          </a:p>
        </p:txBody>
      </p:sp>
      <p:sp>
        <p:nvSpPr>
          <p:cNvPr id="3" name="Footer Placeholder 2">
            <a:extLst>
              <a:ext uri="{FF2B5EF4-FFF2-40B4-BE49-F238E27FC236}">
                <a16:creationId xmlns:a16="http://schemas.microsoft.com/office/drawing/2014/main" id="{9110D762-9EBE-4930-82AD-2B0B4E84743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77576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143000"/>
            <a:ext cx="5638800" cy="53183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The basic watt hour meter is a marvel in simplicity.  The old electromechanical meters can continue to accurately (with better than 99.90% accuracy) measure energy consumption after more than 30 years in an outdoor environment.   And they were and continue to be relatively inexpensive ($20 to $30).  This is pretty incredible.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With electromechanical meters, for every turn of the disk a certain amount of energy passing through the meter (Kh).  Count the number of turns and you know how much energy is used over time.</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For electronic meters, for every pulse there is a certain amount of energy passing through the meter.  Count the pulses after the first one and you know how much energy is used over time.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Modern standards all have pulse outputs and most also provide the comparison with the meter under test.  </a:t>
            </a:r>
            <a:endParaRPr lang="en-US" altLang="en-US" sz="2000" dirty="0">
              <a:latin typeface="Times New Roman" pitchFamily="18" charset="0"/>
            </a:endParaRPr>
          </a:p>
        </p:txBody>
      </p:sp>
      <p:pic>
        <p:nvPicPr>
          <p:cNvPr id="7" name="Picture 6">
            <a:extLst>
              <a:ext uri="{FF2B5EF4-FFF2-40B4-BE49-F238E27FC236}">
                <a16:creationId xmlns:a16="http://schemas.microsoft.com/office/drawing/2014/main" id="{A60A8164-EAAE-4B9C-83E4-706793C9003A}"/>
              </a:ext>
            </a:extLst>
          </p:cNvPr>
          <p:cNvPicPr>
            <a:picLocks noChangeAspect="1"/>
          </p:cNvPicPr>
          <p:nvPr/>
        </p:nvPicPr>
        <p:blipFill>
          <a:blip r:embed="rId2"/>
          <a:stretch>
            <a:fillRect/>
          </a:stretch>
        </p:blipFill>
        <p:spPr>
          <a:xfrm>
            <a:off x="6156387" y="2203144"/>
            <a:ext cx="2571308" cy="2451712"/>
          </a:xfrm>
          <a:prstGeom prst="rect">
            <a:avLst/>
          </a:prstGeom>
        </p:spPr>
      </p:pic>
      <p:sp>
        <p:nvSpPr>
          <p:cNvPr id="8" name="TextBox 7">
            <a:extLst>
              <a:ext uri="{FF2B5EF4-FFF2-40B4-BE49-F238E27FC236}">
                <a16:creationId xmlns:a16="http://schemas.microsoft.com/office/drawing/2014/main" id="{EDC5AF24-18D5-4C5D-A223-DB26A5534C1A}"/>
              </a:ext>
            </a:extLst>
          </p:cNvPr>
          <p:cNvSpPr txBox="1"/>
          <p:nvPr/>
        </p:nvSpPr>
        <p:spPr>
          <a:xfrm>
            <a:off x="6323202" y="4774457"/>
            <a:ext cx="2237678" cy="646331"/>
          </a:xfrm>
          <a:prstGeom prst="rect">
            <a:avLst/>
          </a:prstGeom>
          <a:noFill/>
        </p:spPr>
        <p:txBody>
          <a:bodyPr wrap="square" rtlCol="0">
            <a:spAutoFit/>
          </a:bodyPr>
          <a:lstStyle/>
          <a:p>
            <a:r>
              <a:rPr lang="en-US" sz="1200" dirty="0"/>
              <a:t>Landis + Gyr Type MX</a:t>
            </a:r>
            <a:br>
              <a:rPr lang="en-US" sz="1200" dirty="0"/>
            </a:br>
            <a:r>
              <a:rPr lang="en-US" sz="1200" dirty="0"/>
              <a:t>Electromechanical</a:t>
            </a:r>
            <a:br>
              <a:rPr lang="en-US" sz="1200" dirty="0"/>
            </a:br>
            <a:r>
              <a:rPr lang="en-US" sz="1200" dirty="0"/>
              <a:t> (1994 to 2009)</a:t>
            </a:r>
          </a:p>
        </p:txBody>
      </p:sp>
      <p:sp>
        <p:nvSpPr>
          <p:cNvPr id="2" name="Title 1">
            <a:extLst>
              <a:ext uri="{FF2B5EF4-FFF2-40B4-BE49-F238E27FC236}">
                <a16:creationId xmlns:a16="http://schemas.microsoft.com/office/drawing/2014/main" id="{8AEB6A88-B2D4-43B4-88E3-7E96341531C2}"/>
              </a:ext>
            </a:extLst>
          </p:cNvPr>
          <p:cNvSpPr>
            <a:spLocks noGrp="1"/>
          </p:cNvSpPr>
          <p:nvPr>
            <p:ph type="title"/>
          </p:nvPr>
        </p:nvSpPr>
        <p:spPr>
          <a:xfrm>
            <a:off x="1066800" y="463168"/>
            <a:ext cx="7815649" cy="679832"/>
          </a:xfrm>
        </p:spPr>
        <p:txBody>
          <a:bodyPr/>
          <a:lstStyle/>
          <a:p>
            <a:r>
              <a:rPr lang="en-US" altLang="en-US" sz="3600" kern="0" dirty="0">
                <a:solidFill>
                  <a:srgbClr val="C00000"/>
                </a:solidFill>
              </a:rPr>
              <a:t>Comparing the Meter to the Standard</a:t>
            </a:r>
            <a:br>
              <a:rPr lang="en-US" altLang="en-US" sz="3600" b="1" kern="0" dirty="0">
                <a:solidFill>
                  <a:srgbClr val="C00000"/>
                </a:solidFill>
              </a:rPr>
            </a:br>
            <a:endParaRPr lang="en-US" sz="3600" dirty="0">
              <a:solidFill>
                <a:srgbClr val="C00000"/>
              </a:solidFill>
            </a:endParaRPr>
          </a:p>
        </p:txBody>
      </p:sp>
      <p:sp>
        <p:nvSpPr>
          <p:cNvPr id="3" name="Footer Placeholder 2">
            <a:extLst>
              <a:ext uri="{FF2B5EF4-FFF2-40B4-BE49-F238E27FC236}">
                <a16:creationId xmlns:a16="http://schemas.microsoft.com/office/drawing/2014/main" id="{AA610CA8-0DD7-4E40-B527-849F747726A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93669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694A-D182-4CF7-AA40-0D1BB006A3CC}"/>
              </a:ext>
            </a:extLst>
          </p:cNvPr>
          <p:cNvSpPr>
            <a:spLocks noGrp="1"/>
          </p:cNvSpPr>
          <p:nvPr>
            <p:ph type="title"/>
          </p:nvPr>
        </p:nvSpPr>
        <p:spPr>
          <a:xfrm>
            <a:off x="1524000" y="152400"/>
            <a:ext cx="7208107" cy="679832"/>
          </a:xfrm>
        </p:spPr>
        <p:txBody>
          <a:bodyPr/>
          <a:lstStyle/>
          <a:p>
            <a:r>
              <a:rPr lang="en-US" dirty="0"/>
              <a:t>Basic Energy Formula</a:t>
            </a:r>
          </a:p>
        </p:txBody>
      </p:sp>
      <p:graphicFrame>
        <p:nvGraphicFramePr>
          <p:cNvPr id="73732" name="Object 4"/>
          <p:cNvGraphicFramePr>
            <a:graphicFrameLocks noGrp="1" noChangeAspect="1"/>
          </p:cNvGraphicFramePr>
          <p:nvPr>
            <p:ph idx="1"/>
            <p:extLst>
              <p:ext uri="{D42A27DB-BD31-4B8C-83A1-F6EECF244321}">
                <p14:modId xmlns:p14="http://schemas.microsoft.com/office/powerpoint/2010/main" val="3032567876"/>
              </p:ext>
            </p:extLst>
          </p:nvPr>
        </p:nvGraphicFramePr>
        <p:xfrm>
          <a:off x="2795588" y="4195763"/>
          <a:ext cx="3721100" cy="431800"/>
        </p:xfrm>
        <a:graphic>
          <a:graphicData uri="http://schemas.openxmlformats.org/presentationml/2006/ole">
            <mc:AlternateContent xmlns:mc="http://schemas.openxmlformats.org/markup-compatibility/2006">
              <mc:Choice xmlns:v="urn:schemas-microsoft-com:vml" Requires="v">
                <p:oleObj spid="_x0000_s1028" name="Equation" r:id="rId4" imgW="3721100" imgH="431800" progId="Equation.3">
                  <p:embed/>
                </p:oleObj>
              </mc:Choice>
              <mc:Fallback>
                <p:oleObj name="Equation" r:id="rId4" imgW="3721100" imgH="4318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4195763"/>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1" name="Rectangle 3"/>
          <p:cNvSpPr>
            <a:spLocks noGrp="1" noChangeArrowheads="1"/>
          </p:cNvSpPr>
          <p:nvPr>
            <p:ph type="body" sz="half" idx="4294967295"/>
          </p:nvPr>
        </p:nvSpPr>
        <p:spPr bwMode="auto">
          <a:xfrm>
            <a:off x="609600" y="19050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latin typeface="Arial" pitchFamily="34" charset="0"/>
                <a:cs typeface="Arial" pitchFamily="34" charset="0"/>
              </a:rPr>
              <a:t>The essential specification of a watthour meter’s measurement is given by the value </a:t>
            </a:r>
            <a:br>
              <a:rPr lang="en-US" altLang="en-US" sz="2000" dirty="0">
                <a:latin typeface="Arial" pitchFamily="34" charset="0"/>
                <a:cs typeface="Arial" pitchFamily="34" charset="0"/>
              </a:rPr>
            </a:br>
            <a:r>
              <a:rPr lang="en-US" altLang="en-US" sz="2000" dirty="0">
                <a:latin typeface="Arial" pitchFamily="34" charset="0"/>
                <a:cs typeface="Arial" pitchFamily="34" charset="0"/>
              </a:rPr>
              <a:t>	</a:t>
            </a:r>
            <a:r>
              <a:rPr lang="en-US" altLang="en-US" sz="2000" i="1" dirty="0">
                <a:latin typeface="Arial" pitchFamily="34" charset="0"/>
                <a:cs typeface="Arial" pitchFamily="34" charset="0"/>
              </a:rPr>
              <a:t>K</a:t>
            </a:r>
            <a:r>
              <a:rPr lang="en-US" altLang="en-US" sz="2000" i="1" baseline="-25000" dirty="0">
                <a:latin typeface="Arial" pitchFamily="34" charset="0"/>
                <a:cs typeface="Arial" pitchFamily="34" charset="0"/>
              </a:rPr>
              <a:t>h</a:t>
            </a:r>
            <a:r>
              <a:rPr lang="en-US" altLang="en-US" sz="2000" baseline="-25000" dirty="0">
                <a:latin typeface="Arial" pitchFamily="34" charset="0"/>
                <a:cs typeface="Arial" pitchFamily="34" charset="0"/>
              </a:rPr>
              <a:t> </a:t>
            </a:r>
            <a:r>
              <a:rPr lang="en-US" altLang="en-US" sz="2000" dirty="0">
                <a:latin typeface="Arial" pitchFamily="34" charset="0"/>
                <a:cs typeface="Arial" pitchFamily="34" charset="0"/>
              </a:rPr>
              <a:t>[ Watthours per disk revolution ]</a:t>
            </a:r>
          </a:p>
          <a:p>
            <a:endParaRPr lang="en-US" altLang="en-US" sz="2000" dirty="0">
              <a:latin typeface="Arial" pitchFamily="34" charset="0"/>
              <a:cs typeface="Arial" pitchFamily="34" charset="0"/>
            </a:endParaRPr>
          </a:p>
          <a:p>
            <a:r>
              <a:rPr lang="en-US" altLang="en-US" sz="2000" dirty="0">
                <a:latin typeface="Arial" pitchFamily="34" charset="0"/>
                <a:cs typeface="Arial" pitchFamily="34" charset="0"/>
              </a:rPr>
              <a:t>The watthour meter formula is as follows:</a:t>
            </a:r>
          </a:p>
          <a:p>
            <a:pPr>
              <a:buFont typeface="Monotype Sorts"/>
              <a:buNone/>
            </a:pPr>
            <a:endParaRPr lang="en-US" altLang="en-US" sz="2800" dirty="0"/>
          </a:p>
          <a:p>
            <a:endParaRPr lang="en-US" altLang="en-US" sz="2800" dirty="0"/>
          </a:p>
        </p:txBody>
      </p:sp>
      <p:sp>
        <p:nvSpPr>
          <p:cNvPr id="3" name="Footer Placeholder 2">
            <a:extLst>
              <a:ext uri="{FF2B5EF4-FFF2-40B4-BE49-F238E27FC236}">
                <a16:creationId xmlns:a16="http://schemas.microsoft.com/office/drawing/2014/main" id="{9DD38EC4-40EA-4AB2-9CE2-BA618E5585C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08791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0" y="1606486"/>
            <a:ext cx="5181600" cy="435811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However, there is also the accuracy and traceability of the standard to consider as well as the set-up of the test and whether the test is in the meter lab, the meter shop or the field.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Traceability is the ability to trace the calibration of any one device back to an international standard.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Typical stated accuracies for standards are 0.04%, 0.02% and 0.01%.  In the lab, these same standards typically measure better than 0.005%.  That is 50 parts per million in accuracy.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Just because you have all the right equipment though, a bad setup can invalidate any test or calibration whether this is in the field or in a more controlled environment.</a:t>
            </a:r>
          </a:p>
        </p:txBody>
      </p:sp>
      <p:pic>
        <p:nvPicPr>
          <p:cNvPr id="3" name="Picture 2">
            <a:extLst>
              <a:ext uri="{FF2B5EF4-FFF2-40B4-BE49-F238E27FC236}">
                <a16:creationId xmlns:a16="http://schemas.microsoft.com/office/drawing/2014/main" id="{689CDED8-EA16-4ADC-AF18-E57D5AFC1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802" y="1631109"/>
            <a:ext cx="2745443" cy="2059082"/>
          </a:xfrm>
          <a:prstGeom prst="rect">
            <a:avLst/>
          </a:prstGeom>
        </p:spPr>
      </p:pic>
      <p:pic>
        <p:nvPicPr>
          <p:cNvPr id="7" name="Picture 6" descr="A picture containing text, electronics, computer&#10;&#10;Description automatically generated">
            <a:extLst>
              <a:ext uri="{FF2B5EF4-FFF2-40B4-BE49-F238E27FC236}">
                <a16:creationId xmlns:a16="http://schemas.microsoft.com/office/drawing/2014/main" id="{8C4CC9F4-2F88-47FE-9999-D772C0192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802" y="3846512"/>
            <a:ext cx="2745443" cy="2059082"/>
          </a:xfrm>
          <a:prstGeom prst="rect">
            <a:avLst/>
          </a:prstGeom>
        </p:spPr>
      </p:pic>
      <p:sp>
        <p:nvSpPr>
          <p:cNvPr id="2" name="Title 1">
            <a:extLst>
              <a:ext uri="{FF2B5EF4-FFF2-40B4-BE49-F238E27FC236}">
                <a16:creationId xmlns:a16="http://schemas.microsoft.com/office/drawing/2014/main" id="{438FC943-1B99-495C-82F7-66AAEA7F36E8}"/>
              </a:ext>
            </a:extLst>
          </p:cNvPr>
          <p:cNvSpPr>
            <a:spLocks noGrp="1"/>
          </p:cNvSpPr>
          <p:nvPr>
            <p:ph type="title"/>
          </p:nvPr>
        </p:nvSpPr>
        <p:spPr>
          <a:xfrm>
            <a:off x="1556951" y="152400"/>
            <a:ext cx="7208107" cy="679832"/>
          </a:xfrm>
        </p:spPr>
        <p:txBody>
          <a:bodyPr/>
          <a:lstStyle/>
          <a:p>
            <a:r>
              <a:rPr lang="en-US" dirty="0"/>
              <a:t>Traceability and Setup</a:t>
            </a:r>
          </a:p>
        </p:txBody>
      </p:sp>
      <p:sp>
        <p:nvSpPr>
          <p:cNvPr id="4" name="Footer Placeholder 3">
            <a:extLst>
              <a:ext uri="{FF2B5EF4-FFF2-40B4-BE49-F238E27FC236}">
                <a16:creationId xmlns:a16="http://schemas.microsoft.com/office/drawing/2014/main" id="{74E08025-D5CD-4F93-8ACA-1960AF2FCF6E}"/>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4235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962400" y="1600200"/>
            <a:ext cx="4724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i="1" dirty="0">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000" i="1"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Master standard (i.e., gages) are kept by National Measurement Institute (NMI) of each country.</a:t>
            </a:r>
          </a:p>
        </p:txBody>
      </p:sp>
      <p:pic>
        <p:nvPicPr>
          <p:cNvPr id="13314" name="Picture 2">
            <a:extLst>
              <a:ext uri="{FF2B5EF4-FFF2-40B4-BE49-F238E27FC236}">
                <a16:creationId xmlns:a16="http://schemas.microsoft.com/office/drawing/2014/main" id="{0EE3078F-E46E-4FA5-A56A-8BD9C814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3841653"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228321-CC1B-4F76-A128-455D1FDB986C}"/>
              </a:ext>
            </a:extLst>
          </p:cNvPr>
          <p:cNvSpPr>
            <a:spLocks noGrp="1"/>
          </p:cNvSpPr>
          <p:nvPr>
            <p:ph type="title"/>
          </p:nvPr>
        </p:nvSpPr>
        <p:spPr/>
        <p:txBody>
          <a:bodyPr/>
          <a:lstStyle/>
          <a:p>
            <a:r>
              <a:rPr lang="en-US" dirty="0"/>
              <a:t>Meter Testing Traceability</a:t>
            </a:r>
          </a:p>
        </p:txBody>
      </p:sp>
      <p:sp>
        <p:nvSpPr>
          <p:cNvPr id="3" name="Footer Placeholder 2">
            <a:extLst>
              <a:ext uri="{FF2B5EF4-FFF2-40B4-BE49-F238E27FC236}">
                <a16:creationId xmlns:a16="http://schemas.microsoft.com/office/drawing/2014/main" id="{02B655F4-4D3F-4B62-B6B9-A4D646666E91}"/>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7594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295400"/>
            <a:ext cx="480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u="sng" dirty="0">
                <a:solidFill>
                  <a:schemeClr val="tx1"/>
                </a:solidFill>
                <a:cs typeface="Arial" charset="0"/>
                <a:sym typeface="Symbol" pitchFamily="18" charset="2"/>
              </a:rPr>
              <a:t>N</a:t>
            </a:r>
            <a:r>
              <a:rPr lang="en-US" altLang="en-US" dirty="0">
                <a:solidFill>
                  <a:schemeClr val="tx1"/>
                </a:solidFill>
                <a:cs typeface="Arial" charset="0"/>
                <a:sym typeface="Symbol" pitchFamily="18" charset="2"/>
              </a:rPr>
              <a:t>ational </a:t>
            </a:r>
            <a:r>
              <a:rPr lang="en-US" altLang="en-US" u="sng" dirty="0">
                <a:solidFill>
                  <a:schemeClr val="tx1"/>
                </a:solidFill>
                <a:cs typeface="Arial" charset="0"/>
                <a:sym typeface="Symbol" pitchFamily="18" charset="2"/>
              </a:rPr>
              <a:t>I</a:t>
            </a:r>
            <a:r>
              <a:rPr lang="en-US" altLang="en-US" dirty="0">
                <a:solidFill>
                  <a:schemeClr val="tx1"/>
                </a:solidFill>
                <a:cs typeface="Arial" charset="0"/>
                <a:sym typeface="Symbol" pitchFamily="18" charset="2"/>
              </a:rPr>
              <a:t>nstitute of </a:t>
            </a:r>
            <a:r>
              <a:rPr lang="en-US" altLang="en-US" u="sng" dirty="0">
                <a:solidFill>
                  <a:schemeClr val="tx1"/>
                </a:solidFill>
                <a:cs typeface="Arial" charset="0"/>
                <a:sym typeface="Symbol" pitchFamily="18" charset="2"/>
              </a:rPr>
              <a:t>S</a:t>
            </a:r>
            <a:r>
              <a:rPr lang="en-US" altLang="en-US" dirty="0">
                <a:solidFill>
                  <a:schemeClr val="tx1"/>
                </a:solidFill>
                <a:cs typeface="Arial" charset="0"/>
                <a:sym typeface="Symbol" pitchFamily="18" charset="2"/>
              </a:rPr>
              <a:t>tandards and </a:t>
            </a:r>
            <a:r>
              <a:rPr lang="en-US" altLang="en-US" u="sng" dirty="0">
                <a:solidFill>
                  <a:schemeClr val="tx1"/>
                </a:solidFill>
                <a:cs typeface="Arial" charset="0"/>
                <a:sym typeface="Symbol" pitchFamily="18" charset="2"/>
              </a:rPr>
              <a:t>T</a:t>
            </a:r>
            <a:r>
              <a:rPr lang="en-US" altLang="en-US"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b="1" dirty="0">
                <a:solidFill>
                  <a:schemeClr val="tx1"/>
                </a:solidFill>
                <a:cs typeface="Arial" charset="0"/>
                <a:sym typeface="Symbol" pitchFamily="18" charset="2"/>
              </a:rPr>
              <a:t>WARNING!</a:t>
            </a:r>
            <a:r>
              <a:rPr lang="en-US" altLang="en-US"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 NIST only provides certifications for the work performed by them.</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dirty="0">
                <a:solidFill>
                  <a:schemeClr val="tx1"/>
                </a:solidFill>
                <a:cs typeface="Arial" charset="0"/>
                <a:sym typeface="Symbol" pitchFamily="18" charset="2"/>
              </a:rPr>
              <a:t>NIST is the US National Lab but using NRC out of Canada or any other national lab is also acceptable.  We need traceability to an international standard and all these national labs do this.</a:t>
            </a:r>
          </a:p>
        </p:txBody>
      </p:sp>
      <p:sp>
        <p:nvSpPr>
          <p:cNvPr id="2" name="AutoShape 2" descr="National Institute of Standards and Technology">
            <a:extLst>
              <a:ext uri="{FF2B5EF4-FFF2-40B4-BE49-F238E27FC236}">
                <a16:creationId xmlns:a16="http://schemas.microsoft.com/office/drawing/2014/main" id="{74587BB4-7A6F-4967-9AC3-37627E1CFDE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44" name="Picture 8" descr="Nist Logo - Danko Arlington, Inc. Danko Arlington, Inc.">
            <a:extLst>
              <a:ext uri="{FF2B5EF4-FFF2-40B4-BE49-F238E27FC236}">
                <a16:creationId xmlns:a16="http://schemas.microsoft.com/office/drawing/2014/main" id="{7C8C427E-C866-4F01-B1D3-F07838FA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95482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EF276AA-A698-49E4-AC8D-114E0C7A1953}"/>
              </a:ext>
            </a:extLst>
          </p:cNvPr>
          <p:cNvSpPr>
            <a:spLocks noGrp="1"/>
          </p:cNvSpPr>
          <p:nvPr>
            <p:ph type="title"/>
          </p:nvPr>
        </p:nvSpPr>
        <p:spPr>
          <a:xfrm>
            <a:off x="1556951" y="158368"/>
            <a:ext cx="7208107" cy="679832"/>
          </a:xfrm>
        </p:spPr>
        <p:txBody>
          <a:bodyPr/>
          <a:lstStyle/>
          <a:p>
            <a:r>
              <a:rPr lang="en-US" dirty="0"/>
              <a:t>Meter Testing Traceability</a:t>
            </a:r>
          </a:p>
        </p:txBody>
      </p:sp>
      <p:sp>
        <p:nvSpPr>
          <p:cNvPr id="4" name="Footer Placeholder 3">
            <a:extLst>
              <a:ext uri="{FF2B5EF4-FFF2-40B4-BE49-F238E27FC236}">
                <a16:creationId xmlns:a16="http://schemas.microsoft.com/office/drawing/2014/main" id="{C7A6546F-D37D-43C3-9A07-2F28559D2837}"/>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93901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3368</TotalTime>
  <Words>3031</Words>
  <Application>Microsoft Office PowerPoint</Application>
  <PresentationFormat>On-screen Show (4:3)</PresentationFormat>
  <Paragraphs>305</Paragraphs>
  <Slides>37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Times New Roman</vt:lpstr>
      <vt:lpstr>Monotype Sorts</vt:lpstr>
      <vt:lpstr>Calibri</vt:lpstr>
      <vt:lpstr>Wingdings</vt:lpstr>
      <vt:lpstr>TESCO Template</vt:lpstr>
      <vt:lpstr>Equation</vt:lpstr>
      <vt:lpstr>Single Phase Meter Testing Overview</vt:lpstr>
      <vt:lpstr>Questions to Answer</vt:lpstr>
      <vt:lpstr>Why Do We Test?</vt:lpstr>
      <vt:lpstr>Accuracy Testing</vt:lpstr>
      <vt:lpstr>Comparing the Meter to the Standard </vt:lpstr>
      <vt:lpstr>Basic Energy Formula</vt:lpstr>
      <vt:lpstr>Traceability and Setup</vt:lpstr>
      <vt:lpstr>Meter Testing Traceability</vt:lpstr>
      <vt:lpstr>Meter Testing Traceability</vt:lpstr>
      <vt:lpstr>Meter Testing Traceability - Standards</vt:lpstr>
      <vt:lpstr>Meter Testing Traceability - Standards</vt:lpstr>
      <vt:lpstr>Test Equipment Calibration</vt:lpstr>
      <vt:lpstr>Meter Shop and Field Accuracy Tests</vt:lpstr>
      <vt:lpstr>Typical Test Setups for Shop and Field</vt:lpstr>
      <vt:lpstr>PowerPoint Presentation</vt:lpstr>
      <vt:lpstr>PowerPoint Presentation</vt:lpstr>
      <vt:lpstr>PowerPoint Presentation</vt:lpstr>
      <vt:lpstr>PowerPoint Presentation</vt:lpstr>
      <vt:lpstr>PowerPoint Presentation</vt:lpstr>
      <vt:lpstr>Site Inspection Vs. Meter Testing</vt:lpstr>
      <vt:lpstr>PowerPoint Presentation</vt:lpstr>
      <vt:lpstr>Compliant Testing</vt:lpstr>
      <vt:lpstr>General Meter Testing Requirements</vt:lpstr>
      <vt:lpstr>New Meter Testing Programs</vt:lpstr>
      <vt:lpstr>Return to Service Testing</vt:lpstr>
      <vt:lpstr>In-Service Testing</vt:lpstr>
      <vt:lpstr>Periodic Test Plans</vt:lpstr>
      <vt:lpstr>Statistical Plans: The Best Approach</vt:lpstr>
      <vt:lpstr>Why Use a Statistical Test Plan?</vt:lpstr>
      <vt:lpstr>Homogenous Population(s)</vt:lpstr>
      <vt:lpstr>Tracking Meter Records</vt:lpstr>
      <vt:lpstr>Meter Test Data Tracking</vt:lpstr>
      <vt:lpstr>PowerPoint Presentation</vt:lpstr>
      <vt:lpstr>Meter Testing Traceability</vt:lpstr>
      <vt:lpstr>Meter Test Data Tracking System</vt:lpstr>
      <vt:lpstr>Questions to Answer</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109</cp:revision>
  <cp:lastPrinted>2004-05-03T19:12:21Z</cp:lastPrinted>
  <dcterms:created xsi:type="dcterms:W3CDTF">2004-03-09T01:40:14Z</dcterms:created>
  <dcterms:modified xsi:type="dcterms:W3CDTF">2022-02-17T16:26:01Z</dcterms:modified>
</cp:coreProperties>
</file>