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4"/>
  </p:notesMasterIdLst>
  <p:sldIdLst>
    <p:sldId id="256" r:id="rId2"/>
    <p:sldId id="257" r:id="rId3"/>
    <p:sldId id="286" r:id="rId4"/>
    <p:sldId id="289" r:id="rId5"/>
    <p:sldId id="276" r:id="rId6"/>
    <p:sldId id="297" r:id="rId7"/>
    <p:sldId id="298" r:id="rId8"/>
    <p:sldId id="299" r:id="rId9"/>
    <p:sldId id="301" r:id="rId10"/>
    <p:sldId id="302" r:id="rId11"/>
    <p:sldId id="300" r:id="rId12"/>
    <p:sldId id="29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49D"/>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6" autoAdjust="0"/>
    <p:restoredTop sz="94660"/>
  </p:normalViewPr>
  <p:slideViewPr>
    <p:cSldViewPr>
      <p:cViewPr varScale="1">
        <p:scale>
          <a:sx n="76" d="100"/>
          <a:sy n="76" d="100"/>
        </p:scale>
        <p:origin x="141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9035EB-73AA-4F49-AA21-6903F198A2F3}" type="slidenum">
              <a:rPr lang="en-US"/>
              <a:pPr>
                <a:defRPr/>
              </a:pPr>
              <a:t>‹#›</a:t>
            </a:fld>
            <a:endParaRPr lang="en-US" dirty="0"/>
          </a:p>
        </p:txBody>
      </p:sp>
    </p:spTree>
    <p:extLst>
      <p:ext uri="{BB962C8B-B14F-4D97-AF65-F5344CB8AC3E}">
        <p14:creationId xmlns:p14="http://schemas.microsoft.com/office/powerpoint/2010/main" val="121235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0A342B-48F2-4C50-A4FC-985F4F313B65}" type="slidenum">
              <a:rPr lang="en-US" altLang="en-US" smtClean="0"/>
              <a:pPr eaLnBrk="1" hangingPunct="1">
                <a:spcBef>
                  <a:spcPct val="0"/>
                </a:spcBef>
              </a:pPr>
              <a:t>1</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10</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11</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12</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2</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3</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4</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F04E5F-4CF7-4D81-9263-A19F7AB2771E}" type="slidenum">
              <a:rPr lang="en-US" altLang="en-US" smtClean="0"/>
              <a:pPr eaLnBrk="1" hangingPunct="1">
                <a:spcBef>
                  <a:spcPct val="0"/>
                </a:spcBef>
              </a:pPr>
              <a:t>5</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6</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7</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8</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9</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2713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11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994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042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497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1"/>
          <p:cNvSpPr txBox="1">
            <a:spLocks noChangeArrowheads="1"/>
          </p:cNvSpPr>
          <p:nvPr userDrawn="1"/>
        </p:nvSpPr>
        <p:spPr bwMode="auto">
          <a:xfrm>
            <a:off x="8458200" y="636905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D072A63-E3D2-4DBD-9C92-63624F2AD87C}" type="slidenum">
              <a:rPr lang="en-US" altLang="en-US" smtClean="0"/>
              <a:pPr eaLnBrk="1" hangingPunct="1">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mmtanner@tecoenergy.com" TargetMode="External"/><Relationship Id="rId4" Type="http://schemas.openxmlformats.org/officeDocument/2006/relationships/hyperlink" Target="mailto:tom.lawton@tescometer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2"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4" name="Text Box 4"/>
          <p:cNvSpPr txBox="1">
            <a:spLocks noChangeArrowheads="1"/>
          </p:cNvSpPr>
          <p:nvPr/>
        </p:nvSpPr>
        <p:spPr bwMode="auto">
          <a:xfrm>
            <a:off x="2145076" y="1660520"/>
            <a:ext cx="485384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sz="3500" b="1" dirty="0">
                <a:solidFill>
                  <a:srgbClr val="2F549D"/>
                </a:solidFill>
              </a:rPr>
              <a:t>Meter Management Application with TECO AMI System</a:t>
            </a:r>
          </a:p>
        </p:txBody>
      </p:sp>
      <p:pic>
        <p:nvPicPr>
          <p:cNvPr id="205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125" y="1911350"/>
            <a:ext cx="1981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762000" y="3886200"/>
            <a:ext cx="8229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Presented by Tom Lawton, TESCO</a:t>
            </a:r>
          </a:p>
          <a:p>
            <a:pPr algn="r" eaLnBrk="1" hangingPunct="1">
              <a:spcBef>
                <a:spcPct val="0"/>
              </a:spcBef>
              <a:buNone/>
            </a:pPr>
            <a:r>
              <a:rPr lang="en-US" altLang="en-US" sz="1600" dirty="0">
                <a:solidFill>
                  <a:schemeClr val="bg1"/>
                </a:solidFill>
              </a:rPr>
              <a:t>The Eastern Specialty Company</a:t>
            </a:r>
          </a:p>
          <a:p>
            <a:pPr algn="r" eaLnBrk="1" hangingPunct="1">
              <a:spcBef>
                <a:spcPct val="0"/>
              </a:spcBef>
              <a:buNone/>
            </a:pPr>
            <a:r>
              <a:rPr lang="en-US" altLang="en-US" sz="2400" dirty="0">
                <a:solidFill>
                  <a:schemeClr val="bg1"/>
                </a:solidFill>
              </a:rPr>
              <a:t>Mark Tanner, TECO</a:t>
            </a:r>
          </a:p>
          <a:p>
            <a:pPr algn="r" eaLnBrk="1" hangingPunct="1">
              <a:spcBef>
                <a:spcPct val="0"/>
              </a:spcBef>
              <a:buNone/>
            </a:pPr>
            <a:r>
              <a:rPr lang="en-US" altLang="en-US" sz="1600" dirty="0">
                <a:solidFill>
                  <a:schemeClr val="bg1"/>
                </a:solidFill>
              </a:rPr>
              <a:t>Tampa Electric Company</a:t>
            </a:r>
          </a:p>
          <a:p>
            <a:pPr algn="r" eaLnBrk="1" hangingPunct="1">
              <a:spcBef>
                <a:spcPct val="0"/>
              </a:spcBef>
              <a:buNone/>
            </a:pPr>
            <a:r>
              <a:rPr lang="en-US" altLang="en-US" sz="2400" dirty="0">
                <a:solidFill>
                  <a:schemeClr val="bg1"/>
                </a:solidFill>
              </a:rPr>
              <a:t>Wes Caldwell (retired), TECO</a:t>
            </a:r>
          </a:p>
          <a:p>
            <a:pPr lvl="0" algn="r" eaLnBrk="1" hangingPunct="1">
              <a:spcBef>
                <a:spcPct val="0"/>
              </a:spcBef>
              <a:buNone/>
            </a:pPr>
            <a:r>
              <a:rPr lang="en-US" altLang="en-US" sz="1600" dirty="0">
                <a:solidFill>
                  <a:srgbClr val="FFFFFF"/>
                </a:solidFill>
              </a:rPr>
              <a:t>Tampa Electric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Southeastern Meter School</a:t>
            </a:r>
          </a:p>
          <a:p>
            <a:pPr algn="r" eaLnBrk="1" hangingPunct="1">
              <a:spcBef>
                <a:spcPct val="0"/>
              </a:spcBef>
              <a:spcAft>
                <a:spcPts val="0"/>
              </a:spcAft>
              <a:buFontTx/>
              <a:buNone/>
            </a:pPr>
            <a:r>
              <a:rPr lang="en-US" altLang="en-US" sz="1600" i="1" dirty="0">
                <a:solidFill>
                  <a:schemeClr val="bg1"/>
                </a:solidFill>
              </a:rPr>
              <a:t>Wednesday, August 18, 2021 at 9:15 a.m.</a:t>
            </a:r>
          </a:p>
        </p:txBody>
      </p:sp>
      <p:pic>
        <p:nvPicPr>
          <p:cNvPr id="1026" name="Picture 2" descr="TECO logo">
            <a:extLst>
              <a:ext uri="{FF2B5EF4-FFF2-40B4-BE49-F238E27FC236}">
                <a16:creationId xmlns:a16="http://schemas.microsoft.com/office/drawing/2014/main" id="{28E4139E-F2CC-4A89-BF08-F938EE9C2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175" y="2238375"/>
            <a:ext cx="2171700" cy="55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371600"/>
          </a:xfrm>
          <a:solidFill>
            <a:srgbClr val="FF0000"/>
          </a:solidFill>
        </p:spPr>
        <p:txBody>
          <a:bodyPr/>
          <a:lstStyle/>
          <a:p>
            <a:pPr eaLnBrk="1" hangingPunct="1"/>
            <a:r>
              <a:rPr lang="en-US" altLang="en-US" sz="3000" b="1" dirty="0">
                <a:solidFill>
                  <a:schemeClr val="bg1"/>
                </a:solidFill>
                <a:latin typeface="+mn-lt"/>
              </a:rPr>
              <a:t>Next Steps…………..</a:t>
            </a:r>
          </a:p>
        </p:txBody>
      </p:sp>
      <p:sp>
        <p:nvSpPr>
          <p:cNvPr id="6" name="Rectangle 5"/>
          <p:cNvSpPr/>
          <p:nvPr/>
        </p:nvSpPr>
        <p:spPr>
          <a:xfrm>
            <a:off x="685800" y="2133600"/>
            <a:ext cx="5029200" cy="3908762"/>
          </a:xfrm>
          <a:prstGeom prst="rect">
            <a:avLst/>
          </a:prstGeom>
        </p:spPr>
        <p:txBody>
          <a:bodyPr wrap="square">
            <a:spAutoFit/>
          </a:bodyPr>
          <a:lstStyle/>
          <a:p>
            <a:endParaRPr lang="en-US" dirty="0"/>
          </a:p>
          <a:p>
            <a:pPr marL="285750" indent="-285750">
              <a:buFont typeface="Wingdings" panose="05000000000000000000" pitchFamily="2" charset="2"/>
              <a:buChar char="Ø"/>
            </a:pPr>
            <a:r>
              <a:rPr lang="en-US" dirty="0"/>
              <a:t>Inventory in the warehouse – by location.  Initially SAP was going to perform this function.  Being transitioned into Meter Manager.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Adding Lighting Equipment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Read Only access for outside departments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Adding Internet Cellular modems – serial numbers, IP addresses and physical locations, instead of using a spreadsheet</a:t>
            </a:r>
          </a:p>
          <a:p>
            <a:endParaRPr lang="en-US" sz="1400" dirty="0"/>
          </a:p>
        </p:txBody>
      </p:sp>
      <p:pic>
        <p:nvPicPr>
          <p:cNvPr id="5" name="Picture 1">
            <a:extLst>
              <a:ext uri="{FF2B5EF4-FFF2-40B4-BE49-F238E27FC236}">
                <a16:creationId xmlns:a16="http://schemas.microsoft.com/office/drawing/2014/main" id="{F3C5B8CE-D462-4896-B728-DE4635BD9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E9E4B5FD-978C-4810-A6CC-D605E7BA07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 Gloves">
            <a:extLst>
              <a:ext uri="{FF2B5EF4-FFF2-40B4-BE49-F238E27FC236}">
                <a16:creationId xmlns:a16="http://schemas.microsoft.com/office/drawing/2014/main" id="{CC5F3D8C-F5FE-45DA-BC8C-655029DB1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208" y="1780286"/>
            <a:ext cx="2110880" cy="21108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nner">
            <a:extLst>
              <a:ext uri="{FF2B5EF4-FFF2-40B4-BE49-F238E27FC236}">
                <a16:creationId xmlns:a16="http://schemas.microsoft.com/office/drawing/2014/main" id="{BB3160FC-ABA3-4E6C-809E-AB886B7A4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584" y="4007636"/>
            <a:ext cx="2112264" cy="21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371600"/>
          </a:xfrm>
          <a:solidFill>
            <a:srgbClr val="FF0000"/>
          </a:solidFill>
        </p:spPr>
        <p:txBody>
          <a:bodyPr/>
          <a:lstStyle/>
          <a:p>
            <a:pPr eaLnBrk="1" hangingPunct="1"/>
            <a:r>
              <a:rPr lang="en-US" altLang="en-US" sz="3000" b="1" dirty="0">
                <a:solidFill>
                  <a:schemeClr val="bg1"/>
                </a:solidFill>
                <a:latin typeface="+mn-lt"/>
              </a:rPr>
              <a:t>Meter Manager Modules Used and Interfaces Between Systems</a:t>
            </a:r>
          </a:p>
        </p:txBody>
      </p:sp>
      <p:sp>
        <p:nvSpPr>
          <p:cNvPr id="6" name="Rectangle 5"/>
          <p:cNvSpPr/>
          <p:nvPr/>
        </p:nvSpPr>
        <p:spPr>
          <a:xfrm>
            <a:off x="457200" y="1676400"/>
            <a:ext cx="6096001" cy="4939814"/>
          </a:xfrm>
          <a:prstGeom prst="rect">
            <a:avLst/>
          </a:prstGeom>
        </p:spPr>
        <p:txBody>
          <a:bodyPr wrap="square">
            <a:spAutoFit/>
          </a:bodyPr>
          <a:lstStyle/>
          <a:p>
            <a:r>
              <a:rPr lang="en-US" sz="1500" dirty="0"/>
              <a:t>By the end of deployment TECO was successfully using the following Meter Manager Modules and interfacing seamlessly with their work order management system, Itron, and their Corporate SAP system;</a:t>
            </a:r>
          </a:p>
          <a:p>
            <a:endParaRPr lang="en-US" sz="1500" dirty="0"/>
          </a:p>
          <a:p>
            <a:pPr marL="285750" indent="-285750">
              <a:buFont typeface="Arial" panose="020B0604020202020204" pitchFamily="34" charset="0"/>
              <a:buChar char="•"/>
            </a:pPr>
            <a:r>
              <a:rPr lang="en-US" sz="1500" dirty="0"/>
              <a:t>Meter Shop Module</a:t>
            </a:r>
          </a:p>
          <a:p>
            <a:pPr marL="285750" indent="-285750">
              <a:buFont typeface="Arial" panose="020B0604020202020204" pitchFamily="34" charset="0"/>
              <a:buChar char="•"/>
            </a:pPr>
            <a:r>
              <a:rPr lang="en-US" sz="1500" dirty="0"/>
              <a:t>PPE (Rubber Goods) module</a:t>
            </a:r>
          </a:p>
          <a:p>
            <a:pPr marL="285750" indent="-285750">
              <a:buFont typeface="Arial" panose="020B0604020202020204" pitchFamily="34" charset="0"/>
              <a:buChar char="•"/>
            </a:pPr>
            <a:r>
              <a:rPr lang="en-US" sz="1500" dirty="0"/>
              <a:t>Test Records module</a:t>
            </a:r>
          </a:p>
          <a:p>
            <a:pPr marL="285750" indent="-285750">
              <a:buFont typeface="Arial" panose="020B0604020202020204" pitchFamily="34" charset="0"/>
              <a:buChar char="•"/>
            </a:pPr>
            <a:r>
              <a:rPr lang="en-US" sz="1500" dirty="0"/>
              <a:t>Operations Management module</a:t>
            </a:r>
          </a:p>
          <a:p>
            <a:pPr marL="285750" indent="-285750">
              <a:buFont typeface="Arial" panose="020B0604020202020204" pitchFamily="34" charset="0"/>
              <a:buChar char="•"/>
            </a:pPr>
            <a:r>
              <a:rPr lang="en-US" sz="1500" dirty="0"/>
              <a:t>Parts of the new Site Verification and Field Exchange modules</a:t>
            </a:r>
          </a:p>
          <a:p>
            <a:pPr marL="285750" indent="-285750">
              <a:buFont typeface="Arial" panose="020B0604020202020204" pitchFamily="34" charset="0"/>
              <a:buChar char="•"/>
            </a:pPr>
            <a:r>
              <a:rPr lang="en-US" sz="1500" dirty="0"/>
              <a:t>Inventory management including stock room locations, in transit locations, and warehousing kiosks</a:t>
            </a:r>
          </a:p>
          <a:p>
            <a:pPr marL="285750" indent="-285750">
              <a:buFont typeface="Arial" panose="020B0604020202020204" pitchFamily="34" charset="0"/>
              <a:buChar char="•"/>
            </a:pPr>
            <a:endParaRPr lang="en-US" sz="1500" dirty="0"/>
          </a:p>
          <a:p>
            <a:r>
              <a:rPr lang="en-US" sz="1500" dirty="0"/>
              <a:t>The system also became the interface to twelve different internal TECO systems including SAP.  This is a nominal number of interfaces indicating a high degree of consolidation by TECO on the operational side.  TESCO has had over 90 interfaces to disparate internal systems at other electric and gas utilities.  Regardless of 12 or 90 interfaces, Meter Manager is the clearing house for these systems allowing information and data to move between each of them and to be reported on and analyzed so the utility's operating group can make the most informed decisions possible on a real time basis.  </a:t>
            </a:r>
          </a:p>
        </p:txBody>
      </p:sp>
      <p:pic>
        <p:nvPicPr>
          <p:cNvPr id="5" name="Picture 1">
            <a:extLst>
              <a:ext uri="{FF2B5EF4-FFF2-40B4-BE49-F238E27FC236}">
                <a16:creationId xmlns:a16="http://schemas.microsoft.com/office/drawing/2014/main" id="{03526829-8B6F-4D94-A8D0-D9AD73EB8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6C50516A-50DF-4CE9-A0A6-3F5AE3DA9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099794-E7E3-47EC-8948-B2328B1B81F1}"/>
              </a:ext>
            </a:extLst>
          </p:cNvPr>
          <p:cNvPicPr>
            <a:picLocks noChangeAspect="1"/>
          </p:cNvPicPr>
          <p:nvPr/>
        </p:nvPicPr>
        <p:blipFill rotWithShape="1">
          <a:blip r:embed="rId5">
            <a:extLst>
              <a:ext uri="{28A0092B-C50C-407E-A947-70E740481C1C}">
                <a14:useLocalDpi xmlns:a14="http://schemas.microsoft.com/office/drawing/2010/main" val="0"/>
              </a:ext>
            </a:extLst>
          </a:blip>
          <a:srcRect l="13301" r="12143"/>
          <a:stretch/>
        </p:blipFill>
        <p:spPr>
          <a:xfrm>
            <a:off x="6423632" y="2362200"/>
            <a:ext cx="2339368" cy="2948101"/>
          </a:xfrm>
          <a:prstGeom prst="rect">
            <a:avLst/>
          </a:prstGeom>
        </p:spPr>
      </p:pic>
    </p:spTree>
    <p:extLst>
      <p:ext uri="{BB962C8B-B14F-4D97-AF65-F5344CB8AC3E}">
        <p14:creationId xmlns:p14="http://schemas.microsoft.com/office/powerpoint/2010/main" val="310277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Questions and Discussion</a:t>
            </a:r>
            <a:r>
              <a:rPr lang="en-US" altLang="en-US" sz="4000" b="1" dirty="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xfrm>
            <a:off x="457200" y="4001493"/>
            <a:ext cx="8229600" cy="2084387"/>
          </a:xfrm>
          <a:noFill/>
        </p:spPr>
        <p:txBody>
          <a:bodyPr/>
          <a:lstStyle/>
          <a:p>
            <a:pPr algn="ctr" eaLnBrk="1" hangingPunct="1">
              <a:buFontTx/>
              <a:buNone/>
            </a:pPr>
            <a:r>
              <a:rPr lang="en-US" altLang="en-US" sz="2000" b="1"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1600" i="1" dirty="0">
                <a:latin typeface="Arial" panose="020B0604020202020204" pitchFamily="34" charset="0"/>
                <a:cs typeface="Arial" panose="020B0604020202020204" pitchFamily="34" charset="0"/>
              </a:rPr>
              <a:t>Bristol, PA</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215-228-0500</a:t>
            </a:r>
            <a:endParaRPr lang="en-US" altLang="en-US" sz="18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160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723900" y="58674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grpSp>
        <p:nvGrpSpPr>
          <p:cNvPr id="3" name="Group 2">
            <a:extLst>
              <a:ext uri="{FF2B5EF4-FFF2-40B4-BE49-F238E27FC236}">
                <a16:creationId xmlns:a16="http://schemas.microsoft.com/office/drawing/2014/main" id="{B849E120-B63D-467D-B17B-3190DA834682}"/>
              </a:ext>
            </a:extLst>
          </p:cNvPr>
          <p:cNvGrpSpPr/>
          <p:nvPr/>
        </p:nvGrpSpPr>
        <p:grpSpPr>
          <a:xfrm>
            <a:off x="778835" y="1870058"/>
            <a:ext cx="7586330" cy="986450"/>
            <a:chOff x="469605" y="1870058"/>
            <a:chExt cx="7586330" cy="986450"/>
          </a:xfrm>
        </p:grpSpPr>
        <p:sp>
          <p:nvSpPr>
            <p:cNvPr id="2" name="TextBox 1">
              <a:extLst>
                <a:ext uri="{FF2B5EF4-FFF2-40B4-BE49-F238E27FC236}">
                  <a16:creationId xmlns:a16="http://schemas.microsoft.com/office/drawing/2014/main" id="{E614363B-12AA-4592-BE30-DD47242E3427}"/>
                </a:ext>
              </a:extLst>
            </p:cNvPr>
            <p:cNvSpPr txBox="1"/>
            <p:nvPr/>
          </p:nvSpPr>
          <p:spPr>
            <a:xfrm>
              <a:off x="469605" y="1870058"/>
              <a:ext cx="3505200" cy="954107"/>
            </a:xfrm>
            <a:prstGeom prst="rect">
              <a:avLst/>
            </a:prstGeom>
            <a:noFill/>
          </p:spPr>
          <p:txBody>
            <a:bodyPr wrap="square" rtlCol="0">
              <a:spAutoFit/>
            </a:bodyPr>
            <a:lstStyle/>
            <a:p>
              <a:pPr algn="ctr" eaLnBrk="1" hangingPunct="1">
                <a:buFontTx/>
                <a:buNone/>
              </a:pPr>
              <a:r>
                <a:rPr lang="en-US" altLang="en-US" sz="2000" dirty="0">
                  <a:latin typeface="Arial" panose="020B0604020202020204" pitchFamily="34" charset="0"/>
                  <a:cs typeface="Arial" panose="020B0604020202020204" pitchFamily="34" charset="0"/>
                </a:rPr>
                <a:t>Tom Lawton, TESCO</a:t>
              </a:r>
              <a:endParaRPr lang="en-US" altLang="en-US" sz="2000" i="1" dirty="0">
                <a:latin typeface="Arial" panose="020B0604020202020204" pitchFamily="34" charset="0"/>
                <a:cs typeface="Arial" panose="020B0604020202020204" pitchFamily="34" charset="0"/>
              </a:endParaRPr>
            </a:p>
            <a:p>
              <a:pPr algn="ctr" eaLnBrk="1" hangingPunct="1">
                <a:buFontTx/>
                <a:buNone/>
              </a:pPr>
              <a:r>
                <a:rPr lang="en-US" altLang="en-US" sz="1800" dirty="0">
                  <a:solidFill>
                    <a:srgbClr val="FF0000"/>
                  </a:solidFill>
                  <a:latin typeface="Arial" panose="020B0604020202020204" pitchFamily="34" charset="0"/>
                  <a:cs typeface="Arial" panose="020B0604020202020204" pitchFamily="34" charset="0"/>
                  <a:hlinkClick r:id="rId4"/>
                </a:rPr>
                <a:t>tom.lawton@tescometering.com</a:t>
              </a:r>
              <a:endParaRPr lang="en-US" altLang="en-US" sz="1800" dirty="0">
                <a:solidFill>
                  <a:srgbClr val="FF0000"/>
                </a:solidFill>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DA64675A-8372-4234-830C-80CB5B057F18}"/>
                </a:ext>
              </a:extLst>
            </p:cNvPr>
            <p:cNvSpPr txBox="1"/>
            <p:nvPr/>
          </p:nvSpPr>
          <p:spPr>
            <a:xfrm>
              <a:off x="4550735" y="1871623"/>
              <a:ext cx="3505200" cy="984885"/>
            </a:xfrm>
            <a:prstGeom prst="rect">
              <a:avLst/>
            </a:prstGeom>
            <a:noFill/>
          </p:spPr>
          <p:txBody>
            <a:bodyPr wrap="square" rtlCol="0">
              <a:spAutoFit/>
            </a:bodyPr>
            <a:lstStyle/>
            <a:p>
              <a:pPr algn="ctr" eaLnBrk="1" hangingPunct="1">
                <a:buNone/>
              </a:pPr>
              <a:r>
                <a:rPr lang="en-US" altLang="en-US" sz="2000" dirty="0">
                  <a:latin typeface="Arial" panose="020B0604020202020204" pitchFamily="34" charset="0"/>
                  <a:cs typeface="Arial" panose="020B0604020202020204" pitchFamily="34" charset="0"/>
                </a:rPr>
                <a:t>Mark Tanner, TECO</a:t>
              </a:r>
            </a:p>
            <a:p>
              <a:pPr algn="ctr" eaLnBrk="1" hangingPunct="1">
                <a:buNone/>
              </a:pPr>
              <a:r>
                <a:rPr lang="en-US" altLang="en-US" dirty="0">
                  <a:solidFill>
                    <a:srgbClr val="FF0000"/>
                  </a:solidFill>
                  <a:latin typeface="Arial" panose="020B0604020202020204" pitchFamily="34" charset="0"/>
                  <a:cs typeface="Arial" panose="020B0604020202020204" pitchFamily="34" charset="0"/>
                  <a:hlinkClick r:id="rId5"/>
                </a:rPr>
                <a:t>mmtanner@tecoenergy.com</a:t>
              </a:r>
              <a:endParaRPr lang="en-US" altLang="en-US" dirty="0">
                <a:solidFill>
                  <a:srgbClr val="FF0000"/>
                </a:solidFill>
                <a:latin typeface="Arial" panose="020B0604020202020204" pitchFamily="34" charset="0"/>
                <a:cs typeface="Arial" panose="020B0604020202020204" pitchFamily="34" charset="0"/>
              </a:endParaRPr>
            </a:p>
            <a:p>
              <a:endParaRPr lang="en-US" dirty="0"/>
            </a:p>
          </p:txBody>
        </p:sp>
      </p:grpSp>
      <p:sp>
        <p:nvSpPr>
          <p:cNvPr id="8" name="TextBox 7">
            <a:extLst>
              <a:ext uri="{FF2B5EF4-FFF2-40B4-BE49-F238E27FC236}">
                <a16:creationId xmlns:a16="http://schemas.microsoft.com/office/drawing/2014/main" id="{BDA59EC1-0B9E-4D3E-A494-051D952E9E18}"/>
              </a:ext>
            </a:extLst>
          </p:cNvPr>
          <p:cNvSpPr txBox="1"/>
          <p:nvPr/>
        </p:nvSpPr>
        <p:spPr>
          <a:xfrm>
            <a:off x="2707758" y="2922987"/>
            <a:ext cx="3728484" cy="400110"/>
          </a:xfrm>
          <a:prstGeom prst="rect">
            <a:avLst/>
          </a:prstGeom>
          <a:noFill/>
        </p:spPr>
        <p:txBody>
          <a:bodyPr wrap="square" rtlCol="0">
            <a:spAutoFit/>
          </a:bodyPr>
          <a:lstStyle/>
          <a:p>
            <a:pPr algn="ctr" eaLnBrk="1" hangingPunct="1">
              <a:buNone/>
            </a:pPr>
            <a:r>
              <a:rPr lang="en-US" altLang="en-US" sz="2000" dirty="0">
                <a:latin typeface="Arial" panose="020B0604020202020204" pitchFamily="34" charset="0"/>
                <a:cs typeface="Arial" panose="020B0604020202020204" pitchFamily="34" charset="0"/>
              </a:rPr>
              <a:t>Wes Caldwell (retired), TECO</a:t>
            </a:r>
          </a:p>
        </p:txBody>
      </p:sp>
    </p:spTree>
    <p:extLst>
      <p:ext uri="{BB962C8B-B14F-4D97-AF65-F5344CB8AC3E}">
        <p14:creationId xmlns:p14="http://schemas.microsoft.com/office/powerpoint/2010/main" val="17525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a:solidFill>
                  <a:schemeClr val="bg1"/>
                </a:solidFill>
                <a:latin typeface="+mn-lt"/>
              </a:rPr>
              <a:t>Tampa Electric Company </a:t>
            </a:r>
            <a:br>
              <a:rPr lang="en-US" sz="3200" b="1" dirty="0">
                <a:solidFill>
                  <a:schemeClr val="bg1"/>
                </a:solidFill>
                <a:latin typeface="+mn-lt"/>
              </a:rPr>
            </a:br>
            <a:r>
              <a:rPr lang="en-US" sz="3200" b="1" dirty="0">
                <a:solidFill>
                  <a:schemeClr val="bg1"/>
                </a:solidFill>
                <a:latin typeface="+mn-lt"/>
              </a:rPr>
              <a:t>AMI Deployment</a:t>
            </a:r>
            <a:endParaRPr lang="en-US" altLang="en-US" sz="3000" b="1" dirty="0">
              <a:solidFill>
                <a:schemeClr val="bg1"/>
              </a:solidFill>
              <a:latin typeface="+mn-lt"/>
            </a:endParaRPr>
          </a:p>
        </p:txBody>
      </p:sp>
      <p:sp>
        <p:nvSpPr>
          <p:cNvPr id="3" name="Rectangle 2"/>
          <p:cNvSpPr/>
          <p:nvPr/>
        </p:nvSpPr>
        <p:spPr>
          <a:xfrm>
            <a:off x="459296" y="1596324"/>
            <a:ext cx="5331903" cy="5062924"/>
          </a:xfrm>
          <a:prstGeom prst="rect">
            <a:avLst/>
          </a:prstGeom>
        </p:spPr>
        <p:txBody>
          <a:bodyPr wrap="square">
            <a:spAutoFit/>
          </a:bodyPr>
          <a:lstStyle/>
          <a:p>
            <a:r>
              <a:rPr lang="en-US" sz="1700" dirty="0"/>
              <a:t>TECO, Tampa Electric Company, serves about 2,000 square miles in West Central Florida, including Hillsborough County (Tampa Florida) and part of Polk, Pasco and Pinellas Counties, serving just over one million residential and commercial customers.</a:t>
            </a:r>
          </a:p>
          <a:p>
            <a:endParaRPr lang="en-US" sz="1700" dirty="0"/>
          </a:p>
          <a:p>
            <a:r>
              <a:rPr lang="en-US" sz="1700" dirty="0"/>
              <a:t>The company began in 1899 by servicing the electric trolley system for the new city of Tampa and was purchased in 2016 by Emera Energy out of Halifax, Canada which also owns Nova Scotia Power and several Caribbean Utility Companies.</a:t>
            </a:r>
          </a:p>
          <a:p>
            <a:endParaRPr lang="en-US" sz="1700" dirty="0"/>
          </a:p>
          <a:p>
            <a:r>
              <a:rPr lang="en-US" sz="1700" dirty="0"/>
              <a:t>The company began deploying an Itron Open Way AMI system in 2018 and has just completed deployment. One of the first tools identified as being needed during the planning for deployment was a way to track all the new assets and even more importantly manage the information required to use these new assets effectively.</a:t>
            </a: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ECO logo">
            <a:extLst>
              <a:ext uri="{FF2B5EF4-FFF2-40B4-BE49-F238E27FC236}">
                <a16:creationId xmlns:a16="http://schemas.microsoft.com/office/drawing/2014/main" id="{9B6271D8-5A10-4EAF-BAB5-9EFDA1B777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CO logo">
            <a:extLst>
              <a:ext uri="{FF2B5EF4-FFF2-40B4-BE49-F238E27FC236}">
                <a16:creationId xmlns:a16="http://schemas.microsoft.com/office/drawing/2014/main" id="{42CF9913-C3F2-4E34-87F3-67D7E79AD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1444" y="3479035"/>
            <a:ext cx="3208278" cy="816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a:solidFill>
                  <a:schemeClr val="bg1"/>
                </a:solidFill>
                <a:latin typeface="+mn-lt"/>
              </a:rPr>
              <a:t>Investment and Returns </a:t>
            </a:r>
            <a:endParaRPr lang="en-US" altLang="en-US" sz="3000" b="1" dirty="0">
              <a:solidFill>
                <a:schemeClr val="bg1"/>
              </a:solidFill>
              <a:latin typeface="+mn-lt"/>
            </a:endParaRPr>
          </a:p>
        </p:txBody>
      </p:sp>
      <p:sp>
        <p:nvSpPr>
          <p:cNvPr id="2" name="Rectangle 1"/>
          <p:cNvSpPr/>
          <p:nvPr/>
        </p:nvSpPr>
        <p:spPr>
          <a:xfrm>
            <a:off x="4589804" y="1551303"/>
            <a:ext cx="4038600" cy="4278094"/>
          </a:xfrm>
          <a:prstGeom prst="rect">
            <a:avLst/>
          </a:prstGeom>
        </p:spPr>
        <p:txBody>
          <a:bodyPr wrap="square">
            <a:spAutoFit/>
          </a:bodyPr>
          <a:lstStyle/>
          <a:p>
            <a:pPr marL="285750" indent="-285750">
              <a:buFont typeface="Wingdings" panose="05000000000000000000" pitchFamily="2" charset="2"/>
              <a:buChar char="v"/>
            </a:pPr>
            <a:r>
              <a:rPr lang="en-US" sz="1600" dirty="0"/>
              <a:t>TECO had invested in a new SAP system to provide a solid foundation for the entire company to work from.  </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This system was designed to be the system of record, but the metering team quickly found that as good as this system was, the SAP system treated all metering devices as “non-inventory” and struggled to track anything as fundamental as test records, much less firmware versions, program profiles, NIC serial numbers, disconnect serial numbers, collectors or any of the other myriad of accessories that TECO was installing to provide the infrastructure needed for their AMI system to operate.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57400"/>
            <a:ext cx="38766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a:extLst>
              <a:ext uri="{FF2B5EF4-FFF2-40B4-BE49-F238E27FC236}">
                <a16:creationId xmlns:a16="http://schemas.microsoft.com/office/drawing/2014/main" id="{CBD8F938-FE8A-47F4-9F04-03A865AD18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15B1DADE-6A36-40FC-9362-94DFB191A7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8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latin typeface="+mn-lt"/>
              </a:rPr>
              <a:t>Using SAP with TESCO’s Meter Manager</a:t>
            </a:r>
          </a:p>
        </p:txBody>
      </p:sp>
      <p:sp>
        <p:nvSpPr>
          <p:cNvPr id="6" name="Rectangle 5"/>
          <p:cNvSpPr/>
          <p:nvPr/>
        </p:nvSpPr>
        <p:spPr>
          <a:xfrm>
            <a:off x="457200" y="1665412"/>
            <a:ext cx="5148263" cy="4801314"/>
          </a:xfrm>
          <a:prstGeom prst="rect">
            <a:avLst/>
          </a:prstGeom>
        </p:spPr>
        <p:txBody>
          <a:bodyPr wrap="square">
            <a:spAutoFit/>
          </a:bodyPr>
          <a:lstStyle/>
          <a:p>
            <a:r>
              <a:rPr lang="en-US" dirty="0"/>
              <a:t>Initially, TECO upper management considered the purchase of a separate Meter Asset Management tool to be competitive with their company-wide SAP investment.  The meter service department and the SAP team convinced upper management that the TESCO Meter Management system was a complementary tool that was necessary in both the planning stages of a new AMI deployment, would be critical during the deployment and would then be in place to help manage, operate and eventually upgrade the AMI system after deployment.  </a:t>
            </a:r>
          </a:p>
          <a:p>
            <a:endParaRPr lang="en-US" dirty="0"/>
          </a:p>
          <a:p>
            <a:r>
              <a:rPr lang="en-US" dirty="0"/>
              <a:t>This presentation will cover some of the needs filled by this system that could not be filled directly by the larger, Corporate wide system.  </a:t>
            </a:r>
          </a:p>
          <a:p>
            <a:endParaRPr lang="en-US" dirty="0"/>
          </a:p>
        </p:txBody>
      </p:sp>
      <p:pic>
        <p:nvPicPr>
          <p:cNvPr id="5" name="Picture 1">
            <a:extLst>
              <a:ext uri="{FF2B5EF4-FFF2-40B4-BE49-F238E27FC236}">
                <a16:creationId xmlns:a16="http://schemas.microsoft.com/office/drawing/2014/main" id="{307DF0E3-6E07-45CF-80F3-134B02DD88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A1FBE374-CE49-4D89-9F31-5581578FEC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 company name&#10;&#10;Description automatically generated">
            <a:extLst>
              <a:ext uri="{FF2B5EF4-FFF2-40B4-BE49-F238E27FC236}">
                <a16:creationId xmlns:a16="http://schemas.microsoft.com/office/drawing/2014/main" id="{3779EE2F-D94E-4C19-B051-FDA77D7910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2743200"/>
            <a:ext cx="3003190" cy="1808988"/>
          </a:xfrm>
          <a:prstGeom prst="rect">
            <a:avLst/>
          </a:prstGeom>
        </p:spPr>
      </p:pic>
    </p:spTree>
    <p:extLst>
      <p:ext uri="{BB962C8B-B14F-4D97-AF65-F5344CB8AC3E}">
        <p14:creationId xmlns:p14="http://schemas.microsoft.com/office/powerpoint/2010/main" val="415213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b="1" dirty="0">
                <a:solidFill>
                  <a:schemeClr val="bg1"/>
                </a:solidFill>
                <a:latin typeface="+mn-lt"/>
              </a:rPr>
              <a:t>Planning Stages</a:t>
            </a:r>
            <a:endParaRPr lang="en-US" altLang="en-US" sz="3000" b="1" dirty="0">
              <a:solidFill>
                <a:schemeClr val="bg1"/>
              </a:solidFill>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8032"/>
            <a:ext cx="3596906" cy="318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76600" y="1524000"/>
            <a:ext cx="5525568" cy="5115246"/>
          </a:xfrm>
          <a:prstGeom prst="rect">
            <a:avLst/>
          </a:prstGeom>
        </p:spPr>
        <p:txBody>
          <a:bodyPr wrap="square">
            <a:spAutoFit/>
          </a:bodyPr>
          <a:lstStyle/>
          <a:p>
            <a:pPr marL="457200" indent="-457200" defTabSz="1028845" eaLnBrk="0" hangingPunct="0">
              <a:spcBef>
                <a:spcPct val="20000"/>
              </a:spcBef>
              <a:buSzPct val="89000"/>
              <a:buFont typeface="Arial" panose="020B0604020202020204" pitchFamily="34" charset="0"/>
              <a:buChar char="♦"/>
            </a:pPr>
            <a:r>
              <a:rPr lang="en-US" sz="1700" dirty="0">
                <a:latin typeface="+mj-lt"/>
              </a:rPr>
              <a:t>SAP was the backbone but basic items like Meter Attributes could not be readily stored, accessed and most importantly provided to the Work Order Management System for the deployment team.</a:t>
            </a:r>
          </a:p>
          <a:p>
            <a:pPr marL="457200" indent="-457200" defTabSz="1028845" eaLnBrk="0" hangingPunct="0">
              <a:spcBef>
                <a:spcPct val="20000"/>
              </a:spcBef>
              <a:buSzPct val="89000"/>
              <a:buFont typeface="Arial" panose="020B0604020202020204" pitchFamily="34" charset="0"/>
              <a:buChar char="♦"/>
            </a:pPr>
            <a:r>
              <a:rPr lang="en-US" sz="1700" dirty="0">
                <a:latin typeface="+mj-lt"/>
              </a:rPr>
              <a:t>Meter Manager was purchased a little late in the process due to the initial thoughts by upper management that SAP would handle everything without a bolt on piece of third-party software specifically designed for this application.  </a:t>
            </a:r>
          </a:p>
          <a:p>
            <a:pPr marL="457200" indent="-457200" defTabSz="1028845" eaLnBrk="0" hangingPunct="0">
              <a:spcBef>
                <a:spcPct val="20000"/>
              </a:spcBef>
              <a:buSzPct val="89000"/>
              <a:buFont typeface="Arial" panose="020B0604020202020204" pitchFamily="34" charset="0"/>
              <a:buChar char="♦"/>
            </a:pPr>
            <a:r>
              <a:rPr lang="en-US" sz="1700" dirty="0">
                <a:latin typeface="+mj-lt"/>
              </a:rPr>
              <a:t>What did this mean?  Initially, a tremendous amount of data could not be readily shared and had to be manually entered into multiple systems.  This included </a:t>
            </a:r>
          </a:p>
          <a:p>
            <a:pPr marL="914400" lvl="1" indent="-457200" defTabSz="1028845" eaLnBrk="0" hangingPunct="0">
              <a:spcBef>
                <a:spcPct val="20000"/>
              </a:spcBef>
              <a:buSzPct val="89000"/>
              <a:buFont typeface="Arial" panose="020B0604020202020204" pitchFamily="34" charset="0"/>
              <a:buChar char="♦"/>
            </a:pPr>
            <a:r>
              <a:rPr lang="en-US" sz="1700" dirty="0">
                <a:latin typeface="+mj-lt"/>
              </a:rPr>
              <a:t>Meter Information</a:t>
            </a:r>
          </a:p>
          <a:p>
            <a:pPr marL="914400" lvl="1" indent="-457200" defTabSz="1028845" eaLnBrk="0" hangingPunct="0">
              <a:spcBef>
                <a:spcPct val="20000"/>
              </a:spcBef>
              <a:buSzPct val="89000"/>
              <a:buFont typeface="Arial" panose="020B0604020202020204" pitchFamily="34" charset="0"/>
              <a:buChar char="♦"/>
            </a:pPr>
            <a:r>
              <a:rPr lang="en-US" sz="1700" dirty="0">
                <a:latin typeface="+mj-lt"/>
              </a:rPr>
              <a:t>Test Results</a:t>
            </a:r>
          </a:p>
          <a:p>
            <a:pPr marL="914400" lvl="1" indent="-457200" defTabSz="1028845" eaLnBrk="0" hangingPunct="0">
              <a:spcBef>
                <a:spcPct val="20000"/>
              </a:spcBef>
              <a:buSzPct val="89000"/>
              <a:buFont typeface="Arial" panose="020B0604020202020204" pitchFamily="34" charset="0"/>
              <a:buChar char="♦"/>
            </a:pPr>
            <a:r>
              <a:rPr lang="en-US" sz="1700" dirty="0">
                <a:latin typeface="+mj-lt"/>
              </a:rPr>
              <a:t>Transformer information</a:t>
            </a:r>
          </a:p>
          <a:p>
            <a:pPr marL="914400" lvl="1" indent="-457200" defTabSz="1028845" eaLnBrk="0" hangingPunct="0">
              <a:spcBef>
                <a:spcPct val="20000"/>
              </a:spcBef>
              <a:buSzPct val="89000"/>
              <a:buFont typeface="Arial" panose="020B0604020202020204" pitchFamily="34" charset="0"/>
              <a:buChar char="♦"/>
            </a:pPr>
            <a:r>
              <a:rPr lang="en-US" sz="1700" dirty="0">
                <a:latin typeface="+mj-lt"/>
              </a:rPr>
              <a:t>Other meter site asset and installation information</a:t>
            </a:r>
          </a:p>
        </p:txBody>
      </p:sp>
      <p:pic>
        <p:nvPicPr>
          <p:cNvPr id="7" name="Picture 1">
            <a:extLst>
              <a:ext uri="{FF2B5EF4-FFF2-40B4-BE49-F238E27FC236}">
                <a16:creationId xmlns:a16="http://schemas.microsoft.com/office/drawing/2014/main" id="{4062C575-027D-4A18-A0DE-630B3AA758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A716E773-A196-438B-83C7-AF39CF9A0E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latin typeface="+mn-lt"/>
              </a:rPr>
              <a:t>Getting Everything in Sync</a:t>
            </a:r>
          </a:p>
        </p:txBody>
      </p:sp>
      <p:sp>
        <p:nvSpPr>
          <p:cNvPr id="6" name="Rectangle 5"/>
          <p:cNvSpPr/>
          <p:nvPr/>
        </p:nvSpPr>
        <p:spPr>
          <a:xfrm>
            <a:off x="457200" y="1524000"/>
            <a:ext cx="4724400" cy="5078313"/>
          </a:xfrm>
          <a:prstGeom prst="rect">
            <a:avLst/>
          </a:prstGeom>
        </p:spPr>
        <p:txBody>
          <a:bodyPr wrap="square">
            <a:spAutoFit/>
          </a:bodyPr>
          <a:lstStyle/>
          <a:p>
            <a:r>
              <a:rPr lang="en-US" dirty="0"/>
              <a:t>One of the greatest benefits of the Meter Management tool was the ability to interface all the disparate systems and allow the easy transfer of information between them.  </a:t>
            </a:r>
          </a:p>
          <a:p>
            <a:endParaRPr lang="en-US" dirty="0"/>
          </a:p>
          <a:p>
            <a:r>
              <a:rPr lang="en-US" dirty="0"/>
              <a:t>Information seamlessly moves between the meter manufacturer, SAP asset management, SAP billing, Meter Services, the third-party Work Order Management system, the TECO internal work order management system and the ITRON Open Way Collection Manager.  These systems do not need to see all the same information, but they all need or have some of the information needed to run the entire system.  Meter Manager has become the clearing house for much of this information by providing the interfaces to each of them.  </a:t>
            </a:r>
          </a:p>
        </p:txBody>
      </p:sp>
      <p:pic>
        <p:nvPicPr>
          <p:cNvPr id="5" name="Picture 1">
            <a:extLst>
              <a:ext uri="{FF2B5EF4-FFF2-40B4-BE49-F238E27FC236}">
                <a16:creationId xmlns:a16="http://schemas.microsoft.com/office/drawing/2014/main" id="{94B9D971-8D3C-4E67-A6AB-1294636ED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1C8ED860-99E5-4F92-9B93-6CC3D1CCA5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59F0D10C-1DF1-457F-B7A4-5CDC6B1E0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436263"/>
            <a:ext cx="3657599" cy="2743200"/>
          </a:xfrm>
          <a:prstGeom prst="rect">
            <a:avLst/>
          </a:prstGeom>
        </p:spPr>
      </p:pic>
    </p:spTree>
    <p:extLst>
      <p:ext uri="{BB962C8B-B14F-4D97-AF65-F5344CB8AC3E}">
        <p14:creationId xmlns:p14="http://schemas.microsoft.com/office/powerpoint/2010/main" val="217404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ter Asset Lifecycle Management">
            <a:extLst>
              <a:ext uri="{FF2B5EF4-FFF2-40B4-BE49-F238E27FC236}">
                <a16:creationId xmlns:a16="http://schemas.microsoft.com/office/drawing/2014/main" id="{E99DB9F5-7269-47A3-B95C-4A88E04D8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3993718" cy="399371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a:solidFill>
                  <a:schemeClr val="bg1"/>
                </a:solidFill>
                <a:latin typeface="+mn-lt"/>
              </a:rPr>
              <a:t>What is Meter Manager, and Why Was This the Right Tool for TECO?</a:t>
            </a:r>
          </a:p>
        </p:txBody>
      </p:sp>
      <p:sp>
        <p:nvSpPr>
          <p:cNvPr id="6" name="Rectangle 5"/>
          <p:cNvSpPr/>
          <p:nvPr/>
        </p:nvSpPr>
        <p:spPr>
          <a:xfrm>
            <a:off x="3657600" y="1551682"/>
            <a:ext cx="5224463" cy="4770537"/>
          </a:xfrm>
          <a:prstGeom prst="rect">
            <a:avLst/>
          </a:prstGeom>
        </p:spPr>
        <p:txBody>
          <a:bodyPr wrap="square">
            <a:spAutoFit/>
          </a:bodyPr>
          <a:lstStyle/>
          <a:p>
            <a:r>
              <a:rPr lang="en-US" sz="1600" dirty="0"/>
              <a:t>Meter Manager is an asset management tool built around the operations of a Meter Services Department.</a:t>
            </a:r>
          </a:p>
          <a:p>
            <a:endParaRPr lang="en-US" sz="1600" dirty="0"/>
          </a:p>
          <a:p>
            <a:r>
              <a:rPr lang="en-US" sz="1600" dirty="0"/>
              <a:t>This can sometimes be confusing to people and managers outside of meter services. When TECO’s upper management heard that Meter Manager would provide asset lifecycle management and basic Inventory management capabilities for meter services as they took on the operation and management of this new AMI system, they dismissed the need as they were investing in this incredibly expensive and sophisticated SAP system to do exactly that.  </a:t>
            </a:r>
          </a:p>
          <a:p>
            <a:endParaRPr lang="en-US" sz="1600" dirty="0"/>
          </a:p>
          <a:p>
            <a:r>
              <a:rPr lang="en-US" sz="1600" dirty="0"/>
              <a:t>But SAP did not do “exactly that.” During the early planning sessions, the need for a bolt on system that would handle everything needed to manage the assets and information being purchased and deployed for this new AMI system was quickly acknowledged by the SAP team and the TECO AMI Meter Service Teams.</a:t>
            </a:r>
          </a:p>
        </p:txBody>
      </p:sp>
      <p:pic>
        <p:nvPicPr>
          <p:cNvPr id="5" name="Picture 1">
            <a:extLst>
              <a:ext uri="{FF2B5EF4-FFF2-40B4-BE49-F238E27FC236}">
                <a16:creationId xmlns:a16="http://schemas.microsoft.com/office/drawing/2014/main" id="{18DC7B68-774D-4FF8-AC20-02970F1CFA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87E781E7-66CA-41BB-ABDA-BB85FAEAD6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8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371600"/>
          </a:xfrm>
          <a:solidFill>
            <a:srgbClr val="FF0000"/>
          </a:solidFill>
        </p:spPr>
        <p:txBody>
          <a:bodyPr/>
          <a:lstStyle/>
          <a:p>
            <a:pPr eaLnBrk="1" hangingPunct="1"/>
            <a:r>
              <a:rPr lang="en-US" altLang="en-US" sz="3000" b="1" dirty="0">
                <a:solidFill>
                  <a:schemeClr val="bg1"/>
                </a:solidFill>
                <a:latin typeface="+mn-lt"/>
              </a:rPr>
              <a:t>Transformer Testing?  Lightning Arrestors?  Rubber Goods Tracking? </a:t>
            </a:r>
            <a:br>
              <a:rPr lang="en-US" altLang="en-US" sz="3000" b="1" dirty="0">
                <a:solidFill>
                  <a:schemeClr val="bg1"/>
                </a:solidFill>
                <a:latin typeface="+mn-lt"/>
              </a:rPr>
            </a:br>
            <a:r>
              <a:rPr lang="en-US" altLang="en-US" sz="3000" b="1" dirty="0">
                <a:solidFill>
                  <a:schemeClr val="bg1"/>
                </a:solidFill>
                <a:latin typeface="+mn-lt"/>
              </a:rPr>
              <a:t>What are those?</a:t>
            </a:r>
          </a:p>
        </p:txBody>
      </p:sp>
      <p:sp>
        <p:nvSpPr>
          <p:cNvPr id="6" name="Rectangle 5"/>
          <p:cNvSpPr/>
          <p:nvPr/>
        </p:nvSpPr>
        <p:spPr>
          <a:xfrm>
            <a:off x="457200" y="1676400"/>
            <a:ext cx="5029200" cy="5047536"/>
          </a:xfrm>
          <a:prstGeom prst="rect">
            <a:avLst/>
          </a:prstGeom>
        </p:spPr>
        <p:txBody>
          <a:bodyPr wrap="square">
            <a:spAutoFit/>
          </a:bodyPr>
          <a:lstStyle/>
          <a:p>
            <a:r>
              <a:rPr lang="en-US" sz="1400" dirty="0"/>
              <a:t>Some of the first areas recognized as “gaps” during the initial AMI planning with TECO and SAP were things as mundane as collecting instrument transformer test data and interfacing to the equipment that TECO used.  Then came things like tracking lightning arrestors.  And what was SAP going to do with scheduling and tracking rubber goods to the individual operator on a specific team and make sure to never miss a test cycle even as he or she transferred between teams?</a:t>
            </a:r>
          </a:p>
          <a:p>
            <a:endParaRPr lang="en-US" sz="1400" dirty="0"/>
          </a:p>
          <a:p>
            <a:r>
              <a:rPr lang="en-US" sz="1400" dirty="0"/>
              <a:t>And these were just the tip of the iceberg.  SAP is meant to be a Corporate wide system able to handle all the needs of the Utility as a whole.  Very wide but very shallow.  To take maximum advantage of SAP third party solutions that go in depth in particular operating areas are needed to “bolt on” to SAP, provide the data SAP needs but be the primary tool used by the Operating group which needs the far more in-depth system.  </a:t>
            </a:r>
          </a:p>
          <a:p>
            <a:endParaRPr lang="en-US" sz="1400" dirty="0"/>
          </a:p>
          <a:p>
            <a:r>
              <a:rPr lang="en-US" sz="1400" dirty="0"/>
              <a:t>Meter Manager has provided this tool for TECO’s Meter Services Department to effectively manage and operate their AMI system while also providing all the information necessary to SAP so the Corporate system has all the reporting information they require.  </a:t>
            </a:r>
          </a:p>
        </p:txBody>
      </p:sp>
      <p:pic>
        <p:nvPicPr>
          <p:cNvPr id="5" name="Picture 1">
            <a:extLst>
              <a:ext uri="{FF2B5EF4-FFF2-40B4-BE49-F238E27FC236}">
                <a16:creationId xmlns:a16="http://schemas.microsoft.com/office/drawing/2014/main" id="{F3C5B8CE-D462-4896-B728-DE4635BD9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E9E4B5FD-978C-4810-A6CC-D605E7BA07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 Gloves">
            <a:extLst>
              <a:ext uri="{FF2B5EF4-FFF2-40B4-BE49-F238E27FC236}">
                <a16:creationId xmlns:a16="http://schemas.microsoft.com/office/drawing/2014/main" id="{CC5F3D8C-F5FE-45DA-BC8C-655029DB1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208" y="1780286"/>
            <a:ext cx="2110880" cy="21108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nner">
            <a:extLst>
              <a:ext uri="{FF2B5EF4-FFF2-40B4-BE49-F238E27FC236}">
                <a16:creationId xmlns:a16="http://schemas.microsoft.com/office/drawing/2014/main" id="{BB3160FC-ABA3-4E6C-809E-AB886B7A4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584" y="4007636"/>
            <a:ext cx="2112264" cy="21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3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371600"/>
          </a:xfrm>
          <a:solidFill>
            <a:srgbClr val="FF0000"/>
          </a:solidFill>
        </p:spPr>
        <p:txBody>
          <a:bodyPr/>
          <a:lstStyle/>
          <a:p>
            <a:pPr eaLnBrk="1" hangingPunct="1"/>
            <a:r>
              <a:rPr lang="en-US" altLang="en-US" sz="3000" b="1" dirty="0">
                <a:solidFill>
                  <a:schemeClr val="bg1"/>
                </a:solidFill>
                <a:latin typeface="+mn-lt"/>
              </a:rPr>
              <a:t>Expanding the reporting and access of the Meter Manager System.  A Work in Progress.</a:t>
            </a:r>
          </a:p>
        </p:txBody>
      </p:sp>
      <p:sp>
        <p:nvSpPr>
          <p:cNvPr id="6" name="Rectangle 5"/>
          <p:cNvSpPr/>
          <p:nvPr/>
        </p:nvSpPr>
        <p:spPr>
          <a:xfrm>
            <a:off x="457200" y="1676400"/>
            <a:ext cx="5029200" cy="4185761"/>
          </a:xfrm>
          <a:prstGeom prst="rect">
            <a:avLst/>
          </a:prstGeom>
        </p:spPr>
        <p:txBody>
          <a:bodyPr wrap="square">
            <a:spAutoFit/>
          </a:bodyPr>
          <a:lstStyle/>
          <a:p>
            <a:r>
              <a:rPr lang="en-US" dirty="0"/>
              <a:t>As the system continues to mature departments outside of metering have requested and gained access to the Meter Manager system for their own operational and reporting needs.  </a:t>
            </a:r>
          </a:p>
          <a:p>
            <a:endParaRPr lang="en-US" dirty="0"/>
          </a:p>
          <a:p>
            <a:r>
              <a:rPr lang="en-US" dirty="0"/>
              <a:t>These include </a:t>
            </a:r>
          </a:p>
          <a:p>
            <a:pPr marL="742950" lvl="1" indent="-285750">
              <a:buFont typeface="Arial" panose="020B0604020202020204" pitchFamily="34" charset="0"/>
              <a:buChar char="•"/>
            </a:pPr>
            <a:r>
              <a:rPr lang="en-US" dirty="0"/>
              <a:t>AMI Operations</a:t>
            </a:r>
          </a:p>
          <a:p>
            <a:pPr marL="742950" lvl="1" indent="-285750">
              <a:buFont typeface="Arial" panose="020B0604020202020204" pitchFamily="34" charset="0"/>
              <a:buChar char="•"/>
            </a:pPr>
            <a:r>
              <a:rPr lang="en-US" dirty="0"/>
              <a:t>Billing team</a:t>
            </a:r>
          </a:p>
          <a:p>
            <a:pPr marL="742950" lvl="1" indent="-285750">
              <a:buFont typeface="Arial" panose="020B0604020202020204" pitchFamily="34" charset="0"/>
              <a:buChar char="•"/>
            </a:pPr>
            <a:r>
              <a:rPr lang="en-US" dirty="0"/>
              <a:t>Lighting department</a:t>
            </a:r>
          </a:p>
          <a:p>
            <a:pPr marL="742950" lvl="1" indent="-285750">
              <a:buFont typeface="Arial" panose="020B0604020202020204" pitchFamily="34" charset="0"/>
              <a:buChar char="•"/>
            </a:pPr>
            <a:r>
              <a:rPr lang="en-US" dirty="0"/>
              <a:t>Network Operations for CGR’s</a:t>
            </a:r>
          </a:p>
          <a:p>
            <a:endParaRPr lang="en-US" dirty="0"/>
          </a:p>
          <a:p>
            <a:r>
              <a:rPr lang="en-US" dirty="0"/>
              <a:t>and the list is expected to expand as more devices and information are incorporated into the system.</a:t>
            </a:r>
          </a:p>
          <a:p>
            <a:endParaRPr lang="en-US" sz="1400" dirty="0"/>
          </a:p>
        </p:txBody>
      </p:sp>
      <p:pic>
        <p:nvPicPr>
          <p:cNvPr id="5" name="Picture 1">
            <a:extLst>
              <a:ext uri="{FF2B5EF4-FFF2-40B4-BE49-F238E27FC236}">
                <a16:creationId xmlns:a16="http://schemas.microsoft.com/office/drawing/2014/main" id="{F3C5B8CE-D462-4896-B728-DE4635BD9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29"/>
          <a:stretch/>
        </p:blipFill>
        <p:spPr bwMode="auto">
          <a:xfrm>
            <a:off x="6423632" y="6322219"/>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ECO logo">
            <a:extLst>
              <a:ext uri="{FF2B5EF4-FFF2-40B4-BE49-F238E27FC236}">
                <a16:creationId xmlns:a16="http://schemas.microsoft.com/office/drawing/2014/main" id="{E9E4B5FD-978C-4810-A6CC-D605E7BA07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6434568"/>
            <a:ext cx="932688" cy="237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 Gloves">
            <a:extLst>
              <a:ext uri="{FF2B5EF4-FFF2-40B4-BE49-F238E27FC236}">
                <a16:creationId xmlns:a16="http://schemas.microsoft.com/office/drawing/2014/main" id="{CC5F3D8C-F5FE-45DA-BC8C-655029DB1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208" y="1780286"/>
            <a:ext cx="2110880" cy="21108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nner">
            <a:extLst>
              <a:ext uri="{FF2B5EF4-FFF2-40B4-BE49-F238E27FC236}">
                <a16:creationId xmlns:a16="http://schemas.microsoft.com/office/drawing/2014/main" id="{BB3160FC-ABA3-4E6C-809E-AB886B7A4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584" y="4007636"/>
            <a:ext cx="2112264" cy="21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8980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11841</TotalTime>
  <Words>1441</Words>
  <Application>Microsoft Office PowerPoint</Application>
  <PresentationFormat>On-screen Show (4:3)</PresentationFormat>
  <Paragraphs>102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Custom Design</vt:lpstr>
      <vt:lpstr>PowerPoint Presentation</vt:lpstr>
      <vt:lpstr>Tampa Electric Company  AMI Deployment</vt:lpstr>
      <vt:lpstr>Investment and Returns </vt:lpstr>
      <vt:lpstr>Using SAP with TESCO’s Meter Manager</vt:lpstr>
      <vt:lpstr>Planning Stages</vt:lpstr>
      <vt:lpstr>Getting Everything in Sync</vt:lpstr>
      <vt:lpstr>What is Meter Manager, and Why Was This the Right Tool for TECO?</vt:lpstr>
      <vt:lpstr>Transformer Testing?  Lightning Arrestors?  Rubber Goods Tracking?  What are those?</vt:lpstr>
      <vt:lpstr>Expanding the reporting and access of the Meter Manager System.  A Work in Progress.</vt:lpstr>
      <vt:lpstr>Next Steps…………..</vt:lpstr>
      <vt:lpstr>Meter Manager Modules Used and Interfaces Between Systems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156</cp:revision>
  <dcterms:created xsi:type="dcterms:W3CDTF">2012-09-24T21:06:00Z</dcterms:created>
  <dcterms:modified xsi:type="dcterms:W3CDTF">2021-08-17T20:18:34Z</dcterms:modified>
</cp:coreProperties>
</file>