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handoutMasterIdLst>
    <p:handoutMasterId r:id="rId31"/>
  </p:handoutMasterIdLst>
  <p:sldIdLst>
    <p:sldId id="305" r:id="rId2"/>
    <p:sldId id="288" r:id="rId3"/>
    <p:sldId id="257" r:id="rId4"/>
    <p:sldId id="259" r:id="rId5"/>
    <p:sldId id="297" r:id="rId6"/>
    <p:sldId id="292" r:id="rId7"/>
    <p:sldId id="258" r:id="rId8"/>
    <p:sldId id="293" r:id="rId9"/>
    <p:sldId id="274" r:id="rId10"/>
    <p:sldId id="294" r:id="rId11"/>
    <p:sldId id="296" r:id="rId12"/>
    <p:sldId id="276" r:id="rId13"/>
    <p:sldId id="286" r:id="rId14"/>
    <p:sldId id="277" r:id="rId15"/>
    <p:sldId id="278" r:id="rId16"/>
    <p:sldId id="283" r:id="rId17"/>
    <p:sldId id="284" r:id="rId18"/>
    <p:sldId id="261" r:id="rId19"/>
    <p:sldId id="273" r:id="rId20"/>
    <p:sldId id="268" r:id="rId21"/>
    <p:sldId id="275" r:id="rId22"/>
    <p:sldId id="285" r:id="rId23"/>
    <p:sldId id="269" r:id="rId24"/>
    <p:sldId id="303" r:id="rId25"/>
    <p:sldId id="299" r:id="rId26"/>
    <p:sldId id="300" r:id="rId27"/>
    <p:sldId id="302" r:id="rId28"/>
    <p:sldId id="307" r:id="rId29"/>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0395" autoAdjust="0"/>
  </p:normalViewPr>
  <p:slideViewPr>
    <p:cSldViewPr>
      <p:cViewPr>
        <p:scale>
          <a:sx n="100" d="100"/>
          <a:sy n="100" d="100"/>
        </p:scale>
        <p:origin x="-194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r>
              <a:rPr lang="en-US" smtClean="0"/>
              <a:t>03/20/2019</a:t>
            </a:r>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CD1871ED-AC05-4276-8AF6-55FB8EBEEE67}" type="slidenum">
              <a:rPr lang="en-US" smtClean="0"/>
              <a:t>‹#›</a:t>
            </a:fld>
            <a:endParaRPr lang="en-US"/>
          </a:p>
        </p:txBody>
      </p:sp>
    </p:spTree>
    <p:extLst>
      <p:ext uri="{BB962C8B-B14F-4D97-AF65-F5344CB8AC3E}">
        <p14:creationId xmlns:p14="http://schemas.microsoft.com/office/powerpoint/2010/main" val="121321296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r>
              <a:rPr lang="en-US" smtClean="0"/>
              <a:t>03/20/2019</a:t>
            </a:r>
            <a:endParaRPr lang="en-US" dirty="0"/>
          </a:p>
        </p:txBody>
      </p:sp>
      <p:sp>
        <p:nvSpPr>
          <p:cNvPr id="368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12</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13</a:t>
            </a:fld>
            <a:endParaRPr lang="en-US" dirty="0"/>
          </a:p>
        </p:txBody>
      </p:sp>
      <p:sp>
        <p:nvSpPr>
          <p:cNvPr id="5" name="Date Placeholder 4"/>
          <p:cNvSpPr>
            <a:spLocks noGrp="1"/>
          </p:cNvSpPr>
          <p:nvPr>
            <p:ph type="dt" idx="11"/>
          </p:nvPr>
        </p:nvSpPr>
        <p:spPr/>
        <p:txBody>
          <a:bodyPr/>
          <a:lstStyle/>
          <a:p>
            <a:pPr>
              <a:defRPr/>
            </a:pPr>
            <a:r>
              <a:rPr lang="en-US" smtClean="0"/>
              <a:t>03/20/2019</a:t>
            </a:r>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14</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15</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r>
              <a:rPr lang="en-US" smtClean="0"/>
              <a:t>03/20/2019</a:t>
            </a:r>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03/20/2019</a:t>
            </a:r>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18</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19</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20</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21</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22</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23</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24</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25</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26</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28</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5</a:t>
            </a:fld>
            <a:endParaRPr lang="fi-FI" altLang="en-US"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6</a:t>
            </a:fld>
            <a:endParaRPr lang="fi-FI" altLang="en-US"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7</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8</a:t>
            </a:fld>
            <a:endParaRPr lang="fi-FI" altLang="en-US"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9</a:t>
            </a:fld>
            <a:endParaRPr lang="en-US" alt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2" name="Date Placeholder 1"/>
          <p:cNvSpPr>
            <a:spLocks noGrp="1"/>
          </p:cNvSpPr>
          <p:nvPr>
            <p:ph type="dt" idx="10"/>
          </p:nvPr>
        </p:nvSpPr>
        <p:spPr/>
        <p:txBody>
          <a:bodyPr/>
          <a:lstStyle/>
          <a:p>
            <a:pPr>
              <a:defRPr/>
            </a:pPr>
            <a:r>
              <a:rPr lang="en-US" smtClean="0"/>
              <a:t>03/20/2019</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388735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06474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22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50150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1782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1189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06665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4450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775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59533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4543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48595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5"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smtClean="0"/>
              <a:t>Slide </a:t>
            </a:r>
            <a:fld id="{584634A8-2479-4EB5-93B0-8C6D2C75A37A}" type="slidenum">
              <a:rPr lang="en-US" altLang="en-US" sz="1400" smtClean="0"/>
              <a:pPr eaLnBrk="1" hangingPunct="1">
                <a:defRPr/>
              </a:pPr>
              <a:t>‹#›</a:t>
            </a:fld>
            <a:endParaRPr lang="en-US" altLang="en-US" sz="1400" dirty="0" smtClean="0"/>
          </a:p>
        </p:txBody>
      </p:sp>
      <p:pic>
        <p:nvPicPr>
          <p:cNvPr id="2050"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57199" y="6113464"/>
            <a:ext cx="1221031" cy="75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AdventNAS\Advent\Tesco\Marketing%20DO%20NOT%20MOVE%20THIS%20FOLDER\Presentations\TESCO%20Conference%20Presentations\Hot%20Socket%20Simulation.mp4" TargetMode="External"/><Relationship Id="rId1" Type="http://schemas.microsoft.com/office/2007/relationships/media" Target="file:///\\AdventNAS\Advent\Tesco\Marketing%20DO%20NOT%20MOVE%20THIS%20FOLDER\Presentations\TESCO%20Conference%20Presentations\Hot%20Socket%20Simulation.mp4" TargetMode="Externa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tescometer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315947" y="1929824"/>
            <a:ext cx="477065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500" dirty="0" smtClean="0">
                <a:solidFill>
                  <a:srgbClr val="2F549D"/>
                </a:solidFill>
              </a:rPr>
              <a:t>Hot Socket Detection Best Practices</a:t>
            </a:r>
            <a:endParaRPr lang="en-US" altLang="en-US" sz="3500" dirty="0">
              <a:solidFill>
                <a:srgbClr val="2F549D"/>
              </a:solidFill>
            </a:endParaRPr>
          </a:p>
        </p:txBody>
      </p:sp>
      <p:sp>
        <p:nvSpPr>
          <p:cNvPr id="2056" name="Text Box 10"/>
          <p:cNvSpPr txBox="1">
            <a:spLocks noChangeArrowheads="1"/>
          </p:cNvSpPr>
          <p:nvPr/>
        </p:nvSpPr>
        <p:spPr bwMode="auto">
          <a:xfrm>
            <a:off x="1295400" y="46482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b="1" i="1" dirty="0">
                <a:solidFill>
                  <a:schemeClr val="bg1"/>
                </a:solidFill>
              </a:rPr>
              <a:t>for </a:t>
            </a:r>
            <a:r>
              <a:rPr lang="en-US" altLang="en-US" sz="1600" b="1" i="1" dirty="0" smtClean="0">
                <a:solidFill>
                  <a:schemeClr val="bg1"/>
                </a:solidFill>
              </a:rPr>
              <a:t>Southeastern Meter School</a:t>
            </a:r>
            <a:endParaRPr lang="en-US" altLang="en-US" sz="1600" b="1" i="1" dirty="0">
              <a:solidFill>
                <a:schemeClr val="bg1"/>
              </a:solidFill>
            </a:endParaRPr>
          </a:p>
          <a:p>
            <a:pPr algn="r">
              <a:buFontTx/>
              <a:buNone/>
            </a:pPr>
            <a:r>
              <a:rPr lang="en-US" altLang="en-US" sz="1600" b="1" i="1" dirty="0" smtClean="0">
                <a:solidFill>
                  <a:schemeClr val="bg1"/>
                </a:solidFill>
              </a:rPr>
              <a:t>Wednesday, March 20, 2019</a:t>
            </a:r>
            <a:endParaRPr lang="en-US" altLang="en-US" sz="1600" b="1" i="1" dirty="0">
              <a:solidFill>
                <a:schemeClr val="bg1"/>
              </a:solidFill>
            </a:endParaRPr>
          </a:p>
          <a:p>
            <a:pPr algn="r">
              <a:buFontTx/>
              <a:buNone/>
            </a:pPr>
            <a:r>
              <a:rPr lang="en-US" altLang="en-US" sz="1600" b="1" i="1" dirty="0" smtClean="0">
                <a:solidFill>
                  <a:schemeClr val="bg1"/>
                </a:solidFill>
              </a:rPr>
              <a:t>11:15 a.m. – 12:00 p.m.</a:t>
            </a:r>
            <a:endParaRPr lang="en-US" altLang="en-US" sz="1600" i="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952509"/>
            <a:ext cx="2007972" cy="1156391"/>
          </a:xfrm>
          <a:prstGeom prst="rect">
            <a:avLst/>
          </a:prstGeom>
        </p:spPr>
      </p:pic>
      <p:pic>
        <p:nvPicPr>
          <p:cNvPr id="1026" name="Picture 2" descr="C:\Users\andrea.koch\AppData\Local\Microsoft\Windows\Temporary Internet Files\Content.Outlook\KCR5I1BI\SE Meter School Logo 2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3652" y="1917894"/>
            <a:ext cx="1986706" cy="122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96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dirty="0" smtClean="0">
              <a:cs typeface="Arial" charset="0"/>
            </a:endParaRPr>
          </a:p>
          <a:p>
            <a:pPr marL="0" indent="0" defTabSz="1060450">
              <a:buClr>
                <a:schemeClr val="tx2"/>
              </a:buClr>
              <a:buFontTx/>
              <a:buNone/>
            </a:pPr>
            <a:endParaRPr lang="en-US" altLang="en-US" sz="2400" i="1" dirty="0" smtClean="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smtClean="0">
                <a:solidFill>
                  <a:schemeClr val="tx1"/>
                </a:solidFill>
                <a:latin typeface="+mn-lt"/>
                <a:cs typeface="Arial" charset="0"/>
              </a:rPr>
              <a:t>Note: Tin </a:t>
            </a:r>
            <a:r>
              <a:rPr lang="en-US" sz="1500" b="0" dirty="0">
                <a:solidFill>
                  <a:schemeClr val="tx1"/>
                </a:solidFill>
                <a:latin typeface="+mn-lt"/>
                <a:cs typeface="Arial" charset="0"/>
              </a:rPr>
              <a:t>Melts at </a:t>
            </a:r>
            <a:r>
              <a:rPr lang="en-US" sz="1500" b="0" dirty="0" smtClean="0">
                <a:solidFill>
                  <a:schemeClr val="tx1"/>
                </a:solidFill>
                <a:latin typeface="+mn-lt"/>
                <a:cs typeface="Arial" charset="0"/>
              </a:rPr>
              <a:t>232</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C (450</a:t>
            </a:r>
            <a:r>
              <a:rPr lang="en-US" sz="1500" b="0" dirty="0">
                <a:solidFill>
                  <a:schemeClr val="tx1"/>
                </a:solidFill>
                <a:latin typeface="+mn-lt"/>
                <a:cs typeface="Arial" charset="0"/>
              </a:rPr>
              <a:t>º</a:t>
            </a:r>
            <a:r>
              <a:rPr lang="en-US" sz="1500" b="0" dirty="0" smtClean="0">
                <a:solidFill>
                  <a:schemeClr val="tx1"/>
                </a:solidFill>
                <a:latin typeface="+mn-lt"/>
                <a:cs typeface="Arial" charset="0"/>
              </a:rPr>
              <a:t>F</a:t>
            </a:r>
            <a:r>
              <a:rPr lang="en-US" sz="1500" b="0" dirty="0">
                <a:solidFill>
                  <a:schemeClr val="tx1"/>
                </a:solidFill>
                <a:latin typeface="+mn-lt"/>
                <a:cs typeface="Arial" charset="0"/>
              </a:rPr>
              <a:t>) </a:t>
            </a:r>
          </a:p>
          <a:p>
            <a:pPr marL="0" indent="0" defTabSz="1060450" eaLnBrk="0" hangingPunct="0">
              <a:lnSpc>
                <a:spcPct val="100000"/>
              </a:lnSpc>
              <a:buClr>
                <a:schemeClr val="tx2"/>
              </a:buClr>
              <a:buFontTx/>
              <a:buNone/>
              <a:defRPr/>
            </a:pPr>
            <a:endParaRPr lang="en-US" sz="1500" b="0" dirty="0" smtClean="0">
              <a:cs typeface="Arial" charset="0"/>
            </a:endParaRPr>
          </a:p>
          <a:p>
            <a:pPr marL="0" indent="0" defTabSz="1060450" eaLnBrk="0" hangingPunct="0">
              <a:lnSpc>
                <a:spcPct val="100000"/>
              </a:lnSpc>
              <a:buClr>
                <a:schemeClr val="tx2"/>
              </a:buClr>
              <a:buFontTx/>
              <a:buNone/>
              <a:defRPr/>
            </a:pPr>
            <a:endParaRPr lang="en-US" sz="1500" b="0" i="1" dirty="0" smtClean="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Hot Socket Causes – Sprung Jaws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smtClean="0"/>
              <a:t>Jaw completely separated  - large gap resulting in poor connection</a:t>
            </a:r>
            <a:endParaRPr lang="en-US" dirty="0"/>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Example – “Sprung Jaw”</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981200"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smtClean="0">
                <a:solidFill>
                  <a:schemeClr val="bg1"/>
                </a:solidFill>
              </a:rPr>
              <a:t>Expected &amp; Unexpected Results</a:t>
            </a:r>
            <a:r>
              <a:rPr lang="en-US" altLang="en-US" sz="4000" dirty="0" smtClean="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smtClean="0">
                <a:solidFill>
                  <a:srgbClr val="CC0000"/>
                </a:solidFill>
              </a:rPr>
              <a:t>Expected:</a:t>
            </a:r>
          </a:p>
          <a:p>
            <a:pPr eaLnBrk="1" hangingPunct="1">
              <a:lnSpc>
                <a:spcPct val="80000"/>
              </a:lnSpc>
            </a:pPr>
            <a:r>
              <a:rPr lang="en-US" altLang="en-US" sz="1700" dirty="0" smtClean="0"/>
              <a:t>Hot Sockets are exactly that – hot sockets.  The hot sockets are the source of the problem and not hot meters.  </a:t>
            </a:r>
          </a:p>
          <a:p>
            <a:pPr eaLnBrk="1" hangingPunct="1">
              <a:lnSpc>
                <a:spcPct val="80000"/>
              </a:lnSpc>
            </a:pPr>
            <a:r>
              <a:rPr lang="en-US" altLang="en-US" sz="1700" dirty="0" smtClean="0"/>
              <a:t>Electromechanical meters withstand hot sockets better than solid state meters</a:t>
            </a:r>
          </a:p>
          <a:p>
            <a:pPr eaLnBrk="1" hangingPunct="1">
              <a:lnSpc>
                <a:spcPct val="80000"/>
              </a:lnSpc>
            </a:pPr>
            <a:endParaRPr lang="en-US" altLang="en-US" sz="1700" dirty="0" smtClean="0"/>
          </a:p>
          <a:p>
            <a:pPr eaLnBrk="1" hangingPunct="1">
              <a:lnSpc>
                <a:spcPct val="80000"/>
              </a:lnSpc>
            </a:pPr>
            <a:endParaRPr lang="en-US" altLang="en-US" sz="1700" dirty="0" smtClean="0"/>
          </a:p>
          <a:p>
            <a:pPr eaLnBrk="1" hangingPunct="1">
              <a:lnSpc>
                <a:spcPct val="80000"/>
              </a:lnSpc>
              <a:buFontTx/>
              <a:buNone/>
            </a:pPr>
            <a:endParaRPr lang="en-US" altLang="en-US" sz="2400" dirty="0" smtClean="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Jaw to Blade Arcing</a:t>
            </a:r>
            <a:endParaRPr lang="en-US" altLang="en-US" sz="40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dirty="0" smtClean="0">
              <a:solidFill>
                <a:schemeClr val="bg1"/>
              </a:solidFill>
              <a:cs typeface="Arial" charset="0"/>
            </a:endParaRPr>
          </a:p>
          <a:p>
            <a:pPr marL="0" indent="0" defTabSz="1060450">
              <a:buClr>
                <a:schemeClr val="tx2"/>
              </a:buClr>
              <a:buFontTx/>
              <a:buNone/>
            </a:pPr>
            <a:endParaRPr lang="en-US" altLang="en-US" sz="3600" b="1" i="1" dirty="0"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17</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a:t>
            </a:r>
            <a:r>
              <a:rPr lang="en-US" altLang="en-US" sz="2400" dirty="0" smtClean="0">
                <a:latin typeface="+mn-lt"/>
                <a:cs typeface="Arial" charset="0"/>
              </a:rPr>
              <a:t>1984ºF</a:t>
            </a:r>
            <a:r>
              <a:rPr lang="en-US" altLang="en-US" sz="2400" dirty="0">
                <a:latin typeface="+mn-lt"/>
                <a:cs typeface="Arial" charset="0"/>
              </a:rPr>
              <a:t>)</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smtClean="0">
                <a:solidFill>
                  <a:schemeClr val="bg1"/>
                </a:solidFill>
              </a:rPr>
              <a:t>What are the necessary ingredients </a:t>
            </a:r>
            <a:br>
              <a:rPr lang="en-US" altLang="en-US" sz="3000" dirty="0" smtClean="0">
                <a:solidFill>
                  <a:schemeClr val="bg1"/>
                </a:solidFill>
              </a:rPr>
            </a:br>
            <a:r>
              <a:rPr lang="en-US" altLang="en-US" sz="3000" dirty="0" smtClean="0">
                <a:solidFill>
                  <a:schemeClr val="bg1"/>
                </a:solidFill>
              </a:rPr>
              <a:t>for a hot socket?</a:t>
            </a:r>
            <a:endParaRPr lang="en-US" altLang="en-US" sz="4000" dirty="0" smtClean="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smtClean="0"/>
              <a:t>Repeated meter insertions degrades the tension in the socket jaws (see graph), but not to dangerous levels</a:t>
            </a:r>
          </a:p>
          <a:p>
            <a:pPr eaLnBrk="1" hangingPunct="1">
              <a:lnSpc>
                <a:spcPct val="105000"/>
              </a:lnSpc>
            </a:pPr>
            <a:r>
              <a:rPr lang="en-US" altLang="en-US" sz="1600" dirty="0" smtClean="0"/>
              <a:t>Exposure to elevated temperatures rapidly degrades the socket jaw tension to dangerous levels (see graph)</a:t>
            </a:r>
          </a:p>
          <a:p>
            <a:pPr eaLnBrk="1" hangingPunct="1">
              <a:lnSpc>
                <a:spcPct val="105000"/>
              </a:lnSpc>
            </a:pPr>
            <a:r>
              <a:rPr lang="en-US" altLang="en-US" sz="1600" dirty="0" smtClean="0"/>
              <a:t>Visual inspection will catch some but not all dangerous socket jaws</a:t>
            </a:r>
          </a:p>
          <a:p>
            <a:pPr eaLnBrk="1" hangingPunct="1">
              <a:lnSpc>
                <a:spcPct val="105000"/>
              </a:lnSpc>
            </a:pPr>
            <a:r>
              <a:rPr lang="en-US" altLang="en-US" sz="1600" dirty="0" smtClean="0"/>
              <a:t>Arcing creates the heat</a:t>
            </a:r>
          </a:p>
          <a:p>
            <a:pPr eaLnBrk="1" hangingPunct="1">
              <a:lnSpc>
                <a:spcPct val="105000"/>
              </a:lnSpc>
            </a:pPr>
            <a:r>
              <a:rPr lang="en-US" altLang="en-US" sz="1600" dirty="0" smtClean="0"/>
              <a:t>Exposure to elevated temperatures has a cumulative effect on the meter socket jaw</a:t>
            </a:r>
          </a:p>
          <a:p>
            <a:pPr eaLnBrk="1" hangingPunct="1">
              <a:lnSpc>
                <a:spcPct val="105000"/>
              </a:lnSpc>
            </a:pPr>
            <a:r>
              <a:rPr lang="en-US" altLang="en-US" sz="1600" dirty="0" smtClean="0"/>
              <a:t>Relatively small vibration can initiate arcing </a:t>
            </a:r>
          </a:p>
          <a:p>
            <a:pPr eaLnBrk="1" hangingPunct="1">
              <a:lnSpc>
                <a:spcPct val="105000"/>
              </a:lnSpc>
            </a:pPr>
            <a:endParaRPr lang="en-US" altLang="en-US" sz="1400" dirty="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smtClean="0"/>
              <a:t>This document provides sensitive information concerning a utility’s practices and is being provided to facilitate thoughtful internal discussions and to help utilities discuss hot-socket concerns with local fire departments and answering media inquiries. </a:t>
            </a:r>
          </a:p>
          <a:p>
            <a:pPr marL="0" indent="0" eaLnBrk="1" hangingPunct="1">
              <a:buFontTx/>
              <a:buNone/>
            </a:pPr>
            <a:endParaRPr lang="en-US" altLang="en-US" sz="1800" dirty="0" smtClean="0"/>
          </a:p>
          <a:p>
            <a:pPr marL="0" indent="0" eaLnBrk="1" hangingPunct="1">
              <a:buFontTx/>
              <a:buNone/>
            </a:pPr>
            <a:r>
              <a:rPr lang="en-US" altLang="en-US" sz="1800" dirty="0" smtClean="0"/>
              <a:t>DO NOT provide this document directly to the public or media to avoid the contents being misused or taken out of context.</a:t>
            </a:r>
          </a:p>
          <a:p>
            <a:pPr marL="0" indent="0" eaLnBrk="1" hangingPunct="1">
              <a:buFontTx/>
              <a:buNone/>
            </a:pPr>
            <a:endParaRPr lang="en-US" altLang="en-US" sz="1800" dirty="0" smtClean="0"/>
          </a:p>
          <a:p>
            <a:pPr marL="0" indent="0">
              <a:lnSpc>
                <a:spcPct val="90000"/>
              </a:lnSpc>
              <a:spcBef>
                <a:spcPct val="0"/>
              </a:spcBef>
              <a:spcAft>
                <a:spcPts val="1200"/>
              </a:spcAft>
              <a:buClr>
                <a:schemeClr val="tx2"/>
              </a:buClr>
              <a:buFontTx/>
              <a:buNone/>
            </a:pPr>
            <a:endParaRPr lang="en-US" altLang="en-US" sz="1800" dirty="0" smtClean="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Disclaimer – Sensitive Utility Information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smtClean="0">
                <a:solidFill>
                  <a:schemeClr val="bg1"/>
                </a:solidFill>
              </a:rPr>
              <a:t>Field Inspection of Sockets</a:t>
            </a:r>
            <a:br>
              <a:rPr lang="en-US" altLang="en-US" sz="3000" dirty="0" smtClean="0">
                <a:solidFill>
                  <a:schemeClr val="bg1"/>
                </a:solidFill>
              </a:rPr>
            </a:br>
            <a:r>
              <a:rPr lang="en-US" altLang="en-US" sz="3000" dirty="0" smtClean="0">
                <a:solidFill>
                  <a:schemeClr val="bg1"/>
                </a:solidFill>
              </a:rPr>
              <a:t>Best Practices</a:t>
            </a:r>
            <a:r>
              <a:rPr lang="en-US" altLang="en-US" sz="3200" dirty="0" smtClean="0"/>
              <a:t> </a:t>
            </a:r>
          </a:p>
        </p:txBody>
      </p:sp>
      <p:sp>
        <p:nvSpPr>
          <p:cNvPr id="15364" name="Rectangle 5"/>
          <p:cNvSpPr>
            <a:spLocks noGrp="1" noChangeArrowheads="1"/>
          </p:cNvSpPr>
          <p:nvPr>
            <p:ph type="body" idx="1"/>
          </p:nvPr>
        </p:nvSpPr>
        <p:spPr>
          <a:xfrm>
            <a:off x="542925" y="1447800"/>
            <a:ext cx="5446424" cy="4648200"/>
          </a:xfrm>
          <a:noFill/>
        </p:spPr>
        <p:txBody>
          <a:bodyPr/>
          <a:lstStyle/>
          <a:p>
            <a:pPr eaLnBrk="1" hangingPunct="1">
              <a:lnSpc>
                <a:spcPct val="80000"/>
              </a:lnSpc>
            </a:pPr>
            <a:r>
              <a:rPr lang="en-US" altLang="en-US" sz="1800" dirty="0" smtClean="0"/>
              <a:t>Example field check list</a:t>
            </a:r>
          </a:p>
          <a:p>
            <a:pPr lvl="1" eaLnBrk="1" hangingPunct="1">
              <a:lnSpc>
                <a:spcPct val="105000"/>
              </a:lnSpc>
            </a:pPr>
            <a:r>
              <a:rPr lang="en-US" altLang="en-US" sz="1800" dirty="0" smtClean="0"/>
              <a:t>Gaps in meter socket jaws</a:t>
            </a:r>
          </a:p>
          <a:p>
            <a:pPr lvl="1" eaLnBrk="1" hangingPunct="1">
              <a:lnSpc>
                <a:spcPct val="105000"/>
              </a:lnSpc>
            </a:pPr>
            <a:r>
              <a:rPr lang="en-US" altLang="en-US" sz="1800" dirty="0" smtClean="0"/>
              <a:t>Discoloration of one jaw vs. the other three</a:t>
            </a:r>
          </a:p>
          <a:p>
            <a:pPr lvl="1" eaLnBrk="1" hangingPunct="1">
              <a:lnSpc>
                <a:spcPct val="105000"/>
              </a:lnSpc>
            </a:pPr>
            <a:r>
              <a:rPr lang="en-US" altLang="en-US" sz="1800" dirty="0" smtClean="0"/>
              <a:t>Signs of melted or deformed plastic on meter base</a:t>
            </a:r>
          </a:p>
          <a:p>
            <a:pPr lvl="1" eaLnBrk="1" hangingPunct="1">
              <a:lnSpc>
                <a:spcPct val="105000"/>
              </a:lnSpc>
            </a:pPr>
            <a:r>
              <a:rPr lang="en-US" altLang="en-US" sz="1800" dirty="0" smtClean="0"/>
              <a:t>Pitting of either meter blade or socket jaw</a:t>
            </a:r>
          </a:p>
          <a:p>
            <a:pPr lvl="1" eaLnBrk="1" hangingPunct="1">
              <a:lnSpc>
                <a:spcPct val="105000"/>
              </a:lnSpc>
            </a:pPr>
            <a:r>
              <a:rPr lang="en-US" altLang="en-US" sz="1800" dirty="0" smtClean="0"/>
              <a:t>Loss of tension in meter socket jaws</a:t>
            </a:r>
          </a:p>
          <a:p>
            <a:pPr lvl="1" eaLnBrk="1" hangingPunct="1">
              <a:lnSpc>
                <a:spcPct val="105000"/>
              </a:lnSpc>
            </a:pPr>
            <a:r>
              <a:rPr lang="en-US" altLang="en-US" sz="1800" dirty="0" smtClean="0"/>
              <a:t>Check condition of  wire insulation and connections to  meter jaws</a:t>
            </a:r>
          </a:p>
          <a:p>
            <a:pPr lvl="1" eaLnBrk="1" hangingPunct="1">
              <a:lnSpc>
                <a:spcPct val="105000"/>
              </a:lnSpc>
            </a:pPr>
            <a:r>
              <a:rPr lang="en-US" altLang="en-US" sz="1800" dirty="0" smtClean="0"/>
              <a:t>Check the overall condition of the box, socket, meter and how they attach to each other and the building.</a:t>
            </a:r>
          </a:p>
          <a:p>
            <a:pPr lvl="1" eaLnBrk="1" hangingPunct="1">
              <a:lnSpc>
                <a:spcPct val="105000"/>
              </a:lnSpc>
            </a:pPr>
            <a:r>
              <a:rPr lang="en-US" altLang="en-US" sz="1800" dirty="0" smtClean="0"/>
              <a:t>Look for signs of tampering</a:t>
            </a:r>
          </a:p>
          <a:p>
            <a:pPr lvl="1" eaLnBrk="1" hangingPunct="1">
              <a:lnSpc>
                <a:spcPct val="105000"/>
              </a:lnSpc>
            </a:pPr>
            <a:r>
              <a:rPr lang="en-US" altLang="en-US" sz="1800" dirty="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smtClean="0"/>
              <a:t>Most AMI deployments utilize third party contractors to handle residential and some self contained non-2S services.  </a:t>
            </a:r>
          </a:p>
          <a:p>
            <a:pPr eaLnBrk="1" hangingPunct="1">
              <a:lnSpc>
                <a:spcPct val="115000"/>
              </a:lnSpc>
            </a:pPr>
            <a:r>
              <a:rPr lang="en-US" altLang="en-US" sz="1800" dirty="0" smtClean="0"/>
              <a:t>After to or prior to AMI deployments, Utility personnel typically see these sockets</a:t>
            </a:r>
          </a:p>
          <a:p>
            <a:pPr eaLnBrk="1" hangingPunct="1">
              <a:lnSpc>
                <a:spcPct val="115000"/>
              </a:lnSpc>
            </a:pPr>
            <a:r>
              <a:rPr lang="en-US" altLang="en-US" sz="1800" dirty="0" smtClean="0"/>
              <a:t>Transformer rated meters typically handled by the meter service department of the utility.</a:t>
            </a:r>
          </a:p>
          <a:p>
            <a:pPr eaLnBrk="1" hangingPunct="1">
              <a:lnSpc>
                <a:spcPct val="115000"/>
              </a:lnSpc>
            </a:pPr>
            <a:r>
              <a:rPr lang="en-US" altLang="en-US" sz="1800" dirty="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5562600" cy="4343400"/>
          </a:xfrm>
        </p:spPr>
        <p:txBody>
          <a:bodyPr/>
          <a:lstStyle/>
          <a:p>
            <a:pPr eaLnBrk="1" hangingPunct="1">
              <a:lnSpc>
                <a:spcPct val="105000"/>
              </a:lnSpc>
            </a:pPr>
            <a:r>
              <a:rPr lang="en-US" altLang="en-US" sz="1800" dirty="0" smtClean="0"/>
              <a:t>Easiest resolution is to replace the damaged jaw. </a:t>
            </a:r>
          </a:p>
          <a:p>
            <a:pPr eaLnBrk="1" hangingPunct="1">
              <a:lnSpc>
                <a:spcPct val="105000"/>
              </a:lnSpc>
            </a:pPr>
            <a:r>
              <a:rPr lang="en-US" altLang="en-US" sz="1800" b="1" dirty="0" smtClean="0"/>
              <a:t>Never</a:t>
            </a:r>
            <a:r>
              <a:rPr lang="en-US" altLang="en-US" sz="1800" dirty="0" smtClean="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1800" dirty="0" smtClean="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What can be done once a hot </a:t>
            </a:r>
            <a:br>
              <a:rPr lang="en-US" altLang="en-US" sz="3000" dirty="0" smtClean="0">
                <a:solidFill>
                  <a:schemeClr val="bg1"/>
                </a:solidFill>
              </a:rPr>
            </a:br>
            <a:r>
              <a:rPr lang="en-US" altLang="en-US" sz="3000" dirty="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4114800"/>
            <a:ext cx="2773680" cy="2080260"/>
          </a:xfrm>
          <a:prstGeom prst="rect">
            <a:avLst/>
          </a:prstGeom>
        </p:spPr>
      </p:pic>
      <p:pic>
        <p:nvPicPr>
          <p:cNvPr id="1027" name="Picture 3" descr="P:\Tesco\Marketing DO NOT MOVE THIS FOLDER\Product images\HSRK\IMG_33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6540" y="1562100"/>
            <a:ext cx="1767799" cy="23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dirty="0" smtClean="0">
                <a:solidFill>
                  <a:schemeClr val="bg1"/>
                </a:solidFill>
              </a:rPr>
              <a:t>Base Line Data Electro Mechanical meters vs solid state vs the latest generation of meters designed with hot sockets in mind</a:t>
            </a:r>
            <a:endParaRPr lang="en-US" altLang="en-US" sz="2000" dirty="0" smtClean="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smtClean="0"/>
              <a:t>At the start of our laboratory investigation the oldest electro mechanical meters withstood hot sockets the best</a:t>
            </a:r>
          </a:p>
          <a:p>
            <a:pPr eaLnBrk="1" hangingPunct="1">
              <a:lnSpc>
                <a:spcPct val="120000"/>
              </a:lnSpc>
            </a:pPr>
            <a:r>
              <a:rPr lang="en-US" altLang="en-US" sz="1800" dirty="0" smtClean="0"/>
              <a:t>The latest vintage solid state meters withstood hot sockets the least.</a:t>
            </a:r>
          </a:p>
          <a:p>
            <a:pPr eaLnBrk="1" hangingPunct="1">
              <a:lnSpc>
                <a:spcPct val="120000"/>
              </a:lnSpc>
            </a:pPr>
            <a:r>
              <a:rPr lang="en-US" altLang="en-US" sz="1800" dirty="0" smtClean="0"/>
              <a:t>Over the course of the past twenty 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smtClean="0">
                <a:solidFill>
                  <a:schemeClr val="bg1"/>
                </a:solidFill>
              </a:rPr>
              <a:t>In Search of Hot Sockets</a:t>
            </a:r>
            <a:endParaRPr lang="en-US" altLang="en-US" sz="3200" dirty="0" smtClean="0"/>
          </a:p>
        </p:txBody>
      </p:sp>
      <p:sp>
        <p:nvSpPr>
          <p:cNvPr id="18436" name="Rectangle 6"/>
          <p:cNvSpPr>
            <a:spLocks noGrp="1" noChangeArrowheads="1"/>
          </p:cNvSpPr>
          <p:nvPr>
            <p:ph type="body" idx="1"/>
          </p:nvPr>
        </p:nvSpPr>
        <p:spPr>
          <a:xfrm>
            <a:off x="457200" y="12954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smtClean="0"/>
              <a:t>Utilities who have deployed are looking for a set of alarms that when taken together may give them a better idea that there is a hot socket</a:t>
            </a:r>
          </a:p>
          <a:p>
            <a:pPr eaLnBrk="1" hangingPunct="1">
              <a:lnSpc>
                <a:spcPct val="120000"/>
              </a:lnSpc>
            </a:pPr>
            <a:r>
              <a:rPr lang="en-US" altLang="en-US" sz="1600" dirty="0" smtClean="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endParaRPr lang="en-US" alt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3200" dirty="0" smtClean="0">
                <a:solidFill>
                  <a:schemeClr val="bg1"/>
                </a:solidFill>
              </a:rPr>
              <a:t>Finding a Hot Socket with a meter </a:t>
            </a:r>
            <a:r>
              <a:rPr lang="en-US" sz="3200" dirty="0">
                <a:solidFill>
                  <a:schemeClr val="bg1"/>
                </a:solidFill>
              </a:rPr>
              <a:t>– </a:t>
            </a:r>
            <a:r>
              <a:rPr lang="en-US" sz="3200" dirty="0" smtClean="0">
                <a:solidFill>
                  <a:schemeClr val="bg1"/>
                </a:solidFill>
              </a:rPr>
              <a:t>What is </a:t>
            </a:r>
            <a:r>
              <a:rPr lang="en-US" sz="3200" dirty="0">
                <a:solidFill>
                  <a:schemeClr val="bg1"/>
                </a:solidFill>
              </a:rPr>
              <a:t>known and </a:t>
            </a:r>
            <a:r>
              <a:rPr lang="en-US" sz="3200" dirty="0" smtClean="0">
                <a:solidFill>
                  <a:schemeClr val="bg1"/>
                </a:solidFill>
              </a:rPr>
              <a:t>Keys  to these new technologies</a:t>
            </a:r>
            <a:endParaRPr lang="en-US" altLang="en-US" sz="3000" dirty="0" smtClean="0">
              <a:solidFill>
                <a:schemeClr val="bg1"/>
              </a:solidFill>
            </a:endParaRPr>
          </a:p>
        </p:txBody>
      </p:sp>
      <p:sp>
        <p:nvSpPr>
          <p:cNvPr id="21508" name="Rectangle 5"/>
          <p:cNvSpPr>
            <a:spLocks noGrp="1" noChangeArrowheads="1"/>
          </p:cNvSpPr>
          <p:nvPr>
            <p:ph type="body" idx="1"/>
          </p:nvPr>
        </p:nvSpPr>
        <p:spPr>
          <a:xfrm>
            <a:off x="457200" y="1524000"/>
            <a:ext cx="8229600" cy="4800600"/>
          </a:xfrm>
          <a:noFill/>
        </p:spPr>
        <p:txBody>
          <a:bodyPr/>
          <a:lstStyle/>
          <a:p>
            <a:endParaRPr lang="en-US" sz="1400" dirty="0" smtClean="0"/>
          </a:p>
          <a:p>
            <a:pPr>
              <a:buFont typeface="+mj-lt"/>
              <a:buAutoNum type="arabicPeriod"/>
            </a:pPr>
            <a:r>
              <a:rPr lang="en-US" sz="1400" dirty="0" smtClean="0"/>
              <a:t>Temperature Sensing – sensing the temperature at the metrology board and at the meter stab(s)</a:t>
            </a:r>
          </a:p>
          <a:p>
            <a:pPr>
              <a:buFont typeface="+mj-lt"/>
              <a:buAutoNum type="arabicPeriod"/>
            </a:pPr>
            <a:endParaRPr lang="en-US" sz="1400" dirty="0" smtClean="0"/>
          </a:p>
          <a:p>
            <a:pPr>
              <a:buFont typeface="+mj-lt"/>
              <a:buAutoNum type="arabicPeriod"/>
            </a:pPr>
            <a:r>
              <a:rPr lang="en-US" sz="1400" dirty="0" smtClean="0"/>
              <a:t>Impedance Sensing – detecting a change in impedance in the meter circuit</a:t>
            </a:r>
          </a:p>
          <a:p>
            <a:pPr>
              <a:buFont typeface="+mj-lt"/>
              <a:buAutoNum type="arabicPeriod"/>
            </a:pPr>
            <a:endParaRPr lang="en-US" sz="1400" dirty="0" smtClean="0"/>
          </a:p>
          <a:p>
            <a:pPr>
              <a:buFont typeface="+mj-lt"/>
              <a:buAutoNum type="arabicPeriod"/>
            </a:pPr>
            <a:r>
              <a:rPr lang="en-US" sz="1400" dirty="0" smtClean="0"/>
              <a:t>Detecting the RF signature of a micro Arc with a near field sensor - Arcing </a:t>
            </a:r>
            <a:r>
              <a:rPr lang="en-US" sz="1400" dirty="0"/>
              <a:t>emits broadband energy in the form of radio </a:t>
            </a:r>
            <a:r>
              <a:rPr lang="en-US" sz="1400" dirty="0" smtClean="0"/>
              <a:t>waves. Launching </a:t>
            </a:r>
            <a:r>
              <a:rPr lang="en-US" sz="1400" dirty="0"/>
              <a:t>radio waves requires a disturbance in the electric and magnetic fields near where the arc occurs (the near-field space</a:t>
            </a:r>
            <a:r>
              <a:rPr lang="en-US" sz="1400" dirty="0" smtClean="0"/>
              <a:t>).</a:t>
            </a:r>
          </a:p>
          <a:p>
            <a:pPr>
              <a:buFont typeface="+mj-lt"/>
              <a:buAutoNum type="arabicPeriod"/>
            </a:pPr>
            <a:endParaRPr lang="en-US" sz="1400" dirty="0"/>
          </a:p>
          <a:p>
            <a:pPr marL="0" indent="0" eaLnBrk="1" hangingPunct="1">
              <a:lnSpc>
                <a:spcPct val="80000"/>
              </a:lnSpc>
              <a:buNone/>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Problem</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smtClean="0"/>
              <a:t>Loss of tension is necessary to create the initial micro-arcing conditions.</a:t>
            </a:r>
          </a:p>
          <a:p>
            <a:pPr eaLnBrk="1" hangingPunct="1">
              <a:lnSpc>
                <a:spcPct val="120000"/>
              </a:lnSpc>
            </a:pPr>
            <a:r>
              <a:rPr lang="en-US" altLang="en-US" sz="1600" dirty="0" smtClean="0"/>
              <a:t>Sockets with repeated meter exchanges observed to have higher incidence of hot socket issues and “booting” a meter may spring jaws even more.</a:t>
            </a:r>
          </a:p>
          <a:p>
            <a:pPr eaLnBrk="1" hangingPunct="1">
              <a:lnSpc>
                <a:spcPct val="120000"/>
              </a:lnSpc>
            </a:pPr>
            <a:r>
              <a:rPr lang="en-US" altLang="en-US" sz="1600" dirty="0" smtClean="0"/>
              <a:t>Vibration appears to be the most common catalyst to the micro-arcing that creates the initial heat in a “hot socket”.</a:t>
            </a:r>
          </a:p>
          <a:p>
            <a:pPr eaLnBrk="1" hangingPunct="1">
              <a:lnSpc>
                <a:spcPct val="120000"/>
              </a:lnSpc>
            </a:pPr>
            <a:r>
              <a:rPr lang="en-US" altLang="en-US" sz="1600" dirty="0" smtClean="0"/>
              <a:t>The meter must have some power, but current is not a significant factor in how quickly or dramatically a hot socket occurs</a:t>
            </a:r>
          </a:p>
          <a:p>
            <a:pPr eaLnBrk="1" hangingPunct="1">
              <a:lnSpc>
                <a:spcPct val="120000"/>
              </a:lnSpc>
            </a:pPr>
            <a:r>
              <a:rPr lang="en-US" altLang="en-US" sz="1600" dirty="0" smtClean="0"/>
              <a:t>The effects of vibration and weakened jaw are cumulative </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291792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Summary of the Potential Solutions</a:t>
            </a:r>
            <a:r>
              <a:rPr lang="en-US" altLang="en-US" sz="3000" dirty="0" smtClean="0"/>
              <a:t> </a:t>
            </a:r>
          </a:p>
        </p:txBody>
      </p:sp>
      <p:sp>
        <p:nvSpPr>
          <p:cNvPr id="21508" name="Rectangle 5"/>
          <p:cNvSpPr>
            <a:spLocks noGrp="1" noChangeArrowheads="1"/>
          </p:cNvSpPr>
          <p:nvPr>
            <p:ph type="body" idx="1"/>
          </p:nvPr>
        </p:nvSpPr>
        <p:spPr>
          <a:xfrm>
            <a:off x="457200" y="1524000"/>
            <a:ext cx="8229600" cy="4800600"/>
          </a:xfrm>
          <a:noFill/>
        </p:spPr>
        <p:txBody>
          <a:bodyPr/>
          <a:lstStyle/>
          <a:p>
            <a:pPr eaLnBrk="1" hangingPunct="1">
              <a:lnSpc>
                <a:spcPct val="120000"/>
              </a:lnSpc>
            </a:pPr>
            <a:r>
              <a:rPr lang="en-US" altLang="en-US" sz="1600" dirty="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smtClean="0"/>
              <a:t>Thorough visual inspections of all services when replacing a meter whether for AMI or not</a:t>
            </a:r>
          </a:p>
          <a:p>
            <a:pPr eaLnBrk="1" hangingPunct="1">
              <a:lnSpc>
                <a:spcPct val="120000"/>
              </a:lnSpc>
            </a:pPr>
            <a:r>
              <a:rPr lang="en-US" altLang="en-US" sz="1600" dirty="0" smtClean="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smtClean="0"/>
              <a:t>Hot Socket clips. Allows for the meter tech to leave the service as safe or safer than when the problem jaw has been identified.</a:t>
            </a:r>
          </a:p>
          <a:p>
            <a:pPr eaLnBrk="1" hangingPunct="1">
              <a:lnSpc>
                <a:spcPct val="120000"/>
              </a:lnSpc>
            </a:pPr>
            <a:r>
              <a:rPr lang="en-US" altLang="en-US" sz="1600" dirty="0" smtClean="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583977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smtClean="0">
                <a:solidFill>
                  <a:srgbClr val="0033CC"/>
                </a:solidFill>
                <a:cs typeface="Arial" charset="0"/>
                <a:hlinkClick r:id="rId3"/>
              </a:rPr>
              <a:t>tom.lawton@tescometering.com</a:t>
            </a:r>
            <a:r>
              <a:rPr lang="en-US" altLang="en-US" sz="3600" dirty="0" smtClean="0">
                <a:solidFill>
                  <a:srgbClr val="0033CC"/>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0000FF"/>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 site: </a:t>
            </a:r>
            <a:r>
              <a:rPr lang="en-US" altLang="en-US" sz="2300" dirty="0" smtClean="0">
                <a:solidFill>
                  <a:srgbClr val="CC3300"/>
                </a:solidFill>
                <a:cs typeface="Arial" charset="0"/>
                <a:hlinkClick r:id="rId4"/>
              </a:rPr>
              <a:t>www.tescometering.com</a:t>
            </a:r>
            <a:endParaRPr lang="en-US" altLang="en-US" sz="2300" dirty="0" smtClean="0">
              <a:solidFill>
                <a:srgbClr val="CC3300"/>
              </a:solidFill>
              <a:cs typeface="Arial"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8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smtClean="0">
                <a:solidFill>
                  <a:schemeClr val="bg1"/>
                </a:solidFill>
              </a:rPr>
              <a:t>The Issue</a:t>
            </a:r>
          </a:p>
        </p:txBody>
      </p:sp>
      <p:sp>
        <p:nvSpPr>
          <p:cNvPr id="3076" name="Rectangle 3"/>
          <p:cNvSpPr>
            <a:spLocks noGrp="1" noChangeArrowheads="1"/>
          </p:cNvSpPr>
          <p:nvPr>
            <p:ph type="body" idx="1"/>
          </p:nvPr>
        </p:nvSpPr>
        <p:spPr>
          <a:xfrm>
            <a:off x="457200" y="1143000"/>
            <a:ext cx="8229600" cy="4114800"/>
          </a:xfrm>
          <a:solidFill>
            <a:srgbClr val="FFFFFF"/>
          </a:solidFill>
        </p:spPr>
        <p:txBody>
          <a:bodyPr/>
          <a:lstStyle/>
          <a:p>
            <a:pPr eaLnBrk="1" hangingPunct="1">
              <a:lnSpc>
                <a:spcPct val="80000"/>
              </a:lnSpc>
              <a:spcAft>
                <a:spcPct val="100000"/>
              </a:spcAft>
            </a:pPr>
            <a:r>
              <a:rPr lang="en-US" altLang="en-US" sz="1400" dirty="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smtClean="0"/>
              <a:t>AMI deployments because of the volume of meters involved put a spot light on this issue.  </a:t>
            </a:r>
          </a:p>
          <a:p>
            <a:pPr lvl="1" eaLnBrk="1" hangingPunct="1">
              <a:lnSpc>
                <a:spcPct val="80000"/>
              </a:lnSpc>
              <a:spcAft>
                <a:spcPct val="100000"/>
              </a:spcAft>
            </a:pPr>
            <a:r>
              <a:rPr lang="en-US" altLang="en-US" sz="1400" dirty="0" smtClean="0"/>
              <a:t>What causes a hot socket?</a:t>
            </a:r>
          </a:p>
          <a:p>
            <a:pPr lvl="1" eaLnBrk="1" hangingPunct="1">
              <a:lnSpc>
                <a:spcPct val="80000"/>
              </a:lnSpc>
              <a:spcAft>
                <a:spcPct val="100000"/>
              </a:spcAft>
            </a:pPr>
            <a:r>
              <a:rPr lang="en-US" altLang="en-US" sz="1400" dirty="0" smtClean="0"/>
              <a:t>Are the meters ever the cause of a meter box failure?</a:t>
            </a:r>
          </a:p>
          <a:p>
            <a:pPr lvl="1" eaLnBrk="1" hangingPunct="1">
              <a:lnSpc>
                <a:spcPct val="80000"/>
              </a:lnSpc>
              <a:spcAft>
                <a:spcPct val="100000"/>
              </a:spcAft>
            </a:pPr>
            <a:r>
              <a:rPr lang="en-US" altLang="en-US" sz="1400" dirty="0" smtClean="0"/>
              <a:t>What are the things to look for when inspecting an </a:t>
            </a:r>
            <a:br>
              <a:rPr lang="en-US" altLang="en-US" sz="1400" dirty="0" smtClean="0"/>
            </a:br>
            <a:r>
              <a:rPr lang="en-US" altLang="en-US" sz="1400" dirty="0" smtClean="0"/>
              <a:t>existing meter installation?</a:t>
            </a:r>
          </a:p>
          <a:p>
            <a:pPr lvl="1" eaLnBrk="1" hangingPunct="1">
              <a:lnSpc>
                <a:spcPct val="80000"/>
              </a:lnSpc>
              <a:spcAft>
                <a:spcPct val="100000"/>
              </a:spcAft>
            </a:pPr>
            <a:r>
              <a:rPr lang="en-US" altLang="en-US" sz="1400" dirty="0" smtClean="0"/>
              <a:t>What are the best practices for handling potential hot</a:t>
            </a:r>
            <a:br>
              <a:rPr lang="en-US" altLang="en-US" sz="1400" dirty="0" smtClean="0"/>
            </a:br>
            <a:r>
              <a:rPr lang="en-US" altLang="en-US" sz="1400" dirty="0" smtClean="0"/>
              <a:t> sockets?</a:t>
            </a:r>
          </a:p>
          <a:p>
            <a:pPr eaLnBrk="1" hangingPunct="1">
              <a:lnSpc>
                <a:spcPct val="80000"/>
              </a:lnSpc>
              <a:spcAft>
                <a:spcPct val="100000"/>
              </a:spcAft>
            </a:pPr>
            <a:r>
              <a:rPr lang="en-US" altLang="en-US" sz="1400" dirty="0" smtClean="0"/>
              <a:t>This presentation will cover the results of our lab </a:t>
            </a:r>
            <a:br>
              <a:rPr lang="en-US" altLang="en-US" sz="1400" dirty="0" smtClean="0"/>
            </a:br>
            <a:r>
              <a:rPr lang="en-US" altLang="en-US" sz="1400" dirty="0" smtClean="0"/>
              <a:t>investigation into the sources for hot sockets, the </a:t>
            </a:r>
            <a:br>
              <a:rPr lang="en-US" altLang="en-US" sz="1400" dirty="0" smtClean="0"/>
            </a:br>
            <a:r>
              <a:rPr lang="en-US" altLang="en-US" sz="1400" dirty="0" smtClean="0"/>
              <a:t>development of a fixture to simulate hot sockets, </a:t>
            </a:r>
            <a:br>
              <a:rPr lang="en-US" altLang="en-US" sz="1400" dirty="0" smtClean="0"/>
            </a:br>
            <a:r>
              <a:rPr lang="en-US" altLang="en-US" sz="1400" dirty="0" smtClean="0"/>
              <a:t>the tests and data gleaned from hot sockets, and </a:t>
            </a:r>
            <a:br>
              <a:rPr lang="en-US" altLang="en-US" sz="1400" dirty="0" smtClean="0"/>
            </a:br>
            <a:r>
              <a:rPr lang="en-US" altLang="en-US" sz="1400" dirty="0" smtClean="0"/>
              <a:t>a discussion of “best practices” regarding hot sockets.  </a:t>
            </a:r>
          </a:p>
          <a:p>
            <a:pPr eaLnBrk="1" hangingPunct="1">
              <a:lnSpc>
                <a:spcPct val="80000"/>
              </a:lnSpc>
              <a:spcAft>
                <a:spcPct val="100000"/>
              </a:spcAft>
            </a:pPr>
            <a:r>
              <a:rPr lang="en-US" altLang="en-US" sz="1400" dirty="0" smtClean="0"/>
              <a:t>We will also cover new technology developed and patented by TESCO and L+G to use the meter to sense a hot socket and forward an alarm in near real time to the head end system.</a:t>
            </a:r>
          </a:p>
        </p:txBody>
      </p:sp>
      <p:pic>
        <p:nvPicPr>
          <p:cNvPr id="5"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981700" y="24384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Why do we know anything about 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smtClean="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04800" y="3429000"/>
            <a:ext cx="5334000" cy="233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a:t>
            </a:r>
            <a:r>
              <a:rPr lang="en-US" altLang="en-US" sz="1400" dirty="0" smtClean="0"/>
              <a:t>failure as well as a limited </a:t>
            </a:r>
            <a:r>
              <a:rPr lang="en-US" altLang="en-US" sz="1400" dirty="0"/>
              <a:t>number of sockets that were hot sockets and did not yet fail catastrophically</a:t>
            </a:r>
            <a:r>
              <a:rPr lang="en-US" altLang="en-US" sz="1400" dirty="0" smtClean="0"/>
              <a:t>.</a:t>
            </a:r>
          </a:p>
          <a:p>
            <a:pPr eaLnBrk="1" hangingPunct="1">
              <a:lnSpc>
                <a:spcPct val="120000"/>
              </a:lnSpc>
              <a:spcAft>
                <a:spcPct val="20000"/>
              </a:spcAft>
            </a:pPr>
            <a:r>
              <a:rPr lang="en-US" altLang="en-US" sz="1400" dirty="0" smtClean="0"/>
              <a:t>TESCO has done more research and prepared more peer reviewed papers on Hot Sockets than any lab in North America</a:t>
            </a:r>
          </a:p>
          <a:p>
            <a:pPr marL="0" indent="0" eaLnBrk="1" hangingPunct="1">
              <a:lnSpc>
                <a:spcPct val="120000"/>
              </a:lnSpc>
              <a:spcAft>
                <a:spcPct val="20000"/>
              </a:spcAft>
              <a:buNone/>
            </a:pPr>
            <a:endParaRPr lang="en-US" altLang="en-US" sz="1400" dirty="0"/>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36089"/>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685800" y="4038600"/>
            <a:ext cx="7986352" cy="1828800"/>
          </a:xfrm>
        </p:spPr>
        <p:txBody>
          <a:bodyPr/>
          <a:lstStyle/>
          <a:p>
            <a:pPr defTabSz="1060450">
              <a:buClr>
                <a:schemeClr val="tx2"/>
              </a:buClr>
            </a:pPr>
            <a:r>
              <a:rPr lang="en-US" altLang="en-US" sz="2000" dirty="0" smtClean="0">
                <a:cs typeface="Arial" charset="0"/>
              </a:rPr>
              <a:t>Approximately 141 million connected customers in the United States with approximately 170 Million installed electric meters.  Using 610 fires at or near the meter per year yields 3.6 fires per million meters per year without AMI deployments.</a:t>
            </a:r>
          </a:p>
          <a:p>
            <a:pPr defTabSz="1060450">
              <a:buClr>
                <a:schemeClr val="tx2"/>
              </a:buClr>
            </a:pPr>
            <a:endParaRPr lang="en-US" altLang="en-US" sz="1200" dirty="0" smtClean="0">
              <a:cs typeface="Arial" charset="0"/>
            </a:endParaRPr>
          </a:p>
          <a:p>
            <a:pPr marL="0" indent="0" defTabSz="1060450">
              <a:buClr>
                <a:schemeClr val="tx2"/>
              </a:buClr>
              <a:buFontTx/>
              <a:buNone/>
            </a:pPr>
            <a:endParaRPr lang="en-US" altLang="en-US" sz="2000" i="1" dirty="0" smtClean="0">
              <a:cs typeface="Arial" charset="0"/>
            </a:endParaRPr>
          </a:p>
        </p:txBody>
      </p:sp>
      <p:grpSp>
        <p:nvGrpSpPr>
          <p:cNvPr id="3" name="Group 2"/>
          <p:cNvGrpSpPr/>
          <p:nvPr/>
        </p:nvGrpSpPr>
        <p:grpSpPr>
          <a:xfrm>
            <a:off x="1828800" y="1686025"/>
            <a:ext cx="5257800" cy="1986382"/>
            <a:chOff x="609600" y="1182688"/>
            <a:chExt cx="5767388" cy="2178903"/>
          </a:xfrm>
        </p:grpSpPr>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2213" r="48923" b="32047"/>
            <a:stretch>
              <a:fillRect/>
            </a:stretch>
          </p:blipFill>
          <p:spPr bwMode="auto">
            <a:xfrm>
              <a:off x="609600" y="1182688"/>
              <a:ext cx="5767388"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554416" y="1679356"/>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1" name="Oval 10"/>
            <p:cNvSpPr/>
            <p:nvPr/>
          </p:nvSpPr>
          <p:spPr>
            <a:xfrm>
              <a:off x="4557352" y="135711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sp>
          <p:nvSpPr>
            <p:cNvPr id="12" name="Oval 11"/>
            <p:cNvSpPr/>
            <p:nvPr/>
          </p:nvSpPr>
          <p:spPr>
            <a:xfrm>
              <a:off x="4528039" y="3048000"/>
              <a:ext cx="718038" cy="313591"/>
            </a:xfrm>
            <a:prstGeom prst="ellipse">
              <a:avLst/>
            </a:prstGeom>
            <a:noFill/>
            <a:ln w="38100">
              <a:solidFill>
                <a:srgbClr val="FF0000"/>
              </a:solidFill>
            </a:ln>
            <a:scene3d>
              <a:camera prst="orthographicFront"/>
              <a:lightRig rig="threePt" dir="t"/>
            </a:scene3d>
            <a:sp3d>
              <a:bevelT w="254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chemeClr val="accent6"/>
                </a:solidFill>
              </a:endParaRPr>
            </a:p>
          </p:txBody>
        </p:sp>
      </p:gr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extLst>
      <p:ext uri="{BB962C8B-B14F-4D97-AF65-F5344CB8AC3E}">
        <p14:creationId xmlns:p14="http://schemas.microsoft.com/office/powerpoint/2010/main" val="311985550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smtClean="0">
                <a:cs typeface="Arial" charset="0"/>
              </a:rPr>
              <a:t>Replacing a meter in an existing meter socket will weaken the socket and if performed enough times this action will create a hazardous condition.  AMI deployments will increase the incidence of hot sockets and meter fires unless precautionary steps are taken as part of the meter deployment.</a:t>
            </a:r>
          </a:p>
          <a:p>
            <a:pPr marL="0" indent="0" defTabSz="1060450">
              <a:buClr>
                <a:schemeClr val="tx2"/>
              </a:buClr>
              <a:buFontTx/>
              <a:buNone/>
            </a:pPr>
            <a:endParaRPr lang="en-US" altLang="en-US" sz="2000" i="1" dirty="0" smtClean="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smtClean="0">
                <a:solidFill>
                  <a:schemeClr val="bg1"/>
                </a:solidFill>
              </a:rPr>
              <a:t>Electrical Fires Near the Meter</a:t>
            </a:r>
            <a:br>
              <a:rPr lang="en-US" altLang="en-US" sz="3000" kern="0" dirty="0" smtClean="0">
                <a:solidFill>
                  <a:schemeClr val="bg1"/>
                </a:solidFill>
              </a:rPr>
            </a:br>
            <a:r>
              <a:rPr lang="en-US" altLang="en-US" sz="1800" kern="0" dirty="0" smtClean="0">
                <a:solidFill>
                  <a:schemeClr val="bg1"/>
                </a:solidFill>
              </a:rPr>
              <a:t>Annualized Rate of Occurrence 2007-2011</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smtClean="0"/>
              <a:t>Pitted and discolored meter blades</a:t>
            </a:r>
          </a:p>
          <a:p>
            <a:r>
              <a:rPr lang="en-US" altLang="en-US" sz="1800" dirty="0" smtClean="0"/>
              <a:t>Melted plastic around one or more of the meter stabs (typically the plastic around one stab is where the deformation starts)</a:t>
            </a:r>
          </a:p>
          <a:p>
            <a:r>
              <a:rPr lang="en-US" altLang="en-US" sz="1800" dirty="0" smtClean="0"/>
              <a:t>Pitted and discolored socket jaws</a:t>
            </a:r>
          </a:p>
          <a:p>
            <a:r>
              <a:rPr lang="en-US" altLang="en-US" sz="1800" dirty="0" smtClean="0"/>
              <a:t>Loss of spring tension in the socket jaws</a:t>
            </a:r>
          </a:p>
          <a:p>
            <a:endParaRPr lang="en-US" altLang="en-US" sz="1800" dirty="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828800"/>
            <a:ext cx="85058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smtClean="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smtClean="0">
              <a:solidFill>
                <a:schemeClr val="tx1"/>
              </a:solidFill>
              <a:cs typeface="Arial" charset="0"/>
            </a:endParaRPr>
          </a:p>
          <a:p>
            <a:pPr marL="188913" indent="-188913" defTabSz="1060450" eaLnBrk="0" hangingPunct="0">
              <a:lnSpc>
                <a:spcPct val="100000"/>
              </a:lnSpc>
              <a:buClr>
                <a:schemeClr val="tx2"/>
              </a:buClr>
              <a:defRPr/>
            </a:pPr>
            <a:endParaRPr lang="en-US" sz="2400" b="0" dirty="0" smtClean="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smtClean="0">
                <a:solidFill>
                  <a:schemeClr val="bg1"/>
                </a:solidFill>
              </a:rPr>
              <a:t>What are Likely Socket Concerns?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dirty="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6282</TotalTime>
  <Words>1868</Words>
  <Application>Microsoft Office PowerPoint</Application>
  <PresentationFormat>On-screen Show (4:3)</PresentationFormat>
  <Paragraphs>199</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Custom Design</vt:lpstr>
      <vt:lpstr>PowerPoint Presentation</vt:lpstr>
      <vt:lpstr>PowerPoint Presentation</vt:lpstr>
      <vt:lpstr>The Issue</vt:lpstr>
      <vt:lpstr>Why do we know anything about hot sockets?</vt:lpstr>
      <vt:lpstr>PowerPoint Presentation</vt:lpstr>
      <vt:lpstr>PowerPoint Presentation</vt:lpstr>
      <vt:lpstr>Searching for Hot Socket sources</vt:lpstr>
      <vt:lpstr>PowerPoint Presentation</vt:lpstr>
      <vt:lpstr>Temperature Rise Data</vt:lpstr>
      <vt:lpstr>PowerPoint Presentation</vt:lpstr>
      <vt:lpstr>PowerPoint Presentation</vt:lpstr>
      <vt:lpstr>PowerPoint Presentation</vt:lpstr>
      <vt:lpstr>PowerPoint Presentation</vt:lpstr>
      <vt:lpstr>PowerPoint Presentation</vt:lpstr>
      <vt:lpstr>Expected &amp; Unexpected Results </vt:lpstr>
      <vt:lpstr>PowerPoint Presentation</vt:lpstr>
      <vt:lpstr>PowerPoint Presentation</vt:lpstr>
      <vt:lpstr>What are the necessary ingredients  for a hot socket?</vt:lpstr>
      <vt:lpstr>Reviewing the data and learning from the data</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142</cp:revision>
  <cp:lastPrinted>2019-03-15T17:39:50Z</cp:lastPrinted>
  <dcterms:created xsi:type="dcterms:W3CDTF">2012-09-24T21:06:00Z</dcterms:created>
  <dcterms:modified xsi:type="dcterms:W3CDTF">2019-03-15T18:14:27Z</dcterms:modified>
</cp:coreProperties>
</file>