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Lst>
  <p:notesMasterIdLst>
    <p:notesMasterId r:id="rId45"/>
  </p:notesMasterIdLst>
  <p:handoutMasterIdLst>
    <p:handoutMasterId r:id="rId46"/>
  </p:handoutMasterIdLst>
  <p:sldIdLst>
    <p:sldId id="378" r:id="rId5"/>
    <p:sldId id="517" r:id="rId6"/>
    <p:sldId id="526" r:id="rId7"/>
    <p:sldId id="261" r:id="rId8"/>
    <p:sldId id="263" r:id="rId9"/>
    <p:sldId id="266" r:id="rId10"/>
    <p:sldId id="264" r:id="rId11"/>
    <p:sldId id="269" r:id="rId12"/>
    <p:sldId id="518" r:id="rId13"/>
    <p:sldId id="520" r:id="rId14"/>
    <p:sldId id="521" r:id="rId15"/>
    <p:sldId id="523" r:id="rId16"/>
    <p:sldId id="256" r:id="rId17"/>
    <p:sldId id="324" r:id="rId18"/>
    <p:sldId id="350" r:id="rId19"/>
    <p:sldId id="325" r:id="rId20"/>
    <p:sldId id="326" r:id="rId21"/>
    <p:sldId id="327" r:id="rId22"/>
    <p:sldId id="294" r:id="rId23"/>
    <p:sldId id="346" r:id="rId24"/>
    <p:sldId id="348" r:id="rId25"/>
    <p:sldId id="347" r:id="rId26"/>
    <p:sldId id="328" r:id="rId27"/>
    <p:sldId id="305" r:id="rId28"/>
    <p:sldId id="340" r:id="rId29"/>
    <p:sldId id="341" r:id="rId30"/>
    <p:sldId id="342" r:id="rId31"/>
    <p:sldId id="343" r:id="rId32"/>
    <p:sldId id="344" r:id="rId33"/>
    <p:sldId id="336" r:id="rId34"/>
    <p:sldId id="337" r:id="rId35"/>
    <p:sldId id="349" r:id="rId36"/>
    <p:sldId id="355" r:id="rId37"/>
    <p:sldId id="351" r:id="rId38"/>
    <p:sldId id="352" r:id="rId39"/>
    <p:sldId id="354" r:id="rId40"/>
    <p:sldId id="525" r:id="rId41"/>
    <p:sldId id="527" r:id="rId42"/>
    <p:sldId id="528" r:id="rId43"/>
    <p:sldId id="451" r:id="rId4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52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2" autoAdjust="0"/>
    <p:restoredTop sz="80408" autoAdjust="0"/>
  </p:normalViewPr>
  <p:slideViewPr>
    <p:cSldViewPr>
      <p:cViewPr varScale="1">
        <p:scale>
          <a:sx n="66" d="100"/>
          <a:sy n="66" d="100"/>
        </p:scale>
        <p:origin x="1954" y="53"/>
      </p:cViewPr>
      <p:guideLst>
        <p:guide orient="horz" pos="2160"/>
        <p:guide pos="55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340"/>
    </p:cViewPr>
  </p:sorterViewPr>
  <p:notesViewPr>
    <p:cSldViewPr>
      <p:cViewPr varScale="1">
        <p:scale>
          <a:sx n="73" d="100"/>
          <a:sy n="73" d="100"/>
        </p:scale>
        <p:origin x="-303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4FB6C3-0927-4542-9F12-436F3330E77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D94B5714-D556-49EF-AF6F-A9300BC0685F}">
      <dgm:prSet phldrT="[Text]"/>
      <dgm:spPr/>
      <dgm:t>
        <a:bodyPr/>
        <a:lstStyle/>
        <a:p>
          <a:r>
            <a:rPr lang="en-US" dirty="0"/>
            <a:t>L+G Head End System</a:t>
          </a:r>
        </a:p>
      </dgm:t>
    </dgm:pt>
    <dgm:pt modelId="{4E380203-EFD8-478F-9DDE-709C92216883}" type="parTrans" cxnId="{BEC86ACA-5FD2-480D-BA88-E4291489BB5F}">
      <dgm:prSet/>
      <dgm:spPr/>
      <dgm:t>
        <a:bodyPr/>
        <a:lstStyle/>
        <a:p>
          <a:endParaRPr lang="en-US"/>
        </a:p>
      </dgm:t>
    </dgm:pt>
    <dgm:pt modelId="{C30CA3D9-2D99-46CA-A9C2-225976024CC0}" type="sibTrans" cxnId="{BEC86ACA-5FD2-480D-BA88-E4291489BB5F}">
      <dgm:prSet/>
      <dgm:spPr/>
      <dgm:t>
        <a:bodyPr/>
        <a:lstStyle/>
        <a:p>
          <a:endParaRPr lang="en-US"/>
        </a:p>
      </dgm:t>
    </dgm:pt>
    <dgm:pt modelId="{0990ADFD-9181-4865-AFAC-E04FB2232107}">
      <dgm:prSet phldrT="[Text]"/>
      <dgm:spPr/>
      <dgm:t>
        <a:bodyPr/>
        <a:lstStyle/>
        <a:p>
          <a:r>
            <a:rPr lang="en-US" dirty="0"/>
            <a:t>Automated Report</a:t>
          </a:r>
        </a:p>
      </dgm:t>
    </dgm:pt>
    <dgm:pt modelId="{EE1E33C3-32E9-4727-A856-05A1D3C29B23}" type="parTrans" cxnId="{4AE27675-C945-49B8-95CC-3404CDC0A2DF}">
      <dgm:prSet/>
      <dgm:spPr/>
      <dgm:t>
        <a:bodyPr/>
        <a:lstStyle/>
        <a:p>
          <a:endParaRPr lang="en-US"/>
        </a:p>
      </dgm:t>
    </dgm:pt>
    <dgm:pt modelId="{843ACC02-0262-40AF-AA91-4DFD28A79D62}" type="sibTrans" cxnId="{4AE27675-C945-49B8-95CC-3404CDC0A2DF}">
      <dgm:prSet/>
      <dgm:spPr/>
      <dgm:t>
        <a:bodyPr/>
        <a:lstStyle/>
        <a:p>
          <a:endParaRPr lang="en-US"/>
        </a:p>
      </dgm:t>
    </dgm:pt>
    <dgm:pt modelId="{3A0524AC-E3C6-484C-B70C-918534C579AA}">
      <dgm:prSet phldrT="[Text]"/>
      <dgm:spPr/>
      <dgm:t>
        <a:bodyPr/>
        <a:lstStyle/>
        <a:p>
          <a:r>
            <a:rPr lang="en-US" dirty="0"/>
            <a:t>Analysts / Engineers</a:t>
          </a:r>
        </a:p>
      </dgm:t>
    </dgm:pt>
    <dgm:pt modelId="{0F2D69F2-6C9A-4D40-8335-1BAA04839052}" type="parTrans" cxnId="{037446E0-E064-44DE-8FDA-4EF5DDB0C9F2}">
      <dgm:prSet/>
      <dgm:spPr/>
      <dgm:t>
        <a:bodyPr/>
        <a:lstStyle/>
        <a:p>
          <a:endParaRPr lang="en-US"/>
        </a:p>
      </dgm:t>
    </dgm:pt>
    <dgm:pt modelId="{6924F875-CEB6-4D6C-88F7-572E439293CC}" type="sibTrans" cxnId="{037446E0-E064-44DE-8FDA-4EF5DDB0C9F2}">
      <dgm:prSet/>
      <dgm:spPr/>
      <dgm:t>
        <a:bodyPr/>
        <a:lstStyle/>
        <a:p>
          <a:endParaRPr lang="en-US"/>
        </a:p>
      </dgm:t>
    </dgm:pt>
    <dgm:pt modelId="{C9C06189-67FF-4B7C-B06F-347D1836D31A}">
      <dgm:prSet phldrT="[Text]"/>
      <dgm:spPr/>
      <dgm:t>
        <a:bodyPr/>
        <a:lstStyle/>
        <a:p>
          <a:r>
            <a:rPr lang="en-US" dirty="0"/>
            <a:t>Field Investigation</a:t>
          </a:r>
        </a:p>
      </dgm:t>
    </dgm:pt>
    <dgm:pt modelId="{A928A6E9-394C-4406-B0C8-7AC93AD5FA53}" type="parTrans" cxnId="{268E2B0B-791A-4C37-BA99-A9B955D17E2C}">
      <dgm:prSet/>
      <dgm:spPr/>
      <dgm:t>
        <a:bodyPr/>
        <a:lstStyle/>
        <a:p>
          <a:endParaRPr lang="en-US"/>
        </a:p>
      </dgm:t>
    </dgm:pt>
    <dgm:pt modelId="{9D8B2D97-5ABE-42C4-ABB7-6B39DBAA56A9}" type="sibTrans" cxnId="{268E2B0B-791A-4C37-BA99-A9B955D17E2C}">
      <dgm:prSet/>
      <dgm:spPr/>
      <dgm:t>
        <a:bodyPr/>
        <a:lstStyle/>
        <a:p>
          <a:endParaRPr lang="en-US"/>
        </a:p>
      </dgm:t>
    </dgm:pt>
    <dgm:pt modelId="{7D422F98-2073-4FE8-BC3F-E504F324B971}">
      <dgm:prSet phldrT="[Text]"/>
      <dgm:spPr/>
      <dgm:t>
        <a:bodyPr/>
        <a:lstStyle/>
        <a:p>
          <a:r>
            <a:rPr lang="en-US" dirty="0"/>
            <a:t>Meter with LP Data</a:t>
          </a:r>
        </a:p>
      </dgm:t>
    </dgm:pt>
    <dgm:pt modelId="{38BAC72A-0050-4E3E-B5D3-832DAA91AD5A}" type="parTrans" cxnId="{70221137-DF83-4D73-9541-57421E021134}">
      <dgm:prSet/>
      <dgm:spPr/>
      <dgm:t>
        <a:bodyPr/>
        <a:lstStyle/>
        <a:p>
          <a:endParaRPr lang="en-US"/>
        </a:p>
      </dgm:t>
    </dgm:pt>
    <dgm:pt modelId="{4E0892A3-70DC-4F8A-8985-9A35D97B2982}" type="sibTrans" cxnId="{70221137-DF83-4D73-9541-57421E021134}">
      <dgm:prSet/>
      <dgm:spPr/>
      <dgm:t>
        <a:bodyPr/>
        <a:lstStyle/>
        <a:p>
          <a:endParaRPr lang="en-US"/>
        </a:p>
      </dgm:t>
    </dgm:pt>
    <dgm:pt modelId="{C595664C-59ED-43FC-8397-16B6E51E0678}" type="pres">
      <dgm:prSet presAssocID="{044FB6C3-0927-4542-9F12-436F3330E775}" presName="cycle" presStyleCnt="0">
        <dgm:presLayoutVars>
          <dgm:dir/>
          <dgm:resizeHandles val="exact"/>
        </dgm:presLayoutVars>
      </dgm:prSet>
      <dgm:spPr/>
    </dgm:pt>
    <dgm:pt modelId="{86D79632-614D-4DEA-B5E8-08A82BCCAA3F}" type="pres">
      <dgm:prSet presAssocID="{D94B5714-D556-49EF-AF6F-A9300BC0685F}" presName="dummy" presStyleCnt="0"/>
      <dgm:spPr/>
    </dgm:pt>
    <dgm:pt modelId="{7FC01B14-AD01-411D-946A-EA79BBE2A80F}" type="pres">
      <dgm:prSet presAssocID="{D94B5714-D556-49EF-AF6F-A9300BC0685F}" presName="node" presStyleLbl="revTx" presStyleIdx="0" presStyleCnt="5">
        <dgm:presLayoutVars>
          <dgm:bulletEnabled val="1"/>
        </dgm:presLayoutVars>
      </dgm:prSet>
      <dgm:spPr/>
    </dgm:pt>
    <dgm:pt modelId="{A7AFD82B-5DB4-466A-A72A-2E34B4489D3D}" type="pres">
      <dgm:prSet presAssocID="{C30CA3D9-2D99-46CA-A9C2-225976024CC0}" presName="sibTrans" presStyleLbl="node1" presStyleIdx="0" presStyleCnt="5"/>
      <dgm:spPr/>
    </dgm:pt>
    <dgm:pt modelId="{72D7EAB3-4A7F-4E92-B210-0C43AC75DF65}" type="pres">
      <dgm:prSet presAssocID="{0990ADFD-9181-4865-AFAC-E04FB2232107}" presName="dummy" presStyleCnt="0"/>
      <dgm:spPr/>
    </dgm:pt>
    <dgm:pt modelId="{C410C26C-4CDB-4B14-9AFA-C972FEB21125}" type="pres">
      <dgm:prSet presAssocID="{0990ADFD-9181-4865-AFAC-E04FB2232107}" presName="node" presStyleLbl="revTx" presStyleIdx="1" presStyleCnt="5">
        <dgm:presLayoutVars>
          <dgm:bulletEnabled val="1"/>
        </dgm:presLayoutVars>
      </dgm:prSet>
      <dgm:spPr/>
    </dgm:pt>
    <dgm:pt modelId="{11AB287A-06EA-406E-B59B-FEE6E1E192BA}" type="pres">
      <dgm:prSet presAssocID="{843ACC02-0262-40AF-AA91-4DFD28A79D62}" presName="sibTrans" presStyleLbl="node1" presStyleIdx="1" presStyleCnt="5"/>
      <dgm:spPr/>
    </dgm:pt>
    <dgm:pt modelId="{00270B9F-7514-4834-A362-F297BEDB7A15}" type="pres">
      <dgm:prSet presAssocID="{3A0524AC-E3C6-484C-B70C-918534C579AA}" presName="dummy" presStyleCnt="0"/>
      <dgm:spPr/>
    </dgm:pt>
    <dgm:pt modelId="{23C98BE6-0D54-4515-BF7B-EDDC41A9BBF1}" type="pres">
      <dgm:prSet presAssocID="{3A0524AC-E3C6-484C-B70C-918534C579AA}" presName="node" presStyleLbl="revTx" presStyleIdx="2" presStyleCnt="5">
        <dgm:presLayoutVars>
          <dgm:bulletEnabled val="1"/>
        </dgm:presLayoutVars>
      </dgm:prSet>
      <dgm:spPr/>
    </dgm:pt>
    <dgm:pt modelId="{F61353FD-B5DD-4030-A327-8EBB1EF10891}" type="pres">
      <dgm:prSet presAssocID="{6924F875-CEB6-4D6C-88F7-572E439293CC}" presName="sibTrans" presStyleLbl="node1" presStyleIdx="2" presStyleCnt="5"/>
      <dgm:spPr/>
    </dgm:pt>
    <dgm:pt modelId="{C5B13F00-7D3A-4DA0-AA70-53085C8B89F6}" type="pres">
      <dgm:prSet presAssocID="{C9C06189-67FF-4B7C-B06F-347D1836D31A}" presName="dummy" presStyleCnt="0"/>
      <dgm:spPr/>
    </dgm:pt>
    <dgm:pt modelId="{A86D496C-8F53-4955-A98E-0AD73A23D0DB}" type="pres">
      <dgm:prSet presAssocID="{C9C06189-67FF-4B7C-B06F-347D1836D31A}" presName="node" presStyleLbl="revTx" presStyleIdx="3" presStyleCnt="5">
        <dgm:presLayoutVars>
          <dgm:bulletEnabled val="1"/>
        </dgm:presLayoutVars>
      </dgm:prSet>
      <dgm:spPr/>
    </dgm:pt>
    <dgm:pt modelId="{0934C482-0DE7-40EA-B373-B0FF6AC8973E}" type="pres">
      <dgm:prSet presAssocID="{9D8B2D97-5ABE-42C4-ABB7-6B39DBAA56A9}" presName="sibTrans" presStyleLbl="node1" presStyleIdx="3" presStyleCnt="5"/>
      <dgm:spPr/>
    </dgm:pt>
    <dgm:pt modelId="{B0F6663C-45A3-4225-88AC-DAA28D9B14EB}" type="pres">
      <dgm:prSet presAssocID="{7D422F98-2073-4FE8-BC3F-E504F324B971}" presName="dummy" presStyleCnt="0"/>
      <dgm:spPr/>
    </dgm:pt>
    <dgm:pt modelId="{8632B7C5-DA67-4E6A-94E4-BCFF25D6BE12}" type="pres">
      <dgm:prSet presAssocID="{7D422F98-2073-4FE8-BC3F-E504F324B971}" presName="node" presStyleLbl="revTx" presStyleIdx="4" presStyleCnt="5">
        <dgm:presLayoutVars>
          <dgm:bulletEnabled val="1"/>
        </dgm:presLayoutVars>
      </dgm:prSet>
      <dgm:spPr/>
    </dgm:pt>
    <dgm:pt modelId="{A0D380C5-E502-469B-AF20-91D2F527E59B}" type="pres">
      <dgm:prSet presAssocID="{4E0892A3-70DC-4F8A-8985-9A35D97B2982}" presName="sibTrans" presStyleLbl="node1" presStyleIdx="4" presStyleCnt="5"/>
      <dgm:spPr/>
    </dgm:pt>
  </dgm:ptLst>
  <dgm:cxnLst>
    <dgm:cxn modelId="{38BF1703-9BB2-4868-A5D7-D15BE0E911FD}" type="presOf" srcId="{0990ADFD-9181-4865-AFAC-E04FB2232107}" destId="{C410C26C-4CDB-4B14-9AFA-C972FEB21125}" srcOrd="0" destOrd="0" presId="urn:microsoft.com/office/officeart/2005/8/layout/cycle1"/>
    <dgm:cxn modelId="{268E2B0B-791A-4C37-BA99-A9B955D17E2C}" srcId="{044FB6C3-0927-4542-9F12-436F3330E775}" destId="{C9C06189-67FF-4B7C-B06F-347D1836D31A}" srcOrd="3" destOrd="0" parTransId="{A928A6E9-394C-4406-B0C8-7AC93AD5FA53}" sibTransId="{9D8B2D97-5ABE-42C4-ABB7-6B39DBAA56A9}"/>
    <dgm:cxn modelId="{33375F14-303A-4831-A49F-1F40AD915565}" type="presOf" srcId="{C9C06189-67FF-4B7C-B06F-347D1836D31A}" destId="{A86D496C-8F53-4955-A98E-0AD73A23D0DB}" srcOrd="0" destOrd="0" presId="urn:microsoft.com/office/officeart/2005/8/layout/cycle1"/>
    <dgm:cxn modelId="{70221137-DF83-4D73-9541-57421E021134}" srcId="{044FB6C3-0927-4542-9F12-436F3330E775}" destId="{7D422F98-2073-4FE8-BC3F-E504F324B971}" srcOrd="4" destOrd="0" parTransId="{38BAC72A-0050-4E3E-B5D3-832DAA91AD5A}" sibTransId="{4E0892A3-70DC-4F8A-8985-9A35D97B2982}"/>
    <dgm:cxn modelId="{FAEBF06A-1689-4EFA-9ED7-2E8FEF225998}" type="presOf" srcId="{044FB6C3-0927-4542-9F12-436F3330E775}" destId="{C595664C-59ED-43FC-8397-16B6E51E0678}" srcOrd="0" destOrd="0" presId="urn:microsoft.com/office/officeart/2005/8/layout/cycle1"/>
    <dgm:cxn modelId="{4AE27675-C945-49B8-95CC-3404CDC0A2DF}" srcId="{044FB6C3-0927-4542-9F12-436F3330E775}" destId="{0990ADFD-9181-4865-AFAC-E04FB2232107}" srcOrd="1" destOrd="0" parTransId="{EE1E33C3-32E9-4727-A856-05A1D3C29B23}" sibTransId="{843ACC02-0262-40AF-AA91-4DFD28A79D62}"/>
    <dgm:cxn modelId="{A822C480-5ADA-4D9D-9D43-5C5865E56E31}" type="presOf" srcId="{4E0892A3-70DC-4F8A-8985-9A35D97B2982}" destId="{A0D380C5-E502-469B-AF20-91D2F527E59B}" srcOrd="0" destOrd="0" presId="urn:microsoft.com/office/officeart/2005/8/layout/cycle1"/>
    <dgm:cxn modelId="{892FFD80-42FB-4A4E-9A5D-07224CA6A831}" type="presOf" srcId="{6924F875-CEB6-4D6C-88F7-572E439293CC}" destId="{F61353FD-B5DD-4030-A327-8EBB1EF10891}" srcOrd="0" destOrd="0" presId="urn:microsoft.com/office/officeart/2005/8/layout/cycle1"/>
    <dgm:cxn modelId="{3156D78F-3199-461B-9B20-8E001B1E5407}" type="presOf" srcId="{3A0524AC-E3C6-484C-B70C-918534C579AA}" destId="{23C98BE6-0D54-4515-BF7B-EDDC41A9BBF1}" srcOrd="0" destOrd="0" presId="urn:microsoft.com/office/officeart/2005/8/layout/cycle1"/>
    <dgm:cxn modelId="{0A05FB8F-2591-4E97-8780-3A7B80196BED}" type="presOf" srcId="{D94B5714-D556-49EF-AF6F-A9300BC0685F}" destId="{7FC01B14-AD01-411D-946A-EA79BBE2A80F}" srcOrd="0" destOrd="0" presId="urn:microsoft.com/office/officeart/2005/8/layout/cycle1"/>
    <dgm:cxn modelId="{A52ECF96-2D36-41D0-9C14-EC1BD3233AE1}" type="presOf" srcId="{9D8B2D97-5ABE-42C4-ABB7-6B39DBAA56A9}" destId="{0934C482-0DE7-40EA-B373-B0FF6AC8973E}" srcOrd="0" destOrd="0" presId="urn:microsoft.com/office/officeart/2005/8/layout/cycle1"/>
    <dgm:cxn modelId="{A9C93698-95C9-4CB2-82B1-97D79F8D6A0D}" type="presOf" srcId="{C30CA3D9-2D99-46CA-A9C2-225976024CC0}" destId="{A7AFD82B-5DB4-466A-A72A-2E34B4489D3D}" srcOrd="0" destOrd="0" presId="urn:microsoft.com/office/officeart/2005/8/layout/cycle1"/>
    <dgm:cxn modelId="{D94F4BB2-077E-4CF5-B9F3-99945ED9AB6A}" type="presOf" srcId="{7D422F98-2073-4FE8-BC3F-E504F324B971}" destId="{8632B7C5-DA67-4E6A-94E4-BCFF25D6BE12}" srcOrd="0" destOrd="0" presId="urn:microsoft.com/office/officeart/2005/8/layout/cycle1"/>
    <dgm:cxn modelId="{8AD2BDC4-4167-4F65-AD0B-A401745FA8DE}" type="presOf" srcId="{843ACC02-0262-40AF-AA91-4DFD28A79D62}" destId="{11AB287A-06EA-406E-B59B-FEE6E1E192BA}" srcOrd="0" destOrd="0" presId="urn:microsoft.com/office/officeart/2005/8/layout/cycle1"/>
    <dgm:cxn modelId="{BEC86ACA-5FD2-480D-BA88-E4291489BB5F}" srcId="{044FB6C3-0927-4542-9F12-436F3330E775}" destId="{D94B5714-D556-49EF-AF6F-A9300BC0685F}" srcOrd="0" destOrd="0" parTransId="{4E380203-EFD8-478F-9DDE-709C92216883}" sibTransId="{C30CA3D9-2D99-46CA-A9C2-225976024CC0}"/>
    <dgm:cxn modelId="{037446E0-E064-44DE-8FDA-4EF5DDB0C9F2}" srcId="{044FB6C3-0927-4542-9F12-436F3330E775}" destId="{3A0524AC-E3C6-484C-B70C-918534C579AA}" srcOrd="2" destOrd="0" parTransId="{0F2D69F2-6C9A-4D40-8335-1BAA04839052}" sibTransId="{6924F875-CEB6-4D6C-88F7-572E439293CC}"/>
    <dgm:cxn modelId="{8F9EE419-93D9-4B88-B979-A901C442404A}" type="presParOf" srcId="{C595664C-59ED-43FC-8397-16B6E51E0678}" destId="{86D79632-614D-4DEA-B5E8-08A82BCCAA3F}" srcOrd="0" destOrd="0" presId="urn:microsoft.com/office/officeart/2005/8/layout/cycle1"/>
    <dgm:cxn modelId="{78182A84-7AC5-46D6-8051-AD4729ABA614}" type="presParOf" srcId="{C595664C-59ED-43FC-8397-16B6E51E0678}" destId="{7FC01B14-AD01-411D-946A-EA79BBE2A80F}" srcOrd="1" destOrd="0" presId="urn:microsoft.com/office/officeart/2005/8/layout/cycle1"/>
    <dgm:cxn modelId="{723DEB79-DD6D-43B7-A22F-37BEE55CA2ED}" type="presParOf" srcId="{C595664C-59ED-43FC-8397-16B6E51E0678}" destId="{A7AFD82B-5DB4-466A-A72A-2E34B4489D3D}" srcOrd="2" destOrd="0" presId="urn:microsoft.com/office/officeart/2005/8/layout/cycle1"/>
    <dgm:cxn modelId="{044AAE6E-C6EE-4C9D-ADF4-EAF6B0A2AD75}" type="presParOf" srcId="{C595664C-59ED-43FC-8397-16B6E51E0678}" destId="{72D7EAB3-4A7F-4E92-B210-0C43AC75DF65}" srcOrd="3" destOrd="0" presId="urn:microsoft.com/office/officeart/2005/8/layout/cycle1"/>
    <dgm:cxn modelId="{42CA5FD9-FF12-45EB-9169-42DF1AF22BBA}" type="presParOf" srcId="{C595664C-59ED-43FC-8397-16B6E51E0678}" destId="{C410C26C-4CDB-4B14-9AFA-C972FEB21125}" srcOrd="4" destOrd="0" presId="urn:microsoft.com/office/officeart/2005/8/layout/cycle1"/>
    <dgm:cxn modelId="{CF581D30-8DA5-4518-A31F-C8F8D817CCCD}" type="presParOf" srcId="{C595664C-59ED-43FC-8397-16B6E51E0678}" destId="{11AB287A-06EA-406E-B59B-FEE6E1E192BA}" srcOrd="5" destOrd="0" presId="urn:microsoft.com/office/officeart/2005/8/layout/cycle1"/>
    <dgm:cxn modelId="{CC2E996C-FE2B-4061-9A07-FB67CE3755F9}" type="presParOf" srcId="{C595664C-59ED-43FC-8397-16B6E51E0678}" destId="{00270B9F-7514-4834-A362-F297BEDB7A15}" srcOrd="6" destOrd="0" presId="urn:microsoft.com/office/officeart/2005/8/layout/cycle1"/>
    <dgm:cxn modelId="{B609A65C-EE81-4D4A-A45B-307BD6D2DEF9}" type="presParOf" srcId="{C595664C-59ED-43FC-8397-16B6E51E0678}" destId="{23C98BE6-0D54-4515-BF7B-EDDC41A9BBF1}" srcOrd="7" destOrd="0" presId="urn:microsoft.com/office/officeart/2005/8/layout/cycle1"/>
    <dgm:cxn modelId="{D882DE41-F8C1-4F93-B1DE-BD1A38B5431F}" type="presParOf" srcId="{C595664C-59ED-43FC-8397-16B6E51E0678}" destId="{F61353FD-B5DD-4030-A327-8EBB1EF10891}" srcOrd="8" destOrd="0" presId="urn:microsoft.com/office/officeart/2005/8/layout/cycle1"/>
    <dgm:cxn modelId="{F7D92E6F-19A4-44DD-BD4C-B496CA7FFFC9}" type="presParOf" srcId="{C595664C-59ED-43FC-8397-16B6E51E0678}" destId="{C5B13F00-7D3A-4DA0-AA70-53085C8B89F6}" srcOrd="9" destOrd="0" presId="urn:microsoft.com/office/officeart/2005/8/layout/cycle1"/>
    <dgm:cxn modelId="{C4B3E6C9-130D-4ADC-98E1-FC3A154761FE}" type="presParOf" srcId="{C595664C-59ED-43FC-8397-16B6E51E0678}" destId="{A86D496C-8F53-4955-A98E-0AD73A23D0DB}" srcOrd="10" destOrd="0" presId="urn:microsoft.com/office/officeart/2005/8/layout/cycle1"/>
    <dgm:cxn modelId="{27D3765E-34D2-4909-B26C-77697414A8B6}" type="presParOf" srcId="{C595664C-59ED-43FC-8397-16B6E51E0678}" destId="{0934C482-0DE7-40EA-B373-B0FF6AC8973E}" srcOrd="11" destOrd="0" presId="urn:microsoft.com/office/officeart/2005/8/layout/cycle1"/>
    <dgm:cxn modelId="{A76E0987-CAEA-48F9-BA5B-69D70536D66B}" type="presParOf" srcId="{C595664C-59ED-43FC-8397-16B6E51E0678}" destId="{B0F6663C-45A3-4225-88AC-DAA28D9B14EB}" srcOrd="12" destOrd="0" presId="urn:microsoft.com/office/officeart/2005/8/layout/cycle1"/>
    <dgm:cxn modelId="{FF3321EE-6C45-48B2-9218-7F2C30B4F05C}" type="presParOf" srcId="{C595664C-59ED-43FC-8397-16B6E51E0678}" destId="{8632B7C5-DA67-4E6A-94E4-BCFF25D6BE12}" srcOrd="13" destOrd="0" presId="urn:microsoft.com/office/officeart/2005/8/layout/cycle1"/>
    <dgm:cxn modelId="{AAB831F6-0BA7-45D7-916B-9024E828BBD0}" type="presParOf" srcId="{C595664C-59ED-43FC-8397-16B6E51E0678}" destId="{A0D380C5-E502-469B-AF20-91D2F527E59B}"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01B14-AD01-411D-946A-EA79BBE2A80F}">
      <dsp:nvSpPr>
        <dsp:cNvPr id="0" name=""/>
        <dsp:cNvSpPr/>
      </dsp:nvSpPr>
      <dsp:spPr>
        <a:xfrm>
          <a:off x="2381278" y="20487"/>
          <a:ext cx="726961" cy="726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L+G Head End System</a:t>
          </a:r>
        </a:p>
      </dsp:txBody>
      <dsp:txXfrm>
        <a:off x="2381278" y="20487"/>
        <a:ext cx="726961" cy="726961"/>
      </dsp:txXfrm>
    </dsp:sp>
    <dsp:sp modelId="{A7AFD82B-5DB4-466A-A72A-2E34B4489D3D}">
      <dsp:nvSpPr>
        <dsp:cNvPr id="0" name=""/>
        <dsp:cNvSpPr/>
      </dsp:nvSpPr>
      <dsp:spPr>
        <a:xfrm>
          <a:off x="670949" y="-574"/>
          <a:ext cx="2725905" cy="2725905"/>
        </a:xfrm>
        <a:prstGeom prst="circularArrow">
          <a:avLst>
            <a:gd name="adj1" fmla="val 5200"/>
            <a:gd name="adj2" fmla="val 335929"/>
            <a:gd name="adj3" fmla="val 21293176"/>
            <a:gd name="adj4" fmla="val 19766296"/>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10C26C-4CDB-4B14-9AFA-C972FEB21125}">
      <dsp:nvSpPr>
        <dsp:cNvPr id="0" name=""/>
        <dsp:cNvSpPr/>
      </dsp:nvSpPr>
      <dsp:spPr>
        <a:xfrm>
          <a:off x="2820612" y="1372617"/>
          <a:ext cx="726961" cy="726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Automated Report</a:t>
          </a:r>
        </a:p>
      </dsp:txBody>
      <dsp:txXfrm>
        <a:off x="2820612" y="1372617"/>
        <a:ext cx="726961" cy="726961"/>
      </dsp:txXfrm>
    </dsp:sp>
    <dsp:sp modelId="{11AB287A-06EA-406E-B59B-FEE6E1E192BA}">
      <dsp:nvSpPr>
        <dsp:cNvPr id="0" name=""/>
        <dsp:cNvSpPr/>
      </dsp:nvSpPr>
      <dsp:spPr>
        <a:xfrm>
          <a:off x="670949" y="-574"/>
          <a:ext cx="2725905" cy="2725905"/>
        </a:xfrm>
        <a:prstGeom prst="circularArrow">
          <a:avLst>
            <a:gd name="adj1" fmla="val 5200"/>
            <a:gd name="adj2" fmla="val 335929"/>
            <a:gd name="adj3" fmla="val 4014630"/>
            <a:gd name="adj4" fmla="val 2253495"/>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C98BE6-0D54-4515-BF7B-EDDC41A9BBF1}">
      <dsp:nvSpPr>
        <dsp:cNvPr id="0" name=""/>
        <dsp:cNvSpPr/>
      </dsp:nvSpPr>
      <dsp:spPr>
        <a:xfrm>
          <a:off x="1670421" y="2208279"/>
          <a:ext cx="726961" cy="726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Analysts / Engineers</a:t>
          </a:r>
        </a:p>
      </dsp:txBody>
      <dsp:txXfrm>
        <a:off x="1670421" y="2208279"/>
        <a:ext cx="726961" cy="726961"/>
      </dsp:txXfrm>
    </dsp:sp>
    <dsp:sp modelId="{F61353FD-B5DD-4030-A327-8EBB1EF10891}">
      <dsp:nvSpPr>
        <dsp:cNvPr id="0" name=""/>
        <dsp:cNvSpPr/>
      </dsp:nvSpPr>
      <dsp:spPr>
        <a:xfrm>
          <a:off x="670949" y="-574"/>
          <a:ext cx="2725905" cy="2725905"/>
        </a:xfrm>
        <a:prstGeom prst="circularArrow">
          <a:avLst>
            <a:gd name="adj1" fmla="val 5200"/>
            <a:gd name="adj2" fmla="val 335929"/>
            <a:gd name="adj3" fmla="val 8210576"/>
            <a:gd name="adj4" fmla="val 6449441"/>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496C-8F53-4955-A98E-0AD73A23D0DB}">
      <dsp:nvSpPr>
        <dsp:cNvPr id="0" name=""/>
        <dsp:cNvSpPr/>
      </dsp:nvSpPr>
      <dsp:spPr>
        <a:xfrm>
          <a:off x="520230" y="1372617"/>
          <a:ext cx="726961" cy="726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Field Investigation</a:t>
          </a:r>
        </a:p>
      </dsp:txBody>
      <dsp:txXfrm>
        <a:off x="520230" y="1372617"/>
        <a:ext cx="726961" cy="726961"/>
      </dsp:txXfrm>
    </dsp:sp>
    <dsp:sp modelId="{0934C482-0DE7-40EA-B373-B0FF6AC8973E}">
      <dsp:nvSpPr>
        <dsp:cNvPr id="0" name=""/>
        <dsp:cNvSpPr/>
      </dsp:nvSpPr>
      <dsp:spPr>
        <a:xfrm>
          <a:off x="670949" y="-574"/>
          <a:ext cx="2725905" cy="2725905"/>
        </a:xfrm>
        <a:prstGeom prst="circularArrow">
          <a:avLst>
            <a:gd name="adj1" fmla="val 5200"/>
            <a:gd name="adj2" fmla="val 335929"/>
            <a:gd name="adj3" fmla="val 12297775"/>
            <a:gd name="adj4" fmla="val 10770894"/>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32B7C5-DA67-4E6A-94E4-BCFF25D6BE12}">
      <dsp:nvSpPr>
        <dsp:cNvPr id="0" name=""/>
        <dsp:cNvSpPr/>
      </dsp:nvSpPr>
      <dsp:spPr>
        <a:xfrm>
          <a:off x="959564" y="20487"/>
          <a:ext cx="726961" cy="726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Meter with LP Data</a:t>
          </a:r>
        </a:p>
      </dsp:txBody>
      <dsp:txXfrm>
        <a:off x="959564" y="20487"/>
        <a:ext cx="726961" cy="726961"/>
      </dsp:txXfrm>
    </dsp:sp>
    <dsp:sp modelId="{A0D380C5-E502-469B-AF20-91D2F527E59B}">
      <dsp:nvSpPr>
        <dsp:cNvPr id="0" name=""/>
        <dsp:cNvSpPr/>
      </dsp:nvSpPr>
      <dsp:spPr>
        <a:xfrm>
          <a:off x="670949" y="-574"/>
          <a:ext cx="2725905" cy="2725905"/>
        </a:xfrm>
        <a:prstGeom prst="circularArrow">
          <a:avLst>
            <a:gd name="adj1" fmla="val 5200"/>
            <a:gd name="adj2" fmla="val 335929"/>
            <a:gd name="adj3" fmla="val 16865619"/>
            <a:gd name="adj4" fmla="val 15198452"/>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FF2A244-5193-427A-9829-47011BBA0345}" type="datetimeFigureOut">
              <a:rPr lang="en-US" smtClean="0"/>
              <a:pPr/>
              <a:t>3/20/2024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A87B909-3D0C-4366-A00B-200392FD9B40}" type="slidenum">
              <a:rPr lang="en-US" smtClean="0"/>
              <a:pPr/>
              <a:t>‹#›</a:t>
            </a:fld>
            <a:endParaRPr lang="en-US" dirty="0"/>
          </a:p>
        </p:txBody>
      </p:sp>
    </p:spTree>
    <p:extLst>
      <p:ext uri="{BB962C8B-B14F-4D97-AF65-F5344CB8AC3E}">
        <p14:creationId xmlns:p14="http://schemas.microsoft.com/office/powerpoint/2010/main" val="29332491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B0298C2-0563-49E2-AD6A-59F1AEFB2BF2}" type="datetimeFigureOut">
              <a:rPr lang="en-US" smtClean="0"/>
              <a:pPr/>
              <a:t>3/19/2024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E854EE5-754F-47B7-8030-B866B8E71520}" type="slidenum">
              <a:rPr lang="en-US" smtClean="0"/>
              <a:pPr/>
              <a:t>‹#›</a:t>
            </a:fld>
            <a:endParaRPr lang="en-US" dirty="0"/>
          </a:p>
        </p:txBody>
      </p:sp>
    </p:spTree>
    <p:extLst>
      <p:ext uri="{BB962C8B-B14F-4D97-AF65-F5344CB8AC3E}">
        <p14:creationId xmlns:p14="http://schemas.microsoft.com/office/powerpoint/2010/main" val="24707326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9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2580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9154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First, let’s talk about REGISTER FIRMWARE. From the perspective of the register, it is simply looking for a bit to be set by the Arc Detection circuitry which is passed through via the blurt message. The blurt is the “board to board” message that is sent from the meter metrology to the register which contains various power measurement and status data. It arrives 1/second on the G5R. So, the register FW is basically observing and counting these status bits as they arrive, and as noted, you are already aware of how the counters work with respect to the various fields defined in the meter configuration for ARC DETECTION.</a:t>
            </a:r>
          </a:p>
          <a:p>
            <a:endParaRPr lang="en-US" dirty="0"/>
          </a:p>
          <a:p>
            <a:r>
              <a:rPr lang="en-US" dirty="0"/>
              <a:t>Now moving down a level to the </a:t>
            </a:r>
            <a:r>
              <a:rPr lang="en-US" u="sng" dirty="0"/>
              <a:t>physical circuitry. </a:t>
            </a:r>
            <a:r>
              <a:rPr lang="en-US" u="none" dirty="0"/>
              <a:t>I don’t have a detailed engineering description of how the circuit works, and it would probably be proprietary if I did, but I’ll talk in general terms about how things are being set and passed </a:t>
            </a:r>
            <a:r>
              <a:rPr lang="en-US" i="1" u="none" dirty="0"/>
              <a:t>from</a:t>
            </a:r>
            <a:r>
              <a:rPr lang="en-US" i="0" u="none" dirty="0"/>
              <a:t> the circuit. The analog portion of the arc detect </a:t>
            </a:r>
            <a:r>
              <a:rPr lang="en-US" i="0" u="none" dirty="0" err="1"/>
              <a:t>ckt</a:t>
            </a:r>
            <a:r>
              <a:rPr lang="en-US" i="0" u="none" dirty="0"/>
              <a:t> produces a small pulse when it detects an arc. This is about 15ms </a:t>
            </a:r>
            <a:r>
              <a:rPr lang="en-US" i="0" u="none" dirty="0" err="1"/>
              <a:t>longand</a:t>
            </a:r>
            <a:r>
              <a:rPr lang="en-US" i="0" u="none" dirty="0"/>
              <a:t> is sent to the metrology board. The metrology sets the status bit (let’s call it “arc present”) any time it receives this pulse within the blurt period. Note that the metrology requires that the incoming pulse from the arc detect </a:t>
            </a:r>
            <a:r>
              <a:rPr lang="en-US" i="0" u="none" dirty="0" err="1"/>
              <a:t>ckt</a:t>
            </a:r>
            <a:r>
              <a:rPr lang="en-US" i="0" u="none" dirty="0"/>
              <a:t> be a minimum of 4.9ms in length, which is one way it avoids triggering on random noise.</a:t>
            </a:r>
          </a:p>
          <a:p>
            <a:endParaRPr lang="en-US" i="0" u="none" dirty="0"/>
          </a:p>
          <a:p>
            <a:r>
              <a:rPr lang="en-US" i="0" u="none" dirty="0"/>
              <a:t>So finally, let’s go back to your original question – </a:t>
            </a:r>
            <a:r>
              <a:rPr lang="en-US" i="1" u="none" dirty="0">
                <a:solidFill>
                  <a:srgbClr val="FF0000"/>
                </a:solidFill>
              </a:rPr>
              <a:t>what if we have a long sustaining arc within a 60 second block that lasts for 30+ seconds? The arc detection circuit will go positive as soon as it detects the start of this long arc and for sake of argument, let’s assume it stays positive for 30 seconds. My question is, under this last scenario will the “Single Blocks Exceeded Count” counter advance from 0 to 1 (i.e. will the meter see this 30 second long arc as a count of 30 arcs) or will the meter count the 30 second long arc as an arc count of 1.</a:t>
            </a:r>
            <a:r>
              <a:rPr lang="en-US" i="0" u="none" dirty="0">
                <a:solidFill>
                  <a:srgbClr val="FF0000"/>
                </a:solidFill>
              </a:rPr>
              <a:t> In this scenario, whether the blurt receives a continuous input or multiple oscillations of high/low due to a ‘reset’ of time constant really does not make a lot of difference because the reset will be much faster than the blurt period (1/second). So, we would expect that the blurt will be </a:t>
            </a:r>
            <a:r>
              <a:rPr lang="en-US" b="1" i="0" u="none" dirty="0">
                <a:solidFill>
                  <a:srgbClr val="FF0000"/>
                </a:solidFill>
              </a:rPr>
              <a:t>triggered constantly for each blurt </a:t>
            </a:r>
            <a:r>
              <a:rPr lang="en-US" b="0" i="0" u="none" dirty="0">
                <a:solidFill>
                  <a:srgbClr val="FF0000"/>
                </a:solidFill>
              </a:rPr>
              <a:t>therefore each time the message is sent to the register, the “arc present” bit is set, meaning that a 30 second continuous arc would be interpreted by the register as a series of 30 consecutive arcs, </a:t>
            </a:r>
            <a:r>
              <a:rPr lang="en-US" b="0" i="1" u="none" dirty="0">
                <a:solidFill>
                  <a:srgbClr val="FF0000"/>
                </a:solidFill>
              </a:rPr>
              <a:t>indicated by the bit being set in each incoming blurt message.</a:t>
            </a:r>
            <a:endParaRPr lang="en-US" dirty="0"/>
          </a:p>
        </p:txBody>
      </p:sp>
      <p:sp>
        <p:nvSpPr>
          <p:cNvPr id="4" name="Slide Number Placeholder 3"/>
          <p:cNvSpPr>
            <a:spLocks noGrp="1"/>
          </p:cNvSpPr>
          <p:nvPr>
            <p:ph type="sldNum" sz="quarter" idx="5"/>
          </p:nvPr>
        </p:nvSpPr>
        <p:spPr/>
        <p:txBody>
          <a:bodyPr/>
          <a:lstStyle/>
          <a:p>
            <a:fld id="{B26C4CDC-2829-46CB-8916-E4758CB8E539}" type="slidenum">
              <a:rPr lang="en-US" smtClean="0"/>
              <a:t>33</a:t>
            </a:fld>
            <a:endParaRPr lang="en-US"/>
          </a:p>
        </p:txBody>
      </p:sp>
    </p:spTree>
    <p:extLst>
      <p:ext uri="{BB962C8B-B14F-4D97-AF65-F5344CB8AC3E}">
        <p14:creationId xmlns:p14="http://schemas.microsoft.com/office/powerpoint/2010/main" val="740800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ea typeface="Calibri" panose="020F0502020204030204" pitchFamily="34" charset="0"/>
              </a:rPr>
              <a:t>T</a:t>
            </a:r>
            <a:r>
              <a:rPr lang="en-US" sz="900" dirty="0">
                <a:effectLst/>
                <a:latin typeface="Calibri" panose="020F0502020204030204" pitchFamily="34" charset="0"/>
                <a:ea typeface="Calibri" panose="020F0502020204030204" pitchFamily="34" charset="0"/>
              </a:rPr>
              <a:t>he meter technician confirmed the presence of small burn marks and slight discoloration on the meter blade (picture below). He confirmed all service terminations were tight and he tested socket jaw tension using the Tesco Hot Socket Gap Indicator tool. Jaw tension was good.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effectLst/>
              <a:latin typeface="Calibri" panose="020F0502020204030204" pitchFamily="34" charset="0"/>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Tom,  your analysis on the two meters that were inspected last week seems to be spot on. Meter 301 that appeared to be misaligned shows zero incremental counts on all 6 counters from last week to this week. I spoke to the meter technician this morning and he admitted there’s a chance the supply side blades on this meter were misaligned with the socket jaws but can’t be 100% certain. At any rate, there’s zero incremental arc counts in roughly one week on this meter.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6C4CDC-2829-46CB-8916-E4758CB8E539}" type="slidenum">
              <a:rPr lang="en-US" smtClean="0"/>
              <a:t>35</a:t>
            </a:fld>
            <a:endParaRPr lang="en-US"/>
          </a:p>
        </p:txBody>
      </p:sp>
    </p:spTree>
    <p:extLst>
      <p:ext uri="{BB962C8B-B14F-4D97-AF65-F5344CB8AC3E}">
        <p14:creationId xmlns:p14="http://schemas.microsoft.com/office/powerpoint/2010/main" val="426616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800" dirty="0">
                <a:effectLst/>
                <a:latin typeface="Calibri" panose="020F0502020204030204" pitchFamily="34" charset="0"/>
                <a:ea typeface="Calibri" panose="020F0502020204030204" pitchFamily="34" charset="0"/>
              </a:rPr>
              <a:t>A-Base to socket adapter (picture below). The adapter is new and was installed when the new AMI meter was set. The meter technician said he used a magnifying glass to inspect the meter blades but didn’t see any pit marks. He checked all external service connections and everything seemed to be OK (i.e. no lose connections, etc.). He used the TESCO Hot Socket Gap Indicator tool on the adapter and jaw tension looked good. </a:t>
            </a:r>
          </a:p>
          <a:p>
            <a:endParaRPr lang="en-US" sz="1800" dirty="0">
              <a:effectLst/>
              <a:latin typeface="Calibri" panose="020F0502020204030204" pitchFamily="34" charset="0"/>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other meter with the A-Base to Socket adapter continued to arc. The delta on “Total Arc Counts” in roughly a week is 13,594 and the delta in “Single Blocks Exceeded Count” is 2 (see the attached spreadsheet). Our AMI Ops group created a work order for a meter technician to visit this site again for further inspection. There wasn’t that much activity on the other meters. </a:t>
            </a:r>
            <a:endParaRPr lang="en-US" dirty="0"/>
          </a:p>
        </p:txBody>
      </p:sp>
      <p:sp>
        <p:nvSpPr>
          <p:cNvPr id="4" name="Slide Number Placeholder 3"/>
          <p:cNvSpPr>
            <a:spLocks noGrp="1"/>
          </p:cNvSpPr>
          <p:nvPr>
            <p:ph type="sldNum" sz="quarter" idx="5"/>
          </p:nvPr>
        </p:nvSpPr>
        <p:spPr/>
        <p:txBody>
          <a:bodyPr/>
          <a:lstStyle/>
          <a:p>
            <a:fld id="{B26C4CDC-2829-46CB-8916-E4758CB8E539}" type="slidenum">
              <a:rPr lang="en-US" smtClean="0"/>
              <a:t>36</a:t>
            </a:fld>
            <a:endParaRPr lang="en-US"/>
          </a:p>
        </p:txBody>
      </p:sp>
    </p:spTree>
    <p:extLst>
      <p:ext uri="{BB962C8B-B14F-4D97-AF65-F5344CB8AC3E}">
        <p14:creationId xmlns:p14="http://schemas.microsoft.com/office/powerpoint/2010/main" val="3829929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800" dirty="0">
                <a:effectLst/>
                <a:latin typeface="Calibri" panose="020F0502020204030204" pitchFamily="34" charset="0"/>
                <a:ea typeface="Calibri" panose="020F0502020204030204" pitchFamily="34" charset="0"/>
              </a:rPr>
              <a:t>A-Base to socket adapter (picture below). The adapter is new and was installed when the new AMI meter was set. The meter technician said he used a magnifying glass to inspect the meter blades but didn’t see any pit marks. He checked all external service connections and everything seemed to be OK (i.e. no lose connections, etc.). He used the TESCO Hot Socket Gap Indicator tool on the adapter and jaw tension looked good. </a:t>
            </a:r>
          </a:p>
          <a:p>
            <a:endParaRPr lang="en-US" sz="1800" dirty="0">
              <a:effectLst/>
              <a:latin typeface="Calibri" panose="020F0502020204030204" pitchFamily="34" charset="0"/>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other meter with the A-Base to Socket adapter continued to arc. The delta on “Total Arc Counts” in roughly a week is 13,594 and the delta in “Single Blocks Exceeded Count” is 2 (see the attached spreadsheet). Our AMI Ops group created a work order for a meter technician to visit this site again for further inspection. There wasn’t that much activity on the other meters. </a:t>
            </a:r>
            <a:endParaRPr lang="en-US" dirty="0"/>
          </a:p>
        </p:txBody>
      </p:sp>
      <p:sp>
        <p:nvSpPr>
          <p:cNvPr id="4" name="Slide Number Placeholder 3"/>
          <p:cNvSpPr>
            <a:spLocks noGrp="1"/>
          </p:cNvSpPr>
          <p:nvPr>
            <p:ph type="sldNum" sz="quarter" idx="5"/>
          </p:nvPr>
        </p:nvSpPr>
        <p:spPr/>
        <p:txBody>
          <a:bodyPr/>
          <a:lstStyle/>
          <a:p>
            <a:fld id="{B26C4CDC-2829-46CB-8916-E4758CB8E539}" type="slidenum">
              <a:rPr lang="en-US" smtClean="0"/>
              <a:t>37</a:t>
            </a:fld>
            <a:endParaRPr lang="en-US"/>
          </a:p>
        </p:txBody>
      </p:sp>
    </p:spTree>
    <p:extLst>
      <p:ext uri="{BB962C8B-B14F-4D97-AF65-F5344CB8AC3E}">
        <p14:creationId xmlns:p14="http://schemas.microsoft.com/office/powerpoint/2010/main" val="2213773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55" indent="-291175" eaLnBrk="0" hangingPunct="0">
              <a:spcBef>
                <a:spcPct val="30000"/>
              </a:spcBef>
              <a:defRPr sz="1200">
                <a:solidFill>
                  <a:schemeClr val="tx1"/>
                </a:solidFill>
                <a:latin typeface="Arial" charset="0"/>
              </a:defRPr>
            </a:lvl2pPr>
            <a:lvl3pPr marL="1164700" indent="-232940" eaLnBrk="0" hangingPunct="0">
              <a:spcBef>
                <a:spcPct val="30000"/>
              </a:spcBef>
              <a:defRPr sz="1200">
                <a:solidFill>
                  <a:schemeClr val="tx1"/>
                </a:solidFill>
                <a:latin typeface="Arial" charset="0"/>
              </a:defRPr>
            </a:lvl3pPr>
            <a:lvl4pPr marL="1630580" indent="-232940" eaLnBrk="0" hangingPunct="0">
              <a:spcBef>
                <a:spcPct val="30000"/>
              </a:spcBef>
              <a:defRPr sz="1200">
                <a:solidFill>
                  <a:schemeClr val="tx1"/>
                </a:solidFill>
                <a:latin typeface="Arial" charset="0"/>
              </a:defRPr>
            </a:lvl4pPr>
            <a:lvl5pPr marL="2096460" indent="-232940" eaLnBrk="0" hangingPunct="0">
              <a:spcBef>
                <a:spcPct val="30000"/>
              </a:spcBef>
              <a:defRPr sz="1200">
                <a:solidFill>
                  <a:schemeClr val="tx1"/>
                </a:solidFill>
                <a:latin typeface="Arial" charset="0"/>
              </a:defRPr>
            </a:lvl5pPr>
            <a:lvl6pPr marL="2562340" indent="-232940" eaLnBrk="0" fontAlgn="base" hangingPunct="0">
              <a:spcBef>
                <a:spcPct val="30000"/>
              </a:spcBef>
              <a:spcAft>
                <a:spcPct val="0"/>
              </a:spcAft>
              <a:defRPr sz="1200">
                <a:solidFill>
                  <a:schemeClr val="tx1"/>
                </a:solidFill>
                <a:latin typeface="Arial" charset="0"/>
              </a:defRPr>
            </a:lvl6pPr>
            <a:lvl7pPr marL="3028220" indent="-232940" eaLnBrk="0" fontAlgn="base" hangingPunct="0">
              <a:spcBef>
                <a:spcPct val="30000"/>
              </a:spcBef>
              <a:spcAft>
                <a:spcPct val="0"/>
              </a:spcAft>
              <a:defRPr sz="1200">
                <a:solidFill>
                  <a:schemeClr val="tx1"/>
                </a:solidFill>
                <a:latin typeface="Arial" charset="0"/>
              </a:defRPr>
            </a:lvl7pPr>
            <a:lvl8pPr marL="3494100" indent="-232940" eaLnBrk="0" fontAlgn="base" hangingPunct="0">
              <a:spcBef>
                <a:spcPct val="30000"/>
              </a:spcBef>
              <a:spcAft>
                <a:spcPct val="0"/>
              </a:spcAft>
              <a:defRPr sz="1200">
                <a:solidFill>
                  <a:schemeClr val="tx1"/>
                </a:solidFill>
                <a:latin typeface="Arial" charset="0"/>
              </a:defRPr>
            </a:lvl8pPr>
            <a:lvl9pPr marL="3959980" indent="-23294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40</a:t>
            </a:fld>
            <a:endParaRPr lang="en-U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0870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8658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9169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48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7825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5808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255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6348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A building with a tower&#10;&#10;Description automatically generated">
            <a:extLst>
              <a:ext uri="{FF2B5EF4-FFF2-40B4-BE49-F238E27FC236}">
                <a16:creationId xmlns:a16="http://schemas.microsoft.com/office/drawing/2014/main" id="{F77047B3-F3DD-E46C-8FBD-2018A2CC3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
        <p:nvSpPr>
          <p:cNvPr id="2" name="Title 1"/>
          <p:cNvSpPr>
            <a:spLocks noGrp="1"/>
          </p:cNvSpPr>
          <p:nvPr>
            <p:ph type="ctrTitle"/>
          </p:nvPr>
        </p:nvSpPr>
        <p:spPr>
          <a:xfrm>
            <a:off x="2072174" y="1952367"/>
            <a:ext cx="7071826"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072174" y="3509965"/>
            <a:ext cx="6664318"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422069" y="5125109"/>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422069" y="5396270"/>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422069" y="566743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p:nvSpPr>
        <p:spPr>
          <a:xfrm>
            <a:off x="2072175" y="762002"/>
            <a:ext cx="6690826"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A red and black logo&#10;&#10;Description automatically generated with low confidence">
            <a:extLst>
              <a:ext uri="{FF2B5EF4-FFF2-40B4-BE49-F238E27FC236}">
                <a16:creationId xmlns:a16="http://schemas.microsoft.com/office/drawing/2014/main" id="{5A4E4207-7810-AC23-9D81-577EFAE72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7979" y="259192"/>
            <a:ext cx="2327325" cy="1422015"/>
          </a:xfrm>
          <a:prstGeom prst="rect">
            <a:avLst/>
          </a:prstGeom>
        </p:spPr>
      </p:pic>
    </p:spTree>
    <p:extLst>
      <p:ext uri="{BB962C8B-B14F-4D97-AF65-F5344CB8AC3E}">
        <p14:creationId xmlns:p14="http://schemas.microsoft.com/office/powerpoint/2010/main" val="2181305876"/>
      </p:ext>
    </p:extLst>
  </p:cSld>
  <p:clrMapOvr>
    <a:masterClrMapping/>
  </p:clrMapOvr>
  <p:extLst>
    <p:ext uri="{DCECCB84-F9BA-43D5-87BE-67443E8EF086}">
      <p15:sldGuideLst xmlns:p15="http://schemas.microsoft.com/office/powerpoint/2012/main">
        <p15:guide id="2" pos="5472">
          <p15:clr>
            <a:srgbClr val="FBAE40"/>
          </p15:clr>
        </p15:guide>
        <p15:guide id="3" orient="horz" pos="216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1"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2564493252"/>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341A8-B662-49C0-BDAB-DFE8CDE90EA7}"/>
              </a:ext>
            </a:extLst>
          </p:cNvPr>
          <p:cNvSpPr>
            <a:spLocks noGrp="1"/>
          </p:cNvSpPr>
          <p:nvPr>
            <p:ph type="title" hasCustomPrompt="1"/>
          </p:nvPr>
        </p:nvSpPr>
        <p:spPr>
          <a:xfrm>
            <a:off x="247651" y="302601"/>
            <a:ext cx="5303143" cy="540727"/>
          </a:xfrm>
        </p:spPr>
        <p:txBody>
          <a:bodyPr vert="horz" lIns="91440" tIns="45720" rIns="91440" bIns="0" rtlCol="0" anchor="b">
            <a:normAutofit/>
          </a:bodyPr>
          <a:lstStyle>
            <a:lvl1pPr>
              <a:defRPr lang="en-US"/>
            </a:lvl1pPr>
          </a:lstStyle>
          <a:p>
            <a:pPr lvl="0"/>
            <a:r>
              <a:rPr lang="en-US" dirty="0"/>
              <a:t>Title Font: Arial 24pt Bold Orange</a:t>
            </a:r>
          </a:p>
        </p:txBody>
      </p:sp>
      <p:sp>
        <p:nvSpPr>
          <p:cNvPr id="3" name="Content Placeholder 2">
            <a:extLst>
              <a:ext uri="{FF2B5EF4-FFF2-40B4-BE49-F238E27FC236}">
                <a16:creationId xmlns:a16="http://schemas.microsoft.com/office/drawing/2014/main" id="{AFA9A134-52A7-4455-82DB-F689A306799D}"/>
              </a:ext>
            </a:extLst>
          </p:cNvPr>
          <p:cNvSpPr>
            <a:spLocks noGrp="1"/>
          </p:cNvSpPr>
          <p:nvPr>
            <p:ph idx="1" hasCustomPrompt="1"/>
          </p:nvPr>
        </p:nvSpPr>
        <p:spPr>
          <a:xfrm>
            <a:off x="247651" y="1010275"/>
            <a:ext cx="5303143" cy="502034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Add Text or click one of the icons below to insert images, charts, smart art or videos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FB111BDD-E9BB-4E12-9B39-C7982229370A}"/>
              </a:ext>
            </a:extLst>
          </p:cNvPr>
          <p:cNvSpPr>
            <a:spLocks noGrp="1"/>
          </p:cNvSpPr>
          <p:nvPr>
            <p:ph type="sldNum" sz="quarter" idx="11"/>
          </p:nvPr>
        </p:nvSpPr>
        <p:spPr>
          <a:xfrm>
            <a:off x="7669211" y="6260095"/>
            <a:ext cx="1239781" cy="365125"/>
          </a:xfrm>
        </p:spPr>
        <p:txBody>
          <a:bodyPr/>
          <a:lstStyle>
            <a:lvl1pPr>
              <a:defRPr>
                <a:solidFill>
                  <a:schemeClr val="tx2"/>
                </a:solidFill>
              </a:defRPr>
            </a:lvl1pPr>
          </a:lstStyle>
          <a:p>
            <a:fld id="{E7BFA6FB-95A3-4A80-9B08-A176DC0622C9}" type="slidenum">
              <a:rPr lang="en-US" smtClean="0"/>
              <a:pPr/>
              <a:t>‹#›</a:t>
            </a:fld>
            <a:endParaRPr lang="en-US" dirty="0"/>
          </a:p>
        </p:txBody>
      </p:sp>
      <p:sp>
        <p:nvSpPr>
          <p:cNvPr id="6" name="Picture Placeholder 5">
            <a:extLst>
              <a:ext uri="{FF2B5EF4-FFF2-40B4-BE49-F238E27FC236}">
                <a16:creationId xmlns:a16="http://schemas.microsoft.com/office/drawing/2014/main" id="{360A0842-DA7A-4F16-95E3-5037F1F33D4D}"/>
              </a:ext>
            </a:extLst>
          </p:cNvPr>
          <p:cNvSpPr>
            <a:spLocks noGrp="1"/>
          </p:cNvSpPr>
          <p:nvPr>
            <p:ph type="pic" sz="quarter" idx="12"/>
          </p:nvPr>
        </p:nvSpPr>
        <p:spPr>
          <a:xfrm>
            <a:off x="5673981" y="302601"/>
            <a:ext cx="3235010" cy="5728023"/>
          </a:xfrm>
          <a:solidFill>
            <a:schemeClr val="bg1">
              <a:lumMod val="95000"/>
            </a:schemeClr>
          </a:solidFill>
        </p:spPr>
        <p:txBody>
          <a:bodyPr vert="horz" wrap="square" lIns="91440" tIns="0" rIns="91440" bIns="1737360" rtlCol="0" anchor="ctr" anchorCtr="0">
            <a:noAutofit/>
          </a:bodyPr>
          <a:lstStyle>
            <a:lvl1pPr>
              <a:defRPr lang="en-US"/>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758879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2253282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drape"/>
      </p:transition>
    </mc:Choice>
    <mc:Fallback xmlns="">
      <p:transition spd="slow" advClick="0"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Dark">
    <p:spTree>
      <p:nvGrpSpPr>
        <p:cNvPr id="1" name=""/>
        <p:cNvGrpSpPr/>
        <p:nvPr/>
      </p:nvGrpSpPr>
      <p:grpSpPr>
        <a:xfrm>
          <a:off x="0" y="0"/>
          <a:ext cx="0" cy="0"/>
          <a:chOff x="0" y="0"/>
          <a:chExt cx="0" cy="0"/>
        </a:xfrm>
      </p:grpSpPr>
      <p:sp>
        <p:nvSpPr>
          <p:cNvPr id="140" name="Freeform: Shape 139">
            <a:extLst>
              <a:ext uri="{FF2B5EF4-FFF2-40B4-BE49-F238E27FC236}">
                <a16:creationId xmlns:a16="http://schemas.microsoft.com/office/drawing/2014/main" id="{580E45B2-4B7E-46C3-AA8D-FA0AED5B0E51}"/>
              </a:ext>
            </a:extLst>
          </p:cNvPr>
          <p:cNvSpPr/>
          <p:nvPr userDrawn="1"/>
        </p:nvSpPr>
        <p:spPr>
          <a:xfrm>
            <a:off x="1" y="1"/>
            <a:ext cx="7895551" cy="6850803"/>
          </a:xfrm>
          <a:custGeom>
            <a:avLst/>
            <a:gdLst>
              <a:gd name="connsiteX0" fmla="*/ 0 w 7221787"/>
              <a:gd name="connsiteY0" fmla="*/ 0 h 4699644"/>
              <a:gd name="connsiteX1" fmla="*/ 0 w 7221787"/>
              <a:gd name="connsiteY1" fmla="*/ 3272345 h 4699644"/>
              <a:gd name="connsiteX2" fmla="*/ 1427300 w 7221787"/>
              <a:gd name="connsiteY2" fmla="*/ 4699645 h 4699644"/>
              <a:gd name="connsiteX3" fmla="*/ 7221787 w 7221787"/>
              <a:gd name="connsiteY3" fmla="*/ 4699645 h 4699644"/>
              <a:gd name="connsiteX4" fmla="*/ 2522143 w 7221787"/>
              <a:gd name="connsiteY4" fmla="*/ 0 h 469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787" h="4699644">
                <a:moveTo>
                  <a:pt x="0" y="0"/>
                </a:moveTo>
                <a:lnTo>
                  <a:pt x="0" y="3272345"/>
                </a:lnTo>
                <a:lnTo>
                  <a:pt x="1427300" y="4699645"/>
                </a:lnTo>
                <a:lnTo>
                  <a:pt x="7221787" y="4699645"/>
                </a:lnTo>
                <a:lnTo>
                  <a:pt x="2522143" y="0"/>
                </a:lnTo>
                <a:close/>
              </a:path>
            </a:pathLst>
          </a:custGeom>
          <a:noFill/>
          <a:ln w="5799" cap="flat">
            <a:noFill/>
            <a:prstDash val="solid"/>
            <a:miter/>
          </a:ln>
        </p:spPr>
        <p:txBody>
          <a:bodyPr rtlCol="0" anchor="ctr"/>
          <a:lstStyle/>
          <a:p>
            <a:endParaRPr lang="en-US" sz="1013" dirty="0"/>
          </a:p>
        </p:txBody>
      </p:sp>
      <p:sp>
        <p:nvSpPr>
          <p:cNvPr id="2" name="Title 1">
            <a:extLst>
              <a:ext uri="{FF2B5EF4-FFF2-40B4-BE49-F238E27FC236}">
                <a16:creationId xmlns:a16="http://schemas.microsoft.com/office/drawing/2014/main" id="{20D7C6E8-2E4E-4E0E-8C17-0E2DAD254D42}"/>
              </a:ext>
            </a:extLst>
          </p:cNvPr>
          <p:cNvSpPr>
            <a:spLocks noGrp="1"/>
          </p:cNvSpPr>
          <p:nvPr>
            <p:ph type="ctrTitle"/>
          </p:nvPr>
        </p:nvSpPr>
        <p:spPr>
          <a:xfrm>
            <a:off x="3771856" y="1688979"/>
            <a:ext cx="4967692" cy="1937151"/>
          </a:xfrm>
        </p:spPr>
        <p:txBody>
          <a:bodyPr lIns="0" tIns="0" rIns="0" bIns="0" anchor="b" anchorCtr="0">
            <a:normAutofit/>
          </a:bodyPr>
          <a:lstStyle>
            <a:lvl1pPr algn="l">
              <a:defRPr sz="36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9884E51-709A-48A0-89EF-DDACB30EDD26}"/>
              </a:ext>
            </a:extLst>
          </p:cNvPr>
          <p:cNvSpPr>
            <a:spLocks noGrp="1"/>
          </p:cNvSpPr>
          <p:nvPr>
            <p:ph type="subTitle" idx="1" hasCustomPrompt="1"/>
          </p:nvPr>
        </p:nvSpPr>
        <p:spPr>
          <a:xfrm>
            <a:off x="3771857" y="4495522"/>
            <a:ext cx="2911151" cy="548455"/>
          </a:xfrm>
          <a:noFill/>
        </p:spPr>
        <p:txBody>
          <a:bodyPr lIns="0" tIns="0" rIns="0" bIns="0">
            <a:noAutofit/>
          </a:bodyPr>
          <a:lstStyle>
            <a:lvl1pPr marL="0" indent="0" algn="l">
              <a:spcBef>
                <a:spcPts val="0"/>
              </a:spcBef>
              <a:buFont typeface="Arial" panose="020B0604020202020204" pitchFamily="34" charset="0"/>
              <a:buNone/>
              <a:defRPr sz="105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Name</a:t>
            </a:r>
            <a:br>
              <a:rPr lang="en-US" dirty="0"/>
            </a:br>
            <a:r>
              <a:rPr lang="en-US" dirty="0"/>
              <a:t>Title</a:t>
            </a:r>
          </a:p>
        </p:txBody>
      </p:sp>
      <p:sp>
        <p:nvSpPr>
          <p:cNvPr id="169" name="Text Placeholder 168">
            <a:extLst>
              <a:ext uri="{FF2B5EF4-FFF2-40B4-BE49-F238E27FC236}">
                <a16:creationId xmlns:a16="http://schemas.microsoft.com/office/drawing/2014/main" id="{173B0C6C-B1CC-4DB2-93A5-1FABA784289D}"/>
              </a:ext>
            </a:extLst>
          </p:cNvPr>
          <p:cNvSpPr>
            <a:spLocks noGrp="1"/>
          </p:cNvSpPr>
          <p:nvPr>
            <p:ph type="body" sz="quarter" idx="17" hasCustomPrompt="1"/>
          </p:nvPr>
        </p:nvSpPr>
        <p:spPr>
          <a:xfrm>
            <a:off x="3780539" y="5123125"/>
            <a:ext cx="2902469" cy="548455"/>
          </a:xfrm>
          <a:noFill/>
        </p:spPr>
        <p:txBody>
          <a:bodyPr vert="horz" lIns="0" tIns="0" rIns="0" bIns="0" rtlCol="0">
            <a:noAutofit/>
          </a:bodyPr>
          <a:lstStyle>
            <a:lvl1pPr marL="0" indent="0" algn="l">
              <a:buNone/>
              <a:defRPr lang="en-US" sz="1050" b="0" smtClean="0">
                <a:solidFill>
                  <a:schemeClr val="bg1"/>
                </a:solidFill>
              </a:defRPr>
            </a:lvl1pPr>
            <a:lvl2pPr>
              <a:defRPr lang="en-US" sz="1500" smtClean="0"/>
            </a:lvl2pPr>
            <a:lvl3pPr>
              <a:defRPr lang="en-US" sz="1350" smtClean="0"/>
            </a:lvl3pPr>
            <a:lvl4pPr>
              <a:defRPr lang="en-US" sz="1200" smtClean="0"/>
            </a:lvl4pPr>
            <a:lvl5pPr>
              <a:defRPr lang="en-US" sz="1200"/>
            </a:lvl5pPr>
          </a:lstStyle>
          <a:p>
            <a:pPr marL="171450" lvl="0" indent="-171450">
              <a:spcBef>
                <a:spcPts val="0"/>
              </a:spcBef>
            </a:pPr>
            <a:r>
              <a:rPr lang="en-US" dirty="0"/>
              <a:t>Date</a:t>
            </a:r>
          </a:p>
        </p:txBody>
      </p:sp>
      <p:sp>
        <p:nvSpPr>
          <p:cNvPr id="170" name="Rectangle 169">
            <a:extLst>
              <a:ext uri="{FF2B5EF4-FFF2-40B4-BE49-F238E27FC236}">
                <a16:creationId xmlns:a16="http://schemas.microsoft.com/office/drawing/2014/main" id="{CE4ADB40-63BB-40B2-8769-19711E8D7B6A}"/>
              </a:ext>
            </a:extLst>
          </p:cNvPr>
          <p:cNvSpPr/>
          <p:nvPr userDrawn="1"/>
        </p:nvSpPr>
        <p:spPr>
          <a:xfrm>
            <a:off x="410862" y="0"/>
            <a:ext cx="55984" cy="6850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5" name="Text Placeholder 174">
            <a:extLst>
              <a:ext uri="{FF2B5EF4-FFF2-40B4-BE49-F238E27FC236}">
                <a16:creationId xmlns:a16="http://schemas.microsoft.com/office/drawing/2014/main" id="{552F4B9F-9A76-4258-93AF-566E1E329B08}"/>
              </a:ext>
            </a:extLst>
          </p:cNvPr>
          <p:cNvSpPr>
            <a:spLocks noGrp="1"/>
          </p:cNvSpPr>
          <p:nvPr>
            <p:ph type="body" sz="quarter" idx="18"/>
          </p:nvPr>
        </p:nvSpPr>
        <p:spPr>
          <a:xfrm>
            <a:off x="3771496" y="3701257"/>
            <a:ext cx="4967692" cy="719139"/>
          </a:xfrm>
        </p:spPr>
        <p:txBody>
          <a:bodyPr lIns="0" rIns="0" bIns="0">
            <a:normAutofit/>
          </a:bodyPr>
          <a:lstStyle>
            <a:lvl1pPr marL="0" indent="0">
              <a:buNone/>
              <a:defRPr sz="1600" b="0">
                <a:solidFill>
                  <a:schemeClr val="accent1"/>
                </a:solidFill>
              </a:defRPr>
            </a:lvl1pPr>
            <a:lvl2pPr marL="342900" indent="0">
              <a:buNone/>
              <a:defRPr b="0">
                <a:solidFill>
                  <a:schemeClr val="accent1"/>
                </a:solidFill>
              </a:defRPr>
            </a:lvl2pPr>
            <a:lvl3pPr marL="685800" indent="0">
              <a:buNone/>
              <a:defRPr b="0">
                <a:solidFill>
                  <a:schemeClr val="accent1"/>
                </a:solidFill>
              </a:defRPr>
            </a:lvl3pPr>
            <a:lvl4pPr marL="1028700" indent="0">
              <a:buNone/>
              <a:defRPr b="0">
                <a:solidFill>
                  <a:schemeClr val="accent1"/>
                </a:solidFill>
              </a:defRPr>
            </a:lvl4pPr>
            <a:lvl5pPr marL="1371600" indent="0">
              <a:buNone/>
              <a:defRPr b="0">
                <a:solidFill>
                  <a:schemeClr val="accent1"/>
                </a:solidFill>
              </a:defRPr>
            </a:lvl5pPr>
          </a:lstStyle>
          <a:p>
            <a:pPr lvl="0"/>
            <a:r>
              <a:rPr lang="en-US"/>
              <a:t>Edit Master text styles</a:t>
            </a:r>
          </a:p>
        </p:txBody>
      </p:sp>
    </p:spTree>
    <p:extLst>
      <p:ext uri="{BB962C8B-B14F-4D97-AF65-F5344CB8AC3E}">
        <p14:creationId xmlns:p14="http://schemas.microsoft.com/office/powerpoint/2010/main" val="1183564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A9A134-52A7-4455-82DB-F689A306799D}"/>
              </a:ext>
            </a:extLst>
          </p:cNvPr>
          <p:cNvSpPr>
            <a:spLocks noGrp="1"/>
          </p:cNvSpPr>
          <p:nvPr>
            <p:ph idx="1"/>
          </p:nvPr>
        </p:nvSpPr>
        <p:spPr>
          <a:xfrm>
            <a:off x="228600" y="1242365"/>
            <a:ext cx="4297680" cy="44929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FB111BDD-E9BB-4E12-9B39-C7982229370A}"/>
              </a:ext>
            </a:extLst>
          </p:cNvPr>
          <p:cNvSpPr>
            <a:spLocks noGrp="1"/>
          </p:cNvSpPr>
          <p:nvPr>
            <p:ph type="sldNum" sz="quarter" idx="11"/>
          </p:nvPr>
        </p:nvSpPr>
        <p:spPr/>
        <p:txBody>
          <a:bodyPr/>
          <a:lstStyle/>
          <a:p>
            <a:fld id="{E7BFA6FB-95A3-4A80-9B08-A176DC0622C9}" type="slidenum">
              <a:rPr lang="en-US" smtClean="0"/>
              <a:pPr/>
              <a:t>‹#›</a:t>
            </a:fld>
            <a:endParaRPr lang="en-US"/>
          </a:p>
        </p:txBody>
      </p:sp>
      <p:sp>
        <p:nvSpPr>
          <p:cNvPr id="6" name="Content Placeholder 2">
            <a:extLst>
              <a:ext uri="{FF2B5EF4-FFF2-40B4-BE49-F238E27FC236}">
                <a16:creationId xmlns:a16="http://schemas.microsoft.com/office/drawing/2014/main" id="{5D50B396-08B0-41CE-AF37-64E475F7D8BC}"/>
              </a:ext>
            </a:extLst>
          </p:cNvPr>
          <p:cNvSpPr>
            <a:spLocks noGrp="1"/>
          </p:cNvSpPr>
          <p:nvPr>
            <p:ph idx="12"/>
          </p:nvPr>
        </p:nvSpPr>
        <p:spPr>
          <a:xfrm>
            <a:off x="4617720" y="1242365"/>
            <a:ext cx="4297680" cy="44929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806CD42B-EAA4-4577-8DDF-A2F83EB546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3990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6523148" y="542574"/>
            <a:ext cx="2211413" cy="504265"/>
          </a:xfrm>
          <a:prstGeom prst="rect">
            <a:avLst/>
          </a:prstGeom>
        </p:spPr>
      </p:pic>
      <p:sp>
        <p:nvSpPr>
          <p:cNvPr id="146" name="Picture Placeholder 145">
            <a:extLst>
              <a:ext uri="{FF2B5EF4-FFF2-40B4-BE49-F238E27FC236}">
                <a16:creationId xmlns:a16="http://schemas.microsoft.com/office/drawing/2014/main" id="{140DCBE5-B6BB-4FF1-B323-ACADA218EEF9}"/>
              </a:ext>
            </a:extLst>
          </p:cNvPr>
          <p:cNvSpPr>
            <a:spLocks noGrp="1"/>
          </p:cNvSpPr>
          <p:nvPr>
            <p:ph type="pic" sz="quarter" idx="13"/>
          </p:nvPr>
        </p:nvSpPr>
        <p:spPr>
          <a:xfrm>
            <a:off x="460436" y="0"/>
            <a:ext cx="2911151" cy="6858000"/>
          </a:xfrm>
          <a:prstGeom prst="rect">
            <a:avLst/>
          </a:prstGeom>
          <a:solidFill>
            <a:schemeClr val="bg1">
              <a:lumMod val="95000"/>
            </a:schemeClr>
          </a:solidFill>
          <a:ln>
            <a:noFill/>
          </a:ln>
        </p:spPr>
        <p:txBody>
          <a:bodyPr wrap="square" bIns="1737360" anchor="ctr" anchorCtr="0">
            <a:noAutofit/>
          </a:bodyPr>
          <a:lstStyle>
            <a:lvl1pPr marL="0" indent="0" algn="ctr">
              <a:buNone/>
              <a:defRPr/>
            </a:lvl1pPr>
          </a:lstStyle>
          <a:p>
            <a:r>
              <a:rPr lang="en-US"/>
              <a:t>Click icon to add picture</a:t>
            </a:r>
          </a:p>
        </p:txBody>
      </p:sp>
      <p:sp>
        <p:nvSpPr>
          <p:cNvPr id="140" name="Freeform: Shape 139">
            <a:extLst>
              <a:ext uri="{FF2B5EF4-FFF2-40B4-BE49-F238E27FC236}">
                <a16:creationId xmlns:a16="http://schemas.microsoft.com/office/drawing/2014/main" id="{580E45B2-4B7E-46C3-AA8D-FA0AED5B0E51}"/>
              </a:ext>
            </a:extLst>
          </p:cNvPr>
          <p:cNvSpPr/>
          <p:nvPr userDrawn="1"/>
        </p:nvSpPr>
        <p:spPr>
          <a:xfrm>
            <a:off x="1" y="1"/>
            <a:ext cx="7895551" cy="6850803"/>
          </a:xfrm>
          <a:custGeom>
            <a:avLst/>
            <a:gdLst>
              <a:gd name="connsiteX0" fmla="*/ 0 w 7221787"/>
              <a:gd name="connsiteY0" fmla="*/ 0 h 4699644"/>
              <a:gd name="connsiteX1" fmla="*/ 0 w 7221787"/>
              <a:gd name="connsiteY1" fmla="*/ 3272345 h 4699644"/>
              <a:gd name="connsiteX2" fmla="*/ 1427300 w 7221787"/>
              <a:gd name="connsiteY2" fmla="*/ 4699645 h 4699644"/>
              <a:gd name="connsiteX3" fmla="*/ 7221787 w 7221787"/>
              <a:gd name="connsiteY3" fmla="*/ 4699645 h 4699644"/>
              <a:gd name="connsiteX4" fmla="*/ 2522143 w 7221787"/>
              <a:gd name="connsiteY4" fmla="*/ 0 h 469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787" h="4699644">
                <a:moveTo>
                  <a:pt x="0" y="0"/>
                </a:moveTo>
                <a:lnTo>
                  <a:pt x="0" y="3272345"/>
                </a:lnTo>
                <a:lnTo>
                  <a:pt x="1427300" y="4699645"/>
                </a:lnTo>
                <a:lnTo>
                  <a:pt x="7221787" y="4699645"/>
                </a:lnTo>
                <a:lnTo>
                  <a:pt x="2522143" y="0"/>
                </a:lnTo>
                <a:close/>
              </a:path>
            </a:pathLst>
          </a:custGeom>
          <a:noFill/>
          <a:ln w="5799" cap="flat">
            <a:noFill/>
            <a:prstDash val="solid"/>
            <a:miter/>
          </a:ln>
        </p:spPr>
        <p:txBody>
          <a:bodyPr rtlCol="0" anchor="ctr"/>
          <a:lstStyle/>
          <a:p>
            <a:endParaRPr lang="en-US" sz="1013" dirty="0"/>
          </a:p>
        </p:txBody>
      </p:sp>
      <p:sp>
        <p:nvSpPr>
          <p:cNvPr id="2" name="Title 1">
            <a:extLst>
              <a:ext uri="{FF2B5EF4-FFF2-40B4-BE49-F238E27FC236}">
                <a16:creationId xmlns:a16="http://schemas.microsoft.com/office/drawing/2014/main" id="{20D7C6E8-2E4E-4E0E-8C17-0E2DAD254D42}"/>
              </a:ext>
            </a:extLst>
          </p:cNvPr>
          <p:cNvSpPr>
            <a:spLocks noGrp="1"/>
          </p:cNvSpPr>
          <p:nvPr>
            <p:ph type="ctrTitle"/>
          </p:nvPr>
        </p:nvSpPr>
        <p:spPr>
          <a:xfrm>
            <a:off x="3771856" y="1688979"/>
            <a:ext cx="4967692" cy="1937151"/>
          </a:xfrm>
        </p:spPr>
        <p:txBody>
          <a:bodyPr lIns="0" tIns="0" rIns="0" bIns="0" anchor="b" anchorCtr="0">
            <a:normAutofit/>
          </a:bodyPr>
          <a:lstStyle>
            <a:lvl1pPr algn="l">
              <a:defRPr sz="3600" b="1">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9884E51-709A-48A0-89EF-DDACB30EDD26}"/>
              </a:ext>
            </a:extLst>
          </p:cNvPr>
          <p:cNvSpPr>
            <a:spLocks noGrp="1"/>
          </p:cNvSpPr>
          <p:nvPr>
            <p:ph type="subTitle" idx="1" hasCustomPrompt="1"/>
          </p:nvPr>
        </p:nvSpPr>
        <p:spPr>
          <a:xfrm>
            <a:off x="3771857" y="4495522"/>
            <a:ext cx="2911151" cy="548455"/>
          </a:xfrm>
          <a:noFill/>
        </p:spPr>
        <p:txBody>
          <a:bodyPr lIns="0" tIns="0" rIns="0" bIns="0">
            <a:noAutofit/>
          </a:bodyPr>
          <a:lstStyle>
            <a:lvl1pPr marL="0" indent="0" algn="l">
              <a:spcBef>
                <a:spcPts val="0"/>
              </a:spcBef>
              <a:buFont typeface="Arial" panose="020B0604020202020204" pitchFamily="34" charset="0"/>
              <a:buNone/>
              <a:defRPr sz="105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Name</a:t>
            </a:r>
            <a:br>
              <a:rPr lang="en-US" dirty="0"/>
            </a:br>
            <a:r>
              <a:rPr lang="en-US" dirty="0"/>
              <a:t>Title</a:t>
            </a:r>
          </a:p>
        </p:txBody>
      </p:sp>
      <p:sp>
        <p:nvSpPr>
          <p:cNvPr id="169" name="Text Placeholder 168">
            <a:extLst>
              <a:ext uri="{FF2B5EF4-FFF2-40B4-BE49-F238E27FC236}">
                <a16:creationId xmlns:a16="http://schemas.microsoft.com/office/drawing/2014/main" id="{173B0C6C-B1CC-4DB2-93A5-1FABA784289D}"/>
              </a:ext>
            </a:extLst>
          </p:cNvPr>
          <p:cNvSpPr>
            <a:spLocks noGrp="1"/>
          </p:cNvSpPr>
          <p:nvPr>
            <p:ph type="body" sz="quarter" idx="17" hasCustomPrompt="1"/>
          </p:nvPr>
        </p:nvSpPr>
        <p:spPr>
          <a:xfrm>
            <a:off x="3780539" y="5123125"/>
            <a:ext cx="2902469" cy="548455"/>
          </a:xfrm>
          <a:noFill/>
        </p:spPr>
        <p:txBody>
          <a:bodyPr vert="horz" lIns="0" tIns="0" rIns="0" bIns="0" rtlCol="0">
            <a:noAutofit/>
          </a:bodyPr>
          <a:lstStyle>
            <a:lvl1pPr marL="0" indent="0" algn="l">
              <a:buNone/>
              <a:defRPr lang="en-US" sz="1050" b="0" smtClean="0">
                <a:solidFill>
                  <a:schemeClr val="tx1"/>
                </a:solidFill>
              </a:defRPr>
            </a:lvl1pPr>
            <a:lvl2pPr>
              <a:defRPr lang="en-US" sz="1500" smtClean="0"/>
            </a:lvl2pPr>
            <a:lvl3pPr>
              <a:defRPr lang="en-US" sz="1350" smtClean="0"/>
            </a:lvl3pPr>
            <a:lvl4pPr>
              <a:defRPr lang="en-US" sz="1200" smtClean="0"/>
            </a:lvl4pPr>
            <a:lvl5pPr>
              <a:defRPr lang="en-US" sz="1200"/>
            </a:lvl5pPr>
          </a:lstStyle>
          <a:p>
            <a:pPr marL="171450" lvl="0" indent="-171450">
              <a:spcBef>
                <a:spcPts val="0"/>
              </a:spcBef>
            </a:pPr>
            <a:r>
              <a:rPr lang="en-US" dirty="0"/>
              <a:t>Date</a:t>
            </a:r>
          </a:p>
        </p:txBody>
      </p:sp>
      <p:sp>
        <p:nvSpPr>
          <p:cNvPr id="170" name="Rectangle 169">
            <a:extLst>
              <a:ext uri="{FF2B5EF4-FFF2-40B4-BE49-F238E27FC236}">
                <a16:creationId xmlns:a16="http://schemas.microsoft.com/office/drawing/2014/main" id="{CE4ADB40-63BB-40B2-8769-19711E8D7B6A}"/>
              </a:ext>
            </a:extLst>
          </p:cNvPr>
          <p:cNvSpPr/>
          <p:nvPr userDrawn="1"/>
        </p:nvSpPr>
        <p:spPr>
          <a:xfrm>
            <a:off x="410862" y="0"/>
            <a:ext cx="55984" cy="6850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5" name="Text Placeholder 174">
            <a:extLst>
              <a:ext uri="{FF2B5EF4-FFF2-40B4-BE49-F238E27FC236}">
                <a16:creationId xmlns:a16="http://schemas.microsoft.com/office/drawing/2014/main" id="{552F4B9F-9A76-4258-93AF-566E1E329B08}"/>
              </a:ext>
            </a:extLst>
          </p:cNvPr>
          <p:cNvSpPr>
            <a:spLocks noGrp="1"/>
          </p:cNvSpPr>
          <p:nvPr>
            <p:ph type="body" sz="quarter" idx="18"/>
          </p:nvPr>
        </p:nvSpPr>
        <p:spPr>
          <a:xfrm>
            <a:off x="3771496" y="3701257"/>
            <a:ext cx="4967692" cy="719139"/>
          </a:xfrm>
        </p:spPr>
        <p:txBody>
          <a:bodyPr lIns="0" rIns="0" bIns="0">
            <a:normAutofit/>
          </a:bodyPr>
          <a:lstStyle>
            <a:lvl1pPr marL="0" indent="0">
              <a:buNone/>
              <a:defRPr sz="1600" b="0">
                <a:solidFill>
                  <a:schemeClr val="accent1"/>
                </a:solidFill>
              </a:defRPr>
            </a:lvl1pPr>
            <a:lvl2pPr marL="342900" indent="0">
              <a:buNone/>
              <a:defRPr b="0">
                <a:solidFill>
                  <a:schemeClr val="accent1"/>
                </a:solidFill>
              </a:defRPr>
            </a:lvl2pPr>
            <a:lvl3pPr marL="685800" indent="0">
              <a:buNone/>
              <a:defRPr b="0">
                <a:solidFill>
                  <a:schemeClr val="accent1"/>
                </a:solidFill>
              </a:defRPr>
            </a:lvl3pPr>
            <a:lvl4pPr marL="1028700" indent="0">
              <a:buNone/>
              <a:defRPr b="0">
                <a:solidFill>
                  <a:schemeClr val="accent1"/>
                </a:solidFill>
              </a:defRPr>
            </a:lvl4pPr>
            <a:lvl5pPr marL="1371600" indent="0">
              <a:buNone/>
              <a:defRPr b="0">
                <a:solidFill>
                  <a:schemeClr val="accent1"/>
                </a:solidFill>
              </a:defRPr>
            </a:lvl5pPr>
          </a:lstStyle>
          <a:p>
            <a:pPr lvl="0"/>
            <a:r>
              <a:rPr lang="en-US"/>
              <a:t>Edit Master text styles</a:t>
            </a:r>
          </a:p>
        </p:txBody>
      </p:sp>
    </p:spTree>
    <p:extLst>
      <p:ext uri="{BB962C8B-B14F-4D97-AF65-F5344CB8AC3E}">
        <p14:creationId xmlns:p14="http://schemas.microsoft.com/office/powerpoint/2010/main" val="2904380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A9A134-52A7-4455-82DB-F689A30679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FB111BDD-E9BB-4E12-9B39-C7982229370A}"/>
              </a:ext>
            </a:extLst>
          </p:cNvPr>
          <p:cNvSpPr>
            <a:spLocks noGrp="1"/>
          </p:cNvSpPr>
          <p:nvPr>
            <p:ph type="sldNum" sz="quarter" idx="11"/>
          </p:nvPr>
        </p:nvSpPr>
        <p:spPr/>
        <p:txBody>
          <a:bodyPr/>
          <a:lstStyle/>
          <a:p>
            <a:fld id="{E7BFA6FB-95A3-4A80-9B08-A176DC0622C9}" type="slidenum">
              <a:rPr lang="en-US" smtClean="0"/>
              <a:pPr/>
              <a:t>‹#›</a:t>
            </a:fld>
            <a:endParaRPr lang="en-US"/>
          </a:p>
        </p:txBody>
      </p:sp>
      <p:sp>
        <p:nvSpPr>
          <p:cNvPr id="4" name="Title 3">
            <a:extLst>
              <a:ext uri="{FF2B5EF4-FFF2-40B4-BE49-F238E27FC236}">
                <a16:creationId xmlns:a16="http://schemas.microsoft.com/office/drawing/2014/main" id="{B18B3C93-E883-477D-BD2C-6A406FED2174}"/>
              </a:ext>
            </a:extLst>
          </p:cNvPr>
          <p:cNvSpPr>
            <a:spLocks noGrp="1"/>
          </p:cNvSpPr>
          <p:nvPr>
            <p:ph type="title" hasCustomPrompt="1"/>
          </p:nvPr>
        </p:nvSpPr>
        <p:spPr/>
        <p:txBody>
          <a:bodyPr/>
          <a:lstStyle/>
          <a:p>
            <a:r>
              <a:rPr lang="en-US" dirty="0"/>
              <a:t>The Title Font is Arial 24pt Bold</a:t>
            </a:r>
          </a:p>
        </p:txBody>
      </p:sp>
    </p:spTree>
    <p:extLst>
      <p:ext uri="{BB962C8B-B14F-4D97-AF65-F5344CB8AC3E}">
        <p14:creationId xmlns:p14="http://schemas.microsoft.com/office/powerpoint/2010/main" val="993515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A9A134-52A7-4455-82DB-F689A306799D}"/>
              </a:ext>
            </a:extLst>
          </p:cNvPr>
          <p:cNvSpPr>
            <a:spLocks noGrp="1"/>
          </p:cNvSpPr>
          <p:nvPr>
            <p:ph idx="1"/>
          </p:nvPr>
        </p:nvSpPr>
        <p:spPr>
          <a:xfrm>
            <a:off x="228600" y="1242365"/>
            <a:ext cx="2834640" cy="44929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FB111BDD-E9BB-4E12-9B39-C7982229370A}"/>
              </a:ext>
            </a:extLst>
          </p:cNvPr>
          <p:cNvSpPr>
            <a:spLocks noGrp="1"/>
          </p:cNvSpPr>
          <p:nvPr>
            <p:ph type="sldNum" sz="quarter" idx="11"/>
          </p:nvPr>
        </p:nvSpPr>
        <p:spPr/>
        <p:txBody>
          <a:bodyPr/>
          <a:lstStyle/>
          <a:p>
            <a:fld id="{E7BFA6FB-95A3-4A80-9B08-A176DC0622C9}" type="slidenum">
              <a:rPr lang="en-US" smtClean="0"/>
              <a:pPr/>
              <a:t>‹#›</a:t>
            </a:fld>
            <a:endParaRPr lang="en-US"/>
          </a:p>
        </p:txBody>
      </p:sp>
      <p:sp>
        <p:nvSpPr>
          <p:cNvPr id="6" name="Content Placeholder 2">
            <a:extLst>
              <a:ext uri="{FF2B5EF4-FFF2-40B4-BE49-F238E27FC236}">
                <a16:creationId xmlns:a16="http://schemas.microsoft.com/office/drawing/2014/main" id="{F053167F-A558-48A4-AED7-BA96349E8DFF}"/>
              </a:ext>
            </a:extLst>
          </p:cNvPr>
          <p:cNvSpPr>
            <a:spLocks noGrp="1"/>
          </p:cNvSpPr>
          <p:nvPr>
            <p:ph idx="12"/>
          </p:nvPr>
        </p:nvSpPr>
        <p:spPr>
          <a:xfrm>
            <a:off x="3154680" y="1242365"/>
            <a:ext cx="2834640" cy="44929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AE097C22-C113-4BA9-99CE-4AD5D0B2C928}"/>
              </a:ext>
            </a:extLst>
          </p:cNvPr>
          <p:cNvSpPr>
            <a:spLocks noGrp="1"/>
          </p:cNvSpPr>
          <p:nvPr>
            <p:ph idx="13"/>
          </p:nvPr>
        </p:nvSpPr>
        <p:spPr>
          <a:xfrm>
            <a:off x="6080760" y="1242365"/>
            <a:ext cx="2834640" cy="44929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E217E5A-55BC-444A-9FA7-61396940F3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1555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FB111BDD-E9BB-4E12-9B39-C7982229370A}"/>
              </a:ext>
            </a:extLst>
          </p:cNvPr>
          <p:cNvSpPr>
            <a:spLocks noGrp="1"/>
          </p:cNvSpPr>
          <p:nvPr>
            <p:ph type="sldNum" sz="quarter" idx="11"/>
          </p:nvPr>
        </p:nvSpPr>
        <p:spPr/>
        <p:txBody>
          <a:bodyPr/>
          <a:lstStyle/>
          <a:p>
            <a:fld id="{E7BFA6FB-95A3-4A80-9B08-A176DC0622C9}" type="slidenum">
              <a:rPr lang="en-US" smtClean="0"/>
              <a:pPr/>
              <a:t>‹#›</a:t>
            </a:fld>
            <a:endParaRPr lang="en-US"/>
          </a:p>
        </p:txBody>
      </p:sp>
      <p:sp>
        <p:nvSpPr>
          <p:cNvPr id="4" name="Title 3">
            <a:extLst>
              <a:ext uri="{FF2B5EF4-FFF2-40B4-BE49-F238E27FC236}">
                <a16:creationId xmlns:a16="http://schemas.microsoft.com/office/drawing/2014/main" id="{B18B3C93-E883-477D-BD2C-6A406FED2174}"/>
              </a:ext>
            </a:extLst>
          </p:cNvPr>
          <p:cNvSpPr>
            <a:spLocks noGrp="1"/>
          </p:cNvSpPr>
          <p:nvPr>
            <p:ph type="title" hasCustomPrompt="1"/>
          </p:nvPr>
        </p:nvSpPr>
        <p:spPr/>
        <p:txBody>
          <a:bodyPr/>
          <a:lstStyle/>
          <a:p>
            <a:r>
              <a:rPr lang="en-US" dirty="0"/>
              <a:t>The Title Font is Arial 24pt Bold Orange</a:t>
            </a:r>
          </a:p>
        </p:txBody>
      </p:sp>
    </p:spTree>
    <p:extLst>
      <p:ext uri="{BB962C8B-B14F-4D97-AF65-F5344CB8AC3E}">
        <p14:creationId xmlns:p14="http://schemas.microsoft.com/office/powerpoint/2010/main" val="1289425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Line Title Only">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FB111BDD-E9BB-4E12-9B39-C7982229370A}"/>
              </a:ext>
            </a:extLst>
          </p:cNvPr>
          <p:cNvSpPr>
            <a:spLocks noGrp="1"/>
          </p:cNvSpPr>
          <p:nvPr>
            <p:ph type="sldNum" sz="quarter" idx="11"/>
          </p:nvPr>
        </p:nvSpPr>
        <p:spPr/>
        <p:txBody>
          <a:bodyPr/>
          <a:lstStyle/>
          <a:p>
            <a:fld id="{E7BFA6FB-95A3-4A80-9B08-A176DC0622C9}" type="slidenum">
              <a:rPr lang="en-US" smtClean="0"/>
              <a:pPr/>
              <a:t>‹#›</a:t>
            </a:fld>
            <a:endParaRPr lang="en-US"/>
          </a:p>
        </p:txBody>
      </p:sp>
      <p:sp>
        <p:nvSpPr>
          <p:cNvPr id="4" name="Title 3">
            <a:extLst>
              <a:ext uri="{FF2B5EF4-FFF2-40B4-BE49-F238E27FC236}">
                <a16:creationId xmlns:a16="http://schemas.microsoft.com/office/drawing/2014/main" id="{B18B3C93-E883-477D-BD2C-6A406FED2174}"/>
              </a:ext>
            </a:extLst>
          </p:cNvPr>
          <p:cNvSpPr>
            <a:spLocks noGrp="1"/>
          </p:cNvSpPr>
          <p:nvPr>
            <p:ph type="title" hasCustomPrompt="1"/>
          </p:nvPr>
        </p:nvSpPr>
        <p:spPr>
          <a:xfrm>
            <a:off x="228600" y="158497"/>
            <a:ext cx="8686800" cy="544980"/>
          </a:xfrm>
        </p:spPr>
        <p:txBody>
          <a:bodyPr/>
          <a:lstStyle/>
          <a:p>
            <a:r>
              <a:rPr lang="en-US" dirty="0"/>
              <a:t>The Title Font is Arial 24pt Bold Orange</a:t>
            </a:r>
          </a:p>
        </p:txBody>
      </p:sp>
    </p:spTree>
    <p:extLst>
      <p:ext uri="{BB962C8B-B14F-4D97-AF65-F5344CB8AC3E}">
        <p14:creationId xmlns:p14="http://schemas.microsoft.com/office/powerpoint/2010/main" val="916747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46792" y="116205"/>
            <a:ext cx="7208107" cy="679832"/>
          </a:xfrm>
        </p:spPr>
        <p:txBody>
          <a:bodyPr>
            <a:noAutofit/>
          </a:bodyPr>
          <a:lstStyle>
            <a:lvl1pPr algn="l">
              <a:defRPr sz="36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58269511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with 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8B3C93-E883-477D-BD2C-6A406FED2174}"/>
              </a:ext>
            </a:extLst>
          </p:cNvPr>
          <p:cNvSpPr>
            <a:spLocks noGrp="1"/>
          </p:cNvSpPr>
          <p:nvPr>
            <p:ph type="title" hasCustomPrompt="1"/>
          </p:nvPr>
        </p:nvSpPr>
        <p:spPr>
          <a:xfrm>
            <a:off x="228600" y="158497"/>
            <a:ext cx="8686800" cy="544980"/>
          </a:xfrm>
        </p:spPr>
        <p:txBody>
          <a:bodyPr/>
          <a:lstStyle/>
          <a:p>
            <a:r>
              <a:rPr lang="en-US" dirty="0"/>
              <a:t>The Title Font is Arial 24pt Bold Orange</a:t>
            </a:r>
          </a:p>
        </p:txBody>
      </p:sp>
    </p:spTree>
    <p:extLst>
      <p:ext uri="{BB962C8B-B14F-4D97-AF65-F5344CB8AC3E}">
        <p14:creationId xmlns:p14="http://schemas.microsoft.com/office/powerpoint/2010/main" val="2020111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156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A9A134-52A7-4455-82DB-F689A306799D}"/>
              </a:ext>
            </a:extLst>
          </p:cNvPr>
          <p:cNvSpPr>
            <a:spLocks noGrp="1"/>
          </p:cNvSpPr>
          <p:nvPr>
            <p:ph idx="1"/>
          </p:nvPr>
        </p:nvSpPr>
        <p:spPr>
          <a:xfrm>
            <a:off x="228600" y="1614710"/>
            <a:ext cx="8686800" cy="42838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FB111BDD-E9BB-4E12-9B39-C7982229370A}"/>
              </a:ext>
            </a:extLst>
          </p:cNvPr>
          <p:cNvSpPr>
            <a:spLocks noGrp="1"/>
          </p:cNvSpPr>
          <p:nvPr>
            <p:ph type="sldNum" sz="quarter" idx="11"/>
          </p:nvPr>
        </p:nvSpPr>
        <p:spPr/>
        <p:txBody>
          <a:bodyPr/>
          <a:lstStyle/>
          <a:p>
            <a:fld id="{E7BFA6FB-95A3-4A80-9B08-A176DC0622C9}" type="slidenum">
              <a:rPr lang="en-US" smtClean="0"/>
              <a:pPr/>
              <a:t>‹#›</a:t>
            </a:fld>
            <a:endParaRPr lang="en-US"/>
          </a:p>
        </p:txBody>
      </p:sp>
      <p:sp>
        <p:nvSpPr>
          <p:cNvPr id="5" name="Text Placeholder 4">
            <a:extLst>
              <a:ext uri="{FF2B5EF4-FFF2-40B4-BE49-F238E27FC236}">
                <a16:creationId xmlns:a16="http://schemas.microsoft.com/office/drawing/2014/main" id="{FC5C58E0-C61C-42D7-9BD6-F392998DAD5B}"/>
              </a:ext>
            </a:extLst>
          </p:cNvPr>
          <p:cNvSpPr>
            <a:spLocks noGrp="1"/>
          </p:cNvSpPr>
          <p:nvPr>
            <p:ph type="body" sz="quarter" idx="12"/>
          </p:nvPr>
        </p:nvSpPr>
        <p:spPr>
          <a:xfrm>
            <a:off x="228600" y="1178883"/>
            <a:ext cx="8686800" cy="353943"/>
          </a:xfrm>
        </p:spPr>
        <p:txBody>
          <a:bodyPr tIns="45720" anchor="ctr" anchorCtr="0">
            <a:noAutofit/>
          </a:bodyPr>
          <a:lstStyle>
            <a:lvl1pPr marL="0" indent="0">
              <a:lnSpc>
                <a:spcPct val="100000"/>
              </a:lnSpc>
              <a:spcBef>
                <a:spcPts val="0"/>
              </a:spcBef>
              <a:buNone/>
              <a:defRPr sz="1600" b="0">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81ED21D6-68F8-4CCC-BF75-14CAEFA700B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4406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341A8-B662-49C0-BDAB-DFE8CDE90EA7}"/>
              </a:ext>
            </a:extLst>
          </p:cNvPr>
          <p:cNvSpPr>
            <a:spLocks noGrp="1"/>
          </p:cNvSpPr>
          <p:nvPr>
            <p:ph type="title" hasCustomPrompt="1"/>
          </p:nvPr>
        </p:nvSpPr>
        <p:spPr>
          <a:xfrm>
            <a:off x="3602053" y="302610"/>
            <a:ext cx="5306939" cy="540727"/>
          </a:xfrm>
        </p:spPr>
        <p:txBody>
          <a:bodyPr vert="horz" lIns="91440" tIns="45720" rIns="91440" bIns="0" rtlCol="0" anchor="b">
            <a:normAutofit/>
          </a:bodyPr>
          <a:lstStyle>
            <a:lvl1pPr>
              <a:defRPr lang="en-US"/>
            </a:lvl1pPr>
          </a:lstStyle>
          <a:p>
            <a:pPr lvl="0"/>
            <a:r>
              <a:rPr lang="en-US" dirty="0"/>
              <a:t>Title Font: Arial 24pt Bold Orange</a:t>
            </a:r>
          </a:p>
        </p:txBody>
      </p:sp>
      <p:sp>
        <p:nvSpPr>
          <p:cNvPr id="3" name="Content Placeholder 2">
            <a:extLst>
              <a:ext uri="{FF2B5EF4-FFF2-40B4-BE49-F238E27FC236}">
                <a16:creationId xmlns:a16="http://schemas.microsoft.com/office/drawing/2014/main" id="{AFA9A134-52A7-4455-82DB-F689A306799D}"/>
              </a:ext>
            </a:extLst>
          </p:cNvPr>
          <p:cNvSpPr>
            <a:spLocks noGrp="1"/>
          </p:cNvSpPr>
          <p:nvPr>
            <p:ph idx="1" hasCustomPrompt="1"/>
          </p:nvPr>
        </p:nvSpPr>
        <p:spPr>
          <a:xfrm>
            <a:off x="3602052" y="1010284"/>
            <a:ext cx="5306939" cy="502034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Add Text or click one of the icons below to insert images, charts, smart art or videos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FB111BDD-E9BB-4E12-9B39-C7982229370A}"/>
              </a:ext>
            </a:extLst>
          </p:cNvPr>
          <p:cNvSpPr>
            <a:spLocks noGrp="1"/>
          </p:cNvSpPr>
          <p:nvPr>
            <p:ph type="sldNum" sz="quarter" idx="11"/>
          </p:nvPr>
        </p:nvSpPr>
        <p:spPr/>
        <p:txBody>
          <a:bodyPr/>
          <a:lstStyle>
            <a:lvl1pPr>
              <a:defRPr>
                <a:solidFill>
                  <a:schemeClr val="tx2"/>
                </a:solidFill>
              </a:defRPr>
            </a:lvl1pPr>
          </a:lstStyle>
          <a:p>
            <a:fld id="{E7BFA6FB-95A3-4A80-9B08-A176DC0622C9}" type="slidenum">
              <a:rPr lang="en-US" smtClean="0"/>
              <a:pPr/>
              <a:t>‹#›</a:t>
            </a:fld>
            <a:endParaRPr lang="en-US"/>
          </a:p>
        </p:txBody>
      </p:sp>
      <p:sp>
        <p:nvSpPr>
          <p:cNvPr id="6" name="Picture Placeholder 5">
            <a:extLst>
              <a:ext uri="{FF2B5EF4-FFF2-40B4-BE49-F238E27FC236}">
                <a16:creationId xmlns:a16="http://schemas.microsoft.com/office/drawing/2014/main" id="{360A0842-DA7A-4F16-95E3-5037F1F33D4D}"/>
              </a:ext>
            </a:extLst>
          </p:cNvPr>
          <p:cNvSpPr>
            <a:spLocks noGrp="1"/>
          </p:cNvSpPr>
          <p:nvPr>
            <p:ph type="pic" sz="quarter" idx="12"/>
          </p:nvPr>
        </p:nvSpPr>
        <p:spPr>
          <a:xfrm>
            <a:off x="247651" y="302610"/>
            <a:ext cx="3332996" cy="5728023"/>
          </a:xfrm>
          <a:solidFill>
            <a:schemeClr val="bg1">
              <a:lumMod val="95000"/>
            </a:schemeClr>
          </a:solidFill>
        </p:spPr>
        <p:txBody>
          <a:bodyPr vert="horz" wrap="square" lIns="91440" tIns="0" rIns="91440" bIns="1737360" rtlCol="0" anchor="ctr" anchorCtr="0">
            <a:noAutofit/>
          </a:bodyPr>
          <a:lstStyle>
            <a:lvl1pPr>
              <a:defRPr lang="en-US"/>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421805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341A8-B662-49C0-BDAB-DFE8CDE90EA7}"/>
              </a:ext>
            </a:extLst>
          </p:cNvPr>
          <p:cNvSpPr>
            <a:spLocks noGrp="1"/>
          </p:cNvSpPr>
          <p:nvPr>
            <p:ph type="title" hasCustomPrompt="1"/>
          </p:nvPr>
        </p:nvSpPr>
        <p:spPr>
          <a:xfrm>
            <a:off x="247651" y="302601"/>
            <a:ext cx="5303143" cy="540727"/>
          </a:xfrm>
        </p:spPr>
        <p:txBody>
          <a:bodyPr vert="horz" lIns="91440" tIns="45720" rIns="91440" bIns="0" rtlCol="0" anchor="b">
            <a:normAutofit/>
          </a:bodyPr>
          <a:lstStyle>
            <a:lvl1pPr>
              <a:defRPr lang="en-US"/>
            </a:lvl1pPr>
          </a:lstStyle>
          <a:p>
            <a:pPr lvl="0"/>
            <a:r>
              <a:rPr lang="en-US" dirty="0"/>
              <a:t>Title Font: Arial 24pt Bold Orange</a:t>
            </a:r>
          </a:p>
        </p:txBody>
      </p:sp>
      <p:sp>
        <p:nvSpPr>
          <p:cNvPr id="3" name="Content Placeholder 2">
            <a:extLst>
              <a:ext uri="{FF2B5EF4-FFF2-40B4-BE49-F238E27FC236}">
                <a16:creationId xmlns:a16="http://schemas.microsoft.com/office/drawing/2014/main" id="{AFA9A134-52A7-4455-82DB-F689A306799D}"/>
              </a:ext>
            </a:extLst>
          </p:cNvPr>
          <p:cNvSpPr>
            <a:spLocks noGrp="1"/>
          </p:cNvSpPr>
          <p:nvPr>
            <p:ph idx="1" hasCustomPrompt="1"/>
          </p:nvPr>
        </p:nvSpPr>
        <p:spPr>
          <a:xfrm>
            <a:off x="247651" y="1010275"/>
            <a:ext cx="5303143" cy="502034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Add Text or click one of the icons below to insert images, charts, smart art or videos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FB111BDD-E9BB-4E12-9B39-C7982229370A}"/>
              </a:ext>
            </a:extLst>
          </p:cNvPr>
          <p:cNvSpPr>
            <a:spLocks noGrp="1"/>
          </p:cNvSpPr>
          <p:nvPr>
            <p:ph type="sldNum" sz="quarter" idx="11"/>
          </p:nvPr>
        </p:nvSpPr>
        <p:spPr>
          <a:xfrm>
            <a:off x="7669211" y="6260095"/>
            <a:ext cx="1239781" cy="365125"/>
          </a:xfrm>
        </p:spPr>
        <p:txBody>
          <a:bodyPr/>
          <a:lstStyle>
            <a:lvl1pPr>
              <a:defRPr>
                <a:solidFill>
                  <a:schemeClr val="tx2"/>
                </a:solidFill>
              </a:defRPr>
            </a:lvl1pPr>
          </a:lstStyle>
          <a:p>
            <a:fld id="{E7BFA6FB-95A3-4A80-9B08-A176DC0622C9}" type="slidenum">
              <a:rPr lang="en-US" smtClean="0"/>
              <a:pPr/>
              <a:t>‹#›</a:t>
            </a:fld>
            <a:endParaRPr lang="en-US" dirty="0"/>
          </a:p>
        </p:txBody>
      </p:sp>
      <p:sp>
        <p:nvSpPr>
          <p:cNvPr id="6" name="Picture Placeholder 5">
            <a:extLst>
              <a:ext uri="{FF2B5EF4-FFF2-40B4-BE49-F238E27FC236}">
                <a16:creationId xmlns:a16="http://schemas.microsoft.com/office/drawing/2014/main" id="{360A0842-DA7A-4F16-95E3-5037F1F33D4D}"/>
              </a:ext>
            </a:extLst>
          </p:cNvPr>
          <p:cNvSpPr>
            <a:spLocks noGrp="1"/>
          </p:cNvSpPr>
          <p:nvPr>
            <p:ph type="pic" sz="quarter" idx="12"/>
          </p:nvPr>
        </p:nvSpPr>
        <p:spPr>
          <a:xfrm>
            <a:off x="5673981" y="302601"/>
            <a:ext cx="3235010" cy="5728023"/>
          </a:xfrm>
          <a:solidFill>
            <a:schemeClr val="bg1">
              <a:lumMod val="95000"/>
            </a:schemeClr>
          </a:solidFill>
        </p:spPr>
        <p:txBody>
          <a:bodyPr vert="horz" wrap="square" lIns="91440" tIns="0" rIns="91440" bIns="1737360" rtlCol="0" anchor="ctr" anchorCtr="0">
            <a:noAutofit/>
          </a:bodyPr>
          <a:lstStyle>
            <a:lvl1pPr>
              <a:defRPr lang="en-US"/>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58926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anded Full Slide Imag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FB111BDD-E9BB-4E12-9B39-C7982229370A}"/>
              </a:ext>
            </a:extLst>
          </p:cNvPr>
          <p:cNvSpPr>
            <a:spLocks noGrp="1"/>
          </p:cNvSpPr>
          <p:nvPr>
            <p:ph type="sldNum" sz="quarter" idx="11"/>
          </p:nvPr>
        </p:nvSpPr>
        <p:spPr>
          <a:xfrm>
            <a:off x="7669211" y="6260095"/>
            <a:ext cx="1239781" cy="365125"/>
          </a:xfrm>
        </p:spPr>
        <p:txBody>
          <a:bodyPr/>
          <a:lstStyle>
            <a:lvl1pPr>
              <a:defRPr>
                <a:solidFill>
                  <a:schemeClr val="tx2"/>
                </a:solidFill>
              </a:defRPr>
            </a:lvl1pPr>
          </a:lstStyle>
          <a:p>
            <a:fld id="{E7BFA6FB-95A3-4A80-9B08-A176DC0622C9}" type="slidenum">
              <a:rPr lang="en-US" smtClean="0"/>
              <a:pPr/>
              <a:t>‹#›</a:t>
            </a:fld>
            <a:endParaRPr lang="en-US" dirty="0"/>
          </a:p>
        </p:txBody>
      </p:sp>
      <p:sp>
        <p:nvSpPr>
          <p:cNvPr id="6" name="Picture Placeholder 5">
            <a:extLst>
              <a:ext uri="{FF2B5EF4-FFF2-40B4-BE49-F238E27FC236}">
                <a16:creationId xmlns:a16="http://schemas.microsoft.com/office/drawing/2014/main" id="{360A0842-DA7A-4F16-95E3-5037F1F33D4D}"/>
              </a:ext>
            </a:extLst>
          </p:cNvPr>
          <p:cNvSpPr>
            <a:spLocks noGrp="1"/>
          </p:cNvSpPr>
          <p:nvPr>
            <p:ph type="pic" sz="quarter" idx="12"/>
          </p:nvPr>
        </p:nvSpPr>
        <p:spPr>
          <a:xfrm>
            <a:off x="225381" y="308667"/>
            <a:ext cx="8683611" cy="5728023"/>
          </a:xfrm>
          <a:solidFill>
            <a:schemeClr val="bg1">
              <a:lumMod val="95000"/>
            </a:schemeClr>
          </a:solidFill>
        </p:spPr>
        <p:txBody>
          <a:bodyPr vert="horz" wrap="square" lIns="91440" tIns="0" rIns="91440" bIns="1737360" rtlCol="0" anchor="ctr" anchorCtr="0">
            <a:noAutofit/>
          </a:bodyPr>
          <a:lstStyle>
            <a:lvl1pPr>
              <a:defRPr lang="en-US"/>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426578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 Slide Image 1">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FB111BDD-E9BB-4E12-9B39-C7982229370A}"/>
              </a:ext>
            </a:extLst>
          </p:cNvPr>
          <p:cNvSpPr>
            <a:spLocks noGrp="1"/>
          </p:cNvSpPr>
          <p:nvPr>
            <p:ph type="sldNum" sz="quarter" idx="11"/>
          </p:nvPr>
        </p:nvSpPr>
        <p:spPr>
          <a:xfrm>
            <a:off x="7669211" y="6260095"/>
            <a:ext cx="1239781" cy="365125"/>
          </a:xfrm>
        </p:spPr>
        <p:txBody>
          <a:bodyPr/>
          <a:lstStyle>
            <a:lvl1pPr>
              <a:defRPr>
                <a:solidFill>
                  <a:schemeClr val="tx2"/>
                </a:solidFill>
              </a:defRPr>
            </a:lvl1pPr>
          </a:lstStyle>
          <a:p>
            <a:fld id="{E7BFA6FB-95A3-4A80-9B08-A176DC0622C9}" type="slidenum">
              <a:rPr lang="en-US" smtClean="0"/>
              <a:pPr/>
              <a:t>‹#›</a:t>
            </a:fld>
            <a:endParaRPr lang="en-US" dirty="0"/>
          </a:p>
        </p:txBody>
      </p:sp>
      <p:sp>
        <p:nvSpPr>
          <p:cNvPr id="6" name="Picture Placeholder 5">
            <a:extLst>
              <a:ext uri="{FF2B5EF4-FFF2-40B4-BE49-F238E27FC236}">
                <a16:creationId xmlns:a16="http://schemas.microsoft.com/office/drawing/2014/main" id="{360A0842-DA7A-4F16-95E3-5037F1F33D4D}"/>
              </a:ext>
            </a:extLst>
          </p:cNvPr>
          <p:cNvSpPr>
            <a:spLocks noGrp="1"/>
          </p:cNvSpPr>
          <p:nvPr>
            <p:ph type="pic" sz="quarter" idx="12"/>
          </p:nvPr>
        </p:nvSpPr>
        <p:spPr>
          <a:xfrm>
            <a:off x="5362317" y="318833"/>
            <a:ext cx="3546675" cy="2339439"/>
          </a:xfrm>
          <a:solidFill>
            <a:schemeClr val="bg1">
              <a:lumMod val="95000"/>
            </a:schemeClr>
          </a:solidFill>
        </p:spPr>
        <p:txBody>
          <a:bodyPr vert="horz" wrap="square" lIns="91440" tIns="0" rIns="91440" bIns="822960" rtlCol="0" anchor="ctr" anchorCtr="0">
            <a:noAutofit/>
          </a:bodyPr>
          <a:lstStyle>
            <a:lvl1pPr>
              <a:defRPr lang="en-US"/>
            </a:lvl1pPr>
          </a:lstStyle>
          <a:p>
            <a:pPr marL="0" lvl="0" indent="0" algn="ctr">
              <a:buNone/>
            </a:pPr>
            <a:r>
              <a:rPr lang="en-US"/>
              <a:t>Click icon to add picture</a:t>
            </a:r>
            <a:endParaRPr lang="en-US" dirty="0"/>
          </a:p>
        </p:txBody>
      </p:sp>
      <p:sp>
        <p:nvSpPr>
          <p:cNvPr id="5" name="Picture Placeholder 5">
            <a:extLst>
              <a:ext uri="{FF2B5EF4-FFF2-40B4-BE49-F238E27FC236}">
                <a16:creationId xmlns:a16="http://schemas.microsoft.com/office/drawing/2014/main" id="{204B20B9-DAF9-4618-8CDA-F16C8D892EB9}"/>
              </a:ext>
            </a:extLst>
          </p:cNvPr>
          <p:cNvSpPr>
            <a:spLocks noGrp="1"/>
          </p:cNvSpPr>
          <p:nvPr>
            <p:ph type="pic" sz="quarter" idx="13"/>
          </p:nvPr>
        </p:nvSpPr>
        <p:spPr>
          <a:xfrm>
            <a:off x="5362316" y="2767834"/>
            <a:ext cx="1781485" cy="2974423"/>
          </a:xfrm>
          <a:solidFill>
            <a:schemeClr val="bg1">
              <a:lumMod val="95000"/>
            </a:schemeClr>
          </a:solidFill>
        </p:spPr>
        <p:txBody>
          <a:bodyPr vert="horz" wrap="square" lIns="91440" tIns="0" rIns="91440" bIns="822960" rtlCol="0" anchor="ctr" anchorCtr="0">
            <a:noAutofit/>
          </a:bodyPr>
          <a:lstStyle>
            <a:lvl1pPr>
              <a:defRPr lang="en-US"/>
            </a:lvl1pPr>
          </a:lstStyle>
          <a:p>
            <a:pPr marL="0" lvl="0" indent="0" algn="ctr">
              <a:buNone/>
            </a:pPr>
            <a:r>
              <a:rPr lang="en-US"/>
              <a:t>Click icon to add picture</a:t>
            </a:r>
            <a:endParaRPr lang="en-US" dirty="0"/>
          </a:p>
        </p:txBody>
      </p:sp>
      <p:sp>
        <p:nvSpPr>
          <p:cNvPr id="7" name="Picture Placeholder 5">
            <a:extLst>
              <a:ext uri="{FF2B5EF4-FFF2-40B4-BE49-F238E27FC236}">
                <a16:creationId xmlns:a16="http://schemas.microsoft.com/office/drawing/2014/main" id="{AD5B9F99-F23E-434D-ADD2-B6A80C7BE502}"/>
              </a:ext>
            </a:extLst>
          </p:cNvPr>
          <p:cNvSpPr>
            <a:spLocks noGrp="1"/>
          </p:cNvSpPr>
          <p:nvPr>
            <p:ph type="pic" sz="quarter" idx="14"/>
          </p:nvPr>
        </p:nvSpPr>
        <p:spPr>
          <a:xfrm>
            <a:off x="7230873" y="2767834"/>
            <a:ext cx="1678118" cy="2974423"/>
          </a:xfrm>
          <a:solidFill>
            <a:schemeClr val="bg1">
              <a:lumMod val="95000"/>
            </a:schemeClr>
          </a:solidFill>
        </p:spPr>
        <p:txBody>
          <a:bodyPr vert="horz" wrap="square" lIns="91440" tIns="0" rIns="91440" bIns="822960" rtlCol="0" anchor="ctr" anchorCtr="0">
            <a:noAutofit/>
          </a:bodyPr>
          <a:lstStyle>
            <a:lvl1pPr>
              <a:defRPr lang="en-US"/>
            </a:lvl1pPr>
          </a:lstStyle>
          <a:p>
            <a:pPr marL="0" lvl="0" indent="0" algn="ctr">
              <a:buNone/>
            </a:pPr>
            <a:r>
              <a:rPr lang="en-US"/>
              <a:t>Click icon to add picture</a:t>
            </a:r>
            <a:endParaRPr lang="en-US" dirty="0"/>
          </a:p>
        </p:txBody>
      </p:sp>
      <p:sp>
        <p:nvSpPr>
          <p:cNvPr id="11" name="Picture Placeholder 5">
            <a:extLst>
              <a:ext uri="{FF2B5EF4-FFF2-40B4-BE49-F238E27FC236}">
                <a16:creationId xmlns:a16="http://schemas.microsoft.com/office/drawing/2014/main" id="{11431A0F-ADA0-42E8-B126-060C31BDD633}"/>
              </a:ext>
            </a:extLst>
          </p:cNvPr>
          <p:cNvSpPr>
            <a:spLocks noGrp="1"/>
          </p:cNvSpPr>
          <p:nvPr>
            <p:ph type="pic" sz="quarter" idx="16"/>
          </p:nvPr>
        </p:nvSpPr>
        <p:spPr>
          <a:xfrm>
            <a:off x="2635019" y="318832"/>
            <a:ext cx="2640224" cy="5423424"/>
          </a:xfrm>
          <a:solidFill>
            <a:schemeClr val="bg1">
              <a:lumMod val="95000"/>
            </a:schemeClr>
          </a:solidFill>
        </p:spPr>
        <p:txBody>
          <a:bodyPr vert="horz" wrap="square" lIns="91440" tIns="0" rIns="91440" bIns="822960" rtlCol="0" anchor="ctr" anchorCtr="0">
            <a:noAutofit/>
          </a:bodyPr>
          <a:lstStyle>
            <a:lvl1pPr>
              <a:defRPr lang="en-US"/>
            </a:lvl1pPr>
          </a:lstStyle>
          <a:p>
            <a:pPr marL="0" lvl="0" indent="0" algn="ctr">
              <a:buNone/>
            </a:pPr>
            <a:r>
              <a:rPr lang="en-US"/>
              <a:t>Click icon to add picture</a:t>
            </a:r>
            <a:endParaRPr lang="en-US" dirty="0"/>
          </a:p>
        </p:txBody>
      </p:sp>
      <p:sp>
        <p:nvSpPr>
          <p:cNvPr id="13" name="Picture Placeholder 5">
            <a:extLst>
              <a:ext uri="{FF2B5EF4-FFF2-40B4-BE49-F238E27FC236}">
                <a16:creationId xmlns:a16="http://schemas.microsoft.com/office/drawing/2014/main" id="{E3C08647-3327-4F9F-B964-6B8D887DC4D8}"/>
              </a:ext>
            </a:extLst>
          </p:cNvPr>
          <p:cNvSpPr>
            <a:spLocks noGrp="1"/>
          </p:cNvSpPr>
          <p:nvPr>
            <p:ph type="pic" sz="quarter" idx="17"/>
          </p:nvPr>
        </p:nvSpPr>
        <p:spPr>
          <a:xfrm>
            <a:off x="230195" y="318832"/>
            <a:ext cx="2317752" cy="5423424"/>
          </a:xfrm>
          <a:solidFill>
            <a:schemeClr val="bg1">
              <a:lumMod val="95000"/>
            </a:schemeClr>
          </a:solidFill>
        </p:spPr>
        <p:txBody>
          <a:bodyPr vert="horz" wrap="square" lIns="91440" tIns="0" rIns="91440" bIns="822960" rtlCol="0" anchor="ctr" anchorCtr="0">
            <a:noAutofit/>
          </a:bodyPr>
          <a:lstStyle>
            <a:lvl1pPr>
              <a:defRPr lang="en-US"/>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604675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Gallery Slide Image 1">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FB111BDD-E9BB-4E12-9B39-C7982229370A}"/>
              </a:ext>
            </a:extLst>
          </p:cNvPr>
          <p:cNvSpPr>
            <a:spLocks noGrp="1"/>
          </p:cNvSpPr>
          <p:nvPr>
            <p:ph type="sldNum" sz="quarter" idx="11"/>
          </p:nvPr>
        </p:nvSpPr>
        <p:spPr>
          <a:xfrm>
            <a:off x="7669211" y="6260095"/>
            <a:ext cx="1239781" cy="365125"/>
          </a:xfrm>
        </p:spPr>
        <p:txBody>
          <a:bodyPr/>
          <a:lstStyle>
            <a:lvl1pPr>
              <a:defRPr>
                <a:solidFill>
                  <a:schemeClr val="tx2"/>
                </a:solidFill>
              </a:defRPr>
            </a:lvl1pPr>
          </a:lstStyle>
          <a:p>
            <a:fld id="{E7BFA6FB-95A3-4A80-9B08-A176DC0622C9}" type="slidenum">
              <a:rPr lang="en-US" smtClean="0"/>
              <a:pPr/>
              <a:t>‹#›</a:t>
            </a:fld>
            <a:endParaRPr lang="en-US" dirty="0"/>
          </a:p>
        </p:txBody>
      </p:sp>
      <p:sp>
        <p:nvSpPr>
          <p:cNvPr id="6" name="Picture Placeholder 5">
            <a:extLst>
              <a:ext uri="{FF2B5EF4-FFF2-40B4-BE49-F238E27FC236}">
                <a16:creationId xmlns:a16="http://schemas.microsoft.com/office/drawing/2014/main" id="{360A0842-DA7A-4F16-95E3-5037F1F33D4D}"/>
              </a:ext>
            </a:extLst>
          </p:cNvPr>
          <p:cNvSpPr>
            <a:spLocks noGrp="1"/>
          </p:cNvSpPr>
          <p:nvPr>
            <p:ph type="pic" sz="quarter" idx="12"/>
          </p:nvPr>
        </p:nvSpPr>
        <p:spPr>
          <a:xfrm>
            <a:off x="230196" y="318833"/>
            <a:ext cx="3546675" cy="2322267"/>
          </a:xfrm>
          <a:solidFill>
            <a:schemeClr val="bg1">
              <a:lumMod val="95000"/>
            </a:schemeClr>
          </a:solidFill>
        </p:spPr>
        <p:txBody>
          <a:bodyPr vert="horz" wrap="square" lIns="91440" tIns="0" rIns="91440" bIns="822960" rtlCol="0" anchor="ctr" anchorCtr="0">
            <a:noAutofit/>
          </a:bodyPr>
          <a:lstStyle>
            <a:lvl1pPr>
              <a:defRPr lang="en-US"/>
            </a:lvl1pPr>
          </a:lstStyle>
          <a:p>
            <a:pPr marL="0" lvl="0" indent="0" algn="ctr">
              <a:buNone/>
            </a:pPr>
            <a:r>
              <a:rPr lang="en-US"/>
              <a:t>Click icon to add picture</a:t>
            </a:r>
            <a:endParaRPr lang="en-US" dirty="0"/>
          </a:p>
        </p:txBody>
      </p:sp>
      <p:sp>
        <p:nvSpPr>
          <p:cNvPr id="5" name="Picture Placeholder 5">
            <a:extLst>
              <a:ext uri="{FF2B5EF4-FFF2-40B4-BE49-F238E27FC236}">
                <a16:creationId xmlns:a16="http://schemas.microsoft.com/office/drawing/2014/main" id="{204B20B9-DAF9-4618-8CDA-F16C8D892EB9}"/>
              </a:ext>
            </a:extLst>
          </p:cNvPr>
          <p:cNvSpPr>
            <a:spLocks noGrp="1"/>
          </p:cNvSpPr>
          <p:nvPr>
            <p:ph type="pic" sz="quarter" idx="13"/>
          </p:nvPr>
        </p:nvSpPr>
        <p:spPr>
          <a:xfrm>
            <a:off x="230196" y="2767835"/>
            <a:ext cx="3546675" cy="2974423"/>
          </a:xfrm>
          <a:solidFill>
            <a:schemeClr val="bg1">
              <a:lumMod val="95000"/>
            </a:schemeClr>
          </a:solidFill>
        </p:spPr>
        <p:txBody>
          <a:bodyPr vert="horz" wrap="square" lIns="91440" tIns="0" rIns="91440" bIns="822960" rtlCol="0" anchor="ctr" anchorCtr="0">
            <a:noAutofit/>
          </a:bodyPr>
          <a:lstStyle>
            <a:lvl1pPr>
              <a:defRPr lang="en-US"/>
            </a:lvl1pPr>
          </a:lstStyle>
          <a:p>
            <a:pPr marL="0" lvl="0" indent="0" algn="ctr">
              <a:buNone/>
            </a:pPr>
            <a:r>
              <a:rPr lang="en-US"/>
              <a:t>Click icon to add picture</a:t>
            </a:r>
            <a:endParaRPr lang="en-US" dirty="0"/>
          </a:p>
        </p:txBody>
      </p:sp>
      <p:sp>
        <p:nvSpPr>
          <p:cNvPr id="11" name="Picture Placeholder 5">
            <a:extLst>
              <a:ext uri="{FF2B5EF4-FFF2-40B4-BE49-F238E27FC236}">
                <a16:creationId xmlns:a16="http://schemas.microsoft.com/office/drawing/2014/main" id="{11431A0F-ADA0-42E8-B126-060C31BDD633}"/>
              </a:ext>
            </a:extLst>
          </p:cNvPr>
          <p:cNvSpPr>
            <a:spLocks noGrp="1"/>
          </p:cNvSpPr>
          <p:nvPr>
            <p:ph type="pic" sz="quarter" idx="16"/>
          </p:nvPr>
        </p:nvSpPr>
        <p:spPr>
          <a:xfrm>
            <a:off x="6268767" y="318833"/>
            <a:ext cx="2640224" cy="5423424"/>
          </a:xfrm>
          <a:solidFill>
            <a:schemeClr val="bg1">
              <a:lumMod val="95000"/>
            </a:schemeClr>
          </a:solidFill>
        </p:spPr>
        <p:txBody>
          <a:bodyPr vert="horz" wrap="square" lIns="91440" tIns="0" rIns="91440" bIns="822960" rtlCol="0" anchor="ctr" anchorCtr="0">
            <a:noAutofit/>
          </a:bodyPr>
          <a:lstStyle>
            <a:lvl1pPr>
              <a:defRPr lang="en-US"/>
            </a:lvl1pPr>
          </a:lstStyle>
          <a:p>
            <a:pPr marL="0" lvl="0" indent="0" algn="ctr">
              <a:buNone/>
            </a:pPr>
            <a:r>
              <a:rPr lang="en-US"/>
              <a:t>Click icon to add picture</a:t>
            </a:r>
            <a:endParaRPr lang="en-US" dirty="0"/>
          </a:p>
        </p:txBody>
      </p:sp>
      <p:sp>
        <p:nvSpPr>
          <p:cNvPr id="13" name="Picture Placeholder 5">
            <a:extLst>
              <a:ext uri="{FF2B5EF4-FFF2-40B4-BE49-F238E27FC236}">
                <a16:creationId xmlns:a16="http://schemas.microsoft.com/office/drawing/2014/main" id="{E3C08647-3327-4F9F-B964-6B8D887DC4D8}"/>
              </a:ext>
            </a:extLst>
          </p:cNvPr>
          <p:cNvSpPr>
            <a:spLocks noGrp="1"/>
          </p:cNvSpPr>
          <p:nvPr>
            <p:ph type="pic" sz="quarter" idx="17"/>
          </p:nvPr>
        </p:nvSpPr>
        <p:spPr>
          <a:xfrm>
            <a:off x="3863943" y="318834"/>
            <a:ext cx="2317752" cy="3334881"/>
          </a:xfrm>
          <a:solidFill>
            <a:schemeClr val="bg1">
              <a:lumMod val="95000"/>
            </a:schemeClr>
          </a:solidFill>
        </p:spPr>
        <p:txBody>
          <a:bodyPr vert="horz" wrap="square" lIns="91440" tIns="0" rIns="91440" bIns="822960" rtlCol="0" anchor="ctr" anchorCtr="0">
            <a:noAutofit/>
          </a:bodyPr>
          <a:lstStyle>
            <a:lvl1pPr>
              <a:defRPr lang="en-US"/>
            </a:lvl1pPr>
          </a:lstStyle>
          <a:p>
            <a:pPr marL="0" lvl="0" indent="0" algn="ctr">
              <a:buNone/>
            </a:pPr>
            <a:r>
              <a:rPr lang="en-US"/>
              <a:t>Click icon to add picture</a:t>
            </a:r>
            <a:endParaRPr lang="en-US" dirty="0"/>
          </a:p>
        </p:txBody>
      </p:sp>
      <p:sp>
        <p:nvSpPr>
          <p:cNvPr id="12" name="Picture Placeholder 5">
            <a:extLst>
              <a:ext uri="{FF2B5EF4-FFF2-40B4-BE49-F238E27FC236}">
                <a16:creationId xmlns:a16="http://schemas.microsoft.com/office/drawing/2014/main" id="{685D6050-9AC7-429F-9408-49DE694B61A3}"/>
              </a:ext>
            </a:extLst>
          </p:cNvPr>
          <p:cNvSpPr>
            <a:spLocks noGrp="1"/>
          </p:cNvSpPr>
          <p:nvPr>
            <p:ph type="pic" sz="quarter" idx="18"/>
          </p:nvPr>
        </p:nvSpPr>
        <p:spPr>
          <a:xfrm>
            <a:off x="3863943" y="3775001"/>
            <a:ext cx="2317752" cy="1967257"/>
          </a:xfrm>
          <a:solidFill>
            <a:schemeClr val="bg1">
              <a:lumMod val="95000"/>
            </a:schemeClr>
          </a:solidFill>
        </p:spPr>
        <p:txBody>
          <a:bodyPr vert="horz" wrap="square" lIns="91440" tIns="0" rIns="91440" bIns="822960" rtlCol="0" anchor="ctr" anchorCtr="0">
            <a:noAutofit/>
          </a:bodyPr>
          <a:lstStyle>
            <a:lvl1pPr>
              <a:defRPr lang="en-US"/>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992944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 Slid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60A0842-DA7A-4F16-95E3-5037F1F33D4D}"/>
              </a:ext>
            </a:extLst>
          </p:cNvPr>
          <p:cNvSpPr>
            <a:spLocks noGrp="1"/>
          </p:cNvSpPr>
          <p:nvPr>
            <p:ph type="pic" sz="quarter" idx="12"/>
          </p:nvPr>
        </p:nvSpPr>
        <p:spPr>
          <a:xfrm>
            <a:off x="0" y="0"/>
            <a:ext cx="9144000" cy="6858000"/>
          </a:xfrm>
          <a:solidFill>
            <a:schemeClr val="bg1">
              <a:lumMod val="95000"/>
            </a:schemeClr>
          </a:solidFill>
        </p:spPr>
        <p:txBody>
          <a:bodyPr vert="horz" wrap="square" lIns="91440" tIns="0" rIns="91440" bIns="1737360" rtlCol="0" anchor="ctr" anchorCtr="0">
            <a:noAutofit/>
          </a:bodyPr>
          <a:lstStyle>
            <a:lvl1pPr>
              <a:defRPr lang="en-US"/>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145871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Divider Grey">
    <p:bg>
      <p:bgPr>
        <a:solidFill>
          <a:srgbClr val="FBBA00"/>
        </a:solidFill>
        <a:effectLst/>
      </p:bgPr>
    </p: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1"/>
            <a:ext cx="9141714" cy="6859588"/>
          </a:xfrm>
          <a:prstGeom prst="rect">
            <a:avLst/>
          </a:prstGeom>
          <a:solidFill>
            <a:schemeClr val="tx2"/>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19" name="Picture 18"/>
          <p:cNvPicPr>
            <a:picLocks noChangeAspect="1"/>
          </p:cNvPicPr>
          <p:nvPr userDrawn="1"/>
        </p:nvPicPr>
        <p:blipFill rotWithShape="1">
          <a:blip r:embed="rId2"/>
          <a:srcRect l="60662"/>
          <a:stretch/>
        </p:blipFill>
        <p:spPr>
          <a:xfrm>
            <a:off x="6462217" y="484453"/>
            <a:ext cx="2270035" cy="554636"/>
          </a:xfrm>
          <a:prstGeom prst="rect">
            <a:avLst/>
          </a:prstGeom>
        </p:spPr>
      </p:pic>
      <p:sp>
        <p:nvSpPr>
          <p:cNvPr id="106" name="Text Placeholder 182"/>
          <p:cNvSpPr>
            <a:spLocks noGrp="1"/>
          </p:cNvSpPr>
          <p:nvPr>
            <p:ph type="body" sz="quarter" idx="13" hasCustomPrompt="1"/>
          </p:nvPr>
        </p:nvSpPr>
        <p:spPr>
          <a:xfrm>
            <a:off x="400051" y="2172026"/>
            <a:ext cx="6676611" cy="420115"/>
          </a:xfrm>
        </p:spPr>
        <p:txBody>
          <a:bodyPr wrap="square" anchor="b" anchorCtr="0">
            <a:spAutoFit/>
          </a:bodyPr>
          <a:lstStyle>
            <a:lvl1pPr marL="0" indent="0">
              <a:buNone/>
              <a:defRPr sz="2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Section Font is Arial 24pt Bold White</a:t>
            </a:r>
          </a:p>
        </p:txBody>
      </p:sp>
      <p:sp>
        <p:nvSpPr>
          <p:cNvPr id="107" name="Text Placeholder 182"/>
          <p:cNvSpPr>
            <a:spLocks noGrp="1"/>
          </p:cNvSpPr>
          <p:nvPr>
            <p:ph type="body" sz="quarter" idx="14" hasCustomPrompt="1"/>
          </p:nvPr>
        </p:nvSpPr>
        <p:spPr>
          <a:xfrm>
            <a:off x="400051" y="2659052"/>
            <a:ext cx="6676611" cy="337015"/>
          </a:xfrm>
        </p:spPr>
        <p:txBody>
          <a:bodyPr wrap="square" anchor="t" anchorCtr="0">
            <a:spAutoFit/>
          </a:bodyPr>
          <a:lstStyle>
            <a:lvl1pPr marL="0" indent="0">
              <a:buNone/>
              <a:defRPr sz="21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a:t>
            </a:r>
          </a:p>
        </p:txBody>
      </p:sp>
      <p:sp>
        <p:nvSpPr>
          <p:cNvPr id="3" name="Slide Number Placeholder 2">
            <a:extLst>
              <a:ext uri="{FF2B5EF4-FFF2-40B4-BE49-F238E27FC236}">
                <a16:creationId xmlns:a16="http://schemas.microsoft.com/office/drawing/2014/main" id="{C63F03A8-7C22-495A-BBF6-E16FF316390E}"/>
              </a:ext>
            </a:extLst>
          </p:cNvPr>
          <p:cNvSpPr>
            <a:spLocks noGrp="1"/>
          </p:cNvSpPr>
          <p:nvPr>
            <p:ph type="sldNum" sz="quarter" idx="16"/>
          </p:nvPr>
        </p:nvSpPr>
        <p:spPr/>
        <p:txBody>
          <a:bodyPr/>
          <a:lstStyle>
            <a:lvl1pPr>
              <a:defRPr>
                <a:solidFill>
                  <a:schemeClr val="bg1"/>
                </a:solidFill>
              </a:defRPr>
            </a:lvl1pPr>
          </a:lstStyle>
          <a:p>
            <a:fld id="{E7BFA6FB-95A3-4A80-9B08-A176DC0622C9}" type="slidenum">
              <a:rPr lang="en-US" smtClean="0"/>
              <a:pPr/>
              <a:t>‹#›</a:t>
            </a:fld>
            <a:endParaRPr lang="en-US" dirty="0"/>
          </a:p>
        </p:txBody>
      </p:sp>
    </p:spTree>
    <p:extLst>
      <p:ext uri="{BB962C8B-B14F-4D97-AF65-F5344CB8AC3E}">
        <p14:creationId xmlns:p14="http://schemas.microsoft.com/office/powerpoint/2010/main" val="297227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72174" y="570261"/>
            <a:ext cx="7071826" cy="3442130"/>
          </a:xfrm>
        </p:spPr>
        <p:txBody>
          <a:bodyPr anchor="b">
            <a:noAutofit/>
          </a:bodyPr>
          <a:lstStyle>
            <a:lvl1pPr algn="ctr">
              <a:defRPr sz="60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186609" y="4566676"/>
            <a:ext cx="632397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2142018" y="6356352"/>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
        <p:nvSpPr>
          <p:cNvPr id="5" name="Rectangle 4">
            <a:extLst>
              <a:ext uri="{FF2B5EF4-FFF2-40B4-BE49-F238E27FC236}">
                <a16:creationId xmlns:a16="http://schemas.microsoft.com/office/drawing/2014/main" id="{E78CC3A4-B862-EF21-7892-19E165FA85F9}"/>
              </a:ext>
            </a:extLst>
          </p:cNvPr>
          <p:cNvSpPr/>
          <p:nvPr/>
        </p:nvSpPr>
        <p:spPr>
          <a:xfrm>
            <a:off x="1504951" y="723016"/>
            <a:ext cx="7468929" cy="36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A red and black logo&#10;&#10;Description automatically generated with low confidence">
            <a:extLst>
              <a:ext uri="{FF2B5EF4-FFF2-40B4-BE49-F238E27FC236}">
                <a16:creationId xmlns:a16="http://schemas.microsoft.com/office/drawing/2014/main" id="{4253BDD9-DF78-0B89-3365-C93D4DA768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3277" y="259192"/>
            <a:ext cx="2327325" cy="1422015"/>
          </a:xfrm>
          <a:prstGeom prst="rect">
            <a:avLst/>
          </a:prstGeom>
        </p:spPr>
      </p:pic>
      <p:pic>
        <p:nvPicPr>
          <p:cNvPr id="6" name="Picture 5" descr="A building with a tower&#10;&#10;Description automatically generated">
            <a:extLst>
              <a:ext uri="{FF2B5EF4-FFF2-40B4-BE49-F238E27FC236}">
                <a16:creationId xmlns:a16="http://schemas.microsoft.com/office/drawing/2014/main" id="{5BFA177E-4D12-6311-2BA3-00768C94F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Tree>
    <p:extLst>
      <p:ext uri="{BB962C8B-B14F-4D97-AF65-F5344CB8AC3E}">
        <p14:creationId xmlns:p14="http://schemas.microsoft.com/office/powerpoint/2010/main" val="95609607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Divider Orange">
    <p:bg>
      <p:bgPr>
        <a:solidFill>
          <a:srgbClr val="FBBA00"/>
        </a:solidFill>
        <a:effectLst/>
      </p:bgPr>
    </p: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1"/>
            <a:ext cx="9141714" cy="6859588"/>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19" name="Picture 18"/>
          <p:cNvPicPr>
            <a:picLocks noChangeAspect="1"/>
          </p:cNvPicPr>
          <p:nvPr userDrawn="1"/>
        </p:nvPicPr>
        <p:blipFill rotWithShape="1">
          <a:blip r:embed="rId2"/>
          <a:srcRect l="60662"/>
          <a:stretch/>
        </p:blipFill>
        <p:spPr>
          <a:xfrm>
            <a:off x="6462217" y="484453"/>
            <a:ext cx="2270035" cy="554636"/>
          </a:xfrm>
          <a:prstGeom prst="rect">
            <a:avLst/>
          </a:prstGeom>
        </p:spPr>
      </p:pic>
      <p:sp>
        <p:nvSpPr>
          <p:cNvPr id="106" name="Text Placeholder 182"/>
          <p:cNvSpPr>
            <a:spLocks noGrp="1"/>
          </p:cNvSpPr>
          <p:nvPr>
            <p:ph type="body" sz="quarter" idx="13" hasCustomPrompt="1"/>
          </p:nvPr>
        </p:nvSpPr>
        <p:spPr>
          <a:xfrm>
            <a:off x="400051" y="2172026"/>
            <a:ext cx="6676611" cy="420115"/>
          </a:xfrm>
        </p:spPr>
        <p:txBody>
          <a:bodyPr wrap="square" anchor="b" anchorCtr="0">
            <a:spAutoFit/>
          </a:bodyPr>
          <a:lstStyle>
            <a:lvl1pPr marL="0" indent="0">
              <a:buNone/>
              <a:defRPr sz="2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Section Font is Arial 24pt Bold White</a:t>
            </a:r>
          </a:p>
        </p:txBody>
      </p:sp>
      <p:sp>
        <p:nvSpPr>
          <p:cNvPr id="107" name="Text Placeholder 182"/>
          <p:cNvSpPr>
            <a:spLocks noGrp="1"/>
          </p:cNvSpPr>
          <p:nvPr>
            <p:ph type="body" sz="quarter" idx="14" hasCustomPrompt="1"/>
          </p:nvPr>
        </p:nvSpPr>
        <p:spPr>
          <a:xfrm>
            <a:off x="400051" y="2659052"/>
            <a:ext cx="6676611" cy="337015"/>
          </a:xfrm>
        </p:spPr>
        <p:txBody>
          <a:bodyPr wrap="square" anchor="t" anchorCtr="0">
            <a:spAutoFit/>
          </a:bodyPr>
          <a:lstStyle>
            <a:lvl1pPr marL="0" indent="0">
              <a:buNone/>
              <a:defRPr sz="21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a:t>
            </a:r>
          </a:p>
        </p:txBody>
      </p:sp>
      <p:sp>
        <p:nvSpPr>
          <p:cNvPr id="3" name="Slide Number Placeholder 2">
            <a:extLst>
              <a:ext uri="{FF2B5EF4-FFF2-40B4-BE49-F238E27FC236}">
                <a16:creationId xmlns:a16="http://schemas.microsoft.com/office/drawing/2014/main" id="{C63F03A8-7C22-495A-BBF6-E16FF316390E}"/>
              </a:ext>
            </a:extLst>
          </p:cNvPr>
          <p:cNvSpPr>
            <a:spLocks noGrp="1"/>
          </p:cNvSpPr>
          <p:nvPr>
            <p:ph type="sldNum" sz="quarter" idx="16"/>
          </p:nvPr>
        </p:nvSpPr>
        <p:spPr/>
        <p:txBody>
          <a:bodyPr/>
          <a:lstStyle>
            <a:lvl1pPr>
              <a:defRPr>
                <a:solidFill>
                  <a:schemeClr val="bg1"/>
                </a:solidFill>
              </a:defRPr>
            </a:lvl1pPr>
          </a:lstStyle>
          <a:p>
            <a:fld id="{E7BFA6FB-95A3-4A80-9B08-A176DC0622C9}" type="slidenum">
              <a:rPr lang="en-US" smtClean="0"/>
              <a:pPr/>
              <a:t>‹#›</a:t>
            </a:fld>
            <a:endParaRPr lang="en-US" dirty="0"/>
          </a:p>
        </p:txBody>
      </p:sp>
    </p:spTree>
    <p:extLst>
      <p:ext uri="{BB962C8B-B14F-4D97-AF65-F5344CB8AC3E}">
        <p14:creationId xmlns:p14="http://schemas.microsoft.com/office/powerpoint/2010/main" val="246402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6D849F-987B-48FA-8439-8E5800BEFA9B}"/>
              </a:ext>
            </a:extLst>
          </p:cNvPr>
          <p:cNvSpPr/>
          <p:nvPr userDrawn="1"/>
        </p:nvSpPr>
        <p:spPr>
          <a:xfrm>
            <a:off x="0" y="0"/>
            <a:ext cx="9144000" cy="6864096"/>
          </a:xfrm>
          <a:prstGeom prst="rect">
            <a:avLst/>
          </a:prstGeom>
          <a:solidFill>
            <a:schemeClr val="tx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82" name="Text Placeholder 8281"/>
          <p:cNvSpPr>
            <a:spLocks noGrp="1"/>
          </p:cNvSpPr>
          <p:nvPr>
            <p:ph type="body" sz="quarter" idx="10" hasCustomPrompt="1"/>
          </p:nvPr>
        </p:nvSpPr>
        <p:spPr>
          <a:xfrm>
            <a:off x="1657350" y="1588219"/>
            <a:ext cx="5886450" cy="3124200"/>
          </a:xfrm>
        </p:spPr>
        <p:txBody>
          <a:bodyPr anchor="ctr" anchorCtr="0">
            <a:normAutofit/>
          </a:bodyPr>
          <a:lstStyle>
            <a:lvl1pPr marL="0" indent="0" algn="ctr">
              <a:buFont typeface="Arial" panose="020B0604020202020204" pitchFamily="34" charset="0"/>
              <a:buNone/>
              <a:defRPr sz="4500" baseline="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599" indent="0" algn="ctr">
              <a:buNone/>
              <a:defRPr>
                <a:solidFill>
                  <a:schemeClr val="bg1"/>
                </a:solidFill>
              </a:defRPr>
            </a:lvl5pPr>
          </a:lstStyle>
          <a:p>
            <a:pPr lvl="0"/>
            <a:r>
              <a:rPr lang="en-US" dirty="0"/>
              <a:t>Insert Section Header, Big Quote </a:t>
            </a:r>
            <a:br>
              <a:rPr lang="en-US" dirty="0"/>
            </a:br>
            <a:r>
              <a:rPr lang="en-US" dirty="0"/>
              <a:t>or Statistic Here</a:t>
            </a:r>
          </a:p>
        </p:txBody>
      </p:sp>
      <p:sp>
        <p:nvSpPr>
          <p:cNvPr id="4" name="Slide Number Placeholder 3">
            <a:extLst>
              <a:ext uri="{FF2B5EF4-FFF2-40B4-BE49-F238E27FC236}">
                <a16:creationId xmlns:a16="http://schemas.microsoft.com/office/drawing/2014/main" id="{5629E363-C8A7-4A5F-ACB6-B8A34379A9E9}"/>
              </a:ext>
            </a:extLst>
          </p:cNvPr>
          <p:cNvSpPr>
            <a:spLocks noGrp="1"/>
          </p:cNvSpPr>
          <p:nvPr>
            <p:ph type="sldNum" sz="quarter" idx="12"/>
          </p:nvPr>
        </p:nvSpPr>
        <p:spPr/>
        <p:txBody>
          <a:bodyPr/>
          <a:lstStyle>
            <a:lvl1pPr>
              <a:defRPr>
                <a:solidFill>
                  <a:schemeClr val="bg1"/>
                </a:solidFill>
              </a:defRPr>
            </a:lvl1pPr>
          </a:lstStyle>
          <a:p>
            <a:fld id="{E7BFA6FB-95A3-4A80-9B08-A176DC0622C9}" type="slidenum">
              <a:rPr lang="en-US" smtClean="0"/>
              <a:pPr/>
              <a:t>‹#›</a:t>
            </a:fld>
            <a:endParaRPr lang="en-US" dirty="0"/>
          </a:p>
        </p:txBody>
      </p:sp>
      <p:sp>
        <p:nvSpPr>
          <p:cNvPr id="10" name="TextBox 9">
            <a:extLst>
              <a:ext uri="{FF2B5EF4-FFF2-40B4-BE49-F238E27FC236}">
                <a16:creationId xmlns:a16="http://schemas.microsoft.com/office/drawing/2014/main" id="{034E38AF-0948-4091-AD72-83721D1075BC}"/>
              </a:ext>
            </a:extLst>
          </p:cNvPr>
          <p:cNvSpPr txBox="1">
            <a:spLocks noChangeAspect="1"/>
          </p:cNvSpPr>
          <p:nvPr userDrawn="1"/>
        </p:nvSpPr>
        <p:spPr>
          <a:xfrm>
            <a:off x="7283678" y="4406653"/>
            <a:ext cx="521208" cy="642723"/>
          </a:xfrm>
          <a:custGeom>
            <a:avLst/>
            <a:gdLst/>
            <a:ahLst/>
            <a:cxnLst/>
            <a:rect l="l" t="t" r="r" b="b"/>
            <a:pathLst>
              <a:path w="308967" h="285750">
                <a:moveTo>
                  <a:pt x="194072" y="0"/>
                </a:moveTo>
                <a:lnTo>
                  <a:pt x="308967" y="0"/>
                </a:lnTo>
                <a:lnTo>
                  <a:pt x="308967" y="98227"/>
                </a:lnTo>
                <a:cubicBezTo>
                  <a:pt x="308967" y="151408"/>
                  <a:pt x="302816" y="189707"/>
                  <a:pt x="290513" y="213122"/>
                </a:cubicBezTo>
                <a:cubicBezTo>
                  <a:pt x="273447" y="245269"/>
                  <a:pt x="246857" y="269478"/>
                  <a:pt x="210741" y="285750"/>
                </a:cubicBezTo>
                <a:lnTo>
                  <a:pt x="184547" y="243483"/>
                </a:lnTo>
                <a:cubicBezTo>
                  <a:pt x="205978" y="234752"/>
                  <a:pt x="221953" y="220960"/>
                  <a:pt x="232470" y="202109"/>
                </a:cubicBezTo>
                <a:cubicBezTo>
                  <a:pt x="242987" y="183257"/>
                  <a:pt x="248841" y="157361"/>
                  <a:pt x="250032" y="124421"/>
                </a:cubicBezTo>
                <a:lnTo>
                  <a:pt x="194072" y="124421"/>
                </a:lnTo>
                <a:close/>
                <a:moveTo>
                  <a:pt x="9525" y="0"/>
                </a:moveTo>
                <a:lnTo>
                  <a:pt x="124421" y="0"/>
                </a:lnTo>
                <a:lnTo>
                  <a:pt x="124421" y="98227"/>
                </a:lnTo>
                <a:cubicBezTo>
                  <a:pt x="124421" y="151408"/>
                  <a:pt x="118269" y="189707"/>
                  <a:pt x="105966" y="213122"/>
                </a:cubicBezTo>
                <a:cubicBezTo>
                  <a:pt x="88900" y="245269"/>
                  <a:pt x="62310" y="269478"/>
                  <a:pt x="26194" y="285750"/>
                </a:cubicBezTo>
                <a:lnTo>
                  <a:pt x="0" y="243483"/>
                </a:lnTo>
                <a:cubicBezTo>
                  <a:pt x="21432" y="234752"/>
                  <a:pt x="37406" y="220960"/>
                  <a:pt x="47923" y="202109"/>
                </a:cubicBezTo>
                <a:cubicBezTo>
                  <a:pt x="58440" y="183257"/>
                  <a:pt x="64294" y="157361"/>
                  <a:pt x="65485" y="124421"/>
                </a:cubicBezTo>
                <a:lnTo>
                  <a:pt x="9525" y="124421"/>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600" dirty="0"/>
          </a:p>
        </p:txBody>
      </p:sp>
      <p:sp>
        <p:nvSpPr>
          <p:cNvPr id="11" name="TextBox 10">
            <a:extLst>
              <a:ext uri="{FF2B5EF4-FFF2-40B4-BE49-F238E27FC236}">
                <a16:creationId xmlns:a16="http://schemas.microsoft.com/office/drawing/2014/main" id="{B8DEC794-0BBF-4779-B633-04912980DAF7}"/>
              </a:ext>
            </a:extLst>
          </p:cNvPr>
          <p:cNvSpPr txBox="1"/>
          <p:nvPr userDrawn="1"/>
        </p:nvSpPr>
        <p:spPr>
          <a:xfrm>
            <a:off x="1396265" y="1250073"/>
            <a:ext cx="522171" cy="643911"/>
          </a:xfrm>
          <a:custGeom>
            <a:avLst/>
            <a:gdLst/>
            <a:ahLst/>
            <a:cxnLst/>
            <a:rect l="l" t="t" r="r" b="b"/>
            <a:pathLst>
              <a:path w="308967" h="285750">
                <a:moveTo>
                  <a:pt x="282774" y="0"/>
                </a:moveTo>
                <a:lnTo>
                  <a:pt x="308967" y="41672"/>
                </a:lnTo>
                <a:cubicBezTo>
                  <a:pt x="287139" y="50800"/>
                  <a:pt x="271066" y="64393"/>
                  <a:pt x="260747" y="82451"/>
                </a:cubicBezTo>
                <a:cubicBezTo>
                  <a:pt x="250428" y="100509"/>
                  <a:pt x="244673" y="126802"/>
                  <a:pt x="243483" y="161330"/>
                </a:cubicBezTo>
                <a:lnTo>
                  <a:pt x="299442" y="161330"/>
                </a:lnTo>
                <a:lnTo>
                  <a:pt x="299442" y="285750"/>
                </a:lnTo>
                <a:lnTo>
                  <a:pt x="184547" y="285750"/>
                </a:lnTo>
                <a:lnTo>
                  <a:pt x="184547" y="187524"/>
                </a:lnTo>
                <a:cubicBezTo>
                  <a:pt x="184547" y="134342"/>
                  <a:pt x="190897" y="95845"/>
                  <a:pt x="203597" y="72033"/>
                </a:cubicBezTo>
                <a:cubicBezTo>
                  <a:pt x="220266" y="40283"/>
                  <a:pt x="246658" y="16272"/>
                  <a:pt x="282774" y="0"/>
                </a:cubicBezTo>
                <a:close/>
                <a:moveTo>
                  <a:pt x="98227" y="0"/>
                </a:moveTo>
                <a:lnTo>
                  <a:pt x="124420" y="41672"/>
                </a:lnTo>
                <a:cubicBezTo>
                  <a:pt x="102592" y="50800"/>
                  <a:pt x="86519" y="64393"/>
                  <a:pt x="76200" y="82451"/>
                </a:cubicBezTo>
                <a:cubicBezTo>
                  <a:pt x="65881" y="100509"/>
                  <a:pt x="60127" y="126802"/>
                  <a:pt x="58936" y="161330"/>
                </a:cubicBezTo>
                <a:lnTo>
                  <a:pt x="114895" y="161330"/>
                </a:lnTo>
                <a:lnTo>
                  <a:pt x="114895" y="285750"/>
                </a:lnTo>
                <a:lnTo>
                  <a:pt x="0" y="285750"/>
                </a:lnTo>
                <a:lnTo>
                  <a:pt x="0" y="187524"/>
                </a:lnTo>
                <a:cubicBezTo>
                  <a:pt x="0" y="134342"/>
                  <a:pt x="6350" y="95845"/>
                  <a:pt x="19050" y="72033"/>
                </a:cubicBezTo>
                <a:cubicBezTo>
                  <a:pt x="35719" y="40283"/>
                  <a:pt x="62111" y="16272"/>
                  <a:pt x="98227"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600" dirty="0"/>
          </a:p>
        </p:txBody>
      </p:sp>
    </p:spTree>
    <p:extLst>
      <p:ext uri="{BB962C8B-B14F-4D97-AF65-F5344CB8AC3E}">
        <p14:creationId xmlns:p14="http://schemas.microsoft.com/office/powerpoint/2010/main" val="299656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ection Header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6D849F-987B-48FA-8439-8E5800BEFA9B}"/>
              </a:ext>
            </a:extLst>
          </p:cNvPr>
          <p:cNvSpPr/>
          <p:nvPr userDrawn="1"/>
        </p:nvSpPr>
        <p:spPr>
          <a:xfrm>
            <a:off x="0" y="0"/>
            <a:ext cx="9144000" cy="6864096"/>
          </a:xfrm>
          <a:prstGeom prst="rect">
            <a:avLst/>
          </a:prstGeom>
          <a:solidFill>
            <a:schemeClr val="tx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82" name="Text Placeholder 8281"/>
          <p:cNvSpPr>
            <a:spLocks noGrp="1"/>
          </p:cNvSpPr>
          <p:nvPr>
            <p:ph type="body" sz="quarter" idx="10" hasCustomPrompt="1"/>
          </p:nvPr>
        </p:nvSpPr>
        <p:spPr>
          <a:xfrm>
            <a:off x="1657350" y="1588219"/>
            <a:ext cx="5886450" cy="3124200"/>
          </a:xfrm>
        </p:spPr>
        <p:txBody>
          <a:bodyPr anchor="ctr" anchorCtr="0">
            <a:normAutofit/>
          </a:bodyPr>
          <a:lstStyle>
            <a:lvl1pPr marL="0" indent="0" algn="ctr">
              <a:buFont typeface="Arial" panose="020B0604020202020204" pitchFamily="34" charset="0"/>
              <a:buNone/>
              <a:defRPr sz="4500" baseline="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599" indent="0" algn="ctr">
              <a:buNone/>
              <a:defRPr>
                <a:solidFill>
                  <a:schemeClr val="bg1"/>
                </a:solidFill>
              </a:defRPr>
            </a:lvl5pPr>
          </a:lstStyle>
          <a:p>
            <a:pPr lvl="0"/>
            <a:r>
              <a:rPr lang="en-US" dirty="0"/>
              <a:t>Insert Section Header, Big Quote </a:t>
            </a:r>
            <a:br>
              <a:rPr lang="en-US" dirty="0"/>
            </a:br>
            <a:r>
              <a:rPr lang="en-US" dirty="0"/>
              <a:t>or Statistic Here</a:t>
            </a:r>
          </a:p>
        </p:txBody>
      </p:sp>
      <p:sp>
        <p:nvSpPr>
          <p:cNvPr id="4" name="Slide Number Placeholder 3">
            <a:extLst>
              <a:ext uri="{FF2B5EF4-FFF2-40B4-BE49-F238E27FC236}">
                <a16:creationId xmlns:a16="http://schemas.microsoft.com/office/drawing/2014/main" id="{5629E363-C8A7-4A5F-ACB6-B8A34379A9E9}"/>
              </a:ext>
            </a:extLst>
          </p:cNvPr>
          <p:cNvSpPr>
            <a:spLocks noGrp="1"/>
          </p:cNvSpPr>
          <p:nvPr>
            <p:ph type="sldNum" sz="quarter" idx="12"/>
          </p:nvPr>
        </p:nvSpPr>
        <p:spPr/>
        <p:txBody>
          <a:bodyPr/>
          <a:lstStyle>
            <a:lvl1pPr>
              <a:defRPr>
                <a:solidFill>
                  <a:schemeClr val="bg1"/>
                </a:solidFill>
              </a:defRPr>
            </a:lvl1pPr>
          </a:lstStyle>
          <a:p>
            <a:fld id="{E7BFA6FB-95A3-4A80-9B08-A176DC0622C9}" type="slidenum">
              <a:rPr lang="en-US" smtClean="0"/>
              <a:pPr/>
              <a:t>‹#›</a:t>
            </a:fld>
            <a:endParaRPr lang="en-US" dirty="0"/>
          </a:p>
        </p:txBody>
      </p:sp>
      <p:sp>
        <p:nvSpPr>
          <p:cNvPr id="10" name="TextBox 9">
            <a:extLst>
              <a:ext uri="{FF2B5EF4-FFF2-40B4-BE49-F238E27FC236}">
                <a16:creationId xmlns:a16="http://schemas.microsoft.com/office/drawing/2014/main" id="{034E38AF-0948-4091-AD72-83721D1075BC}"/>
              </a:ext>
            </a:extLst>
          </p:cNvPr>
          <p:cNvSpPr txBox="1">
            <a:spLocks noChangeAspect="1"/>
          </p:cNvSpPr>
          <p:nvPr userDrawn="1"/>
        </p:nvSpPr>
        <p:spPr>
          <a:xfrm>
            <a:off x="7283678" y="4406653"/>
            <a:ext cx="521208" cy="642723"/>
          </a:xfrm>
          <a:custGeom>
            <a:avLst/>
            <a:gdLst/>
            <a:ahLst/>
            <a:cxnLst/>
            <a:rect l="l" t="t" r="r" b="b"/>
            <a:pathLst>
              <a:path w="308967" h="285750">
                <a:moveTo>
                  <a:pt x="194072" y="0"/>
                </a:moveTo>
                <a:lnTo>
                  <a:pt x="308967" y="0"/>
                </a:lnTo>
                <a:lnTo>
                  <a:pt x="308967" y="98227"/>
                </a:lnTo>
                <a:cubicBezTo>
                  <a:pt x="308967" y="151408"/>
                  <a:pt x="302816" y="189707"/>
                  <a:pt x="290513" y="213122"/>
                </a:cubicBezTo>
                <a:cubicBezTo>
                  <a:pt x="273447" y="245269"/>
                  <a:pt x="246857" y="269478"/>
                  <a:pt x="210741" y="285750"/>
                </a:cubicBezTo>
                <a:lnTo>
                  <a:pt x="184547" y="243483"/>
                </a:lnTo>
                <a:cubicBezTo>
                  <a:pt x="205978" y="234752"/>
                  <a:pt x="221953" y="220960"/>
                  <a:pt x="232470" y="202109"/>
                </a:cubicBezTo>
                <a:cubicBezTo>
                  <a:pt x="242987" y="183257"/>
                  <a:pt x="248841" y="157361"/>
                  <a:pt x="250032" y="124421"/>
                </a:cubicBezTo>
                <a:lnTo>
                  <a:pt x="194072" y="124421"/>
                </a:lnTo>
                <a:close/>
                <a:moveTo>
                  <a:pt x="9525" y="0"/>
                </a:moveTo>
                <a:lnTo>
                  <a:pt x="124421" y="0"/>
                </a:lnTo>
                <a:lnTo>
                  <a:pt x="124421" y="98227"/>
                </a:lnTo>
                <a:cubicBezTo>
                  <a:pt x="124421" y="151408"/>
                  <a:pt x="118269" y="189707"/>
                  <a:pt x="105966" y="213122"/>
                </a:cubicBezTo>
                <a:cubicBezTo>
                  <a:pt x="88900" y="245269"/>
                  <a:pt x="62310" y="269478"/>
                  <a:pt x="26194" y="285750"/>
                </a:cubicBezTo>
                <a:lnTo>
                  <a:pt x="0" y="243483"/>
                </a:lnTo>
                <a:cubicBezTo>
                  <a:pt x="21432" y="234752"/>
                  <a:pt x="37406" y="220960"/>
                  <a:pt x="47923" y="202109"/>
                </a:cubicBezTo>
                <a:cubicBezTo>
                  <a:pt x="58440" y="183257"/>
                  <a:pt x="64294" y="157361"/>
                  <a:pt x="65485" y="124421"/>
                </a:cubicBezTo>
                <a:lnTo>
                  <a:pt x="9525" y="124421"/>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600" dirty="0"/>
          </a:p>
        </p:txBody>
      </p:sp>
      <p:sp>
        <p:nvSpPr>
          <p:cNvPr id="11" name="TextBox 10">
            <a:extLst>
              <a:ext uri="{FF2B5EF4-FFF2-40B4-BE49-F238E27FC236}">
                <a16:creationId xmlns:a16="http://schemas.microsoft.com/office/drawing/2014/main" id="{B8DEC794-0BBF-4779-B633-04912980DAF7}"/>
              </a:ext>
            </a:extLst>
          </p:cNvPr>
          <p:cNvSpPr txBox="1"/>
          <p:nvPr userDrawn="1"/>
        </p:nvSpPr>
        <p:spPr>
          <a:xfrm>
            <a:off x="1396265" y="1250073"/>
            <a:ext cx="522171" cy="643911"/>
          </a:xfrm>
          <a:custGeom>
            <a:avLst/>
            <a:gdLst/>
            <a:ahLst/>
            <a:cxnLst/>
            <a:rect l="l" t="t" r="r" b="b"/>
            <a:pathLst>
              <a:path w="308967" h="285750">
                <a:moveTo>
                  <a:pt x="282774" y="0"/>
                </a:moveTo>
                <a:lnTo>
                  <a:pt x="308967" y="41672"/>
                </a:lnTo>
                <a:cubicBezTo>
                  <a:pt x="287139" y="50800"/>
                  <a:pt x="271066" y="64393"/>
                  <a:pt x="260747" y="82451"/>
                </a:cubicBezTo>
                <a:cubicBezTo>
                  <a:pt x="250428" y="100509"/>
                  <a:pt x="244673" y="126802"/>
                  <a:pt x="243483" y="161330"/>
                </a:cubicBezTo>
                <a:lnTo>
                  <a:pt x="299442" y="161330"/>
                </a:lnTo>
                <a:lnTo>
                  <a:pt x="299442" y="285750"/>
                </a:lnTo>
                <a:lnTo>
                  <a:pt x="184547" y="285750"/>
                </a:lnTo>
                <a:lnTo>
                  <a:pt x="184547" y="187524"/>
                </a:lnTo>
                <a:cubicBezTo>
                  <a:pt x="184547" y="134342"/>
                  <a:pt x="190897" y="95845"/>
                  <a:pt x="203597" y="72033"/>
                </a:cubicBezTo>
                <a:cubicBezTo>
                  <a:pt x="220266" y="40283"/>
                  <a:pt x="246658" y="16272"/>
                  <a:pt x="282774" y="0"/>
                </a:cubicBezTo>
                <a:close/>
                <a:moveTo>
                  <a:pt x="98227" y="0"/>
                </a:moveTo>
                <a:lnTo>
                  <a:pt x="124420" y="41672"/>
                </a:lnTo>
                <a:cubicBezTo>
                  <a:pt x="102592" y="50800"/>
                  <a:pt x="86519" y="64393"/>
                  <a:pt x="76200" y="82451"/>
                </a:cubicBezTo>
                <a:cubicBezTo>
                  <a:pt x="65881" y="100509"/>
                  <a:pt x="60127" y="126802"/>
                  <a:pt x="58936" y="161330"/>
                </a:cubicBezTo>
                <a:lnTo>
                  <a:pt x="114895" y="161330"/>
                </a:lnTo>
                <a:lnTo>
                  <a:pt x="114895" y="285750"/>
                </a:lnTo>
                <a:lnTo>
                  <a:pt x="0" y="285750"/>
                </a:lnTo>
                <a:lnTo>
                  <a:pt x="0" y="187524"/>
                </a:lnTo>
                <a:cubicBezTo>
                  <a:pt x="0" y="134342"/>
                  <a:pt x="6350" y="95845"/>
                  <a:pt x="19050" y="72033"/>
                </a:cubicBezTo>
                <a:cubicBezTo>
                  <a:pt x="35719" y="40283"/>
                  <a:pt x="62111" y="16272"/>
                  <a:pt x="98227"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600" dirty="0"/>
          </a:p>
        </p:txBody>
      </p:sp>
    </p:spTree>
    <p:extLst>
      <p:ext uri="{BB962C8B-B14F-4D97-AF65-F5344CB8AC3E}">
        <p14:creationId xmlns:p14="http://schemas.microsoft.com/office/powerpoint/2010/main" val="15379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ection Header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6D849F-987B-48FA-8439-8E5800BEFA9B}"/>
              </a:ext>
            </a:extLst>
          </p:cNvPr>
          <p:cNvSpPr/>
          <p:nvPr userDrawn="1"/>
        </p:nvSpPr>
        <p:spPr>
          <a:xfrm>
            <a:off x="-8720" y="-6096"/>
            <a:ext cx="9144000" cy="6864096"/>
          </a:xfrm>
          <a:prstGeom prst="rect">
            <a:avLst/>
          </a:prstGeom>
          <a:solidFill>
            <a:schemeClr val="tx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82" name="Text Placeholder 8281"/>
          <p:cNvSpPr>
            <a:spLocks noGrp="1"/>
          </p:cNvSpPr>
          <p:nvPr>
            <p:ph type="body" sz="quarter" idx="10" hasCustomPrompt="1"/>
          </p:nvPr>
        </p:nvSpPr>
        <p:spPr>
          <a:xfrm>
            <a:off x="1657350" y="1588219"/>
            <a:ext cx="5886450" cy="3124200"/>
          </a:xfrm>
        </p:spPr>
        <p:txBody>
          <a:bodyPr anchor="ctr" anchorCtr="0">
            <a:normAutofit/>
          </a:bodyPr>
          <a:lstStyle>
            <a:lvl1pPr marL="0" indent="0" algn="ctr">
              <a:buFont typeface="Arial" panose="020B0604020202020204" pitchFamily="34" charset="0"/>
              <a:buNone/>
              <a:defRPr sz="4500" baseline="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599" indent="0" algn="ctr">
              <a:buNone/>
              <a:defRPr>
                <a:solidFill>
                  <a:schemeClr val="bg1"/>
                </a:solidFill>
              </a:defRPr>
            </a:lvl5pPr>
          </a:lstStyle>
          <a:p>
            <a:pPr lvl="0"/>
            <a:r>
              <a:rPr lang="en-US" dirty="0"/>
              <a:t>Insert Section Header, Big Quote </a:t>
            </a:r>
            <a:br>
              <a:rPr lang="en-US" dirty="0"/>
            </a:br>
            <a:r>
              <a:rPr lang="en-US" dirty="0"/>
              <a:t>or Statistic Here</a:t>
            </a:r>
          </a:p>
        </p:txBody>
      </p:sp>
      <p:sp>
        <p:nvSpPr>
          <p:cNvPr id="4" name="Slide Number Placeholder 3">
            <a:extLst>
              <a:ext uri="{FF2B5EF4-FFF2-40B4-BE49-F238E27FC236}">
                <a16:creationId xmlns:a16="http://schemas.microsoft.com/office/drawing/2014/main" id="{5629E363-C8A7-4A5F-ACB6-B8A34379A9E9}"/>
              </a:ext>
            </a:extLst>
          </p:cNvPr>
          <p:cNvSpPr>
            <a:spLocks noGrp="1"/>
          </p:cNvSpPr>
          <p:nvPr>
            <p:ph type="sldNum" sz="quarter" idx="12"/>
          </p:nvPr>
        </p:nvSpPr>
        <p:spPr/>
        <p:txBody>
          <a:bodyPr/>
          <a:lstStyle>
            <a:lvl1pPr>
              <a:defRPr>
                <a:solidFill>
                  <a:schemeClr val="bg1"/>
                </a:solidFill>
              </a:defRPr>
            </a:lvl1pPr>
          </a:lstStyle>
          <a:p>
            <a:fld id="{E7BFA6FB-95A3-4A80-9B08-A176DC0622C9}" type="slidenum">
              <a:rPr lang="en-US" smtClean="0"/>
              <a:pPr/>
              <a:t>‹#›</a:t>
            </a:fld>
            <a:endParaRPr lang="en-US" dirty="0"/>
          </a:p>
        </p:txBody>
      </p:sp>
      <p:sp>
        <p:nvSpPr>
          <p:cNvPr id="10" name="TextBox 9">
            <a:extLst>
              <a:ext uri="{FF2B5EF4-FFF2-40B4-BE49-F238E27FC236}">
                <a16:creationId xmlns:a16="http://schemas.microsoft.com/office/drawing/2014/main" id="{034E38AF-0948-4091-AD72-83721D1075BC}"/>
              </a:ext>
            </a:extLst>
          </p:cNvPr>
          <p:cNvSpPr txBox="1">
            <a:spLocks noChangeAspect="1"/>
          </p:cNvSpPr>
          <p:nvPr userDrawn="1"/>
        </p:nvSpPr>
        <p:spPr>
          <a:xfrm>
            <a:off x="7283678" y="4406653"/>
            <a:ext cx="521208" cy="642723"/>
          </a:xfrm>
          <a:custGeom>
            <a:avLst/>
            <a:gdLst/>
            <a:ahLst/>
            <a:cxnLst/>
            <a:rect l="l" t="t" r="r" b="b"/>
            <a:pathLst>
              <a:path w="308967" h="285750">
                <a:moveTo>
                  <a:pt x="194072" y="0"/>
                </a:moveTo>
                <a:lnTo>
                  <a:pt x="308967" y="0"/>
                </a:lnTo>
                <a:lnTo>
                  <a:pt x="308967" y="98227"/>
                </a:lnTo>
                <a:cubicBezTo>
                  <a:pt x="308967" y="151408"/>
                  <a:pt x="302816" y="189707"/>
                  <a:pt x="290513" y="213122"/>
                </a:cubicBezTo>
                <a:cubicBezTo>
                  <a:pt x="273447" y="245269"/>
                  <a:pt x="246857" y="269478"/>
                  <a:pt x="210741" y="285750"/>
                </a:cubicBezTo>
                <a:lnTo>
                  <a:pt x="184547" y="243483"/>
                </a:lnTo>
                <a:cubicBezTo>
                  <a:pt x="205978" y="234752"/>
                  <a:pt x="221953" y="220960"/>
                  <a:pt x="232470" y="202109"/>
                </a:cubicBezTo>
                <a:cubicBezTo>
                  <a:pt x="242987" y="183257"/>
                  <a:pt x="248841" y="157361"/>
                  <a:pt x="250032" y="124421"/>
                </a:cubicBezTo>
                <a:lnTo>
                  <a:pt x="194072" y="124421"/>
                </a:lnTo>
                <a:close/>
                <a:moveTo>
                  <a:pt x="9525" y="0"/>
                </a:moveTo>
                <a:lnTo>
                  <a:pt x="124421" y="0"/>
                </a:lnTo>
                <a:lnTo>
                  <a:pt x="124421" y="98227"/>
                </a:lnTo>
                <a:cubicBezTo>
                  <a:pt x="124421" y="151408"/>
                  <a:pt x="118269" y="189707"/>
                  <a:pt x="105966" y="213122"/>
                </a:cubicBezTo>
                <a:cubicBezTo>
                  <a:pt x="88900" y="245269"/>
                  <a:pt x="62310" y="269478"/>
                  <a:pt x="26194" y="285750"/>
                </a:cubicBezTo>
                <a:lnTo>
                  <a:pt x="0" y="243483"/>
                </a:lnTo>
                <a:cubicBezTo>
                  <a:pt x="21432" y="234752"/>
                  <a:pt x="37406" y="220960"/>
                  <a:pt x="47923" y="202109"/>
                </a:cubicBezTo>
                <a:cubicBezTo>
                  <a:pt x="58440" y="183257"/>
                  <a:pt x="64294" y="157361"/>
                  <a:pt x="65485" y="124421"/>
                </a:cubicBezTo>
                <a:lnTo>
                  <a:pt x="9525" y="124421"/>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600" dirty="0"/>
          </a:p>
        </p:txBody>
      </p:sp>
      <p:sp>
        <p:nvSpPr>
          <p:cNvPr id="11" name="TextBox 10">
            <a:extLst>
              <a:ext uri="{FF2B5EF4-FFF2-40B4-BE49-F238E27FC236}">
                <a16:creationId xmlns:a16="http://schemas.microsoft.com/office/drawing/2014/main" id="{B8DEC794-0BBF-4779-B633-04912980DAF7}"/>
              </a:ext>
            </a:extLst>
          </p:cNvPr>
          <p:cNvSpPr txBox="1"/>
          <p:nvPr userDrawn="1"/>
        </p:nvSpPr>
        <p:spPr>
          <a:xfrm>
            <a:off x="1396265" y="1250073"/>
            <a:ext cx="522171" cy="643911"/>
          </a:xfrm>
          <a:custGeom>
            <a:avLst/>
            <a:gdLst/>
            <a:ahLst/>
            <a:cxnLst/>
            <a:rect l="l" t="t" r="r" b="b"/>
            <a:pathLst>
              <a:path w="308967" h="285750">
                <a:moveTo>
                  <a:pt x="282774" y="0"/>
                </a:moveTo>
                <a:lnTo>
                  <a:pt x="308967" y="41672"/>
                </a:lnTo>
                <a:cubicBezTo>
                  <a:pt x="287139" y="50800"/>
                  <a:pt x="271066" y="64393"/>
                  <a:pt x="260747" y="82451"/>
                </a:cubicBezTo>
                <a:cubicBezTo>
                  <a:pt x="250428" y="100509"/>
                  <a:pt x="244673" y="126802"/>
                  <a:pt x="243483" y="161330"/>
                </a:cubicBezTo>
                <a:lnTo>
                  <a:pt x="299442" y="161330"/>
                </a:lnTo>
                <a:lnTo>
                  <a:pt x="299442" y="285750"/>
                </a:lnTo>
                <a:lnTo>
                  <a:pt x="184547" y="285750"/>
                </a:lnTo>
                <a:lnTo>
                  <a:pt x="184547" y="187524"/>
                </a:lnTo>
                <a:cubicBezTo>
                  <a:pt x="184547" y="134342"/>
                  <a:pt x="190897" y="95845"/>
                  <a:pt x="203597" y="72033"/>
                </a:cubicBezTo>
                <a:cubicBezTo>
                  <a:pt x="220266" y="40283"/>
                  <a:pt x="246658" y="16272"/>
                  <a:pt x="282774" y="0"/>
                </a:cubicBezTo>
                <a:close/>
                <a:moveTo>
                  <a:pt x="98227" y="0"/>
                </a:moveTo>
                <a:lnTo>
                  <a:pt x="124420" y="41672"/>
                </a:lnTo>
                <a:cubicBezTo>
                  <a:pt x="102592" y="50800"/>
                  <a:pt x="86519" y="64393"/>
                  <a:pt x="76200" y="82451"/>
                </a:cubicBezTo>
                <a:cubicBezTo>
                  <a:pt x="65881" y="100509"/>
                  <a:pt x="60127" y="126802"/>
                  <a:pt x="58936" y="161330"/>
                </a:cubicBezTo>
                <a:lnTo>
                  <a:pt x="114895" y="161330"/>
                </a:lnTo>
                <a:lnTo>
                  <a:pt x="114895" y="285750"/>
                </a:lnTo>
                <a:lnTo>
                  <a:pt x="0" y="285750"/>
                </a:lnTo>
                <a:lnTo>
                  <a:pt x="0" y="187524"/>
                </a:lnTo>
                <a:cubicBezTo>
                  <a:pt x="0" y="134342"/>
                  <a:pt x="6350" y="95845"/>
                  <a:pt x="19050" y="72033"/>
                </a:cubicBezTo>
                <a:cubicBezTo>
                  <a:pt x="35719" y="40283"/>
                  <a:pt x="62111" y="16272"/>
                  <a:pt x="98227"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600" dirty="0"/>
          </a:p>
        </p:txBody>
      </p:sp>
    </p:spTree>
    <p:extLst>
      <p:ext uri="{BB962C8B-B14F-4D97-AF65-F5344CB8AC3E}">
        <p14:creationId xmlns:p14="http://schemas.microsoft.com/office/powerpoint/2010/main" val="243886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6FF2C4-78E2-4B15-AF4A-A46D483F963E}"/>
              </a:ext>
            </a:extLst>
          </p:cNvPr>
          <p:cNvSpPr/>
          <p:nvPr userDrawn="1"/>
        </p:nvSpPr>
        <p:spPr>
          <a:xfrm>
            <a:off x="1" y="2104721"/>
            <a:ext cx="9140429" cy="47532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1"/>
          <p:cNvSpPr txBox="1"/>
          <p:nvPr userDrawn="1"/>
        </p:nvSpPr>
        <p:spPr>
          <a:xfrm>
            <a:off x="400051" y="2454976"/>
            <a:ext cx="5601891" cy="526298"/>
          </a:xfrm>
          <a:prstGeom prst="rect">
            <a:avLst/>
          </a:prstGeom>
        </p:spPr>
        <p:txBody>
          <a:bodyPr vert="horz" lIns="91440" tIns="34290" rIns="68580" bIns="34290" rtlCol="0" anchor="ctr" anchorCtr="0">
            <a:spAutoFit/>
          </a:bodyPr>
          <a:lstStyle>
            <a:lvl1pPr lvl="0" indent="0">
              <a:lnSpc>
                <a:spcPct val="90000"/>
              </a:lnSpc>
              <a:spcBef>
                <a:spcPts val="1000"/>
              </a:spcBef>
              <a:buFontTx/>
              <a:buNone/>
              <a:defRPr sz="4400" baseline="0">
                <a:solidFill>
                  <a:schemeClr val="bg1"/>
                </a:solidFill>
                <a:latin typeface="Rockwell" panose="02060603020205020403" pitchFamily="18"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000">
                <a:solidFill>
                  <a:schemeClr val="bg1"/>
                </a:solidFill>
                <a:latin typeface="Rockwell" panose="02060603020205020403" pitchFamily="18"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a:solidFill>
                  <a:schemeClr val="bg1"/>
                </a:solidFill>
                <a:latin typeface="Rockwell" panose="02060603020205020403" pitchFamily="18"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600">
                <a:solidFill>
                  <a:schemeClr val="bg1"/>
                </a:solidFill>
                <a:latin typeface="Rockwell" panose="02060603020205020403" pitchFamily="18"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600">
                <a:solidFill>
                  <a:schemeClr val="bg1"/>
                </a:solidFill>
                <a:latin typeface="Rockwell" panose="02060603020205020403" pitchFamily="18"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3300" b="1" dirty="0">
                <a:latin typeface="+mj-lt"/>
              </a:rPr>
              <a:t>Thank You</a:t>
            </a:r>
          </a:p>
        </p:txBody>
      </p:sp>
      <p:pic>
        <p:nvPicPr>
          <p:cNvPr id="20" name="Picture 19"/>
          <p:cNvPicPr>
            <a:picLocks noChangeAspect="1"/>
          </p:cNvPicPr>
          <p:nvPr userDrawn="1"/>
        </p:nvPicPr>
        <p:blipFill>
          <a:blip r:embed="rId2"/>
          <a:stretch>
            <a:fillRect/>
          </a:stretch>
        </p:blipFill>
        <p:spPr>
          <a:xfrm>
            <a:off x="6243364" y="847380"/>
            <a:ext cx="2211413" cy="504265"/>
          </a:xfrm>
          <a:prstGeom prst="rect">
            <a:avLst/>
          </a:prstGeom>
        </p:spPr>
      </p:pic>
      <p:sp>
        <p:nvSpPr>
          <p:cNvPr id="21" name="Subtitle 2">
            <a:extLst>
              <a:ext uri="{FF2B5EF4-FFF2-40B4-BE49-F238E27FC236}">
                <a16:creationId xmlns:a16="http://schemas.microsoft.com/office/drawing/2014/main" id="{179B0570-4B8D-4D52-9747-AE9F51AB56AA}"/>
              </a:ext>
            </a:extLst>
          </p:cNvPr>
          <p:cNvSpPr>
            <a:spLocks noGrp="1"/>
          </p:cNvSpPr>
          <p:nvPr>
            <p:ph type="subTitle" idx="1" hasCustomPrompt="1"/>
          </p:nvPr>
        </p:nvSpPr>
        <p:spPr>
          <a:xfrm>
            <a:off x="400051" y="4097097"/>
            <a:ext cx="2911151" cy="548455"/>
          </a:xfrm>
          <a:noFill/>
        </p:spPr>
        <p:txBody>
          <a:bodyPr lIns="91440" tIns="0" rIns="0" bIns="0">
            <a:noAutofit/>
          </a:bodyPr>
          <a:lstStyle>
            <a:lvl1pPr marL="0" indent="0" algn="l">
              <a:spcBef>
                <a:spcPts val="0"/>
              </a:spcBef>
              <a:buFont typeface="Arial" panose="020B0604020202020204" pitchFamily="34" charset="0"/>
              <a:buNone/>
              <a:defRPr sz="105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Name</a:t>
            </a:r>
            <a:br>
              <a:rPr lang="en-US" dirty="0"/>
            </a:br>
            <a:r>
              <a:rPr lang="en-US" dirty="0"/>
              <a:t>Title</a:t>
            </a:r>
          </a:p>
        </p:txBody>
      </p:sp>
      <p:sp>
        <p:nvSpPr>
          <p:cNvPr id="22" name="Text Placeholder 168">
            <a:extLst>
              <a:ext uri="{FF2B5EF4-FFF2-40B4-BE49-F238E27FC236}">
                <a16:creationId xmlns:a16="http://schemas.microsoft.com/office/drawing/2014/main" id="{FB36264E-D03C-4C5D-9002-DA1420C6614E}"/>
              </a:ext>
            </a:extLst>
          </p:cNvPr>
          <p:cNvSpPr>
            <a:spLocks noGrp="1"/>
          </p:cNvSpPr>
          <p:nvPr>
            <p:ph type="body" sz="quarter" idx="17" hasCustomPrompt="1"/>
          </p:nvPr>
        </p:nvSpPr>
        <p:spPr>
          <a:xfrm>
            <a:off x="400051" y="4724699"/>
            <a:ext cx="2902469" cy="770287"/>
          </a:xfrm>
          <a:noFill/>
        </p:spPr>
        <p:txBody>
          <a:bodyPr vert="horz" lIns="91440" tIns="0" rIns="0" bIns="0" rtlCol="0">
            <a:noAutofit/>
          </a:bodyPr>
          <a:lstStyle>
            <a:lvl1pPr marL="0" indent="0" algn="l">
              <a:buNone/>
              <a:defRPr lang="en-US" sz="1050" b="0" smtClean="0">
                <a:solidFill>
                  <a:schemeClr val="bg1"/>
                </a:solidFill>
              </a:defRPr>
            </a:lvl1pPr>
            <a:lvl2pPr>
              <a:defRPr lang="en-US" sz="1500" smtClean="0"/>
            </a:lvl2pPr>
            <a:lvl3pPr>
              <a:defRPr lang="en-US" sz="1350" smtClean="0"/>
            </a:lvl3pPr>
            <a:lvl4pPr>
              <a:defRPr lang="en-US" sz="1200" smtClean="0"/>
            </a:lvl4pPr>
            <a:lvl5pPr>
              <a:defRPr lang="en-US" sz="1200"/>
            </a:lvl5pPr>
          </a:lstStyle>
          <a:p>
            <a:pPr marL="171450" lvl="0" indent="-171450">
              <a:spcBef>
                <a:spcPts val="0"/>
              </a:spcBef>
            </a:pPr>
            <a:r>
              <a:rPr lang="en-US" dirty="0"/>
              <a:t>Contact Info</a:t>
            </a:r>
          </a:p>
          <a:p>
            <a:pPr marL="171450" lvl="0" indent="-171450">
              <a:spcBef>
                <a:spcPts val="0"/>
              </a:spcBef>
            </a:pPr>
            <a:r>
              <a:rPr lang="en-US" dirty="0"/>
              <a:t>Phone</a:t>
            </a:r>
          </a:p>
          <a:p>
            <a:pPr marL="171450" lvl="0" indent="-171450">
              <a:spcBef>
                <a:spcPts val="0"/>
              </a:spcBef>
            </a:pPr>
            <a:r>
              <a:rPr lang="en-US" dirty="0"/>
              <a:t>Email</a:t>
            </a:r>
          </a:p>
        </p:txBody>
      </p:sp>
      <p:sp>
        <p:nvSpPr>
          <p:cNvPr id="6" name="Footer Placeholder 5">
            <a:extLst>
              <a:ext uri="{FF2B5EF4-FFF2-40B4-BE49-F238E27FC236}">
                <a16:creationId xmlns:a16="http://schemas.microsoft.com/office/drawing/2014/main" id="{04DA8F57-23FD-4A95-95A4-416D31F4E239}"/>
              </a:ext>
            </a:extLst>
          </p:cNvPr>
          <p:cNvSpPr>
            <a:spLocks noGrp="1"/>
          </p:cNvSpPr>
          <p:nvPr>
            <p:ph type="ftr" sz="quarter" idx="18"/>
          </p:nvPr>
        </p:nvSpPr>
        <p:spPr>
          <a:xfrm>
            <a:off x="400050" y="6260095"/>
            <a:ext cx="3235010" cy="365125"/>
          </a:xfrm>
        </p:spPr>
        <p:txBody>
          <a:bodyPr/>
          <a:lstStyle>
            <a:lvl1pPr>
              <a:defRPr>
                <a:solidFill>
                  <a:schemeClr val="bg1"/>
                </a:solidFill>
              </a:defRPr>
            </a:lvl1pPr>
          </a:lstStyle>
          <a:p>
            <a:r>
              <a:rPr lang="en-US" dirty="0"/>
              <a:t>© 2022 PSEG. All Rights Reserved</a:t>
            </a:r>
          </a:p>
        </p:txBody>
      </p:sp>
    </p:spTree>
    <p:extLst>
      <p:ext uri="{BB962C8B-B14F-4D97-AF65-F5344CB8AC3E}">
        <p14:creationId xmlns:p14="http://schemas.microsoft.com/office/powerpoint/2010/main" val="253684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19204813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2" y="172088"/>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429317341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1" y="55246"/>
            <a:ext cx="6958399" cy="810827"/>
          </a:xfrm>
        </p:spPr>
        <p:txBody>
          <a:bodyPr/>
          <a:lstStyle>
            <a:lvl1pPr>
              <a:defRPr>
                <a:solidFill>
                  <a:schemeClr val="accent1"/>
                </a:solidFill>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317612650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8500710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57765877"/>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3137096996"/>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0687" y="-19688"/>
            <a:ext cx="7354884" cy="9348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tescometering.com</a:t>
            </a:r>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7" y="861383"/>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A red and black logo&#10;&#10;Description automatically generated with low confidence">
            <a:extLst>
              <a:ext uri="{FF2B5EF4-FFF2-40B4-BE49-F238E27FC236}">
                <a16:creationId xmlns:a16="http://schemas.microsoft.com/office/drawing/2014/main" id="{02A30527-4564-A866-22F6-180AC8AB0A49}"/>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23351" y="178915"/>
            <a:ext cx="1027088" cy="627559"/>
          </a:xfrm>
          <a:prstGeom prst="rect">
            <a:avLst/>
          </a:prstGeom>
        </p:spPr>
      </p:pic>
    </p:spTree>
    <p:extLst>
      <p:ext uri="{BB962C8B-B14F-4D97-AF65-F5344CB8AC3E}">
        <p14:creationId xmlns:p14="http://schemas.microsoft.com/office/powerpoint/2010/main" val="223115884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673" r:id="rId12"/>
    <p:sldLayoutId id="2147483710" r:id="rId13"/>
    <p:sldLayoutId id="2147483711" r:id="rId14"/>
    <p:sldLayoutId id="2147483676" r:id="rId15"/>
    <p:sldLayoutId id="2147483677"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Lst>
  <p:hf hdr="0" dt="0"/>
  <p:txStyles>
    <p:titleStyle>
      <a:lvl1pPr algn="l" defTabSz="914400" rtl="0" eaLnBrk="1" latinLnBrk="0" hangingPunct="1">
        <a:lnSpc>
          <a:spcPct val="90000"/>
        </a:lnSpc>
        <a:spcBef>
          <a:spcPct val="0"/>
        </a:spcBef>
        <a:buNone/>
        <a:defRPr lang="en-US" sz="3600" kern="1200" cap="small" dirty="0" smtClean="0">
          <a:solidFill>
            <a:schemeClr val="accent6">
              <a:lumMod val="50000"/>
            </a:schemeClr>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diagramColors" Target="../diagrams/colors1.xml"/><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22.png"/><Relationship Id="rId5" Type="http://schemas.openxmlformats.org/officeDocument/2006/relationships/diagramLayout" Target="../diagrams/layout1.xml"/><Relationship Id="rId10" Type="http://schemas.openxmlformats.org/officeDocument/2006/relationships/image" Target="../media/image21.png"/><Relationship Id="rId4" Type="http://schemas.openxmlformats.org/officeDocument/2006/relationships/diagramData" Target="../diagrams/data1.xml"/><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tmp"/></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cid:image002.png@01D95331.EFA39B80" TargetMode="External"/><Relationship Id="rId5" Type="http://schemas.openxmlformats.org/officeDocument/2006/relationships/image" Target="../media/image52.png"/><Relationship Id="rId4" Type="http://schemas.openxmlformats.org/officeDocument/2006/relationships/image" Target="cid:image001.png@01D95331.EFA39B80"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3B5F18-9223-4EA5-8186-9DCC7A37AADC}"/>
              </a:ext>
            </a:extLst>
          </p:cNvPr>
          <p:cNvSpPr>
            <a:spLocks noGrp="1"/>
          </p:cNvSpPr>
          <p:nvPr>
            <p:ph type="ctrTitle"/>
          </p:nvPr>
        </p:nvSpPr>
        <p:spPr>
          <a:xfrm>
            <a:off x="2057400" y="3001800"/>
            <a:ext cx="7086600" cy="1557595"/>
          </a:xfrm>
        </p:spPr>
        <p:txBody>
          <a:bodyPr>
            <a:noAutofit/>
          </a:bodyPr>
          <a:lstStyle/>
          <a:p>
            <a:pPr>
              <a:lnSpc>
                <a:spcPts val="5800"/>
              </a:lnSpc>
            </a:pPr>
            <a:r>
              <a:rPr lang="en-US" altLang="en-US" sz="5500" dirty="0">
                <a:solidFill>
                  <a:schemeClr val="accent6">
                    <a:lumMod val="50000"/>
                  </a:schemeClr>
                </a:solidFill>
              </a:rPr>
              <a:t>Micro-Arc Detection </a:t>
            </a:r>
            <a:br>
              <a:rPr lang="en-US" altLang="en-US" sz="5500" dirty="0">
                <a:solidFill>
                  <a:schemeClr val="accent6">
                    <a:lumMod val="50000"/>
                  </a:schemeClr>
                </a:solidFill>
              </a:rPr>
            </a:br>
            <a:r>
              <a:rPr lang="en-US" altLang="en-US" sz="5500" dirty="0">
                <a:solidFill>
                  <a:schemeClr val="accent6">
                    <a:lumMod val="50000"/>
                  </a:schemeClr>
                </a:solidFill>
              </a:rPr>
              <a:t>as Part of Your AMI System</a:t>
            </a:r>
            <a:endParaRPr lang="en-US" sz="5500" dirty="0">
              <a:solidFill>
                <a:schemeClr val="accent6">
                  <a:lumMod val="50000"/>
                </a:schemeClr>
              </a:solidFill>
              <a:latin typeface="+mj-lt"/>
              <a:cs typeface="Arial" panose="020B0604020202020204" pitchFamily="34" charset="0"/>
            </a:endParaRPr>
          </a:p>
        </p:txBody>
      </p:sp>
      <p:sp>
        <p:nvSpPr>
          <p:cNvPr id="2" name="Text Placeholder 5">
            <a:extLst>
              <a:ext uri="{FF2B5EF4-FFF2-40B4-BE49-F238E27FC236}">
                <a16:creationId xmlns:a16="http://schemas.microsoft.com/office/drawing/2014/main" id="{06C244FF-0620-5ADB-BD0B-BEBA452EAD52}"/>
              </a:ext>
            </a:extLst>
          </p:cNvPr>
          <p:cNvSpPr>
            <a:spLocks noGrp="1"/>
          </p:cNvSpPr>
          <p:nvPr>
            <p:ph type="body" sz="quarter" idx="10"/>
          </p:nvPr>
        </p:nvSpPr>
        <p:spPr>
          <a:xfrm>
            <a:off x="4942114" y="5125109"/>
            <a:ext cx="3724805" cy="373159"/>
          </a:xfrm>
        </p:spPr>
        <p:txBody>
          <a:bodyPr>
            <a:noAutofit/>
          </a:bodyPr>
          <a:lstStyle/>
          <a:p>
            <a:r>
              <a:rPr lang="en-US" sz="1500" dirty="0"/>
              <a:t>Southeastern Meter School Module 400</a:t>
            </a:r>
          </a:p>
        </p:txBody>
      </p:sp>
      <p:sp>
        <p:nvSpPr>
          <p:cNvPr id="4" name="Text Placeholder 7">
            <a:extLst>
              <a:ext uri="{FF2B5EF4-FFF2-40B4-BE49-F238E27FC236}">
                <a16:creationId xmlns:a16="http://schemas.microsoft.com/office/drawing/2014/main" id="{91D8A404-DDDF-5E68-31E3-D5CEBF48DBEC}"/>
              </a:ext>
            </a:extLst>
          </p:cNvPr>
          <p:cNvSpPr>
            <a:spLocks noGrp="1"/>
          </p:cNvSpPr>
          <p:nvPr>
            <p:ph type="body" sz="quarter" idx="12"/>
          </p:nvPr>
        </p:nvSpPr>
        <p:spPr>
          <a:xfrm>
            <a:off x="5422069" y="5667431"/>
            <a:ext cx="3244850" cy="271161"/>
          </a:xfrm>
        </p:spPr>
        <p:txBody>
          <a:bodyPr>
            <a:normAutofit fontScale="92500" lnSpcReduction="20000"/>
          </a:bodyPr>
          <a:lstStyle/>
          <a:p>
            <a:r>
              <a:rPr lang="en-US" dirty="0"/>
              <a:t>Tom Lawton</a:t>
            </a:r>
          </a:p>
        </p:txBody>
      </p:sp>
      <p:pic>
        <p:nvPicPr>
          <p:cNvPr id="5" name="Picture 4" descr="A logo for a measuring school&#10;&#10;Description automatically generated with medium confidence">
            <a:extLst>
              <a:ext uri="{FF2B5EF4-FFF2-40B4-BE49-F238E27FC236}">
                <a16:creationId xmlns:a16="http://schemas.microsoft.com/office/drawing/2014/main" id="{EFC75C63-FCE1-2843-F26D-C7144B49C3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6706" y="5125109"/>
            <a:ext cx="2908300" cy="1790700"/>
          </a:xfrm>
          <a:prstGeom prst="rect">
            <a:avLst/>
          </a:prstGeom>
        </p:spPr>
      </p:pic>
      <p:sp>
        <p:nvSpPr>
          <p:cNvPr id="3" name="Text Placeholder 6">
            <a:extLst>
              <a:ext uri="{FF2B5EF4-FFF2-40B4-BE49-F238E27FC236}">
                <a16:creationId xmlns:a16="http://schemas.microsoft.com/office/drawing/2014/main" id="{27DF0036-8BA9-2E42-B880-EA18DAFAE99F}"/>
              </a:ext>
            </a:extLst>
          </p:cNvPr>
          <p:cNvSpPr>
            <a:spLocks noGrp="1"/>
          </p:cNvSpPr>
          <p:nvPr>
            <p:ph type="body" sz="quarter" idx="11"/>
          </p:nvPr>
        </p:nvSpPr>
        <p:spPr>
          <a:xfrm>
            <a:off x="4767943" y="5396270"/>
            <a:ext cx="3898976" cy="373159"/>
          </a:xfrm>
        </p:spPr>
        <p:txBody>
          <a:bodyPr>
            <a:noAutofit/>
          </a:bodyPr>
          <a:lstStyle/>
          <a:p>
            <a:r>
              <a:rPr lang="en-US" sz="1500" dirty="0"/>
              <a:t>Wednesday March 20 3:00 PM – 3:45 PM</a:t>
            </a:r>
          </a:p>
        </p:txBody>
      </p:sp>
    </p:spTree>
    <p:extLst>
      <p:ext uri="{BB962C8B-B14F-4D97-AF65-F5344CB8AC3E}">
        <p14:creationId xmlns:p14="http://schemas.microsoft.com/office/powerpoint/2010/main" val="233986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nger Sign Royalty-Free Images, Stock Photos &amp; Pictures | Shutterstock">
            <a:extLst>
              <a:ext uri="{FF2B5EF4-FFF2-40B4-BE49-F238E27FC236}">
                <a16:creationId xmlns:a16="http://schemas.microsoft.com/office/drawing/2014/main" id="{D4F3AA23-052E-A982-097D-61AD5A2C97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389"/>
          <a:stretch/>
        </p:blipFill>
        <p:spPr bwMode="auto">
          <a:xfrm>
            <a:off x="5638800" y="1621297"/>
            <a:ext cx="3302000" cy="30798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03E672-604C-81D6-F20E-7EFC4BC86E62}"/>
              </a:ext>
            </a:extLst>
          </p:cNvPr>
          <p:cNvSpPr>
            <a:spLocks noGrp="1"/>
          </p:cNvSpPr>
          <p:nvPr>
            <p:ph type="title"/>
          </p:nvPr>
        </p:nvSpPr>
        <p:spPr/>
        <p:txBody>
          <a:bodyPr/>
          <a:lstStyle/>
          <a:p>
            <a:r>
              <a:rPr lang="en-US" dirty="0"/>
              <a:t>Your Data &amp; You</a:t>
            </a:r>
          </a:p>
        </p:txBody>
      </p:sp>
      <p:sp>
        <p:nvSpPr>
          <p:cNvPr id="3" name="Content Placeholder 2">
            <a:extLst>
              <a:ext uri="{FF2B5EF4-FFF2-40B4-BE49-F238E27FC236}">
                <a16:creationId xmlns:a16="http://schemas.microsoft.com/office/drawing/2014/main" id="{F2880E66-F6D0-2F2A-A2EF-56A344D538D1}"/>
              </a:ext>
            </a:extLst>
          </p:cNvPr>
          <p:cNvSpPr>
            <a:spLocks noGrp="1"/>
          </p:cNvSpPr>
          <p:nvPr>
            <p:ph idx="1"/>
          </p:nvPr>
        </p:nvSpPr>
        <p:spPr>
          <a:xfrm>
            <a:off x="628650" y="1309817"/>
            <a:ext cx="5467350" cy="4842433"/>
          </a:xfrm>
        </p:spPr>
        <p:txBody>
          <a:bodyPr>
            <a:normAutofit/>
          </a:bodyPr>
          <a:lstStyle/>
          <a:p>
            <a:r>
              <a:rPr lang="en-US" dirty="0"/>
              <a:t>Reporting and data is the lifeblood of a healthy Micro-arc detection ecosystem</a:t>
            </a:r>
          </a:p>
          <a:p>
            <a:r>
              <a:rPr lang="en-US" dirty="0"/>
              <a:t>Alarms are good, but not enough</a:t>
            </a:r>
          </a:p>
          <a:p>
            <a:r>
              <a:rPr lang="en-US" dirty="0"/>
              <a:t>High temp and vibration alarms</a:t>
            </a:r>
          </a:p>
          <a:p>
            <a:pPr lvl="1"/>
            <a:r>
              <a:rPr lang="en-US" dirty="0"/>
              <a:t>These are good alarms but are typically indicators of other issues (e.g. rusted sockets, site specific issues) or a late arriving flag for a failed socket.</a:t>
            </a:r>
          </a:p>
          <a:p>
            <a:r>
              <a:rPr lang="en-US" dirty="0"/>
              <a:t>What should my settings be?</a:t>
            </a:r>
          </a:p>
        </p:txBody>
      </p:sp>
      <p:sp>
        <p:nvSpPr>
          <p:cNvPr id="4" name="Footer Placeholder 3">
            <a:extLst>
              <a:ext uri="{FF2B5EF4-FFF2-40B4-BE49-F238E27FC236}">
                <a16:creationId xmlns:a16="http://schemas.microsoft.com/office/drawing/2014/main" id="{1F35EA93-F02D-2B10-AAC7-AEE62F2D62B1}"/>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C7DE1F2-FDB4-6B7D-20B7-DA53DDFCB5DC}"/>
              </a:ext>
            </a:extLst>
          </p:cNvPr>
          <p:cNvSpPr>
            <a:spLocks noGrp="1"/>
          </p:cNvSpPr>
          <p:nvPr>
            <p:ph type="sldNum" sz="quarter" idx="4"/>
          </p:nvPr>
        </p:nvSpPr>
        <p:spPr>
          <a:xfrm>
            <a:off x="6705600" y="6356353"/>
            <a:ext cx="2057400" cy="365125"/>
          </a:xfrm>
        </p:spPr>
        <p:txBody>
          <a:bodyPr/>
          <a:lstStyle/>
          <a:p>
            <a:fld id="{BA9ABCF8-B696-4AAE-AEF6-910B77DD8B89}" type="slidenum">
              <a:rPr lang="en-US" smtClean="0"/>
              <a:t>10</a:t>
            </a:fld>
            <a:endParaRPr lang="en-US" dirty="0"/>
          </a:p>
        </p:txBody>
      </p:sp>
    </p:spTree>
    <p:extLst>
      <p:ext uri="{BB962C8B-B14F-4D97-AF65-F5344CB8AC3E}">
        <p14:creationId xmlns:p14="http://schemas.microsoft.com/office/powerpoint/2010/main" val="366734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3E672-604C-81D6-F20E-7EFC4BC86E62}"/>
              </a:ext>
            </a:extLst>
          </p:cNvPr>
          <p:cNvSpPr>
            <a:spLocks noGrp="1"/>
          </p:cNvSpPr>
          <p:nvPr>
            <p:ph type="title"/>
          </p:nvPr>
        </p:nvSpPr>
        <p:spPr/>
        <p:txBody>
          <a:bodyPr/>
          <a:lstStyle/>
          <a:p>
            <a:r>
              <a:rPr lang="en-US" dirty="0">
                <a:solidFill>
                  <a:srgbClr val="FF0000"/>
                </a:solidFill>
              </a:rPr>
              <a:t>Your Data &amp; You: Your Settings</a:t>
            </a:r>
          </a:p>
        </p:txBody>
      </p:sp>
      <p:sp>
        <p:nvSpPr>
          <p:cNvPr id="3" name="Content Placeholder 2">
            <a:extLst>
              <a:ext uri="{FF2B5EF4-FFF2-40B4-BE49-F238E27FC236}">
                <a16:creationId xmlns:a16="http://schemas.microsoft.com/office/drawing/2014/main" id="{F2880E66-F6D0-2F2A-A2EF-56A344D538D1}"/>
              </a:ext>
            </a:extLst>
          </p:cNvPr>
          <p:cNvSpPr>
            <a:spLocks noGrp="1"/>
          </p:cNvSpPr>
          <p:nvPr>
            <p:ph idx="1"/>
          </p:nvPr>
        </p:nvSpPr>
        <p:spPr/>
        <p:txBody>
          <a:bodyPr/>
          <a:lstStyle/>
          <a:p>
            <a:r>
              <a:rPr lang="en-US" dirty="0"/>
              <a:t>What should my settings be?</a:t>
            </a:r>
          </a:p>
          <a:p>
            <a:pPr lvl="1"/>
            <a:r>
              <a:rPr lang="en-US" dirty="0"/>
              <a:t>Depends on the utility</a:t>
            </a:r>
          </a:p>
          <a:p>
            <a:pPr lvl="2"/>
            <a:r>
              <a:rPr lang="en-US" dirty="0"/>
              <a:t>Each utility will have their own sweet spot when it comes to their problem sets; this can take a bit of time to dial in</a:t>
            </a:r>
          </a:p>
          <a:p>
            <a:pPr lvl="2"/>
            <a:r>
              <a:rPr lang="en-US" dirty="0"/>
              <a:t>Variables like:</a:t>
            </a:r>
          </a:p>
          <a:p>
            <a:pPr lvl="3"/>
            <a:r>
              <a:rPr lang="en-US" dirty="0"/>
              <a:t>Age of meter population</a:t>
            </a:r>
          </a:p>
          <a:p>
            <a:pPr lvl="3"/>
            <a:r>
              <a:rPr lang="en-US" dirty="0"/>
              <a:t>Type of meter sockets (lever bypass vs ring </a:t>
            </a:r>
            <a:r>
              <a:rPr lang="en-US" dirty="0" err="1"/>
              <a:t>etc</a:t>
            </a:r>
            <a:r>
              <a:rPr lang="en-US" dirty="0"/>
              <a:t>)</a:t>
            </a:r>
          </a:p>
          <a:p>
            <a:pPr lvl="3"/>
            <a:r>
              <a:rPr lang="en-US" dirty="0"/>
              <a:t>Climate (inland vs coastal)</a:t>
            </a:r>
          </a:p>
          <a:p>
            <a:pPr lvl="1"/>
            <a:r>
              <a:rPr lang="en-US" dirty="0"/>
              <a:t>Depends on the meter manufacturer</a:t>
            </a:r>
          </a:p>
          <a:p>
            <a:pPr lvl="2"/>
            <a:r>
              <a:rPr lang="en-US" dirty="0"/>
              <a:t>Itron and L+G implemented different data capture methods and provide disparate reporting formats and granularity of data capture</a:t>
            </a:r>
          </a:p>
          <a:p>
            <a:pPr marL="457200" lvl="1" indent="0">
              <a:buNone/>
            </a:pPr>
            <a:endParaRPr lang="en-US" dirty="0"/>
          </a:p>
        </p:txBody>
      </p:sp>
      <p:sp>
        <p:nvSpPr>
          <p:cNvPr id="4" name="Footer Placeholder 3">
            <a:extLst>
              <a:ext uri="{FF2B5EF4-FFF2-40B4-BE49-F238E27FC236}">
                <a16:creationId xmlns:a16="http://schemas.microsoft.com/office/drawing/2014/main" id="{1F35EA93-F02D-2B10-AAC7-AEE62F2D62B1}"/>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C7DE1F2-FDB4-6B7D-20B7-DA53DDFCB5DC}"/>
              </a:ext>
            </a:extLst>
          </p:cNvPr>
          <p:cNvSpPr>
            <a:spLocks noGrp="1"/>
          </p:cNvSpPr>
          <p:nvPr>
            <p:ph type="sldNum" sz="quarter" idx="4"/>
          </p:nvPr>
        </p:nvSpPr>
        <p:spPr>
          <a:xfrm>
            <a:off x="6705600" y="6356353"/>
            <a:ext cx="2057400" cy="365125"/>
          </a:xfrm>
        </p:spPr>
        <p:txBody>
          <a:bodyPr/>
          <a:lstStyle/>
          <a:p>
            <a:fld id="{BA9ABCF8-B696-4AAE-AEF6-910B77DD8B89}" type="slidenum">
              <a:rPr lang="en-US" smtClean="0"/>
              <a:t>11</a:t>
            </a:fld>
            <a:endParaRPr lang="en-US" dirty="0"/>
          </a:p>
        </p:txBody>
      </p:sp>
    </p:spTree>
    <p:extLst>
      <p:ext uri="{BB962C8B-B14F-4D97-AF65-F5344CB8AC3E}">
        <p14:creationId xmlns:p14="http://schemas.microsoft.com/office/powerpoint/2010/main" val="905682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3E672-604C-81D6-F20E-7EFC4BC86E62}"/>
              </a:ext>
            </a:extLst>
          </p:cNvPr>
          <p:cNvSpPr>
            <a:spLocks noGrp="1"/>
          </p:cNvSpPr>
          <p:nvPr>
            <p:ph type="title"/>
          </p:nvPr>
        </p:nvSpPr>
        <p:spPr/>
        <p:txBody>
          <a:bodyPr/>
          <a:lstStyle/>
          <a:p>
            <a:r>
              <a:rPr lang="en-US" dirty="0"/>
              <a:t>Your Data &amp; You: L+G Settings</a:t>
            </a:r>
          </a:p>
        </p:txBody>
      </p:sp>
      <p:sp>
        <p:nvSpPr>
          <p:cNvPr id="3" name="Content Placeholder 2">
            <a:extLst>
              <a:ext uri="{FF2B5EF4-FFF2-40B4-BE49-F238E27FC236}">
                <a16:creationId xmlns:a16="http://schemas.microsoft.com/office/drawing/2014/main" id="{F2880E66-F6D0-2F2A-A2EF-56A344D538D1}"/>
              </a:ext>
            </a:extLst>
          </p:cNvPr>
          <p:cNvSpPr>
            <a:spLocks noGrp="1"/>
          </p:cNvSpPr>
          <p:nvPr>
            <p:ph idx="1"/>
          </p:nvPr>
        </p:nvSpPr>
        <p:spPr/>
        <p:txBody>
          <a:bodyPr/>
          <a:lstStyle/>
          <a:p>
            <a:r>
              <a:rPr lang="en-US" dirty="0"/>
              <a:t>L+G Settings</a:t>
            </a:r>
          </a:p>
          <a:p>
            <a:pPr lvl="1"/>
            <a:r>
              <a:rPr lang="en-US" dirty="0"/>
              <a:t>Captures raw arcs in Load Profile</a:t>
            </a:r>
          </a:p>
          <a:p>
            <a:pPr lvl="1"/>
            <a:r>
              <a:rPr lang="en-US" dirty="0"/>
              <a:t>Can capture 4-5 arcs/second</a:t>
            </a:r>
          </a:p>
          <a:p>
            <a:pPr lvl="1"/>
            <a:r>
              <a:rPr lang="en-US" dirty="0"/>
              <a:t>Can capture “highest rise”, “temp”, and other important co-variables</a:t>
            </a:r>
          </a:p>
          <a:p>
            <a:r>
              <a:rPr lang="en-US" dirty="0"/>
              <a:t>Basic set-up is easy: select the number of arcs/day required to trigger an Arc Alarm*</a:t>
            </a:r>
          </a:p>
          <a:p>
            <a:pPr lvl="1"/>
            <a:r>
              <a:rPr lang="en-US" dirty="0"/>
              <a:t>*Currently tied to High Temp alarm</a:t>
            </a:r>
          </a:p>
          <a:p>
            <a:pPr marL="0" indent="0">
              <a:buNone/>
            </a:pPr>
            <a:endParaRPr lang="en-US" dirty="0"/>
          </a:p>
          <a:p>
            <a:pPr lvl="1"/>
            <a:endParaRPr lang="en-US" dirty="0"/>
          </a:p>
          <a:p>
            <a:pPr marL="457200" lvl="1" indent="0">
              <a:buNone/>
            </a:pPr>
            <a:endParaRPr lang="en-US" dirty="0"/>
          </a:p>
        </p:txBody>
      </p:sp>
      <p:sp>
        <p:nvSpPr>
          <p:cNvPr id="4" name="Footer Placeholder 3">
            <a:extLst>
              <a:ext uri="{FF2B5EF4-FFF2-40B4-BE49-F238E27FC236}">
                <a16:creationId xmlns:a16="http://schemas.microsoft.com/office/drawing/2014/main" id="{1F35EA93-F02D-2B10-AAC7-AEE62F2D62B1}"/>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C7DE1F2-FDB4-6B7D-20B7-DA53DDFCB5DC}"/>
              </a:ext>
            </a:extLst>
          </p:cNvPr>
          <p:cNvSpPr>
            <a:spLocks noGrp="1"/>
          </p:cNvSpPr>
          <p:nvPr>
            <p:ph type="sldNum" sz="quarter" idx="4"/>
          </p:nvPr>
        </p:nvSpPr>
        <p:spPr>
          <a:xfrm>
            <a:off x="6705600" y="6356353"/>
            <a:ext cx="2057400" cy="365125"/>
          </a:xfrm>
        </p:spPr>
        <p:txBody>
          <a:bodyPr/>
          <a:lstStyle/>
          <a:p>
            <a:fld id="{BA9ABCF8-B696-4AAE-AEF6-910B77DD8B89}" type="slidenum">
              <a:rPr lang="en-US" smtClean="0"/>
              <a:t>12</a:t>
            </a:fld>
            <a:endParaRPr lang="en-US" dirty="0"/>
          </a:p>
        </p:txBody>
      </p:sp>
    </p:spTree>
    <p:extLst>
      <p:ext uri="{BB962C8B-B14F-4D97-AF65-F5344CB8AC3E}">
        <p14:creationId xmlns:p14="http://schemas.microsoft.com/office/powerpoint/2010/main" val="3756730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9B0DC9A-94CF-4943-8D2D-E96A6DDC2461}"/>
              </a:ext>
            </a:extLst>
          </p:cNvPr>
          <p:cNvSpPr>
            <a:spLocks noGrp="1"/>
          </p:cNvSpPr>
          <p:nvPr>
            <p:ph type="title"/>
          </p:nvPr>
        </p:nvSpPr>
        <p:spPr/>
        <p:txBody>
          <a:bodyPr>
            <a:normAutofit/>
          </a:bodyPr>
          <a:lstStyle/>
          <a:p>
            <a:r>
              <a:rPr lang="en-US" dirty="0"/>
              <a:t>PSEG Long Island Case Study</a:t>
            </a:r>
          </a:p>
        </p:txBody>
      </p:sp>
      <p:sp>
        <p:nvSpPr>
          <p:cNvPr id="186" name="Text Placeholder 185">
            <a:extLst>
              <a:ext uri="{FF2B5EF4-FFF2-40B4-BE49-F238E27FC236}">
                <a16:creationId xmlns:a16="http://schemas.microsoft.com/office/drawing/2014/main" id="{5CA707E0-C06F-4F53-96E7-70024D973AC8}"/>
              </a:ext>
            </a:extLst>
          </p:cNvPr>
          <p:cNvSpPr>
            <a:spLocks noGrp="1"/>
          </p:cNvSpPr>
          <p:nvPr>
            <p:ph type="body" idx="1"/>
          </p:nvPr>
        </p:nvSpPr>
        <p:spPr/>
        <p:txBody>
          <a:bodyPr/>
          <a:lstStyle/>
          <a:p>
            <a:r>
              <a:rPr lang="en-US" dirty="0"/>
              <a:t>PSEG Long Island, TESCO, L+G</a:t>
            </a:r>
          </a:p>
        </p:txBody>
      </p:sp>
      <p:sp>
        <p:nvSpPr>
          <p:cNvPr id="2" name="Slide Number Placeholder 4">
            <a:extLst>
              <a:ext uri="{FF2B5EF4-FFF2-40B4-BE49-F238E27FC236}">
                <a16:creationId xmlns:a16="http://schemas.microsoft.com/office/drawing/2014/main" id="{46D21218-9B88-9636-9A30-43471E349FED}"/>
              </a:ext>
            </a:extLst>
          </p:cNvPr>
          <p:cNvSpPr>
            <a:spLocks noGrp="1"/>
          </p:cNvSpPr>
          <p:nvPr>
            <p:ph type="sldNum" sz="quarter" idx="4"/>
          </p:nvPr>
        </p:nvSpPr>
        <p:spPr>
          <a:xfrm>
            <a:off x="6705600" y="6287739"/>
            <a:ext cx="2057400" cy="365125"/>
          </a:xfrm>
        </p:spPr>
        <p:txBody>
          <a:bodyPr/>
          <a:lstStyle/>
          <a:p>
            <a:pPr defTabSz="685800"/>
            <a:fld id="{E7BFA6FB-95A3-4A80-9B08-A176DC0622C9}" type="slidenum">
              <a:rPr lang="en-US">
                <a:solidFill>
                  <a:srgbClr val="444444"/>
                </a:solidFill>
                <a:latin typeface="Arial" panose="020B0604020202020204"/>
              </a:rPr>
              <a:pPr defTabSz="685800"/>
              <a:t>13</a:t>
            </a:fld>
            <a:endParaRPr lang="en-US">
              <a:solidFill>
                <a:srgbClr val="444444"/>
              </a:solidFill>
              <a:latin typeface="Arial" panose="020B0604020202020204"/>
            </a:endParaRPr>
          </a:p>
        </p:txBody>
      </p:sp>
      <p:sp>
        <p:nvSpPr>
          <p:cNvPr id="3" name="Footer Placeholder 3">
            <a:extLst>
              <a:ext uri="{FF2B5EF4-FFF2-40B4-BE49-F238E27FC236}">
                <a16:creationId xmlns:a16="http://schemas.microsoft.com/office/drawing/2014/main" id="{EC06C5E0-60E4-F4FB-FDAC-58FB8CFCE3BB}"/>
              </a:ext>
            </a:extLst>
          </p:cNvPr>
          <p:cNvSpPr>
            <a:spLocks noGrp="1"/>
          </p:cNvSpPr>
          <p:nvPr>
            <p:ph type="ftr" sz="quarter" idx="3"/>
          </p:nvPr>
        </p:nvSpPr>
        <p:spPr>
          <a:xfrm>
            <a:off x="2186609" y="6336618"/>
            <a:ext cx="3086100" cy="365125"/>
          </a:xfrm>
        </p:spPr>
        <p:txBody>
          <a:bodyPr/>
          <a:lstStyle/>
          <a:p>
            <a:r>
              <a:rPr lang="en-US" dirty="0" err="1"/>
              <a:t>tescometering.com</a:t>
            </a:r>
            <a:endParaRPr lang="en-US" dirty="0"/>
          </a:p>
        </p:txBody>
      </p:sp>
    </p:spTree>
    <p:extLst>
      <p:ext uri="{BB962C8B-B14F-4D97-AF65-F5344CB8AC3E}">
        <p14:creationId xmlns:p14="http://schemas.microsoft.com/office/powerpoint/2010/main" val="2363848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7B2744-E6B4-A4FB-07A2-FCD29C5256DF}"/>
              </a:ext>
            </a:extLst>
          </p:cNvPr>
          <p:cNvSpPr/>
          <p:nvPr/>
        </p:nvSpPr>
        <p:spPr>
          <a:xfrm>
            <a:off x="5196841" y="1690370"/>
            <a:ext cx="3712150" cy="288544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7" name="Title 6">
            <a:extLst>
              <a:ext uri="{FF2B5EF4-FFF2-40B4-BE49-F238E27FC236}">
                <a16:creationId xmlns:a16="http://schemas.microsoft.com/office/drawing/2014/main" id="{DF5419AA-92D3-45A9-A3A0-1C4C0DF87838}"/>
              </a:ext>
            </a:extLst>
          </p:cNvPr>
          <p:cNvSpPr>
            <a:spLocks noGrp="1"/>
          </p:cNvSpPr>
          <p:nvPr>
            <p:ph type="title"/>
          </p:nvPr>
        </p:nvSpPr>
        <p:spPr/>
        <p:txBody>
          <a:bodyPr>
            <a:normAutofit/>
          </a:bodyPr>
          <a:lstStyle/>
          <a:p>
            <a:r>
              <a:rPr lang="en-US" dirty="0"/>
              <a:t>Project Background</a:t>
            </a:r>
          </a:p>
        </p:txBody>
      </p:sp>
      <p:sp>
        <p:nvSpPr>
          <p:cNvPr id="18" name="Content Placeholder 17">
            <a:extLst>
              <a:ext uri="{FF2B5EF4-FFF2-40B4-BE49-F238E27FC236}">
                <a16:creationId xmlns:a16="http://schemas.microsoft.com/office/drawing/2014/main" id="{8D196AA7-DAA9-456C-A160-658BC312206C}"/>
              </a:ext>
            </a:extLst>
          </p:cNvPr>
          <p:cNvSpPr>
            <a:spLocks noGrp="1"/>
          </p:cNvSpPr>
          <p:nvPr>
            <p:ph idx="1"/>
          </p:nvPr>
        </p:nvSpPr>
        <p:spPr>
          <a:xfrm>
            <a:off x="235009" y="1309817"/>
            <a:ext cx="4870391" cy="4842433"/>
          </a:xfrm>
        </p:spPr>
        <p:txBody>
          <a:bodyPr>
            <a:normAutofit fontScale="70000" lnSpcReduction="20000"/>
          </a:bodyPr>
          <a:lstStyle/>
          <a:p>
            <a:r>
              <a:rPr lang="en-US" dirty="0"/>
              <a:t>PSEG LI</a:t>
            </a:r>
          </a:p>
          <a:p>
            <a:pPr lvl="1"/>
            <a:r>
              <a:rPr lang="en-US" dirty="0"/>
              <a:t>1.2 million connected customers (electric)</a:t>
            </a:r>
          </a:p>
          <a:p>
            <a:pPr lvl="1"/>
            <a:r>
              <a:rPr lang="en-US" dirty="0"/>
              <a:t>Fully AMI deployed, L+G Gridstream</a:t>
            </a:r>
          </a:p>
          <a:p>
            <a:pPr lvl="2"/>
            <a:r>
              <a:rPr lang="en-US" dirty="0"/>
              <a:t>Deployment commenced: 2018</a:t>
            </a:r>
          </a:p>
          <a:p>
            <a:pPr lvl="2"/>
            <a:r>
              <a:rPr lang="en-US" dirty="0"/>
              <a:t>Deployment completed: Spring 2022</a:t>
            </a:r>
          </a:p>
          <a:p>
            <a:r>
              <a:rPr lang="en-US" dirty="0"/>
              <a:t>TESCO</a:t>
            </a:r>
          </a:p>
          <a:p>
            <a:pPr lvl="1"/>
            <a:r>
              <a:rPr lang="en-US" dirty="0"/>
              <a:t>Developed ArcSense</a:t>
            </a:r>
            <a:r>
              <a:rPr lang="en-US" baseline="30000" dirty="0"/>
              <a:t>®</a:t>
            </a:r>
            <a:r>
              <a:rPr lang="en-US" dirty="0"/>
              <a:t> technology in-house</a:t>
            </a:r>
          </a:p>
          <a:p>
            <a:pPr lvl="1"/>
            <a:r>
              <a:rPr lang="en-US" dirty="0"/>
              <a:t>Worked with L+G to provide as a formal offering</a:t>
            </a:r>
          </a:p>
          <a:p>
            <a:pPr lvl="1"/>
            <a:r>
              <a:rPr lang="en-US" dirty="0"/>
              <a:t>PSEG LI offered to run a pilot program of ~4,500 meters</a:t>
            </a:r>
          </a:p>
          <a:p>
            <a:pPr lvl="1"/>
            <a:r>
              <a:rPr lang="en-US" dirty="0"/>
              <a:t>Pilot launched in Fall 2021</a:t>
            </a:r>
          </a:p>
          <a:p>
            <a:r>
              <a:rPr lang="en-US" dirty="0"/>
              <a:t>L+G</a:t>
            </a:r>
          </a:p>
          <a:p>
            <a:pPr lvl="1"/>
            <a:r>
              <a:rPr lang="en-US" dirty="0"/>
              <a:t>Provided platform and access to load profile data for arc reads</a:t>
            </a:r>
          </a:p>
          <a:p>
            <a:pPr lvl="1"/>
            <a:r>
              <a:rPr lang="en-US" dirty="0"/>
              <a:t>Incorporating the technology into their next gen, Revelo</a:t>
            </a:r>
            <a:r>
              <a:rPr lang="en-US" baseline="30000" dirty="0"/>
              <a:t>® </a:t>
            </a:r>
            <a:r>
              <a:rPr lang="en-US" dirty="0"/>
              <a:t>meter</a:t>
            </a:r>
          </a:p>
        </p:txBody>
      </p:sp>
      <p:sp>
        <p:nvSpPr>
          <p:cNvPr id="5" name="Slide Number Placeholder 4">
            <a:extLst>
              <a:ext uri="{FF2B5EF4-FFF2-40B4-BE49-F238E27FC236}">
                <a16:creationId xmlns:a16="http://schemas.microsoft.com/office/drawing/2014/main" id="{F3909558-1E91-4904-8101-C2D15EE42051}"/>
              </a:ext>
            </a:extLst>
          </p:cNvPr>
          <p:cNvSpPr>
            <a:spLocks noGrp="1"/>
          </p:cNvSpPr>
          <p:nvPr>
            <p:ph type="sldNum" sz="quarter" idx="4"/>
          </p:nvPr>
        </p:nvSpPr>
        <p:spPr>
          <a:xfrm>
            <a:off x="6705600" y="6356353"/>
            <a:ext cx="2057400" cy="365125"/>
          </a:xfrm>
        </p:spPr>
        <p:txBody>
          <a:bodyPr/>
          <a:lstStyle/>
          <a:p>
            <a:pPr defTabSz="685800"/>
            <a:fld id="{E7BFA6FB-95A3-4A80-9B08-A176DC0622C9}" type="slidenum">
              <a:rPr lang="en-US">
                <a:solidFill>
                  <a:srgbClr val="444444"/>
                </a:solidFill>
                <a:latin typeface="Arial" panose="020B0604020202020204"/>
              </a:rPr>
              <a:pPr defTabSz="685800"/>
              <a:t>14</a:t>
            </a:fld>
            <a:endParaRPr lang="en-US">
              <a:solidFill>
                <a:srgbClr val="444444"/>
              </a:solidFill>
              <a:latin typeface="Arial" panose="020B0604020202020204"/>
            </a:endParaRPr>
          </a:p>
        </p:txBody>
      </p:sp>
      <p:pic>
        <p:nvPicPr>
          <p:cNvPr id="1026" name="Picture 2" descr="Landis+Gyr">
            <a:extLst>
              <a:ext uri="{FF2B5EF4-FFF2-40B4-BE49-F238E27FC236}">
                <a16:creationId xmlns:a16="http://schemas.microsoft.com/office/drawing/2014/main" id="{A335C560-A602-EECB-1367-6D27F83E3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877" y="2735016"/>
            <a:ext cx="1978667" cy="398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907CCF9-36E9-95C1-C0D5-D7A6D9AC8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0793" y="2056776"/>
            <a:ext cx="2078834" cy="39807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3">
            <a:extLst>
              <a:ext uri="{FF2B5EF4-FFF2-40B4-BE49-F238E27FC236}">
                <a16:creationId xmlns:a16="http://schemas.microsoft.com/office/drawing/2014/main" id="{4FD84704-AED4-E19D-AC6B-A1B1B88103DC}"/>
              </a:ext>
            </a:extLst>
          </p:cNvPr>
          <p:cNvSpPr>
            <a:spLocks noGrp="1"/>
          </p:cNvSpPr>
          <p:nvPr>
            <p:ph type="ftr" sz="quarter" idx="3"/>
          </p:nvPr>
        </p:nvSpPr>
        <p:spPr>
          <a:xfrm>
            <a:off x="628650" y="6336618"/>
            <a:ext cx="3086100" cy="365125"/>
          </a:xfrm>
        </p:spPr>
        <p:txBody>
          <a:bodyPr/>
          <a:lstStyle/>
          <a:p>
            <a:r>
              <a:rPr lang="en-US" dirty="0" err="1"/>
              <a:t>tescometering.com</a:t>
            </a:r>
            <a:endParaRPr lang="en-US" dirty="0"/>
          </a:p>
        </p:txBody>
      </p:sp>
    </p:spTree>
    <p:extLst>
      <p:ext uri="{BB962C8B-B14F-4D97-AF65-F5344CB8AC3E}">
        <p14:creationId xmlns:p14="http://schemas.microsoft.com/office/powerpoint/2010/main" val="4083950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5419AA-92D3-45A9-A3A0-1C4C0DF87838}"/>
              </a:ext>
            </a:extLst>
          </p:cNvPr>
          <p:cNvSpPr>
            <a:spLocks noGrp="1"/>
          </p:cNvSpPr>
          <p:nvPr>
            <p:ph type="title"/>
          </p:nvPr>
        </p:nvSpPr>
        <p:spPr/>
        <p:txBody>
          <a:bodyPr>
            <a:normAutofit/>
          </a:bodyPr>
          <a:lstStyle/>
          <a:p>
            <a:r>
              <a:rPr lang="en-US" dirty="0"/>
              <a:t>ArcSense</a:t>
            </a:r>
            <a:r>
              <a:rPr lang="en-US" baseline="30000" dirty="0"/>
              <a:t>®</a:t>
            </a:r>
            <a:r>
              <a:rPr lang="en-US" dirty="0"/>
              <a:t> Pilot</a:t>
            </a:r>
          </a:p>
        </p:txBody>
      </p:sp>
      <p:sp>
        <p:nvSpPr>
          <p:cNvPr id="18" name="Content Placeholder 17">
            <a:extLst>
              <a:ext uri="{FF2B5EF4-FFF2-40B4-BE49-F238E27FC236}">
                <a16:creationId xmlns:a16="http://schemas.microsoft.com/office/drawing/2014/main" id="{8D196AA7-DAA9-456C-A160-658BC312206C}"/>
              </a:ext>
            </a:extLst>
          </p:cNvPr>
          <p:cNvSpPr>
            <a:spLocks noGrp="1"/>
          </p:cNvSpPr>
          <p:nvPr>
            <p:ph idx="1"/>
          </p:nvPr>
        </p:nvSpPr>
        <p:spPr>
          <a:xfrm>
            <a:off x="381000" y="1309817"/>
            <a:ext cx="4629150" cy="4842433"/>
          </a:xfrm>
        </p:spPr>
        <p:txBody>
          <a:bodyPr>
            <a:normAutofit fontScale="85000" lnSpcReduction="20000"/>
          </a:bodyPr>
          <a:lstStyle/>
          <a:p>
            <a:r>
              <a:rPr lang="en-US" dirty="0"/>
              <a:t>Collaboration between PSEG Long Island, TESCO, and Landis + </a:t>
            </a:r>
            <a:r>
              <a:rPr lang="en-US" dirty="0" err="1"/>
              <a:t>Gyr</a:t>
            </a:r>
            <a:endParaRPr lang="en-US" dirty="0"/>
          </a:p>
          <a:p>
            <a:r>
              <a:rPr lang="en-US" dirty="0"/>
              <a:t>Pilot project included a total of ~4,500 meters in the field at various locations</a:t>
            </a:r>
          </a:p>
          <a:p>
            <a:r>
              <a:rPr lang="en-US" dirty="0"/>
              <a:t>New technology developed by TESCO is integrated into an L+G Focus Meter</a:t>
            </a:r>
          </a:p>
          <a:p>
            <a:r>
              <a:rPr lang="en-US" dirty="0"/>
              <a:t>The board detects the RF signature of a micro-arc</a:t>
            </a:r>
          </a:p>
          <a:p>
            <a:r>
              <a:rPr lang="en-US" dirty="0"/>
              <a:t>Micro-arc data is captured and relayed within the load-profile data</a:t>
            </a:r>
          </a:p>
          <a:p>
            <a:pPr lvl="1"/>
            <a:r>
              <a:rPr lang="en-US" dirty="0"/>
              <a:t>Load-profile reporting was an open channel to provide the additional micro-arc data for reporting analysis</a:t>
            </a:r>
          </a:p>
        </p:txBody>
      </p:sp>
      <p:sp>
        <p:nvSpPr>
          <p:cNvPr id="5" name="Slide Number Placeholder 4">
            <a:extLst>
              <a:ext uri="{FF2B5EF4-FFF2-40B4-BE49-F238E27FC236}">
                <a16:creationId xmlns:a16="http://schemas.microsoft.com/office/drawing/2014/main" id="{F3909558-1E91-4904-8101-C2D15EE42051}"/>
              </a:ext>
            </a:extLst>
          </p:cNvPr>
          <p:cNvSpPr>
            <a:spLocks noGrp="1"/>
          </p:cNvSpPr>
          <p:nvPr>
            <p:ph type="sldNum" sz="quarter" idx="4"/>
          </p:nvPr>
        </p:nvSpPr>
        <p:spPr>
          <a:xfrm>
            <a:off x="6705600" y="6356353"/>
            <a:ext cx="2057400" cy="365125"/>
          </a:xfrm>
        </p:spPr>
        <p:txBody>
          <a:bodyPr/>
          <a:lstStyle/>
          <a:p>
            <a:pPr defTabSz="685800"/>
            <a:fld id="{E7BFA6FB-95A3-4A80-9B08-A176DC0622C9}" type="slidenum">
              <a:rPr lang="en-US">
                <a:solidFill>
                  <a:srgbClr val="444444"/>
                </a:solidFill>
                <a:latin typeface="Arial" panose="020B0604020202020204"/>
              </a:rPr>
              <a:pPr defTabSz="685800"/>
              <a:t>15</a:t>
            </a:fld>
            <a:endParaRPr lang="en-US" dirty="0">
              <a:solidFill>
                <a:srgbClr val="444444"/>
              </a:solidFill>
              <a:latin typeface="Arial" panose="020B0604020202020204"/>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001" t="4607" r="15999" b="13081"/>
          <a:stretch/>
        </p:blipFill>
        <p:spPr>
          <a:xfrm rot="5400000">
            <a:off x="5215895" y="1670484"/>
            <a:ext cx="3433217" cy="3654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Footer Placeholder 3">
            <a:extLst>
              <a:ext uri="{FF2B5EF4-FFF2-40B4-BE49-F238E27FC236}">
                <a16:creationId xmlns:a16="http://schemas.microsoft.com/office/drawing/2014/main" id="{F44AC14D-82F6-455A-CDA7-8DD4C95B20A2}"/>
              </a:ext>
            </a:extLst>
          </p:cNvPr>
          <p:cNvSpPr>
            <a:spLocks noGrp="1"/>
          </p:cNvSpPr>
          <p:nvPr>
            <p:ph type="ftr" sz="quarter" idx="3"/>
          </p:nvPr>
        </p:nvSpPr>
        <p:spPr>
          <a:xfrm>
            <a:off x="628650" y="6336618"/>
            <a:ext cx="3086100" cy="365125"/>
          </a:xfrm>
        </p:spPr>
        <p:txBody>
          <a:bodyPr/>
          <a:lstStyle/>
          <a:p>
            <a:r>
              <a:rPr lang="en-US" dirty="0" err="1"/>
              <a:t>tescometering.com</a:t>
            </a:r>
            <a:endParaRPr lang="en-US" dirty="0"/>
          </a:p>
        </p:txBody>
      </p:sp>
    </p:spTree>
    <p:extLst>
      <p:ext uri="{BB962C8B-B14F-4D97-AF65-F5344CB8AC3E}">
        <p14:creationId xmlns:p14="http://schemas.microsoft.com/office/powerpoint/2010/main" val="1643864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6098F8-4A69-4639-9B16-85252A0F8D01}"/>
              </a:ext>
            </a:extLst>
          </p:cNvPr>
          <p:cNvSpPr>
            <a:spLocks noGrp="1"/>
          </p:cNvSpPr>
          <p:nvPr>
            <p:ph type="title"/>
          </p:nvPr>
        </p:nvSpPr>
        <p:spPr>
          <a:xfrm>
            <a:off x="1546792" y="116205"/>
            <a:ext cx="7597208" cy="679832"/>
          </a:xfrm>
        </p:spPr>
        <p:txBody>
          <a:bodyPr>
            <a:normAutofit fontScale="90000"/>
          </a:bodyPr>
          <a:lstStyle/>
          <a:p>
            <a:r>
              <a:rPr lang="en-US" dirty="0"/>
              <a:t>Additional Load Profile Data in Daily Report</a:t>
            </a:r>
          </a:p>
        </p:txBody>
      </p:sp>
      <p:sp>
        <p:nvSpPr>
          <p:cNvPr id="8" name="Content Placeholder 7">
            <a:extLst>
              <a:ext uri="{FF2B5EF4-FFF2-40B4-BE49-F238E27FC236}">
                <a16:creationId xmlns:a16="http://schemas.microsoft.com/office/drawing/2014/main" id="{809AE9E8-9A81-45A6-8A51-2958F29960CB}"/>
              </a:ext>
            </a:extLst>
          </p:cNvPr>
          <p:cNvSpPr>
            <a:spLocks noGrp="1"/>
          </p:cNvSpPr>
          <p:nvPr>
            <p:ph idx="1"/>
          </p:nvPr>
        </p:nvSpPr>
        <p:spPr>
          <a:xfrm>
            <a:off x="6172117" y="1307236"/>
            <a:ext cx="2629065" cy="4842433"/>
          </a:xfrm>
        </p:spPr>
        <p:txBody>
          <a:bodyPr>
            <a:normAutofit/>
          </a:bodyPr>
          <a:lstStyle/>
          <a:p>
            <a:r>
              <a:rPr lang="en-US" sz="1800" b="0" dirty="0"/>
              <a:t>Max arc count</a:t>
            </a:r>
          </a:p>
          <a:p>
            <a:r>
              <a:rPr lang="en-US" sz="1800" b="0" dirty="0"/>
              <a:t>Sum of arc count</a:t>
            </a:r>
          </a:p>
          <a:p>
            <a:r>
              <a:rPr lang="en-US" sz="1800" b="0" dirty="0"/>
              <a:t>Maximum temperature and timestamp</a:t>
            </a:r>
          </a:p>
          <a:p>
            <a:r>
              <a:rPr lang="en-US" sz="1800" b="0" dirty="0"/>
              <a:t>Estimated blade temperature</a:t>
            </a:r>
          </a:p>
        </p:txBody>
      </p:sp>
      <p:sp>
        <p:nvSpPr>
          <p:cNvPr id="5" name="Slide Number Placeholder 4">
            <a:extLst>
              <a:ext uri="{FF2B5EF4-FFF2-40B4-BE49-F238E27FC236}">
                <a16:creationId xmlns:a16="http://schemas.microsoft.com/office/drawing/2014/main" id="{7A0916F8-C65A-4664-B5A8-4E6D9FC139C3}"/>
              </a:ext>
            </a:extLst>
          </p:cNvPr>
          <p:cNvSpPr>
            <a:spLocks noGrp="1"/>
          </p:cNvSpPr>
          <p:nvPr>
            <p:ph type="sldNum" sz="quarter" idx="4"/>
          </p:nvPr>
        </p:nvSpPr>
        <p:spPr>
          <a:xfrm>
            <a:off x="6705600" y="6356353"/>
            <a:ext cx="2057400" cy="365125"/>
          </a:xfrm>
        </p:spPr>
        <p:txBody>
          <a:bodyPr/>
          <a:lstStyle/>
          <a:p>
            <a:pPr defTabSz="685800"/>
            <a:fld id="{E7BFA6FB-95A3-4A80-9B08-A176DC0622C9}" type="slidenum">
              <a:rPr lang="en-US" smtClean="0">
                <a:solidFill>
                  <a:srgbClr val="444444"/>
                </a:solidFill>
                <a:latin typeface="Arial" panose="020B0604020202020204"/>
              </a:rPr>
              <a:pPr defTabSz="685800"/>
              <a:t>16</a:t>
            </a:fld>
            <a:endParaRPr lang="en-US" dirty="0">
              <a:solidFill>
                <a:srgbClr val="444444"/>
              </a:solidFill>
              <a:latin typeface="Arial" panose="020B0604020202020204"/>
            </a:endParaRPr>
          </a:p>
        </p:txBody>
      </p:sp>
      <p:pic>
        <p:nvPicPr>
          <p:cNvPr id="6" name="Picture 5"/>
          <p:cNvPicPr>
            <a:picLocks noChangeAspect="1"/>
          </p:cNvPicPr>
          <p:nvPr/>
        </p:nvPicPr>
        <p:blipFill rotWithShape="1">
          <a:blip r:embed="rId3"/>
          <a:srcRect t="14780"/>
          <a:stretch/>
        </p:blipFill>
        <p:spPr>
          <a:xfrm>
            <a:off x="138089" y="4995121"/>
            <a:ext cx="8867821" cy="798491"/>
          </a:xfrm>
          <a:prstGeom prst="rect">
            <a:avLst/>
          </a:prstGeom>
        </p:spPr>
      </p:pic>
      <p:graphicFrame>
        <p:nvGraphicFramePr>
          <p:cNvPr id="2" name="Diagram 1"/>
          <p:cNvGraphicFramePr/>
          <p:nvPr/>
        </p:nvGraphicFramePr>
        <p:xfrm>
          <a:off x="892364" y="1663734"/>
          <a:ext cx="4067804" cy="2935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p:cNvPicPr>
            <a:picLocks noChangeAspect="1"/>
          </p:cNvPicPr>
          <p:nvPr/>
        </p:nvPicPr>
        <p:blipFill>
          <a:blip r:embed="rId9"/>
          <a:stretch>
            <a:fillRect/>
          </a:stretch>
        </p:blipFill>
        <p:spPr>
          <a:xfrm>
            <a:off x="4110616" y="1784833"/>
            <a:ext cx="659550" cy="351855"/>
          </a:xfrm>
          <a:prstGeom prst="rect">
            <a:avLst/>
          </a:prstGeom>
        </p:spPr>
      </p:pic>
      <p:pic>
        <p:nvPicPr>
          <p:cNvPr id="9" name="Picture 8"/>
          <p:cNvPicPr>
            <a:picLocks noChangeAspect="1"/>
          </p:cNvPicPr>
          <p:nvPr/>
        </p:nvPicPr>
        <p:blipFill>
          <a:blip r:embed="rId10"/>
          <a:stretch>
            <a:fillRect/>
          </a:stretch>
        </p:blipFill>
        <p:spPr>
          <a:xfrm>
            <a:off x="892365" y="1610582"/>
            <a:ext cx="905783" cy="890166"/>
          </a:xfrm>
          <a:prstGeom prst="rect">
            <a:avLst/>
          </a:prstGeom>
        </p:spPr>
      </p:pic>
      <p:pic>
        <p:nvPicPr>
          <p:cNvPr id="10" name="Picture 9"/>
          <p:cNvPicPr>
            <a:picLocks noChangeAspect="1"/>
          </p:cNvPicPr>
          <p:nvPr/>
        </p:nvPicPr>
        <p:blipFill>
          <a:blip r:embed="rId11"/>
          <a:stretch>
            <a:fillRect/>
          </a:stretch>
        </p:blipFill>
        <p:spPr>
          <a:xfrm>
            <a:off x="3788995" y="3982806"/>
            <a:ext cx="893381" cy="702880"/>
          </a:xfrm>
          <a:prstGeom prst="rect">
            <a:avLst/>
          </a:prstGeom>
        </p:spPr>
      </p:pic>
      <p:pic>
        <p:nvPicPr>
          <p:cNvPr id="11" name="Picture 10"/>
          <p:cNvPicPr>
            <a:picLocks noChangeAspect="1"/>
          </p:cNvPicPr>
          <p:nvPr/>
        </p:nvPicPr>
        <p:blipFill>
          <a:blip r:embed="rId12"/>
          <a:stretch>
            <a:fillRect/>
          </a:stretch>
        </p:blipFill>
        <p:spPr>
          <a:xfrm>
            <a:off x="4618044" y="2551060"/>
            <a:ext cx="684249" cy="1051789"/>
          </a:xfrm>
          <a:prstGeom prst="rect">
            <a:avLst/>
          </a:prstGeom>
        </p:spPr>
      </p:pic>
      <p:pic>
        <p:nvPicPr>
          <p:cNvPr id="12" name="Picture 11"/>
          <p:cNvPicPr>
            <a:picLocks noChangeAspect="1"/>
          </p:cNvPicPr>
          <p:nvPr/>
        </p:nvPicPr>
        <p:blipFill>
          <a:blip r:embed="rId13"/>
          <a:stretch>
            <a:fillRect/>
          </a:stretch>
        </p:blipFill>
        <p:spPr>
          <a:xfrm>
            <a:off x="228601" y="2941182"/>
            <a:ext cx="1116655" cy="1116655"/>
          </a:xfrm>
          <a:prstGeom prst="rect">
            <a:avLst/>
          </a:prstGeom>
        </p:spPr>
      </p:pic>
      <p:sp>
        <p:nvSpPr>
          <p:cNvPr id="13" name="Right Brace 12"/>
          <p:cNvSpPr/>
          <p:nvPr/>
        </p:nvSpPr>
        <p:spPr>
          <a:xfrm>
            <a:off x="5440101" y="2500749"/>
            <a:ext cx="497712" cy="11598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Arial" panose="020B0604020202020204"/>
            </a:endParaRPr>
          </a:p>
        </p:txBody>
      </p:sp>
      <p:sp>
        <p:nvSpPr>
          <p:cNvPr id="16" name="Footer Placeholder 4">
            <a:extLst>
              <a:ext uri="{FF2B5EF4-FFF2-40B4-BE49-F238E27FC236}">
                <a16:creationId xmlns:a16="http://schemas.microsoft.com/office/drawing/2014/main" id="{8BFE2AA9-442E-ED8B-4143-11747ECC66C2}"/>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Tree>
    <p:extLst>
      <p:ext uri="{BB962C8B-B14F-4D97-AF65-F5344CB8AC3E}">
        <p14:creationId xmlns:p14="http://schemas.microsoft.com/office/powerpoint/2010/main" val="1962304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6098F8-4A69-4639-9B16-85252A0F8D01}"/>
              </a:ext>
            </a:extLst>
          </p:cNvPr>
          <p:cNvSpPr>
            <a:spLocks noGrp="1"/>
          </p:cNvSpPr>
          <p:nvPr>
            <p:ph type="title"/>
          </p:nvPr>
        </p:nvSpPr>
        <p:spPr/>
        <p:txBody>
          <a:bodyPr>
            <a:normAutofit/>
          </a:bodyPr>
          <a:lstStyle/>
          <a:p>
            <a:r>
              <a:rPr lang="en-US" dirty="0"/>
              <a:t>Tableau Data</a:t>
            </a:r>
          </a:p>
        </p:txBody>
      </p:sp>
      <p:sp>
        <p:nvSpPr>
          <p:cNvPr id="5" name="Slide Number Placeholder 4">
            <a:extLst>
              <a:ext uri="{FF2B5EF4-FFF2-40B4-BE49-F238E27FC236}">
                <a16:creationId xmlns:a16="http://schemas.microsoft.com/office/drawing/2014/main" id="{7A0916F8-C65A-4664-B5A8-4E6D9FC139C3}"/>
              </a:ext>
            </a:extLst>
          </p:cNvPr>
          <p:cNvSpPr>
            <a:spLocks noGrp="1"/>
          </p:cNvSpPr>
          <p:nvPr>
            <p:ph type="sldNum" sz="quarter" idx="4"/>
          </p:nvPr>
        </p:nvSpPr>
        <p:spPr>
          <a:xfrm>
            <a:off x="6705600" y="6356353"/>
            <a:ext cx="2057400" cy="365125"/>
          </a:xfrm>
        </p:spPr>
        <p:txBody>
          <a:bodyPr/>
          <a:lstStyle/>
          <a:p>
            <a:pPr defTabSz="685800"/>
            <a:fld id="{E7BFA6FB-95A3-4A80-9B08-A176DC0622C9}" type="slidenum">
              <a:rPr lang="en-US">
                <a:solidFill>
                  <a:srgbClr val="444444"/>
                </a:solidFill>
                <a:latin typeface="Arial" panose="020B0604020202020204"/>
              </a:rPr>
              <a:pPr defTabSz="685800"/>
              <a:t>17</a:t>
            </a:fld>
            <a:endParaRPr lang="en-US" dirty="0">
              <a:solidFill>
                <a:srgbClr val="444444"/>
              </a:solidFill>
              <a:latin typeface="Arial" panose="020B0604020202020204"/>
            </a:endParaRPr>
          </a:p>
        </p:txBody>
      </p:sp>
      <p:pic>
        <p:nvPicPr>
          <p:cNvPr id="6" name="Content Placeholder 3" descr="Screen Clipping">
            <a:extLst>
              <a:ext uri="{FF2B5EF4-FFF2-40B4-BE49-F238E27FC236}">
                <a16:creationId xmlns:a16="http://schemas.microsoft.com/office/drawing/2014/main" id="{0121231F-2C66-9B23-5E63-25F133DA1B0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219" y="1872162"/>
            <a:ext cx="4442813" cy="2843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Screen Clipping">
            <a:extLst>
              <a:ext uri="{FF2B5EF4-FFF2-40B4-BE49-F238E27FC236}">
                <a16:creationId xmlns:a16="http://schemas.microsoft.com/office/drawing/2014/main" id="{04E74B6A-9B0B-3139-3D99-C1CB34D70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3039" y="1872163"/>
            <a:ext cx="4224916" cy="2845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a:extLst>
              <a:ext uri="{FF2B5EF4-FFF2-40B4-BE49-F238E27FC236}">
                <a16:creationId xmlns:a16="http://schemas.microsoft.com/office/drawing/2014/main" id="{23D67E0A-DB4D-C83C-96AE-B2F44B9BDF51}"/>
              </a:ext>
            </a:extLst>
          </p:cNvPr>
          <p:cNvSpPr/>
          <p:nvPr/>
        </p:nvSpPr>
        <p:spPr>
          <a:xfrm>
            <a:off x="2222340" y="2605028"/>
            <a:ext cx="694481" cy="2546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16" name="Rectangle 15">
            <a:extLst>
              <a:ext uri="{FF2B5EF4-FFF2-40B4-BE49-F238E27FC236}">
                <a16:creationId xmlns:a16="http://schemas.microsoft.com/office/drawing/2014/main" id="{CBAD52D8-4ABD-319D-9179-FEC47DE321D0}"/>
              </a:ext>
            </a:extLst>
          </p:cNvPr>
          <p:cNvSpPr/>
          <p:nvPr/>
        </p:nvSpPr>
        <p:spPr>
          <a:xfrm>
            <a:off x="626963" y="3463483"/>
            <a:ext cx="694481" cy="2546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17" name="Rectangle 16">
            <a:extLst>
              <a:ext uri="{FF2B5EF4-FFF2-40B4-BE49-F238E27FC236}">
                <a16:creationId xmlns:a16="http://schemas.microsoft.com/office/drawing/2014/main" id="{B3734CC1-7BE1-D410-9990-A76290333520}"/>
              </a:ext>
            </a:extLst>
          </p:cNvPr>
          <p:cNvSpPr/>
          <p:nvPr/>
        </p:nvSpPr>
        <p:spPr>
          <a:xfrm>
            <a:off x="707985" y="4238987"/>
            <a:ext cx="694481" cy="2874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18" name="Rectangle 17">
            <a:extLst>
              <a:ext uri="{FF2B5EF4-FFF2-40B4-BE49-F238E27FC236}">
                <a16:creationId xmlns:a16="http://schemas.microsoft.com/office/drawing/2014/main" id="{EC5A481B-049D-7194-8D4E-AA283A45113F}"/>
              </a:ext>
            </a:extLst>
          </p:cNvPr>
          <p:cNvSpPr/>
          <p:nvPr/>
        </p:nvSpPr>
        <p:spPr>
          <a:xfrm>
            <a:off x="5800574" y="4399104"/>
            <a:ext cx="694481" cy="1273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19" name="Rectangle 18">
            <a:extLst>
              <a:ext uri="{FF2B5EF4-FFF2-40B4-BE49-F238E27FC236}">
                <a16:creationId xmlns:a16="http://schemas.microsoft.com/office/drawing/2014/main" id="{BF8B76CC-9D9B-B86E-63AA-28803E5D2744}"/>
              </a:ext>
            </a:extLst>
          </p:cNvPr>
          <p:cNvSpPr/>
          <p:nvPr/>
        </p:nvSpPr>
        <p:spPr>
          <a:xfrm>
            <a:off x="7861141" y="2477706"/>
            <a:ext cx="694481" cy="2546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20" name="Footer Placeholder 4">
            <a:extLst>
              <a:ext uri="{FF2B5EF4-FFF2-40B4-BE49-F238E27FC236}">
                <a16:creationId xmlns:a16="http://schemas.microsoft.com/office/drawing/2014/main" id="{47E40DE9-C3E2-57EB-56F2-B9A9A687A0C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Tree>
    <p:extLst>
      <p:ext uri="{BB962C8B-B14F-4D97-AF65-F5344CB8AC3E}">
        <p14:creationId xmlns:p14="http://schemas.microsoft.com/office/powerpoint/2010/main" val="2128047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6098F8-4A69-4639-9B16-85252A0F8D01}"/>
              </a:ext>
            </a:extLst>
          </p:cNvPr>
          <p:cNvSpPr>
            <a:spLocks noGrp="1"/>
          </p:cNvSpPr>
          <p:nvPr>
            <p:ph type="title"/>
          </p:nvPr>
        </p:nvSpPr>
        <p:spPr>
          <a:xfrm>
            <a:off x="1524000" y="153501"/>
            <a:ext cx="8686800" cy="699973"/>
          </a:xfrm>
        </p:spPr>
        <p:txBody>
          <a:bodyPr>
            <a:normAutofit/>
          </a:bodyPr>
          <a:lstStyle/>
          <a:p>
            <a:r>
              <a:rPr lang="en-US" dirty="0"/>
              <a:t>Tableau Data</a:t>
            </a:r>
          </a:p>
        </p:txBody>
      </p:sp>
      <p:pic>
        <p:nvPicPr>
          <p:cNvPr id="8" name="Content Placeholder 4"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1285" y="1872164"/>
            <a:ext cx="3986853" cy="3027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a:extLst>
              <a:ext uri="{FF2B5EF4-FFF2-40B4-BE49-F238E27FC236}">
                <a16:creationId xmlns:a16="http://schemas.microsoft.com/office/drawing/2014/main" id="{7A0916F8-C65A-4664-B5A8-4E6D9FC139C3}"/>
              </a:ext>
            </a:extLst>
          </p:cNvPr>
          <p:cNvSpPr>
            <a:spLocks noGrp="1"/>
          </p:cNvSpPr>
          <p:nvPr>
            <p:ph type="sldNum" sz="quarter" idx="4"/>
          </p:nvPr>
        </p:nvSpPr>
        <p:spPr>
          <a:xfrm>
            <a:off x="7543800" y="6430655"/>
            <a:ext cx="1239781" cy="273844"/>
          </a:xfrm>
        </p:spPr>
        <p:txBody>
          <a:bodyPr/>
          <a:lstStyle/>
          <a:p>
            <a:pPr defTabSz="685800"/>
            <a:fld id="{E7BFA6FB-95A3-4A80-9B08-A176DC0622C9}" type="slidenum">
              <a:rPr lang="en-US">
                <a:solidFill>
                  <a:srgbClr val="444444"/>
                </a:solidFill>
                <a:latin typeface="Arial" panose="020B0604020202020204"/>
              </a:rPr>
              <a:pPr defTabSz="685800"/>
              <a:t>18</a:t>
            </a:fld>
            <a:endParaRPr lang="en-US" dirty="0">
              <a:solidFill>
                <a:srgbClr val="444444"/>
              </a:solidFill>
              <a:latin typeface="Arial" panose="020B0604020202020204"/>
            </a:endParaRPr>
          </a:p>
        </p:txBody>
      </p:sp>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763" y="1872546"/>
            <a:ext cx="4142362" cy="3026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1354239" y="4621349"/>
            <a:ext cx="694481" cy="1249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9" name="Rectangle 8"/>
          <p:cNvSpPr/>
          <p:nvPr/>
        </p:nvSpPr>
        <p:spPr>
          <a:xfrm>
            <a:off x="8023538" y="2505747"/>
            <a:ext cx="360608" cy="2476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10" name="Rectangle 9"/>
          <p:cNvSpPr/>
          <p:nvPr/>
        </p:nvSpPr>
        <p:spPr>
          <a:xfrm>
            <a:off x="3591060" y="2705369"/>
            <a:ext cx="272603" cy="1137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12" name="Rectangle 11"/>
          <p:cNvSpPr/>
          <p:nvPr/>
        </p:nvSpPr>
        <p:spPr>
          <a:xfrm>
            <a:off x="3533105" y="3909543"/>
            <a:ext cx="272603" cy="1137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13" name="Rectangle 12"/>
          <p:cNvSpPr/>
          <p:nvPr/>
        </p:nvSpPr>
        <p:spPr>
          <a:xfrm>
            <a:off x="3533104" y="4237004"/>
            <a:ext cx="272603" cy="1137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2" name="Footer Placeholder 4">
            <a:extLst>
              <a:ext uri="{FF2B5EF4-FFF2-40B4-BE49-F238E27FC236}">
                <a16:creationId xmlns:a16="http://schemas.microsoft.com/office/drawing/2014/main" id="{CD07CE01-A5B8-570A-B60D-56E1DB102BE1}"/>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Tree>
    <p:extLst>
      <p:ext uri="{BB962C8B-B14F-4D97-AF65-F5344CB8AC3E}">
        <p14:creationId xmlns:p14="http://schemas.microsoft.com/office/powerpoint/2010/main" val="2490580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89023"/>
            <a:ext cx="3740286" cy="3517010"/>
          </a:xfrm>
        </p:spPr>
        <p:txBody>
          <a:bodyPr>
            <a:normAutofit fontScale="62500" lnSpcReduction="20000"/>
          </a:bodyPr>
          <a:lstStyle/>
          <a:p>
            <a:r>
              <a:rPr lang="en-US" dirty="0"/>
              <a:t>Meters were selected based on below criteria:</a:t>
            </a:r>
          </a:p>
          <a:p>
            <a:pPr lvl="1"/>
            <a:r>
              <a:rPr lang="en-US" dirty="0"/>
              <a:t>High arc count: &gt;100 arcs</a:t>
            </a:r>
          </a:p>
          <a:p>
            <a:pPr lvl="1"/>
            <a:r>
              <a:rPr lang="en-US" dirty="0"/>
              <a:t>Days of high arc: &gt;=14 days</a:t>
            </a:r>
          </a:p>
          <a:p>
            <a:r>
              <a:rPr lang="en-US" dirty="0"/>
              <a:t>Meters prioritized by number of days they appeared on Arc Sense Report</a:t>
            </a:r>
          </a:p>
          <a:p>
            <a:pPr lvl="1"/>
            <a:r>
              <a:rPr lang="en-US" dirty="0"/>
              <a:t>Priority 1 = 40-95 days of high arc</a:t>
            </a:r>
          </a:p>
          <a:p>
            <a:pPr lvl="1"/>
            <a:r>
              <a:rPr lang="en-US" dirty="0"/>
              <a:t>Priority 2 = 20-39 days of high arc</a:t>
            </a:r>
          </a:p>
          <a:p>
            <a:pPr lvl="1"/>
            <a:r>
              <a:rPr lang="en-US" dirty="0"/>
              <a:t>Priority 3 = 14-19 days of high arc</a:t>
            </a:r>
          </a:p>
          <a:p>
            <a:r>
              <a:rPr lang="en-US" dirty="0"/>
              <a:t>Some meters with anomalous data profiles (high average arc counts or abnormal temp readings) were moved up in priority level</a:t>
            </a:r>
          </a:p>
          <a:p>
            <a:endParaRPr lang="en-US" dirty="0"/>
          </a:p>
        </p:txBody>
      </p:sp>
      <p:sp>
        <p:nvSpPr>
          <p:cNvPr id="7" name="Slide Number Placeholder 6">
            <a:extLst>
              <a:ext uri="{FF2B5EF4-FFF2-40B4-BE49-F238E27FC236}">
                <a16:creationId xmlns:a16="http://schemas.microsoft.com/office/drawing/2014/main" id="{1D36E232-6DEE-426D-9C2D-1FD50A2861AF}"/>
              </a:ext>
            </a:extLst>
          </p:cNvPr>
          <p:cNvSpPr>
            <a:spLocks noGrp="1"/>
          </p:cNvSpPr>
          <p:nvPr>
            <p:ph type="sldNum" sz="quarter" idx="11"/>
          </p:nvPr>
        </p:nvSpPr>
        <p:spPr>
          <a:xfrm>
            <a:off x="6705600" y="6356353"/>
            <a:ext cx="2057400" cy="365125"/>
          </a:xfrm>
        </p:spPr>
        <p:txBody>
          <a:bodyPr/>
          <a:lstStyle/>
          <a:p>
            <a:pPr defTabSz="685800"/>
            <a:fld id="{E7BFA6FB-95A3-4A80-9B08-A176DC0622C9}" type="slidenum">
              <a:rPr lang="en-US">
                <a:solidFill>
                  <a:srgbClr val="444444"/>
                </a:solidFill>
                <a:latin typeface="Arial" panose="020B0604020202020204"/>
              </a:rPr>
              <a:pPr defTabSz="685800"/>
              <a:t>19</a:t>
            </a:fld>
            <a:endParaRPr lang="en-US">
              <a:solidFill>
                <a:srgbClr val="444444"/>
              </a:solidFill>
              <a:latin typeface="Arial" panose="020B0604020202020204"/>
            </a:endParaRPr>
          </a:p>
        </p:txBody>
      </p:sp>
      <p:sp>
        <p:nvSpPr>
          <p:cNvPr id="2" name="Title 1"/>
          <p:cNvSpPr>
            <a:spLocks noGrp="1"/>
          </p:cNvSpPr>
          <p:nvPr>
            <p:ph type="title"/>
          </p:nvPr>
        </p:nvSpPr>
        <p:spPr>
          <a:xfrm>
            <a:off x="1524000" y="103580"/>
            <a:ext cx="8686800" cy="699973"/>
          </a:xfrm>
        </p:spPr>
        <p:txBody>
          <a:bodyPr>
            <a:noAutofit/>
          </a:bodyPr>
          <a:lstStyle/>
          <a:p>
            <a:r>
              <a:rPr lang="en-US" dirty="0" err="1">
                <a:solidFill>
                  <a:schemeClr val="accent1"/>
                </a:solidFill>
              </a:rPr>
              <a:t>ArcSense</a:t>
            </a:r>
            <a:r>
              <a:rPr lang="en-US" dirty="0">
                <a:solidFill>
                  <a:schemeClr val="accent1"/>
                </a:solidFill>
              </a:rPr>
              <a:t> Priority List</a:t>
            </a:r>
          </a:p>
        </p:txBody>
      </p:sp>
      <p:pic>
        <p:nvPicPr>
          <p:cNvPr id="9" name="Picture 8"/>
          <p:cNvPicPr>
            <a:picLocks noChangeAspect="1"/>
          </p:cNvPicPr>
          <p:nvPr/>
        </p:nvPicPr>
        <p:blipFill>
          <a:blip r:embed="rId2"/>
          <a:stretch>
            <a:fillRect/>
          </a:stretch>
        </p:blipFill>
        <p:spPr>
          <a:xfrm>
            <a:off x="4312597" y="1879985"/>
            <a:ext cx="4540930" cy="3490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5023414" y="2442983"/>
            <a:ext cx="694481" cy="28862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4" name="Footer Placeholder 4">
            <a:extLst>
              <a:ext uri="{FF2B5EF4-FFF2-40B4-BE49-F238E27FC236}">
                <a16:creationId xmlns:a16="http://schemas.microsoft.com/office/drawing/2014/main" id="{43EA8B2E-EC6B-69D4-5AA5-C19F12306595}"/>
              </a:ext>
            </a:extLst>
          </p:cNvPr>
          <p:cNvSpPr txBox="1">
            <a:spLocks/>
          </p:cNvSpPr>
          <p:nvPr/>
        </p:nvSpPr>
        <p:spPr>
          <a:xfrm>
            <a:off x="628650" y="6336618"/>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tescometering.com</a:t>
            </a:r>
            <a:endParaRPr lang="en-US" dirty="0"/>
          </a:p>
        </p:txBody>
      </p:sp>
    </p:spTree>
    <p:extLst>
      <p:ext uri="{BB962C8B-B14F-4D97-AF65-F5344CB8AC3E}">
        <p14:creationId xmlns:p14="http://schemas.microsoft.com/office/powerpoint/2010/main" val="210805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DC82-A6B4-8986-117C-7B25B2DB500C}"/>
              </a:ext>
            </a:extLst>
          </p:cNvPr>
          <p:cNvSpPr>
            <a:spLocks noGrp="1"/>
          </p:cNvSpPr>
          <p:nvPr>
            <p:ph type="title"/>
          </p:nvPr>
        </p:nvSpPr>
        <p:spPr/>
        <p:txBody>
          <a:bodyPr/>
          <a:lstStyle/>
          <a:p>
            <a:r>
              <a:rPr lang="en-US" dirty="0"/>
              <a:t>What is the point of more flags?</a:t>
            </a:r>
          </a:p>
        </p:txBody>
      </p:sp>
      <p:sp>
        <p:nvSpPr>
          <p:cNvPr id="3" name="Content Placeholder 2">
            <a:extLst>
              <a:ext uri="{FF2B5EF4-FFF2-40B4-BE49-F238E27FC236}">
                <a16:creationId xmlns:a16="http://schemas.microsoft.com/office/drawing/2014/main" id="{EF8723D5-0B07-3BCE-2A04-834B02440781}"/>
              </a:ext>
            </a:extLst>
          </p:cNvPr>
          <p:cNvSpPr>
            <a:spLocks noGrp="1"/>
          </p:cNvSpPr>
          <p:nvPr>
            <p:ph idx="1"/>
          </p:nvPr>
        </p:nvSpPr>
        <p:spPr>
          <a:xfrm>
            <a:off x="628650" y="4038600"/>
            <a:ext cx="8134350" cy="2113650"/>
          </a:xfrm>
        </p:spPr>
        <p:txBody>
          <a:bodyPr>
            <a:normAutofit fontScale="85000" lnSpcReduction="10000"/>
          </a:bodyPr>
          <a:lstStyle/>
          <a:p>
            <a:r>
              <a:rPr lang="en-US" dirty="0"/>
              <a:t>Why should we pay attention to new features in our meters?</a:t>
            </a:r>
          </a:p>
          <a:p>
            <a:pPr lvl="1"/>
            <a:r>
              <a:rPr lang="en-US" dirty="0"/>
              <a:t>We already have too much data and too many flags to investigate.</a:t>
            </a:r>
          </a:p>
          <a:p>
            <a:r>
              <a:rPr lang="en-US" dirty="0"/>
              <a:t>Answer:  Safety, Reduced Operational Costs and better power delivery to our customers with fewer power interruptions</a:t>
            </a:r>
          </a:p>
          <a:p>
            <a:endParaRPr lang="en-US" dirty="0"/>
          </a:p>
        </p:txBody>
      </p:sp>
      <p:sp>
        <p:nvSpPr>
          <p:cNvPr id="4" name="Footer Placeholder 3">
            <a:extLst>
              <a:ext uri="{FF2B5EF4-FFF2-40B4-BE49-F238E27FC236}">
                <a16:creationId xmlns:a16="http://schemas.microsoft.com/office/drawing/2014/main" id="{8CC27968-B13E-4FA8-01D6-666C520F45C3}"/>
              </a:ext>
            </a:extLst>
          </p:cNvPr>
          <p:cNvSpPr>
            <a:spLocks noGrp="1"/>
          </p:cNvSpPr>
          <p:nvPr>
            <p:ph type="ftr" sz="quarter" idx="3"/>
          </p:nvPr>
        </p:nvSpPr>
        <p:spPr/>
        <p:txBody>
          <a:bodyPr/>
          <a:lstStyle/>
          <a:p>
            <a:r>
              <a:rPr lang="en-US" dirty="0" err="1"/>
              <a:t>tescometering.com</a:t>
            </a:r>
            <a:endParaRPr lang="en-US" dirty="0"/>
          </a:p>
        </p:txBody>
      </p:sp>
      <p:sp>
        <p:nvSpPr>
          <p:cNvPr id="5" name="Slide Number Placeholder 4">
            <a:extLst>
              <a:ext uri="{FF2B5EF4-FFF2-40B4-BE49-F238E27FC236}">
                <a16:creationId xmlns:a16="http://schemas.microsoft.com/office/drawing/2014/main" id="{A24BF734-DC92-54AD-2F94-F5D7CDA28526}"/>
              </a:ext>
            </a:extLst>
          </p:cNvPr>
          <p:cNvSpPr>
            <a:spLocks noGrp="1"/>
          </p:cNvSpPr>
          <p:nvPr>
            <p:ph type="sldNum" sz="quarter" idx="4"/>
          </p:nvPr>
        </p:nvSpPr>
        <p:spPr>
          <a:xfrm>
            <a:off x="6705600" y="6356353"/>
            <a:ext cx="2057400" cy="365125"/>
          </a:xfrm>
        </p:spPr>
        <p:txBody>
          <a:bodyPr/>
          <a:lstStyle/>
          <a:p>
            <a:fld id="{BA9ABCF8-B696-4AAE-AEF6-910B77DD8B89}" type="slidenum">
              <a:rPr lang="en-US" smtClean="0"/>
              <a:t>2</a:t>
            </a:fld>
            <a:endParaRPr lang="en-US" dirty="0"/>
          </a:p>
        </p:txBody>
      </p:sp>
      <p:pic>
        <p:nvPicPr>
          <p:cNvPr id="1026" name="Picture 2" descr="Power outage update for east Mississippi">
            <a:extLst>
              <a:ext uri="{FF2B5EF4-FFF2-40B4-BE49-F238E27FC236}">
                <a16:creationId xmlns:a16="http://schemas.microsoft.com/office/drawing/2014/main" id="{3B6BE09E-789B-D310-A0E3-A7B41D5E4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800" y="1030691"/>
            <a:ext cx="4978400"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46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5419AA-92D3-45A9-A3A0-1C4C0DF87838}"/>
              </a:ext>
            </a:extLst>
          </p:cNvPr>
          <p:cNvSpPr>
            <a:spLocks noGrp="1"/>
          </p:cNvSpPr>
          <p:nvPr>
            <p:ph type="title"/>
          </p:nvPr>
        </p:nvSpPr>
        <p:spPr>
          <a:xfrm>
            <a:off x="1600200" y="287312"/>
            <a:ext cx="5303143" cy="405545"/>
          </a:xfrm>
        </p:spPr>
        <p:txBody>
          <a:bodyPr>
            <a:noAutofit/>
          </a:bodyPr>
          <a:lstStyle/>
          <a:p>
            <a:r>
              <a:rPr lang="en-US" dirty="0">
                <a:solidFill>
                  <a:schemeClr val="accent1"/>
                </a:solidFill>
              </a:rPr>
              <a:t>Priority Classifications</a:t>
            </a:r>
          </a:p>
        </p:txBody>
      </p:sp>
      <p:sp>
        <p:nvSpPr>
          <p:cNvPr id="18" name="Content Placeholder 17">
            <a:extLst>
              <a:ext uri="{FF2B5EF4-FFF2-40B4-BE49-F238E27FC236}">
                <a16:creationId xmlns:a16="http://schemas.microsoft.com/office/drawing/2014/main" id="{8D196AA7-DAA9-456C-A160-658BC312206C}"/>
              </a:ext>
            </a:extLst>
          </p:cNvPr>
          <p:cNvSpPr>
            <a:spLocks noGrp="1"/>
          </p:cNvSpPr>
          <p:nvPr>
            <p:ph idx="1"/>
          </p:nvPr>
        </p:nvSpPr>
        <p:spPr>
          <a:xfrm>
            <a:off x="247651" y="1219200"/>
            <a:ext cx="8293235" cy="3765262"/>
          </a:xfrm>
        </p:spPr>
        <p:txBody>
          <a:bodyPr>
            <a:normAutofit/>
          </a:bodyPr>
          <a:lstStyle/>
          <a:p>
            <a:r>
              <a:rPr lang="en-US" dirty="0">
                <a:highlight>
                  <a:srgbClr val="FF0000"/>
                </a:highlight>
              </a:rPr>
              <a:t>Priority 1 – 15 sites, 13 investigations showed issues at the site, 7 hot-socket compromised</a:t>
            </a:r>
          </a:p>
          <a:p>
            <a:r>
              <a:rPr lang="en-US" dirty="0"/>
              <a:t>Priority 2 – 23 sites, 18 investigations showed issues at the site, 5 hot-socket compromised</a:t>
            </a:r>
          </a:p>
          <a:p>
            <a:r>
              <a:rPr lang="en-US" dirty="0"/>
              <a:t>Priority 3 – 19 sites, 8 investigations showed issues at the site, 2 hot-socket compromised</a:t>
            </a:r>
          </a:p>
          <a:p>
            <a:endParaRPr lang="en-US" dirty="0"/>
          </a:p>
        </p:txBody>
      </p:sp>
      <p:sp>
        <p:nvSpPr>
          <p:cNvPr id="5" name="Slide Number Placeholder 4">
            <a:extLst>
              <a:ext uri="{FF2B5EF4-FFF2-40B4-BE49-F238E27FC236}">
                <a16:creationId xmlns:a16="http://schemas.microsoft.com/office/drawing/2014/main" id="{F3909558-1E91-4904-8101-C2D15EE42051}"/>
              </a:ext>
            </a:extLst>
          </p:cNvPr>
          <p:cNvSpPr>
            <a:spLocks noGrp="1"/>
          </p:cNvSpPr>
          <p:nvPr>
            <p:ph type="sldNum" sz="quarter" idx="11"/>
          </p:nvPr>
        </p:nvSpPr>
        <p:spPr>
          <a:xfrm>
            <a:off x="7543800" y="6400800"/>
            <a:ext cx="1239781" cy="273844"/>
          </a:xfrm>
        </p:spPr>
        <p:txBody>
          <a:bodyPr/>
          <a:lstStyle/>
          <a:p>
            <a:pPr defTabSz="685800"/>
            <a:fld id="{E7BFA6FB-95A3-4A80-9B08-A176DC0622C9}" type="slidenum">
              <a:rPr lang="en-US">
                <a:solidFill>
                  <a:srgbClr val="444444"/>
                </a:solidFill>
                <a:latin typeface="Arial" panose="020B0604020202020204"/>
              </a:rPr>
              <a:pPr defTabSz="685800"/>
              <a:t>20</a:t>
            </a:fld>
            <a:endParaRPr lang="en-US" dirty="0">
              <a:solidFill>
                <a:srgbClr val="444444"/>
              </a:solidFill>
              <a:latin typeface="Arial" panose="020B0604020202020204"/>
            </a:endParaRPr>
          </a:p>
        </p:txBody>
      </p:sp>
      <p:pic>
        <p:nvPicPr>
          <p:cNvPr id="3" name="Picture 2">
            <a:extLst>
              <a:ext uri="{FF2B5EF4-FFF2-40B4-BE49-F238E27FC236}">
                <a16:creationId xmlns:a16="http://schemas.microsoft.com/office/drawing/2014/main" id="{C671CFE3-1234-1790-2368-CD5642C6C160}"/>
              </a:ext>
            </a:extLst>
          </p:cNvPr>
          <p:cNvPicPr>
            <a:picLocks noChangeAspect="1"/>
          </p:cNvPicPr>
          <p:nvPr/>
        </p:nvPicPr>
        <p:blipFill>
          <a:blip r:embed="rId2"/>
          <a:stretch>
            <a:fillRect/>
          </a:stretch>
        </p:blipFill>
        <p:spPr>
          <a:xfrm>
            <a:off x="457200" y="4183772"/>
            <a:ext cx="6607113" cy="2118544"/>
          </a:xfrm>
          <a:prstGeom prst="rect">
            <a:avLst/>
          </a:prstGeom>
        </p:spPr>
      </p:pic>
      <p:sp>
        <p:nvSpPr>
          <p:cNvPr id="6" name="Rectangle 5"/>
          <p:cNvSpPr/>
          <p:nvPr/>
        </p:nvSpPr>
        <p:spPr>
          <a:xfrm>
            <a:off x="457199" y="4410736"/>
            <a:ext cx="454388" cy="18915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2" name="Footer Placeholder 4">
            <a:extLst>
              <a:ext uri="{FF2B5EF4-FFF2-40B4-BE49-F238E27FC236}">
                <a16:creationId xmlns:a16="http://schemas.microsoft.com/office/drawing/2014/main" id="{33ECE918-7383-1E0E-409E-5BEA03221B01}"/>
              </a:ext>
            </a:extLst>
          </p:cNvPr>
          <p:cNvSpPr txBox="1">
            <a:spLocks/>
          </p:cNvSpPr>
          <p:nvPr/>
        </p:nvSpPr>
        <p:spPr>
          <a:xfrm>
            <a:off x="628650" y="6336618"/>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tescometering.com</a:t>
            </a:r>
            <a:endParaRPr lang="en-US" dirty="0"/>
          </a:p>
        </p:txBody>
      </p:sp>
    </p:spTree>
    <p:extLst>
      <p:ext uri="{BB962C8B-B14F-4D97-AF65-F5344CB8AC3E}">
        <p14:creationId xmlns:p14="http://schemas.microsoft.com/office/powerpoint/2010/main" val="2617644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5419AA-92D3-45A9-A3A0-1C4C0DF87838}"/>
              </a:ext>
            </a:extLst>
          </p:cNvPr>
          <p:cNvSpPr>
            <a:spLocks noGrp="1"/>
          </p:cNvSpPr>
          <p:nvPr>
            <p:ph type="title"/>
          </p:nvPr>
        </p:nvSpPr>
        <p:spPr>
          <a:xfrm>
            <a:off x="1601156" y="304800"/>
            <a:ext cx="5303143" cy="405545"/>
          </a:xfrm>
        </p:spPr>
        <p:txBody>
          <a:bodyPr>
            <a:noAutofit/>
          </a:bodyPr>
          <a:lstStyle/>
          <a:p>
            <a:r>
              <a:rPr lang="en-US" dirty="0">
                <a:solidFill>
                  <a:schemeClr val="accent1"/>
                </a:solidFill>
              </a:rPr>
              <a:t>Priority Classifications</a:t>
            </a:r>
          </a:p>
        </p:txBody>
      </p:sp>
      <p:sp>
        <p:nvSpPr>
          <p:cNvPr id="18" name="Content Placeholder 17">
            <a:extLst>
              <a:ext uri="{FF2B5EF4-FFF2-40B4-BE49-F238E27FC236}">
                <a16:creationId xmlns:a16="http://schemas.microsoft.com/office/drawing/2014/main" id="{8D196AA7-DAA9-456C-A160-658BC312206C}"/>
              </a:ext>
            </a:extLst>
          </p:cNvPr>
          <p:cNvSpPr>
            <a:spLocks noGrp="1"/>
          </p:cNvSpPr>
          <p:nvPr>
            <p:ph idx="1"/>
          </p:nvPr>
        </p:nvSpPr>
        <p:spPr>
          <a:xfrm>
            <a:off x="247651" y="1182517"/>
            <a:ext cx="8455363" cy="3765262"/>
          </a:xfrm>
        </p:spPr>
        <p:txBody>
          <a:bodyPr>
            <a:normAutofit/>
          </a:bodyPr>
          <a:lstStyle/>
          <a:p>
            <a:r>
              <a:rPr lang="en-US" dirty="0"/>
              <a:t>Priority 1 – 15 sites, 13 investigations showed issues at the site, 7 hot-socket compromised</a:t>
            </a:r>
          </a:p>
          <a:p>
            <a:r>
              <a:rPr lang="en-US" dirty="0">
                <a:highlight>
                  <a:srgbClr val="FFFF00"/>
                </a:highlight>
              </a:rPr>
              <a:t>Priority 2 – 23 sites, 18 investigations showed issues at the site, 5 hot-socket compromised</a:t>
            </a:r>
          </a:p>
          <a:p>
            <a:r>
              <a:rPr lang="en-US" dirty="0"/>
              <a:t>Priority 3 – 19 sites, 8 investigations showed issues at the site, 2 hot-socket compromised</a:t>
            </a:r>
          </a:p>
          <a:p>
            <a:endParaRPr lang="en-US" dirty="0"/>
          </a:p>
        </p:txBody>
      </p:sp>
      <p:sp>
        <p:nvSpPr>
          <p:cNvPr id="5" name="Slide Number Placeholder 4">
            <a:extLst>
              <a:ext uri="{FF2B5EF4-FFF2-40B4-BE49-F238E27FC236}">
                <a16:creationId xmlns:a16="http://schemas.microsoft.com/office/drawing/2014/main" id="{F3909558-1E91-4904-8101-C2D15EE42051}"/>
              </a:ext>
            </a:extLst>
          </p:cNvPr>
          <p:cNvSpPr>
            <a:spLocks noGrp="1"/>
          </p:cNvSpPr>
          <p:nvPr>
            <p:ph type="sldNum" sz="quarter" idx="11"/>
          </p:nvPr>
        </p:nvSpPr>
        <p:spPr>
          <a:xfrm>
            <a:off x="7543800" y="6400800"/>
            <a:ext cx="1239781" cy="273844"/>
          </a:xfrm>
        </p:spPr>
        <p:txBody>
          <a:bodyPr/>
          <a:lstStyle/>
          <a:p>
            <a:pPr defTabSz="685800"/>
            <a:fld id="{E7BFA6FB-95A3-4A80-9B08-A176DC0622C9}" type="slidenum">
              <a:rPr lang="en-US">
                <a:solidFill>
                  <a:srgbClr val="444444"/>
                </a:solidFill>
                <a:latin typeface="Arial" panose="020B0604020202020204"/>
              </a:rPr>
              <a:pPr defTabSz="685800"/>
              <a:t>21</a:t>
            </a:fld>
            <a:endParaRPr lang="en-US" dirty="0">
              <a:solidFill>
                <a:srgbClr val="444444"/>
              </a:solidFill>
              <a:latin typeface="Arial" panose="020B0604020202020204"/>
            </a:endParaRPr>
          </a:p>
        </p:txBody>
      </p:sp>
      <p:pic>
        <p:nvPicPr>
          <p:cNvPr id="4" name="Picture 3">
            <a:extLst>
              <a:ext uri="{FF2B5EF4-FFF2-40B4-BE49-F238E27FC236}">
                <a16:creationId xmlns:a16="http://schemas.microsoft.com/office/drawing/2014/main" id="{761DDB4D-D05E-A974-EA2B-7545FC1D4EC2}"/>
              </a:ext>
            </a:extLst>
          </p:cNvPr>
          <p:cNvPicPr>
            <a:picLocks noChangeAspect="1"/>
          </p:cNvPicPr>
          <p:nvPr/>
        </p:nvPicPr>
        <p:blipFill>
          <a:blip r:embed="rId2"/>
          <a:stretch>
            <a:fillRect/>
          </a:stretch>
        </p:blipFill>
        <p:spPr>
          <a:xfrm>
            <a:off x="1571339" y="4203638"/>
            <a:ext cx="5807984" cy="2603580"/>
          </a:xfrm>
          <a:prstGeom prst="rect">
            <a:avLst/>
          </a:prstGeom>
        </p:spPr>
      </p:pic>
      <p:sp>
        <p:nvSpPr>
          <p:cNvPr id="6" name="Rectangle 5"/>
          <p:cNvSpPr/>
          <p:nvPr/>
        </p:nvSpPr>
        <p:spPr>
          <a:xfrm>
            <a:off x="1571339" y="4382760"/>
            <a:ext cx="404594" cy="24244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Tree>
    <p:extLst>
      <p:ext uri="{BB962C8B-B14F-4D97-AF65-F5344CB8AC3E}">
        <p14:creationId xmlns:p14="http://schemas.microsoft.com/office/powerpoint/2010/main" val="2942607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5419AA-92D3-45A9-A3A0-1C4C0DF87838}"/>
              </a:ext>
            </a:extLst>
          </p:cNvPr>
          <p:cNvSpPr>
            <a:spLocks noGrp="1"/>
          </p:cNvSpPr>
          <p:nvPr>
            <p:ph type="title"/>
          </p:nvPr>
        </p:nvSpPr>
        <p:spPr>
          <a:xfrm>
            <a:off x="1600200" y="280255"/>
            <a:ext cx="5303143" cy="405545"/>
          </a:xfrm>
        </p:spPr>
        <p:txBody>
          <a:bodyPr>
            <a:noAutofit/>
          </a:bodyPr>
          <a:lstStyle/>
          <a:p>
            <a:r>
              <a:rPr lang="en-US" dirty="0">
                <a:solidFill>
                  <a:schemeClr val="accent1"/>
                </a:solidFill>
              </a:rPr>
              <a:t>Priority Classifications</a:t>
            </a:r>
          </a:p>
        </p:txBody>
      </p:sp>
      <p:sp>
        <p:nvSpPr>
          <p:cNvPr id="18" name="Content Placeholder 17">
            <a:extLst>
              <a:ext uri="{FF2B5EF4-FFF2-40B4-BE49-F238E27FC236}">
                <a16:creationId xmlns:a16="http://schemas.microsoft.com/office/drawing/2014/main" id="{8D196AA7-DAA9-456C-A160-658BC312206C}"/>
              </a:ext>
            </a:extLst>
          </p:cNvPr>
          <p:cNvSpPr>
            <a:spLocks noGrp="1"/>
          </p:cNvSpPr>
          <p:nvPr>
            <p:ph idx="1"/>
          </p:nvPr>
        </p:nvSpPr>
        <p:spPr>
          <a:xfrm>
            <a:off x="247650" y="1219200"/>
            <a:ext cx="8066256" cy="3765262"/>
          </a:xfrm>
        </p:spPr>
        <p:txBody>
          <a:bodyPr>
            <a:normAutofit/>
          </a:bodyPr>
          <a:lstStyle/>
          <a:p>
            <a:r>
              <a:rPr lang="en-US" dirty="0"/>
              <a:t>Priority 1 – 15 sites, 13 investigations showed issues at the site, 7 hot-socket compromised</a:t>
            </a:r>
          </a:p>
          <a:p>
            <a:r>
              <a:rPr lang="en-US" dirty="0"/>
              <a:t>Priority 2 – 23 sites, 18 investigations showed issues at the site, 5 hot-socket compromised</a:t>
            </a:r>
          </a:p>
          <a:p>
            <a:r>
              <a:rPr lang="en-US" dirty="0">
                <a:highlight>
                  <a:srgbClr val="00FF00"/>
                </a:highlight>
              </a:rPr>
              <a:t>Priority 3 – 19 sites, 8 investigations showed issues at the site, 2 hot-socket compromised</a:t>
            </a:r>
          </a:p>
          <a:p>
            <a:endParaRPr lang="en-US" dirty="0"/>
          </a:p>
        </p:txBody>
      </p:sp>
      <p:sp>
        <p:nvSpPr>
          <p:cNvPr id="5" name="Slide Number Placeholder 4">
            <a:extLst>
              <a:ext uri="{FF2B5EF4-FFF2-40B4-BE49-F238E27FC236}">
                <a16:creationId xmlns:a16="http://schemas.microsoft.com/office/drawing/2014/main" id="{F3909558-1E91-4904-8101-C2D15EE42051}"/>
              </a:ext>
            </a:extLst>
          </p:cNvPr>
          <p:cNvSpPr>
            <a:spLocks noGrp="1"/>
          </p:cNvSpPr>
          <p:nvPr>
            <p:ph type="sldNum" sz="quarter" idx="11"/>
          </p:nvPr>
        </p:nvSpPr>
        <p:spPr>
          <a:xfrm>
            <a:off x="7543800" y="6432553"/>
            <a:ext cx="1239781" cy="273844"/>
          </a:xfrm>
        </p:spPr>
        <p:txBody>
          <a:bodyPr/>
          <a:lstStyle/>
          <a:p>
            <a:pPr defTabSz="685800"/>
            <a:fld id="{E7BFA6FB-95A3-4A80-9B08-A176DC0622C9}" type="slidenum">
              <a:rPr lang="en-US">
                <a:solidFill>
                  <a:srgbClr val="444444"/>
                </a:solidFill>
                <a:latin typeface="Arial" panose="020B0604020202020204"/>
              </a:rPr>
              <a:pPr defTabSz="685800"/>
              <a:t>22</a:t>
            </a:fld>
            <a:endParaRPr lang="en-US" dirty="0">
              <a:solidFill>
                <a:srgbClr val="444444"/>
              </a:solidFill>
              <a:latin typeface="Arial" panose="020B0604020202020204"/>
            </a:endParaRPr>
          </a:p>
        </p:txBody>
      </p:sp>
      <p:pic>
        <p:nvPicPr>
          <p:cNvPr id="4" name="Picture 3">
            <a:extLst>
              <a:ext uri="{FF2B5EF4-FFF2-40B4-BE49-F238E27FC236}">
                <a16:creationId xmlns:a16="http://schemas.microsoft.com/office/drawing/2014/main" id="{6012D6C7-6EA0-166B-B081-E498F2DD5381}"/>
              </a:ext>
            </a:extLst>
          </p:cNvPr>
          <p:cNvPicPr>
            <a:picLocks noChangeAspect="1"/>
          </p:cNvPicPr>
          <p:nvPr/>
        </p:nvPicPr>
        <p:blipFill>
          <a:blip r:embed="rId2"/>
          <a:stretch>
            <a:fillRect/>
          </a:stretch>
        </p:blipFill>
        <p:spPr>
          <a:xfrm>
            <a:off x="961981" y="4156601"/>
            <a:ext cx="6637595" cy="2263336"/>
          </a:xfrm>
          <a:prstGeom prst="rect">
            <a:avLst/>
          </a:prstGeom>
        </p:spPr>
      </p:pic>
      <p:sp>
        <p:nvSpPr>
          <p:cNvPr id="6" name="Rectangle 5"/>
          <p:cNvSpPr/>
          <p:nvPr/>
        </p:nvSpPr>
        <p:spPr>
          <a:xfrm>
            <a:off x="961981" y="4334199"/>
            <a:ext cx="461707" cy="20857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2" name="Footer Placeholder 4">
            <a:extLst>
              <a:ext uri="{FF2B5EF4-FFF2-40B4-BE49-F238E27FC236}">
                <a16:creationId xmlns:a16="http://schemas.microsoft.com/office/drawing/2014/main" id="{5A42DBAA-F295-FDD5-D473-7B656DEB6B43}"/>
              </a:ext>
            </a:extLst>
          </p:cNvPr>
          <p:cNvSpPr txBox="1">
            <a:spLocks/>
          </p:cNvSpPr>
          <p:nvPr/>
        </p:nvSpPr>
        <p:spPr>
          <a:xfrm>
            <a:off x="628650" y="6336618"/>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tescometering.com</a:t>
            </a:r>
            <a:endParaRPr lang="en-US" dirty="0"/>
          </a:p>
        </p:txBody>
      </p:sp>
    </p:spTree>
    <p:extLst>
      <p:ext uri="{BB962C8B-B14F-4D97-AF65-F5344CB8AC3E}">
        <p14:creationId xmlns:p14="http://schemas.microsoft.com/office/powerpoint/2010/main" val="143595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89023"/>
            <a:ext cx="3993204" cy="3517010"/>
          </a:xfrm>
        </p:spPr>
        <p:txBody>
          <a:bodyPr>
            <a:normAutofit fontScale="62500" lnSpcReduction="20000"/>
          </a:bodyPr>
          <a:lstStyle/>
          <a:p>
            <a:r>
              <a:rPr lang="en-US" dirty="0"/>
              <a:t>PSEG Long Island Technicians and Engineers performed site visits</a:t>
            </a:r>
          </a:p>
          <a:p>
            <a:r>
              <a:rPr lang="en-US" dirty="0"/>
              <a:t>Recorded various site conditions and measurements from each meter: </a:t>
            </a:r>
          </a:p>
          <a:p>
            <a:pPr lvl="1"/>
            <a:r>
              <a:rPr lang="en-US" dirty="0"/>
              <a:t>Condition of meter pan, conduit, weather-head, and secondary wires</a:t>
            </a:r>
          </a:p>
          <a:p>
            <a:pPr lvl="1"/>
            <a:r>
              <a:rPr lang="en-US" dirty="0"/>
              <a:t>Voltage and amperage</a:t>
            </a:r>
          </a:p>
          <a:p>
            <a:pPr lvl="1"/>
            <a:r>
              <a:rPr lang="en-US" dirty="0"/>
              <a:t>IR temperature reading on face of meter and on jaws</a:t>
            </a:r>
          </a:p>
          <a:p>
            <a:pPr lvl="1"/>
            <a:r>
              <a:rPr lang="en-US" dirty="0" err="1"/>
              <a:t>RF</a:t>
            </a:r>
            <a:r>
              <a:rPr lang="en-US" dirty="0"/>
              <a:t> reading in area of meter</a:t>
            </a:r>
          </a:p>
          <a:p>
            <a:r>
              <a:rPr lang="en-US" dirty="0"/>
              <a:t>Field Tools:</a:t>
            </a:r>
          </a:p>
          <a:p>
            <a:pPr lvl="1"/>
            <a:r>
              <a:rPr lang="en-US" dirty="0"/>
              <a:t>IR temperature laser</a:t>
            </a:r>
          </a:p>
          <a:p>
            <a:pPr lvl="1"/>
            <a:r>
              <a:rPr lang="en-US" dirty="0"/>
              <a:t>TESCO jaw tester</a:t>
            </a:r>
          </a:p>
          <a:p>
            <a:pPr lvl="1"/>
            <a:r>
              <a:rPr lang="en-US" dirty="0"/>
              <a:t>Multimeter</a:t>
            </a:r>
          </a:p>
          <a:p>
            <a:pPr lvl="1"/>
            <a:r>
              <a:rPr lang="en-US" dirty="0" err="1"/>
              <a:t>RF</a:t>
            </a:r>
            <a:r>
              <a:rPr lang="en-US" dirty="0"/>
              <a:t> meter</a:t>
            </a:r>
          </a:p>
          <a:p>
            <a:endParaRPr lang="en-US" dirty="0"/>
          </a:p>
        </p:txBody>
      </p:sp>
      <p:sp>
        <p:nvSpPr>
          <p:cNvPr id="7" name="Slide Number Placeholder 6">
            <a:extLst>
              <a:ext uri="{FF2B5EF4-FFF2-40B4-BE49-F238E27FC236}">
                <a16:creationId xmlns:a16="http://schemas.microsoft.com/office/drawing/2014/main" id="{1D36E232-6DEE-426D-9C2D-1FD50A2861AF}"/>
              </a:ext>
            </a:extLst>
          </p:cNvPr>
          <p:cNvSpPr>
            <a:spLocks noGrp="1"/>
          </p:cNvSpPr>
          <p:nvPr>
            <p:ph type="sldNum" sz="quarter" idx="11"/>
          </p:nvPr>
        </p:nvSpPr>
        <p:spPr>
          <a:xfrm>
            <a:off x="6705600" y="6356353"/>
            <a:ext cx="2057400" cy="365125"/>
          </a:xfrm>
        </p:spPr>
        <p:txBody>
          <a:bodyPr/>
          <a:lstStyle/>
          <a:p>
            <a:pPr defTabSz="685800"/>
            <a:fld id="{E7BFA6FB-95A3-4A80-9B08-A176DC0622C9}" type="slidenum">
              <a:rPr lang="en-US">
                <a:solidFill>
                  <a:srgbClr val="444444"/>
                </a:solidFill>
                <a:latin typeface="Arial" panose="020B0604020202020204"/>
              </a:rPr>
              <a:pPr defTabSz="685800"/>
              <a:t>23</a:t>
            </a:fld>
            <a:endParaRPr lang="en-US" dirty="0">
              <a:solidFill>
                <a:srgbClr val="444444"/>
              </a:solidFill>
              <a:latin typeface="Arial" panose="020B0604020202020204"/>
            </a:endParaRPr>
          </a:p>
        </p:txBody>
      </p:sp>
      <p:sp>
        <p:nvSpPr>
          <p:cNvPr id="2" name="Title 1"/>
          <p:cNvSpPr>
            <a:spLocks noGrp="1"/>
          </p:cNvSpPr>
          <p:nvPr>
            <p:ph type="title"/>
          </p:nvPr>
        </p:nvSpPr>
        <p:spPr>
          <a:xfrm>
            <a:off x="1524000" y="136522"/>
            <a:ext cx="8686800" cy="699973"/>
          </a:xfrm>
        </p:spPr>
        <p:txBody>
          <a:bodyPr>
            <a:noAutofit/>
          </a:bodyPr>
          <a:lstStyle/>
          <a:p>
            <a:r>
              <a:rPr lang="en-US" dirty="0">
                <a:solidFill>
                  <a:schemeClr val="accent1"/>
                </a:solidFill>
              </a:rPr>
              <a:t>Field Investigations</a:t>
            </a:r>
          </a:p>
        </p:txBody>
      </p:sp>
      <p:pic>
        <p:nvPicPr>
          <p:cNvPr id="4" name="Picture 3"/>
          <p:cNvPicPr>
            <a:picLocks noChangeAspect="1"/>
          </p:cNvPicPr>
          <p:nvPr/>
        </p:nvPicPr>
        <p:blipFill>
          <a:blip r:embed="rId2"/>
          <a:stretch>
            <a:fillRect/>
          </a:stretch>
        </p:blipFill>
        <p:spPr>
          <a:xfrm>
            <a:off x="4857346" y="1343099"/>
            <a:ext cx="3476017" cy="4227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ooter Placeholder 4">
            <a:extLst>
              <a:ext uri="{FF2B5EF4-FFF2-40B4-BE49-F238E27FC236}">
                <a16:creationId xmlns:a16="http://schemas.microsoft.com/office/drawing/2014/main" id="{ABA5E85E-7E0E-BA20-B29B-6DF5D9FC996A}"/>
              </a:ext>
            </a:extLst>
          </p:cNvPr>
          <p:cNvSpPr txBox="1">
            <a:spLocks/>
          </p:cNvSpPr>
          <p:nvPr/>
        </p:nvSpPr>
        <p:spPr>
          <a:xfrm>
            <a:off x="628650" y="6336618"/>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tescometering.com</a:t>
            </a:r>
            <a:endParaRPr lang="en-US" dirty="0"/>
          </a:p>
        </p:txBody>
      </p:sp>
    </p:spTree>
    <p:extLst>
      <p:ext uri="{BB962C8B-B14F-4D97-AF65-F5344CB8AC3E}">
        <p14:creationId xmlns:p14="http://schemas.microsoft.com/office/powerpoint/2010/main" val="65468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6098F8-4A69-4639-9B16-85252A0F8D01}"/>
              </a:ext>
            </a:extLst>
          </p:cNvPr>
          <p:cNvSpPr>
            <a:spLocks noGrp="1"/>
          </p:cNvSpPr>
          <p:nvPr>
            <p:ph type="title"/>
          </p:nvPr>
        </p:nvSpPr>
        <p:spPr>
          <a:xfrm>
            <a:off x="1447800" y="102818"/>
            <a:ext cx="8686800" cy="699973"/>
          </a:xfrm>
        </p:spPr>
        <p:txBody>
          <a:bodyPr>
            <a:normAutofit/>
          </a:bodyPr>
          <a:lstStyle/>
          <a:p>
            <a:r>
              <a:rPr lang="en-US" sz="2800" dirty="0"/>
              <a:t>Meter 51****48 – Discoloration on Meter Blade</a:t>
            </a:r>
          </a:p>
        </p:txBody>
      </p:sp>
      <p:sp>
        <p:nvSpPr>
          <p:cNvPr id="8" name="Content Placeholder 7">
            <a:extLst>
              <a:ext uri="{FF2B5EF4-FFF2-40B4-BE49-F238E27FC236}">
                <a16:creationId xmlns:a16="http://schemas.microsoft.com/office/drawing/2014/main" id="{809AE9E8-9A81-45A6-8A51-2958F29960CB}"/>
              </a:ext>
            </a:extLst>
          </p:cNvPr>
          <p:cNvSpPr>
            <a:spLocks noGrp="1"/>
          </p:cNvSpPr>
          <p:nvPr>
            <p:ph idx="1"/>
          </p:nvPr>
        </p:nvSpPr>
        <p:spPr>
          <a:xfrm>
            <a:off x="228600" y="1724173"/>
            <a:ext cx="3688405" cy="963332"/>
          </a:xfrm>
        </p:spPr>
        <p:txBody>
          <a:bodyPr>
            <a:normAutofit/>
          </a:bodyPr>
          <a:lstStyle/>
          <a:p>
            <a:pPr>
              <a:lnSpc>
                <a:spcPct val="100000"/>
              </a:lnSpc>
              <a:spcBef>
                <a:spcPts val="300"/>
              </a:spcBef>
            </a:pPr>
            <a:r>
              <a:rPr lang="en-US" sz="1200" dirty="0"/>
              <a:t>Days on report with &gt;100 Max Arc Count: 16</a:t>
            </a:r>
          </a:p>
          <a:p>
            <a:pPr>
              <a:lnSpc>
                <a:spcPct val="100000"/>
              </a:lnSpc>
              <a:spcBef>
                <a:spcPts val="300"/>
              </a:spcBef>
            </a:pPr>
            <a:r>
              <a:rPr lang="en-US" sz="1200" dirty="0"/>
              <a:t>Average arc count: 160</a:t>
            </a:r>
          </a:p>
          <a:p>
            <a:pPr>
              <a:lnSpc>
                <a:spcPct val="100000"/>
              </a:lnSpc>
              <a:spcBef>
                <a:spcPts val="300"/>
              </a:spcBef>
            </a:pPr>
            <a:r>
              <a:rPr lang="en-US" sz="1200" dirty="0"/>
              <a:t>Max Arc Count: 320</a:t>
            </a:r>
          </a:p>
          <a:p>
            <a:pPr>
              <a:lnSpc>
                <a:spcPct val="100000"/>
              </a:lnSpc>
              <a:spcBef>
                <a:spcPts val="300"/>
              </a:spcBef>
            </a:pPr>
            <a:r>
              <a:rPr lang="en-US" sz="1200" dirty="0"/>
              <a:t>Arc Sense Priority Level 3</a:t>
            </a:r>
          </a:p>
          <a:p>
            <a:pPr>
              <a:lnSpc>
                <a:spcPct val="100000"/>
              </a:lnSpc>
              <a:spcBef>
                <a:spcPts val="300"/>
              </a:spcBef>
            </a:pPr>
            <a:endParaRPr lang="en-US" sz="1200" dirty="0"/>
          </a:p>
        </p:txBody>
      </p:sp>
      <p:sp>
        <p:nvSpPr>
          <p:cNvPr id="5" name="Slide Number Placeholder 4">
            <a:extLst>
              <a:ext uri="{FF2B5EF4-FFF2-40B4-BE49-F238E27FC236}">
                <a16:creationId xmlns:a16="http://schemas.microsoft.com/office/drawing/2014/main" id="{7A0916F8-C65A-4664-B5A8-4E6D9FC139C3}"/>
              </a:ext>
            </a:extLst>
          </p:cNvPr>
          <p:cNvSpPr>
            <a:spLocks noGrp="1"/>
          </p:cNvSpPr>
          <p:nvPr>
            <p:ph type="sldNum" sz="quarter" idx="4"/>
          </p:nvPr>
        </p:nvSpPr>
        <p:spPr>
          <a:xfrm>
            <a:off x="7543800" y="6400800"/>
            <a:ext cx="1239781" cy="273844"/>
          </a:xfrm>
        </p:spPr>
        <p:txBody>
          <a:bodyPr/>
          <a:lstStyle/>
          <a:p>
            <a:pPr defTabSz="685800"/>
            <a:fld id="{E7BFA6FB-95A3-4A80-9B08-A176DC0622C9}" type="slidenum">
              <a:rPr lang="en-US">
                <a:solidFill>
                  <a:srgbClr val="444444"/>
                </a:solidFill>
                <a:latin typeface="Arial" panose="020B0604020202020204"/>
              </a:rPr>
              <a:pPr defTabSz="685800"/>
              <a:t>24</a:t>
            </a:fld>
            <a:endParaRPr lang="en-US" dirty="0">
              <a:solidFill>
                <a:srgbClr val="444444"/>
              </a:solidFill>
              <a:latin typeface="Arial" panose="020B0604020202020204"/>
            </a:endParaRPr>
          </a:p>
        </p:txBody>
      </p:sp>
      <p:grpSp>
        <p:nvGrpSpPr>
          <p:cNvPr id="2" name="Group 1"/>
          <p:cNvGrpSpPr/>
          <p:nvPr/>
        </p:nvGrpSpPr>
        <p:grpSpPr>
          <a:xfrm>
            <a:off x="777211" y="2835853"/>
            <a:ext cx="3087753" cy="2553521"/>
            <a:chOff x="237742" y="2075688"/>
            <a:chExt cx="4270249" cy="2903263"/>
          </a:xfrm>
        </p:grpSpPr>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44557" t="2313" r="17855" b="19804"/>
            <a:stretch/>
          </p:blipFill>
          <p:spPr>
            <a:xfrm rot="5400000">
              <a:off x="998961" y="1469920"/>
              <a:ext cx="2747812" cy="4270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Oval 8"/>
            <p:cNvSpPr/>
            <p:nvPr/>
          </p:nvSpPr>
          <p:spPr>
            <a:xfrm>
              <a:off x="680321" y="2075688"/>
              <a:ext cx="1371600" cy="121615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gr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5524" t="15070" r="8769" b="10384"/>
          <a:stretch/>
        </p:blipFill>
        <p:spPr>
          <a:xfrm rot="5400000">
            <a:off x="5334035" y="2759861"/>
            <a:ext cx="3016895" cy="3027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Content Placeholder 7">
            <a:extLst>
              <a:ext uri="{FF2B5EF4-FFF2-40B4-BE49-F238E27FC236}">
                <a16:creationId xmlns:a16="http://schemas.microsoft.com/office/drawing/2014/main" id="{809AE9E8-9A81-45A6-8A51-2958F29960CB}"/>
              </a:ext>
            </a:extLst>
          </p:cNvPr>
          <p:cNvSpPr txBox="1">
            <a:spLocks/>
          </p:cNvSpPr>
          <p:nvPr/>
        </p:nvSpPr>
        <p:spPr>
          <a:xfrm>
            <a:off x="4163280" y="1724982"/>
            <a:ext cx="4805623" cy="963332"/>
          </a:xfrm>
          <a:prstGeom prst="rect">
            <a:avLst/>
          </a:prstGeom>
        </p:spPr>
        <p:txBody>
          <a:bodyPr vert="horz" lIns="91440" tIns="0" rIns="91440" bIns="45720" rtlCol="0">
            <a:norm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SzPct val="60000"/>
              <a:buFont typeface="Courier New" panose="02070309020205020404" pitchFamily="49" charset="0"/>
              <a:buChar char="o"/>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spcBef>
                <a:spcPts val="300"/>
              </a:spcBef>
              <a:buClr>
                <a:srgbClr val="F47D3D"/>
              </a:buClr>
            </a:pPr>
            <a:r>
              <a:rPr lang="en-US" sz="1200" dirty="0">
                <a:solidFill>
                  <a:prstClr val="black"/>
                </a:solidFill>
                <a:latin typeface="Arial" panose="020B0604020202020204"/>
              </a:rPr>
              <a:t>No previous reports of overheating or rise in temperature</a:t>
            </a:r>
          </a:p>
          <a:p>
            <a:pPr>
              <a:lnSpc>
                <a:spcPct val="110000"/>
              </a:lnSpc>
              <a:spcBef>
                <a:spcPts val="300"/>
              </a:spcBef>
              <a:buClr>
                <a:srgbClr val="F47D3D"/>
              </a:buClr>
            </a:pPr>
            <a:r>
              <a:rPr lang="en-US" sz="1200" dirty="0">
                <a:solidFill>
                  <a:prstClr val="black"/>
                </a:solidFill>
                <a:latin typeface="Arial" panose="020B0604020202020204"/>
              </a:rPr>
              <a:t>Pitting on meter blade</a:t>
            </a:r>
          </a:p>
          <a:p>
            <a:pPr>
              <a:lnSpc>
                <a:spcPct val="110000"/>
              </a:lnSpc>
              <a:spcBef>
                <a:spcPts val="300"/>
              </a:spcBef>
              <a:buClr>
                <a:srgbClr val="F47D3D"/>
              </a:buClr>
            </a:pPr>
            <a:r>
              <a:rPr lang="en-US" sz="1200" dirty="0">
                <a:solidFill>
                  <a:prstClr val="black"/>
                </a:solidFill>
                <a:latin typeface="Arial" panose="020B0604020202020204"/>
              </a:rPr>
              <a:t>Meter pan did not show any signs of damage or excessive weathering</a:t>
            </a:r>
          </a:p>
        </p:txBody>
      </p:sp>
      <p:sp>
        <p:nvSpPr>
          <p:cNvPr id="3" name="Footer Placeholder 4">
            <a:extLst>
              <a:ext uri="{FF2B5EF4-FFF2-40B4-BE49-F238E27FC236}">
                <a16:creationId xmlns:a16="http://schemas.microsoft.com/office/drawing/2014/main" id="{166E8676-A1EE-B059-EA03-E505A4B0E35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Tree>
    <p:extLst>
      <p:ext uri="{BB962C8B-B14F-4D97-AF65-F5344CB8AC3E}">
        <p14:creationId xmlns:p14="http://schemas.microsoft.com/office/powerpoint/2010/main" val="2949456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6098F8-4A69-4639-9B16-85252A0F8D01}"/>
              </a:ext>
            </a:extLst>
          </p:cNvPr>
          <p:cNvSpPr>
            <a:spLocks noGrp="1"/>
          </p:cNvSpPr>
          <p:nvPr>
            <p:ph type="title"/>
          </p:nvPr>
        </p:nvSpPr>
        <p:spPr>
          <a:xfrm>
            <a:off x="1447800" y="102044"/>
            <a:ext cx="8686800" cy="699973"/>
          </a:xfrm>
        </p:spPr>
        <p:txBody>
          <a:bodyPr>
            <a:normAutofit/>
          </a:bodyPr>
          <a:lstStyle/>
          <a:p>
            <a:r>
              <a:rPr lang="en-US" sz="3200" dirty="0"/>
              <a:t>Meter 51****18 – High Temperature Alerts</a:t>
            </a:r>
          </a:p>
        </p:txBody>
      </p:sp>
      <p:sp>
        <p:nvSpPr>
          <p:cNvPr id="8" name="Content Placeholder 7">
            <a:extLst>
              <a:ext uri="{FF2B5EF4-FFF2-40B4-BE49-F238E27FC236}">
                <a16:creationId xmlns:a16="http://schemas.microsoft.com/office/drawing/2014/main" id="{809AE9E8-9A81-45A6-8A51-2958F29960CB}"/>
              </a:ext>
            </a:extLst>
          </p:cNvPr>
          <p:cNvSpPr>
            <a:spLocks noGrp="1"/>
          </p:cNvSpPr>
          <p:nvPr>
            <p:ph idx="1"/>
          </p:nvPr>
        </p:nvSpPr>
        <p:spPr>
          <a:xfrm>
            <a:off x="228599" y="1724173"/>
            <a:ext cx="5860916" cy="963332"/>
          </a:xfrm>
        </p:spPr>
        <p:txBody>
          <a:bodyPr>
            <a:noAutofit/>
          </a:bodyPr>
          <a:lstStyle/>
          <a:p>
            <a:pPr>
              <a:lnSpc>
                <a:spcPct val="100000"/>
              </a:lnSpc>
              <a:spcBef>
                <a:spcPts val="300"/>
              </a:spcBef>
            </a:pPr>
            <a:r>
              <a:rPr lang="en-US" sz="1200" dirty="0"/>
              <a:t>Originally a non-Arc Sense meter was at property</a:t>
            </a:r>
          </a:p>
          <a:p>
            <a:pPr>
              <a:lnSpc>
                <a:spcPct val="100000"/>
              </a:lnSpc>
              <a:spcBef>
                <a:spcPts val="300"/>
              </a:spcBef>
            </a:pPr>
            <a:r>
              <a:rPr lang="en-US" sz="1200" dirty="0"/>
              <a:t>Meter was reported by Analyst to indicate high temperature alerts</a:t>
            </a:r>
          </a:p>
          <a:p>
            <a:pPr>
              <a:lnSpc>
                <a:spcPct val="100000"/>
              </a:lnSpc>
              <a:spcBef>
                <a:spcPts val="300"/>
              </a:spcBef>
            </a:pPr>
            <a:r>
              <a:rPr lang="en-US" sz="1200" dirty="0"/>
              <a:t>Arc Sense meter was installed in Spring 2022 after high temperature alerts</a:t>
            </a:r>
          </a:p>
          <a:p>
            <a:pPr>
              <a:lnSpc>
                <a:spcPct val="100000"/>
              </a:lnSpc>
              <a:spcBef>
                <a:spcPts val="300"/>
              </a:spcBef>
            </a:pPr>
            <a:r>
              <a:rPr lang="en-US" sz="1200" dirty="0"/>
              <a:t>Arc count and temperature readings were high enough to warrant investigation</a:t>
            </a:r>
          </a:p>
          <a:p>
            <a:pPr>
              <a:lnSpc>
                <a:spcPct val="100000"/>
              </a:lnSpc>
              <a:spcBef>
                <a:spcPts val="300"/>
              </a:spcBef>
            </a:pPr>
            <a:r>
              <a:rPr lang="en-US" sz="1200" dirty="0"/>
              <a:t>Found brittle jaws inside meter pan; meter pan was replaced as a result</a:t>
            </a:r>
          </a:p>
        </p:txBody>
      </p:sp>
      <p:sp>
        <p:nvSpPr>
          <p:cNvPr id="5" name="Slide Number Placeholder 4">
            <a:extLst>
              <a:ext uri="{FF2B5EF4-FFF2-40B4-BE49-F238E27FC236}">
                <a16:creationId xmlns:a16="http://schemas.microsoft.com/office/drawing/2014/main" id="{7A0916F8-C65A-4664-B5A8-4E6D9FC139C3}"/>
              </a:ext>
            </a:extLst>
          </p:cNvPr>
          <p:cNvSpPr>
            <a:spLocks noGrp="1"/>
          </p:cNvSpPr>
          <p:nvPr>
            <p:ph type="sldNum" sz="quarter" idx="4"/>
          </p:nvPr>
        </p:nvSpPr>
        <p:spPr>
          <a:xfrm>
            <a:off x="7543800" y="6400800"/>
            <a:ext cx="1239781" cy="273844"/>
          </a:xfrm>
        </p:spPr>
        <p:txBody>
          <a:bodyPr/>
          <a:lstStyle/>
          <a:p>
            <a:pPr defTabSz="685800"/>
            <a:fld id="{E7BFA6FB-95A3-4A80-9B08-A176DC0622C9}" type="slidenum">
              <a:rPr lang="en-US">
                <a:solidFill>
                  <a:srgbClr val="444444"/>
                </a:solidFill>
                <a:latin typeface="Arial" panose="020B0604020202020204"/>
              </a:rPr>
              <a:pPr defTabSz="685800"/>
              <a:t>25</a:t>
            </a:fld>
            <a:endParaRPr lang="en-US" dirty="0">
              <a:solidFill>
                <a:srgbClr val="444444"/>
              </a:solidFill>
              <a:latin typeface="Arial" panose="020B0604020202020204"/>
            </a:endParaRPr>
          </a:p>
        </p:txBody>
      </p:sp>
      <p:pic>
        <p:nvPicPr>
          <p:cNvPr id="11"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38509" r="5384" b="37904"/>
          <a:stretch/>
        </p:blipFill>
        <p:spPr>
          <a:xfrm rot="5400000">
            <a:off x="6055893" y="3015114"/>
            <a:ext cx="4427426" cy="827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8807" t="12822" r="4140"/>
          <a:stretch/>
        </p:blipFill>
        <p:spPr>
          <a:xfrm rot="5400000">
            <a:off x="5017307" y="3284787"/>
            <a:ext cx="2694975" cy="2286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9474" t="61750" r="19722" b="7780"/>
          <a:stretch/>
        </p:blipFill>
        <p:spPr>
          <a:xfrm rot="5400000">
            <a:off x="470962" y="3188748"/>
            <a:ext cx="1819933" cy="1999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30644" t="41819" r="40145" b="11823"/>
          <a:stretch/>
        </p:blipFill>
        <p:spPr>
          <a:xfrm rot="5400000">
            <a:off x="2969093" y="3414509"/>
            <a:ext cx="1703368" cy="2027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Footer Placeholder 4">
            <a:extLst>
              <a:ext uri="{FF2B5EF4-FFF2-40B4-BE49-F238E27FC236}">
                <a16:creationId xmlns:a16="http://schemas.microsoft.com/office/drawing/2014/main" id="{884194CA-C2CB-22CC-79AF-9919717C6AA6}"/>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Tree>
    <p:extLst>
      <p:ext uri="{BB962C8B-B14F-4D97-AF65-F5344CB8AC3E}">
        <p14:creationId xmlns:p14="http://schemas.microsoft.com/office/powerpoint/2010/main" val="2916138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6098F8-4A69-4639-9B16-85252A0F8D01}"/>
              </a:ext>
            </a:extLst>
          </p:cNvPr>
          <p:cNvSpPr>
            <a:spLocks noGrp="1"/>
          </p:cNvSpPr>
          <p:nvPr>
            <p:ph type="title"/>
          </p:nvPr>
        </p:nvSpPr>
        <p:spPr>
          <a:xfrm>
            <a:off x="1447800" y="121076"/>
            <a:ext cx="8686800" cy="699973"/>
          </a:xfrm>
        </p:spPr>
        <p:txBody>
          <a:bodyPr>
            <a:normAutofit/>
          </a:bodyPr>
          <a:lstStyle/>
          <a:p>
            <a:r>
              <a:rPr lang="en-US" sz="2800" dirty="0"/>
              <a:t>Meter 51****26 – Meter Pan with Recessed Jaws</a:t>
            </a:r>
          </a:p>
        </p:txBody>
      </p:sp>
      <p:sp>
        <p:nvSpPr>
          <p:cNvPr id="8" name="Content Placeholder 7">
            <a:extLst>
              <a:ext uri="{FF2B5EF4-FFF2-40B4-BE49-F238E27FC236}">
                <a16:creationId xmlns:a16="http://schemas.microsoft.com/office/drawing/2014/main" id="{809AE9E8-9A81-45A6-8A51-2958F29960CB}"/>
              </a:ext>
            </a:extLst>
          </p:cNvPr>
          <p:cNvSpPr>
            <a:spLocks noGrp="1"/>
          </p:cNvSpPr>
          <p:nvPr>
            <p:ph idx="1"/>
          </p:nvPr>
        </p:nvSpPr>
        <p:spPr>
          <a:xfrm>
            <a:off x="228599" y="1317654"/>
            <a:ext cx="3580962" cy="963332"/>
          </a:xfrm>
        </p:spPr>
        <p:txBody>
          <a:bodyPr>
            <a:normAutofit/>
          </a:bodyPr>
          <a:lstStyle/>
          <a:p>
            <a:pPr>
              <a:lnSpc>
                <a:spcPct val="100000"/>
              </a:lnSpc>
              <a:spcBef>
                <a:spcPts val="300"/>
              </a:spcBef>
            </a:pPr>
            <a:r>
              <a:rPr lang="en-US" sz="1200" dirty="0"/>
              <a:t>Days on report with &gt;100 Max Arc Count: 18</a:t>
            </a:r>
          </a:p>
          <a:p>
            <a:pPr>
              <a:lnSpc>
                <a:spcPct val="100000"/>
              </a:lnSpc>
              <a:spcBef>
                <a:spcPts val="300"/>
              </a:spcBef>
            </a:pPr>
            <a:r>
              <a:rPr lang="en-US" sz="1200" dirty="0"/>
              <a:t>Average arc count: 278</a:t>
            </a:r>
          </a:p>
          <a:p>
            <a:pPr>
              <a:lnSpc>
                <a:spcPct val="100000"/>
              </a:lnSpc>
              <a:spcBef>
                <a:spcPts val="300"/>
              </a:spcBef>
            </a:pPr>
            <a:r>
              <a:rPr lang="en-US" sz="1200" dirty="0"/>
              <a:t>Max Arc Count: 539</a:t>
            </a:r>
          </a:p>
          <a:p>
            <a:pPr>
              <a:spcBef>
                <a:spcPts val="300"/>
              </a:spcBef>
            </a:pPr>
            <a:r>
              <a:rPr lang="en-US" sz="1200" dirty="0"/>
              <a:t>Arc Sense Priority Level 3</a:t>
            </a:r>
          </a:p>
        </p:txBody>
      </p:sp>
      <p:sp>
        <p:nvSpPr>
          <p:cNvPr id="5" name="Slide Number Placeholder 4">
            <a:extLst>
              <a:ext uri="{FF2B5EF4-FFF2-40B4-BE49-F238E27FC236}">
                <a16:creationId xmlns:a16="http://schemas.microsoft.com/office/drawing/2014/main" id="{7A0916F8-C65A-4664-B5A8-4E6D9FC139C3}"/>
              </a:ext>
            </a:extLst>
          </p:cNvPr>
          <p:cNvSpPr>
            <a:spLocks noGrp="1"/>
          </p:cNvSpPr>
          <p:nvPr>
            <p:ph type="sldNum" sz="quarter" idx="4"/>
          </p:nvPr>
        </p:nvSpPr>
        <p:spPr>
          <a:xfrm>
            <a:off x="7543800" y="6400800"/>
            <a:ext cx="1239781" cy="273844"/>
          </a:xfrm>
        </p:spPr>
        <p:txBody>
          <a:bodyPr/>
          <a:lstStyle/>
          <a:p>
            <a:pPr defTabSz="685800"/>
            <a:fld id="{E7BFA6FB-95A3-4A80-9B08-A176DC0622C9}" type="slidenum">
              <a:rPr lang="en-US">
                <a:solidFill>
                  <a:srgbClr val="444444"/>
                </a:solidFill>
                <a:latin typeface="Arial" panose="020B0604020202020204"/>
              </a:rPr>
              <a:pPr defTabSz="685800"/>
              <a:t>26</a:t>
            </a:fld>
            <a:endParaRPr lang="en-US" dirty="0">
              <a:solidFill>
                <a:srgbClr val="444444"/>
              </a:solidFill>
              <a:latin typeface="Arial" panose="020B0604020202020204"/>
            </a:endParaRPr>
          </a:p>
        </p:txBody>
      </p:sp>
      <p:grpSp>
        <p:nvGrpSpPr>
          <p:cNvPr id="3" name="Group 2"/>
          <p:cNvGrpSpPr/>
          <p:nvPr/>
        </p:nvGrpSpPr>
        <p:grpSpPr>
          <a:xfrm>
            <a:off x="771729" y="2687506"/>
            <a:ext cx="3128606" cy="2754715"/>
            <a:chOff x="123562" y="2079057"/>
            <a:chExt cx="3749556" cy="3282216"/>
          </a:xfrm>
        </p:grpSpPr>
        <p:pic>
          <p:nvPicPr>
            <p:cNvPr id="11"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7418" t="21776" r="31226"/>
            <a:stretch/>
          </p:blipFill>
          <p:spPr>
            <a:xfrm rot="5400000">
              <a:off x="357232" y="1845387"/>
              <a:ext cx="3282216" cy="3749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Oval 11"/>
            <p:cNvSpPr/>
            <p:nvPr/>
          </p:nvSpPr>
          <p:spPr>
            <a:xfrm>
              <a:off x="2635717" y="2229158"/>
              <a:ext cx="1186532" cy="142844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13" name="Oval 12"/>
            <p:cNvSpPr/>
            <p:nvPr/>
          </p:nvSpPr>
          <p:spPr>
            <a:xfrm>
              <a:off x="209318" y="2300436"/>
              <a:ext cx="1222410" cy="306083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grpSp>
      <p:grpSp>
        <p:nvGrpSpPr>
          <p:cNvPr id="4" name="Group 3"/>
          <p:cNvGrpSpPr/>
          <p:nvPr/>
        </p:nvGrpSpPr>
        <p:grpSpPr>
          <a:xfrm>
            <a:off x="4290470" y="2531020"/>
            <a:ext cx="4310920" cy="3347671"/>
            <a:chOff x="4037551" y="2013602"/>
            <a:chExt cx="4310920" cy="3347671"/>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7333" t="660" r="18035" b="21430"/>
            <a:stretch/>
          </p:blipFill>
          <p:spPr>
            <a:xfrm rot="5400000">
              <a:off x="4591520" y="1604321"/>
              <a:ext cx="3253852" cy="4260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Oval 14"/>
            <p:cNvSpPr/>
            <p:nvPr/>
          </p:nvSpPr>
          <p:spPr>
            <a:xfrm>
              <a:off x="4563701" y="4190257"/>
              <a:ext cx="1060223" cy="10576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16" name="Oval 15"/>
            <p:cNvSpPr/>
            <p:nvPr/>
          </p:nvSpPr>
          <p:spPr>
            <a:xfrm>
              <a:off x="6870925" y="2115958"/>
              <a:ext cx="1392455" cy="144283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17" name="Oval 16"/>
            <p:cNvSpPr/>
            <p:nvPr/>
          </p:nvSpPr>
          <p:spPr>
            <a:xfrm>
              <a:off x="4037551" y="2013602"/>
              <a:ext cx="2618072" cy="175179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grpSp>
      <p:sp>
        <p:nvSpPr>
          <p:cNvPr id="18" name="Content Placeholder 7">
            <a:extLst>
              <a:ext uri="{FF2B5EF4-FFF2-40B4-BE49-F238E27FC236}">
                <a16:creationId xmlns:a16="http://schemas.microsoft.com/office/drawing/2014/main" id="{809AE9E8-9A81-45A6-8A51-2958F29960CB}"/>
              </a:ext>
            </a:extLst>
          </p:cNvPr>
          <p:cNvSpPr txBox="1">
            <a:spLocks/>
          </p:cNvSpPr>
          <p:nvPr/>
        </p:nvSpPr>
        <p:spPr>
          <a:xfrm>
            <a:off x="4008343" y="1345131"/>
            <a:ext cx="5023014" cy="754321"/>
          </a:xfrm>
          <a:prstGeom prst="rect">
            <a:avLst/>
          </a:prstGeom>
        </p:spPr>
        <p:txBody>
          <a:bodyPr vert="horz" lIns="91440" tIns="0" rIns="91440" bIns="45720" rtlCol="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SzPct val="60000"/>
              <a:buFont typeface="Courier New" panose="02070309020205020404" pitchFamily="49" charset="0"/>
              <a:buChar char="o"/>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300"/>
              </a:spcBef>
              <a:buClr>
                <a:srgbClr val="F47D3D"/>
              </a:buClr>
            </a:pPr>
            <a:r>
              <a:rPr lang="en-US" sz="1200" dirty="0">
                <a:solidFill>
                  <a:prstClr val="black"/>
                </a:solidFill>
                <a:latin typeface="Arial" panose="020B0604020202020204"/>
              </a:rPr>
              <a:t>No previous reports of overheating or rise in temperature</a:t>
            </a:r>
          </a:p>
          <a:p>
            <a:pPr>
              <a:spcBef>
                <a:spcPts val="300"/>
              </a:spcBef>
              <a:buClr>
                <a:srgbClr val="F47D3D"/>
              </a:buClr>
            </a:pPr>
            <a:r>
              <a:rPr lang="en-US" sz="1200" dirty="0">
                <a:solidFill>
                  <a:prstClr val="black"/>
                </a:solidFill>
                <a:latin typeface="Arial" panose="020B0604020202020204"/>
              </a:rPr>
              <a:t>Recessed springs and discoloration on the jaws</a:t>
            </a:r>
          </a:p>
          <a:p>
            <a:pPr>
              <a:spcBef>
                <a:spcPts val="300"/>
              </a:spcBef>
              <a:buClr>
                <a:srgbClr val="F47D3D"/>
              </a:buClr>
            </a:pPr>
            <a:r>
              <a:rPr lang="en-US" sz="1200" dirty="0">
                <a:solidFill>
                  <a:prstClr val="black"/>
                </a:solidFill>
                <a:latin typeface="Arial" panose="020B0604020202020204"/>
              </a:rPr>
              <a:t>Damaged neutral (as if someone tried to fix the jaws and an uninsulated screwdriver made contact between phase/neutral)</a:t>
            </a:r>
          </a:p>
        </p:txBody>
      </p:sp>
      <p:sp>
        <p:nvSpPr>
          <p:cNvPr id="2" name="Footer Placeholder 4">
            <a:extLst>
              <a:ext uri="{FF2B5EF4-FFF2-40B4-BE49-F238E27FC236}">
                <a16:creationId xmlns:a16="http://schemas.microsoft.com/office/drawing/2014/main" id="{DB21670E-9D6E-A5B2-5556-A9313D70EEEC}"/>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Tree>
    <p:extLst>
      <p:ext uri="{BB962C8B-B14F-4D97-AF65-F5344CB8AC3E}">
        <p14:creationId xmlns:p14="http://schemas.microsoft.com/office/powerpoint/2010/main" val="2239864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6098F8-4A69-4639-9B16-85252A0F8D01}"/>
              </a:ext>
            </a:extLst>
          </p:cNvPr>
          <p:cNvSpPr>
            <a:spLocks noGrp="1"/>
          </p:cNvSpPr>
          <p:nvPr>
            <p:ph type="title"/>
          </p:nvPr>
        </p:nvSpPr>
        <p:spPr>
          <a:xfrm>
            <a:off x="1438194" y="76200"/>
            <a:ext cx="8686800" cy="699973"/>
          </a:xfrm>
        </p:spPr>
        <p:txBody>
          <a:bodyPr>
            <a:normAutofit/>
          </a:bodyPr>
          <a:lstStyle/>
          <a:p>
            <a:r>
              <a:rPr lang="en-US" sz="3200" dirty="0"/>
              <a:t>Meter 51****14 – Conduit Allowing Water</a:t>
            </a:r>
          </a:p>
        </p:txBody>
      </p:sp>
      <p:sp>
        <p:nvSpPr>
          <p:cNvPr id="8" name="Content Placeholder 7">
            <a:extLst>
              <a:ext uri="{FF2B5EF4-FFF2-40B4-BE49-F238E27FC236}">
                <a16:creationId xmlns:a16="http://schemas.microsoft.com/office/drawing/2014/main" id="{809AE9E8-9A81-45A6-8A51-2958F29960CB}"/>
              </a:ext>
            </a:extLst>
          </p:cNvPr>
          <p:cNvSpPr>
            <a:spLocks noGrp="1"/>
          </p:cNvSpPr>
          <p:nvPr>
            <p:ph idx="1"/>
          </p:nvPr>
        </p:nvSpPr>
        <p:spPr>
          <a:xfrm>
            <a:off x="311464" y="1241291"/>
            <a:ext cx="3633101" cy="963332"/>
          </a:xfrm>
        </p:spPr>
        <p:txBody>
          <a:bodyPr>
            <a:noAutofit/>
          </a:bodyPr>
          <a:lstStyle/>
          <a:p>
            <a:pPr>
              <a:lnSpc>
                <a:spcPct val="100000"/>
              </a:lnSpc>
              <a:spcBef>
                <a:spcPts val="300"/>
              </a:spcBef>
            </a:pPr>
            <a:r>
              <a:rPr lang="en-US" sz="1200" dirty="0"/>
              <a:t>Days on report with &gt;100 Max Arc Count: 43</a:t>
            </a:r>
          </a:p>
          <a:p>
            <a:pPr>
              <a:lnSpc>
                <a:spcPct val="100000"/>
              </a:lnSpc>
              <a:spcBef>
                <a:spcPts val="300"/>
              </a:spcBef>
            </a:pPr>
            <a:r>
              <a:rPr lang="en-US" sz="1200" dirty="0"/>
              <a:t>Average arc count: 233</a:t>
            </a:r>
          </a:p>
          <a:p>
            <a:pPr>
              <a:lnSpc>
                <a:spcPct val="100000"/>
              </a:lnSpc>
              <a:spcBef>
                <a:spcPts val="300"/>
              </a:spcBef>
            </a:pPr>
            <a:r>
              <a:rPr lang="en-US" sz="1200" dirty="0"/>
              <a:t>Max Arc Count: 473</a:t>
            </a:r>
          </a:p>
          <a:p>
            <a:pPr>
              <a:spcBef>
                <a:spcPts val="300"/>
              </a:spcBef>
            </a:pPr>
            <a:r>
              <a:rPr lang="en-US" sz="1200" dirty="0"/>
              <a:t>Arc Sense Priority Level 1</a:t>
            </a:r>
          </a:p>
        </p:txBody>
      </p:sp>
      <p:sp>
        <p:nvSpPr>
          <p:cNvPr id="5" name="Slide Number Placeholder 4">
            <a:extLst>
              <a:ext uri="{FF2B5EF4-FFF2-40B4-BE49-F238E27FC236}">
                <a16:creationId xmlns:a16="http://schemas.microsoft.com/office/drawing/2014/main" id="{7A0916F8-C65A-4664-B5A8-4E6D9FC139C3}"/>
              </a:ext>
            </a:extLst>
          </p:cNvPr>
          <p:cNvSpPr>
            <a:spLocks noGrp="1"/>
          </p:cNvSpPr>
          <p:nvPr>
            <p:ph type="sldNum" sz="quarter" idx="4"/>
          </p:nvPr>
        </p:nvSpPr>
        <p:spPr>
          <a:xfrm>
            <a:off x="7543800" y="6436282"/>
            <a:ext cx="1239781" cy="273844"/>
          </a:xfrm>
        </p:spPr>
        <p:txBody>
          <a:bodyPr/>
          <a:lstStyle/>
          <a:p>
            <a:pPr defTabSz="685800"/>
            <a:fld id="{E7BFA6FB-95A3-4A80-9B08-A176DC0622C9}" type="slidenum">
              <a:rPr lang="en-US">
                <a:solidFill>
                  <a:srgbClr val="444444"/>
                </a:solidFill>
                <a:latin typeface="Arial" panose="020B0604020202020204"/>
              </a:rPr>
              <a:pPr defTabSz="685800"/>
              <a:t>27</a:t>
            </a:fld>
            <a:endParaRPr lang="en-US" dirty="0">
              <a:solidFill>
                <a:srgbClr val="444444"/>
              </a:solidFill>
              <a:latin typeface="Arial" panose="020B0604020202020204"/>
            </a:endParaRPr>
          </a:p>
        </p:txBody>
      </p:sp>
      <p:pic>
        <p:nvPicPr>
          <p:cNvPr id="18"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4228" t="11206" r="-845" b="33188"/>
          <a:stretch/>
        </p:blipFill>
        <p:spPr>
          <a:xfrm rot="5400000">
            <a:off x="5456212" y="3804716"/>
            <a:ext cx="2919621" cy="1200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t="37150" b="27294"/>
          <a:stretch/>
        </p:blipFill>
        <p:spPr>
          <a:xfrm rot="5400000">
            <a:off x="6557956" y="3436409"/>
            <a:ext cx="3508297" cy="935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38175" t="20309" r="20702" b="14195"/>
          <a:stretch/>
        </p:blipFill>
        <p:spPr>
          <a:xfrm rot="5400000">
            <a:off x="341594" y="2768142"/>
            <a:ext cx="2193199" cy="2619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36351" t="9829" r="36561" b="31674"/>
          <a:stretch/>
        </p:blipFill>
        <p:spPr>
          <a:xfrm rot="5400000">
            <a:off x="3576321" y="2841931"/>
            <a:ext cx="1894834" cy="30689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ontent Placeholder 7">
            <a:extLst>
              <a:ext uri="{FF2B5EF4-FFF2-40B4-BE49-F238E27FC236}">
                <a16:creationId xmlns:a16="http://schemas.microsoft.com/office/drawing/2014/main" id="{809AE9E8-9A81-45A6-8A51-2958F29960CB}"/>
              </a:ext>
            </a:extLst>
          </p:cNvPr>
          <p:cNvSpPr txBox="1">
            <a:spLocks/>
          </p:cNvSpPr>
          <p:nvPr/>
        </p:nvSpPr>
        <p:spPr>
          <a:xfrm>
            <a:off x="3944565" y="1241291"/>
            <a:ext cx="4208835" cy="963332"/>
          </a:xfrm>
          <a:prstGeom prst="rect">
            <a:avLst/>
          </a:prstGeom>
        </p:spPr>
        <p:txBody>
          <a:bodyPr vert="horz" lIns="91440" tIns="0" rIns="91440" bIns="45720" rtlCol="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SzPct val="60000"/>
              <a:buFont typeface="Courier New" panose="02070309020205020404" pitchFamily="49" charset="0"/>
              <a:buChar char="o"/>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300"/>
              </a:spcBef>
              <a:buClr>
                <a:srgbClr val="F47D3D"/>
              </a:buClr>
            </a:pPr>
            <a:r>
              <a:rPr lang="en-US" sz="1200" dirty="0">
                <a:solidFill>
                  <a:prstClr val="black"/>
                </a:solidFill>
                <a:latin typeface="Arial" panose="020B0604020202020204"/>
              </a:rPr>
              <a:t>No previous reports of overheating or rise in temperature</a:t>
            </a:r>
          </a:p>
          <a:p>
            <a:pPr>
              <a:spcBef>
                <a:spcPts val="300"/>
              </a:spcBef>
              <a:buClr>
                <a:srgbClr val="F47D3D"/>
              </a:buClr>
            </a:pPr>
            <a:r>
              <a:rPr lang="en-US" sz="1200" dirty="0">
                <a:solidFill>
                  <a:prstClr val="black"/>
                </a:solidFill>
                <a:latin typeface="Arial" panose="020B0604020202020204"/>
              </a:rPr>
              <a:t>Conduit allowed water to enter into the meter pan</a:t>
            </a:r>
          </a:p>
          <a:p>
            <a:pPr>
              <a:spcBef>
                <a:spcPts val="300"/>
              </a:spcBef>
              <a:buClr>
                <a:srgbClr val="F47D3D"/>
              </a:buClr>
            </a:pPr>
            <a:r>
              <a:rPr lang="en-US" sz="1200" dirty="0">
                <a:solidFill>
                  <a:prstClr val="black"/>
                </a:solidFill>
                <a:latin typeface="Arial" panose="020B0604020202020204"/>
              </a:rPr>
              <a:t>Screw terminal at C-phase load side was rusted and deteriorating</a:t>
            </a:r>
          </a:p>
          <a:p>
            <a:pPr>
              <a:spcBef>
                <a:spcPts val="300"/>
              </a:spcBef>
              <a:buClr>
                <a:srgbClr val="F47D3D"/>
              </a:buClr>
            </a:pPr>
            <a:r>
              <a:rPr lang="en-US" sz="1200" dirty="0">
                <a:solidFill>
                  <a:prstClr val="black"/>
                </a:solidFill>
                <a:latin typeface="Arial" panose="020B0604020202020204"/>
              </a:rPr>
              <a:t>Meter produced arcs when reinstalled</a:t>
            </a:r>
          </a:p>
        </p:txBody>
      </p:sp>
      <p:sp>
        <p:nvSpPr>
          <p:cNvPr id="2" name="Footer Placeholder 4">
            <a:extLst>
              <a:ext uri="{FF2B5EF4-FFF2-40B4-BE49-F238E27FC236}">
                <a16:creationId xmlns:a16="http://schemas.microsoft.com/office/drawing/2014/main" id="{C01F0CF2-237A-2E11-5011-08DA55F29B97}"/>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Tree>
    <p:extLst>
      <p:ext uri="{BB962C8B-B14F-4D97-AF65-F5344CB8AC3E}">
        <p14:creationId xmlns:p14="http://schemas.microsoft.com/office/powerpoint/2010/main" val="1723446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6098F8-4A69-4639-9B16-85252A0F8D01}"/>
              </a:ext>
            </a:extLst>
          </p:cNvPr>
          <p:cNvSpPr>
            <a:spLocks noGrp="1"/>
          </p:cNvSpPr>
          <p:nvPr>
            <p:ph type="title"/>
          </p:nvPr>
        </p:nvSpPr>
        <p:spPr>
          <a:xfrm>
            <a:off x="1447800" y="62027"/>
            <a:ext cx="8686800" cy="699973"/>
          </a:xfrm>
        </p:spPr>
        <p:txBody>
          <a:bodyPr>
            <a:normAutofit/>
          </a:bodyPr>
          <a:lstStyle/>
          <a:p>
            <a:r>
              <a:rPr lang="en-US" sz="2800" dirty="0"/>
              <a:t>Meter 51****55 – Weather-head Conduit Damage</a:t>
            </a:r>
          </a:p>
        </p:txBody>
      </p:sp>
      <p:sp>
        <p:nvSpPr>
          <p:cNvPr id="8" name="Content Placeholder 7">
            <a:extLst>
              <a:ext uri="{FF2B5EF4-FFF2-40B4-BE49-F238E27FC236}">
                <a16:creationId xmlns:a16="http://schemas.microsoft.com/office/drawing/2014/main" id="{809AE9E8-9A81-45A6-8A51-2958F29960CB}"/>
              </a:ext>
            </a:extLst>
          </p:cNvPr>
          <p:cNvSpPr>
            <a:spLocks noGrp="1"/>
          </p:cNvSpPr>
          <p:nvPr>
            <p:ph idx="1"/>
          </p:nvPr>
        </p:nvSpPr>
        <p:spPr>
          <a:xfrm>
            <a:off x="228598" y="1295400"/>
            <a:ext cx="4505530" cy="3374338"/>
          </a:xfrm>
        </p:spPr>
        <p:txBody>
          <a:bodyPr>
            <a:noAutofit/>
          </a:bodyPr>
          <a:lstStyle/>
          <a:p>
            <a:pPr>
              <a:lnSpc>
                <a:spcPct val="100000"/>
              </a:lnSpc>
              <a:spcBef>
                <a:spcPts val="300"/>
              </a:spcBef>
            </a:pPr>
            <a:r>
              <a:rPr lang="en-US" sz="1800" dirty="0"/>
              <a:t>Days on report with &gt;100 Max Arc Count: 35</a:t>
            </a:r>
          </a:p>
          <a:p>
            <a:pPr>
              <a:lnSpc>
                <a:spcPct val="100000"/>
              </a:lnSpc>
              <a:spcBef>
                <a:spcPts val="300"/>
              </a:spcBef>
            </a:pPr>
            <a:r>
              <a:rPr lang="en-US" sz="1800" dirty="0"/>
              <a:t>Average arc count: 355</a:t>
            </a:r>
          </a:p>
          <a:p>
            <a:pPr>
              <a:lnSpc>
                <a:spcPct val="100000"/>
              </a:lnSpc>
              <a:spcBef>
                <a:spcPts val="300"/>
              </a:spcBef>
            </a:pPr>
            <a:r>
              <a:rPr lang="en-US" sz="1800" dirty="0"/>
              <a:t>Max Arc Count: 1601</a:t>
            </a:r>
          </a:p>
          <a:p>
            <a:pPr>
              <a:lnSpc>
                <a:spcPct val="100000"/>
              </a:lnSpc>
              <a:spcBef>
                <a:spcPts val="300"/>
              </a:spcBef>
            </a:pPr>
            <a:r>
              <a:rPr lang="en-US" sz="1800" dirty="0"/>
              <a:t>Investigation Priority Level: 2* </a:t>
            </a:r>
          </a:p>
          <a:p>
            <a:pPr lvl="1">
              <a:lnSpc>
                <a:spcPct val="100000"/>
              </a:lnSpc>
              <a:spcBef>
                <a:spcPts val="300"/>
              </a:spcBef>
            </a:pPr>
            <a:r>
              <a:rPr lang="en-US" sz="1800" dirty="0"/>
              <a:t>Moved to priority 1 based on recent top arc counts</a:t>
            </a:r>
          </a:p>
          <a:p>
            <a:pPr marL="0" indent="0">
              <a:spcBef>
                <a:spcPts val="300"/>
              </a:spcBef>
              <a:buNone/>
            </a:pPr>
            <a:endParaRPr lang="en-US" sz="1800" dirty="0"/>
          </a:p>
          <a:p>
            <a:pPr>
              <a:spcBef>
                <a:spcPts val="300"/>
              </a:spcBef>
            </a:pPr>
            <a:r>
              <a:rPr lang="en-US" sz="1800" dirty="0"/>
              <a:t>No previous reports of overheating or rise in temperature</a:t>
            </a:r>
          </a:p>
          <a:p>
            <a:pPr>
              <a:spcBef>
                <a:spcPts val="300"/>
              </a:spcBef>
            </a:pPr>
            <a:r>
              <a:rPr lang="en-US" sz="1800" dirty="0"/>
              <a:t>Meter not removed because customer was not home and it was a non-bypass pan</a:t>
            </a:r>
          </a:p>
          <a:p>
            <a:pPr>
              <a:spcBef>
                <a:spcPts val="300"/>
              </a:spcBef>
            </a:pPr>
            <a:r>
              <a:rPr lang="en-US" sz="1800" dirty="0"/>
              <a:t>Technician found damage to weather-head conduit</a:t>
            </a:r>
          </a:p>
        </p:txBody>
      </p:sp>
      <p:sp>
        <p:nvSpPr>
          <p:cNvPr id="5" name="Slide Number Placeholder 4">
            <a:extLst>
              <a:ext uri="{FF2B5EF4-FFF2-40B4-BE49-F238E27FC236}">
                <a16:creationId xmlns:a16="http://schemas.microsoft.com/office/drawing/2014/main" id="{7A0916F8-C65A-4664-B5A8-4E6D9FC139C3}"/>
              </a:ext>
            </a:extLst>
          </p:cNvPr>
          <p:cNvSpPr>
            <a:spLocks noGrp="1"/>
          </p:cNvSpPr>
          <p:nvPr>
            <p:ph type="sldNum" sz="quarter" idx="4"/>
          </p:nvPr>
        </p:nvSpPr>
        <p:spPr>
          <a:xfrm>
            <a:off x="7543800" y="6400800"/>
            <a:ext cx="1239781" cy="273844"/>
          </a:xfrm>
        </p:spPr>
        <p:txBody>
          <a:bodyPr/>
          <a:lstStyle/>
          <a:p>
            <a:pPr defTabSz="685800"/>
            <a:fld id="{E7BFA6FB-95A3-4A80-9B08-A176DC0622C9}" type="slidenum">
              <a:rPr lang="en-US">
                <a:solidFill>
                  <a:srgbClr val="444444"/>
                </a:solidFill>
                <a:latin typeface="Arial" panose="020B0604020202020204"/>
              </a:rPr>
              <a:pPr defTabSz="685800"/>
              <a:t>28</a:t>
            </a:fld>
            <a:endParaRPr lang="en-US" dirty="0">
              <a:solidFill>
                <a:srgbClr val="444444"/>
              </a:solidFill>
              <a:latin typeface="Arial" panose="020B0604020202020204"/>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7373" t="25260" r="7203" b="12876"/>
          <a:stretch/>
        </p:blipFill>
        <p:spPr>
          <a:xfrm rot="5400000">
            <a:off x="4764418" y="2567517"/>
            <a:ext cx="4035058" cy="2482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Footer Placeholder 4">
            <a:extLst>
              <a:ext uri="{FF2B5EF4-FFF2-40B4-BE49-F238E27FC236}">
                <a16:creationId xmlns:a16="http://schemas.microsoft.com/office/drawing/2014/main" id="{C433C71B-15D1-6EA7-38AA-F5371E7011DA}"/>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Tree>
    <p:extLst>
      <p:ext uri="{BB962C8B-B14F-4D97-AF65-F5344CB8AC3E}">
        <p14:creationId xmlns:p14="http://schemas.microsoft.com/office/powerpoint/2010/main" val="3321287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6098F8-4A69-4639-9B16-85252A0F8D01}"/>
              </a:ext>
            </a:extLst>
          </p:cNvPr>
          <p:cNvSpPr>
            <a:spLocks noGrp="1"/>
          </p:cNvSpPr>
          <p:nvPr>
            <p:ph type="title"/>
          </p:nvPr>
        </p:nvSpPr>
        <p:spPr>
          <a:xfrm>
            <a:off x="1447800" y="135319"/>
            <a:ext cx="8686800" cy="699973"/>
          </a:xfrm>
        </p:spPr>
        <p:txBody>
          <a:bodyPr>
            <a:normAutofit/>
          </a:bodyPr>
          <a:lstStyle/>
          <a:p>
            <a:r>
              <a:rPr lang="en-US" sz="2700" dirty="0"/>
              <a:t>Meter 51****25 – Weather-head + Wire Repair Points</a:t>
            </a:r>
          </a:p>
        </p:txBody>
      </p:sp>
      <p:sp>
        <p:nvSpPr>
          <p:cNvPr id="8" name="Content Placeholder 7">
            <a:extLst>
              <a:ext uri="{FF2B5EF4-FFF2-40B4-BE49-F238E27FC236}">
                <a16:creationId xmlns:a16="http://schemas.microsoft.com/office/drawing/2014/main" id="{809AE9E8-9A81-45A6-8A51-2958F29960CB}"/>
              </a:ext>
            </a:extLst>
          </p:cNvPr>
          <p:cNvSpPr>
            <a:spLocks noGrp="1"/>
          </p:cNvSpPr>
          <p:nvPr>
            <p:ph idx="1"/>
          </p:nvPr>
        </p:nvSpPr>
        <p:spPr>
          <a:xfrm>
            <a:off x="228600" y="1236377"/>
            <a:ext cx="3766226" cy="801830"/>
          </a:xfrm>
        </p:spPr>
        <p:txBody>
          <a:bodyPr>
            <a:noAutofit/>
          </a:bodyPr>
          <a:lstStyle/>
          <a:p>
            <a:pPr>
              <a:lnSpc>
                <a:spcPct val="100000"/>
              </a:lnSpc>
              <a:spcBef>
                <a:spcPts val="300"/>
              </a:spcBef>
            </a:pPr>
            <a:r>
              <a:rPr lang="en-US" sz="1200" dirty="0"/>
              <a:t>Days on report with &gt;100 Max Arc Count: 56</a:t>
            </a:r>
          </a:p>
          <a:p>
            <a:pPr>
              <a:lnSpc>
                <a:spcPct val="100000"/>
              </a:lnSpc>
              <a:spcBef>
                <a:spcPts val="300"/>
              </a:spcBef>
            </a:pPr>
            <a:r>
              <a:rPr lang="en-US" sz="1200" dirty="0"/>
              <a:t>Average arc count: 247</a:t>
            </a:r>
          </a:p>
          <a:p>
            <a:pPr>
              <a:lnSpc>
                <a:spcPct val="100000"/>
              </a:lnSpc>
              <a:spcBef>
                <a:spcPts val="300"/>
              </a:spcBef>
            </a:pPr>
            <a:r>
              <a:rPr lang="en-US" sz="1200" dirty="0"/>
              <a:t>Max Arc Count: 625</a:t>
            </a:r>
          </a:p>
          <a:p>
            <a:pPr>
              <a:spcBef>
                <a:spcPts val="300"/>
              </a:spcBef>
            </a:pPr>
            <a:r>
              <a:rPr lang="en-US" sz="1200" dirty="0"/>
              <a:t>Arc Sense Priority Level 1</a:t>
            </a:r>
          </a:p>
        </p:txBody>
      </p:sp>
      <p:sp>
        <p:nvSpPr>
          <p:cNvPr id="5" name="Slide Number Placeholder 4">
            <a:extLst>
              <a:ext uri="{FF2B5EF4-FFF2-40B4-BE49-F238E27FC236}">
                <a16:creationId xmlns:a16="http://schemas.microsoft.com/office/drawing/2014/main" id="{7A0916F8-C65A-4664-B5A8-4E6D9FC139C3}"/>
              </a:ext>
            </a:extLst>
          </p:cNvPr>
          <p:cNvSpPr>
            <a:spLocks noGrp="1"/>
          </p:cNvSpPr>
          <p:nvPr>
            <p:ph type="sldNum" sz="quarter" idx="4"/>
          </p:nvPr>
        </p:nvSpPr>
        <p:spPr>
          <a:xfrm>
            <a:off x="7543800" y="6359553"/>
            <a:ext cx="1239781" cy="273844"/>
          </a:xfrm>
        </p:spPr>
        <p:txBody>
          <a:bodyPr/>
          <a:lstStyle/>
          <a:p>
            <a:pPr defTabSz="685800"/>
            <a:fld id="{E7BFA6FB-95A3-4A80-9B08-A176DC0622C9}" type="slidenum">
              <a:rPr lang="en-US">
                <a:solidFill>
                  <a:srgbClr val="444444"/>
                </a:solidFill>
                <a:latin typeface="Arial" panose="020B0604020202020204"/>
              </a:rPr>
              <a:pPr defTabSz="685800"/>
              <a:t>29</a:t>
            </a:fld>
            <a:endParaRPr lang="en-US" dirty="0">
              <a:solidFill>
                <a:srgbClr val="444444"/>
              </a:solidFill>
              <a:latin typeface="Arial" panose="020B0604020202020204"/>
            </a:endParaRPr>
          </a:p>
        </p:txBody>
      </p:sp>
      <p:pic>
        <p:nvPicPr>
          <p:cNvPr id="18"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26526" t="12471" r="26998"/>
          <a:stretch/>
        </p:blipFill>
        <p:spPr>
          <a:xfrm rot="5400000">
            <a:off x="1010108" y="1992999"/>
            <a:ext cx="2866045" cy="4048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9733" r="26667"/>
          <a:stretch/>
        </p:blipFill>
        <p:spPr>
          <a:xfrm rot="5400000">
            <a:off x="5735409" y="2264317"/>
            <a:ext cx="2505312" cy="3505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ontent Placeholder 7">
            <a:extLst>
              <a:ext uri="{FF2B5EF4-FFF2-40B4-BE49-F238E27FC236}">
                <a16:creationId xmlns:a16="http://schemas.microsoft.com/office/drawing/2014/main" id="{809AE9E8-9A81-45A6-8A51-2958F29960CB}"/>
              </a:ext>
            </a:extLst>
          </p:cNvPr>
          <p:cNvSpPr txBox="1">
            <a:spLocks/>
          </p:cNvSpPr>
          <p:nvPr/>
        </p:nvSpPr>
        <p:spPr>
          <a:xfrm>
            <a:off x="4467233" y="1263723"/>
            <a:ext cx="4273616" cy="711559"/>
          </a:xfrm>
          <a:prstGeom prst="rect">
            <a:avLst/>
          </a:prstGeom>
        </p:spPr>
        <p:txBody>
          <a:bodyPr vert="horz" lIns="91440" tIns="0" rIns="91440" bIns="45720" rtlCol="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SzPct val="60000"/>
              <a:buFont typeface="Courier New" panose="02070309020205020404" pitchFamily="49" charset="0"/>
              <a:buChar char="o"/>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300"/>
              </a:spcBef>
              <a:buClr>
                <a:srgbClr val="F47D3D"/>
              </a:buClr>
            </a:pPr>
            <a:r>
              <a:rPr lang="en-US" sz="1200" dirty="0">
                <a:solidFill>
                  <a:prstClr val="black"/>
                </a:solidFill>
                <a:latin typeface="Arial" panose="020B0604020202020204"/>
              </a:rPr>
              <a:t>No previous reports of overheating or rise in temperature</a:t>
            </a:r>
          </a:p>
          <a:p>
            <a:pPr>
              <a:spcBef>
                <a:spcPts val="300"/>
              </a:spcBef>
              <a:buClr>
                <a:srgbClr val="F47D3D"/>
              </a:buClr>
            </a:pPr>
            <a:r>
              <a:rPr lang="en-US" sz="1200" dirty="0">
                <a:solidFill>
                  <a:prstClr val="black"/>
                </a:solidFill>
                <a:latin typeface="Arial" panose="020B0604020202020204"/>
              </a:rPr>
              <a:t>Damage at weather-head conduit</a:t>
            </a:r>
          </a:p>
          <a:p>
            <a:pPr>
              <a:spcBef>
                <a:spcPts val="300"/>
              </a:spcBef>
              <a:buClr>
                <a:srgbClr val="F47D3D"/>
              </a:buClr>
            </a:pPr>
            <a:r>
              <a:rPr lang="en-US" sz="1200" dirty="0">
                <a:solidFill>
                  <a:prstClr val="black"/>
                </a:solidFill>
                <a:latin typeface="Arial" panose="020B0604020202020204"/>
              </a:rPr>
              <a:t>Found repair points on neutral at triplex to house</a:t>
            </a:r>
          </a:p>
        </p:txBody>
      </p:sp>
      <p:sp>
        <p:nvSpPr>
          <p:cNvPr id="2" name="Footer Placeholder 4">
            <a:extLst>
              <a:ext uri="{FF2B5EF4-FFF2-40B4-BE49-F238E27FC236}">
                <a16:creationId xmlns:a16="http://schemas.microsoft.com/office/drawing/2014/main" id="{5976E3C6-0F4A-7A54-627A-A5F9E47FF2B6}"/>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Tree>
    <p:extLst>
      <p:ext uri="{BB962C8B-B14F-4D97-AF65-F5344CB8AC3E}">
        <p14:creationId xmlns:p14="http://schemas.microsoft.com/office/powerpoint/2010/main" val="2623259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DC82-A6B4-8986-117C-7B25B2DB500C}"/>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EF8723D5-0B07-3BCE-2A04-834B02440781}"/>
              </a:ext>
            </a:extLst>
          </p:cNvPr>
          <p:cNvSpPr>
            <a:spLocks noGrp="1"/>
          </p:cNvSpPr>
          <p:nvPr>
            <p:ph idx="1"/>
          </p:nvPr>
        </p:nvSpPr>
        <p:spPr/>
        <p:txBody>
          <a:bodyPr>
            <a:normAutofit fontScale="92500" lnSpcReduction="20000"/>
          </a:bodyPr>
          <a:lstStyle/>
          <a:p>
            <a:pPr marL="0" indent="0">
              <a:buNone/>
            </a:pPr>
            <a:r>
              <a:rPr lang="en-US" dirty="0"/>
              <a:t>What we will Cover today</a:t>
            </a:r>
          </a:p>
          <a:p>
            <a:pPr marL="0" indent="0">
              <a:buNone/>
            </a:pPr>
            <a:endParaRPr lang="en-US" dirty="0"/>
          </a:p>
          <a:p>
            <a:r>
              <a:rPr lang="en-US" dirty="0"/>
              <a:t>What is Micro-Arc Detection?</a:t>
            </a:r>
          </a:p>
          <a:p>
            <a:pPr lvl="1"/>
            <a:r>
              <a:rPr lang="en-US" dirty="0"/>
              <a:t>Location and Purpose of Arc Sense in Meter Base</a:t>
            </a:r>
          </a:p>
          <a:p>
            <a:pPr lvl="1"/>
            <a:r>
              <a:rPr lang="en-US" dirty="0"/>
              <a:t>Description of Operation </a:t>
            </a:r>
          </a:p>
          <a:p>
            <a:pPr lvl="1"/>
            <a:r>
              <a:rPr lang="en-US" dirty="0"/>
              <a:t>Block Diagram </a:t>
            </a:r>
          </a:p>
          <a:p>
            <a:pPr lvl="1"/>
            <a:r>
              <a:rPr lang="en-US" dirty="0"/>
              <a:t>Circuit Diagram </a:t>
            </a:r>
          </a:p>
          <a:p>
            <a:pPr lvl="1"/>
            <a:r>
              <a:rPr lang="en-US" dirty="0"/>
              <a:t>Important Parameters and Take Aways</a:t>
            </a:r>
          </a:p>
          <a:p>
            <a:r>
              <a:rPr lang="en-US" dirty="0"/>
              <a:t>Your Data &amp; You</a:t>
            </a:r>
          </a:p>
          <a:p>
            <a:pPr lvl="1"/>
            <a:r>
              <a:rPr lang="en-US" dirty="0"/>
              <a:t>How is Micro-Arc Data Captured</a:t>
            </a:r>
          </a:p>
          <a:p>
            <a:pPr lvl="1"/>
            <a:r>
              <a:rPr lang="en-US" dirty="0"/>
              <a:t>How do I make use of it?</a:t>
            </a:r>
          </a:p>
          <a:p>
            <a:r>
              <a:rPr lang="en-US" dirty="0"/>
              <a:t>Micro-Arc Detection in the Wild</a:t>
            </a:r>
          </a:p>
          <a:p>
            <a:pPr lvl="1"/>
            <a:r>
              <a:rPr lang="en-US" dirty="0"/>
              <a:t>PSEG LI Micro-Arc Case Study</a:t>
            </a:r>
          </a:p>
          <a:p>
            <a:pPr lvl="1"/>
            <a:r>
              <a:rPr lang="en-US" dirty="0" err="1"/>
              <a:t>AvanGrid</a:t>
            </a:r>
            <a:r>
              <a:rPr lang="en-US" dirty="0"/>
              <a:t> Case Study Preliminary Findings</a:t>
            </a:r>
          </a:p>
          <a:p>
            <a:endParaRPr lang="en-US" dirty="0"/>
          </a:p>
        </p:txBody>
      </p:sp>
      <p:sp>
        <p:nvSpPr>
          <p:cNvPr id="4" name="Footer Placeholder 3">
            <a:extLst>
              <a:ext uri="{FF2B5EF4-FFF2-40B4-BE49-F238E27FC236}">
                <a16:creationId xmlns:a16="http://schemas.microsoft.com/office/drawing/2014/main" id="{8CC27968-B13E-4FA8-01D6-666C520F45C3}"/>
              </a:ext>
            </a:extLst>
          </p:cNvPr>
          <p:cNvSpPr>
            <a:spLocks noGrp="1"/>
          </p:cNvSpPr>
          <p:nvPr>
            <p:ph type="ftr" sz="quarter" idx="3"/>
          </p:nvPr>
        </p:nvSpPr>
        <p:spPr/>
        <p:txBody>
          <a:bodyPr/>
          <a:lstStyle/>
          <a:p>
            <a:r>
              <a:rPr lang="en-US" dirty="0" err="1"/>
              <a:t>tescometering.com</a:t>
            </a:r>
            <a:endParaRPr lang="en-US" dirty="0"/>
          </a:p>
        </p:txBody>
      </p:sp>
      <p:sp>
        <p:nvSpPr>
          <p:cNvPr id="5" name="Slide Number Placeholder 4">
            <a:extLst>
              <a:ext uri="{FF2B5EF4-FFF2-40B4-BE49-F238E27FC236}">
                <a16:creationId xmlns:a16="http://schemas.microsoft.com/office/drawing/2014/main" id="{A24BF734-DC92-54AD-2F94-F5D7CDA28526}"/>
              </a:ext>
            </a:extLst>
          </p:cNvPr>
          <p:cNvSpPr>
            <a:spLocks noGrp="1"/>
          </p:cNvSpPr>
          <p:nvPr>
            <p:ph type="sldNum" sz="quarter" idx="4"/>
          </p:nvPr>
        </p:nvSpPr>
        <p:spPr>
          <a:xfrm>
            <a:off x="6705600" y="6356353"/>
            <a:ext cx="2057400" cy="365125"/>
          </a:xfrm>
        </p:spPr>
        <p:txBody>
          <a:bodyPr/>
          <a:lstStyle/>
          <a:p>
            <a:fld id="{BA9ABCF8-B696-4AAE-AEF6-910B77DD8B89}" type="slidenum">
              <a:rPr lang="en-US" smtClean="0"/>
              <a:t>3</a:t>
            </a:fld>
            <a:endParaRPr lang="en-US" dirty="0"/>
          </a:p>
        </p:txBody>
      </p:sp>
    </p:spTree>
    <p:extLst>
      <p:ext uri="{BB962C8B-B14F-4D97-AF65-F5344CB8AC3E}">
        <p14:creationId xmlns:p14="http://schemas.microsoft.com/office/powerpoint/2010/main" val="49669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 calcmode="lin" valueType="num">
                                      <p:cBhvr additive="base">
                                        <p:cTn id="5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 calcmode="lin" valueType="num">
                                      <p:cBhvr additive="base">
                                        <p:cTn id="6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6098F8-4A69-4639-9B16-85252A0F8D01}"/>
              </a:ext>
            </a:extLst>
          </p:cNvPr>
          <p:cNvSpPr>
            <a:spLocks noGrp="1"/>
          </p:cNvSpPr>
          <p:nvPr>
            <p:ph type="title"/>
          </p:nvPr>
        </p:nvSpPr>
        <p:spPr>
          <a:xfrm>
            <a:off x="1447800" y="152400"/>
            <a:ext cx="8686800" cy="699973"/>
          </a:xfrm>
        </p:spPr>
        <p:txBody>
          <a:bodyPr>
            <a:normAutofit/>
          </a:bodyPr>
          <a:lstStyle/>
          <a:p>
            <a:r>
              <a:rPr lang="en-US" sz="2700" dirty="0"/>
              <a:t>Meter 51****25 – Broken Ceramic Inside Meter Pan</a:t>
            </a:r>
          </a:p>
        </p:txBody>
      </p:sp>
      <p:sp>
        <p:nvSpPr>
          <p:cNvPr id="8" name="Content Placeholder 7">
            <a:extLst>
              <a:ext uri="{FF2B5EF4-FFF2-40B4-BE49-F238E27FC236}">
                <a16:creationId xmlns:a16="http://schemas.microsoft.com/office/drawing/2014/main" id="{809AE9E8-9A81-45A6-8A51-2958F29960CB}"/>
              </a:ext>
            </a:extLst>
          </p:cNvPr>
          <p:cNvSpPr>
            <a:spLocks noGrp="1"/>
          </p:cNvSpPr>
          <p:nvPr>
            <p:ph idx="1"/>
          </p:nvPr>
        </p:nvSpPr>
        <p:spPr>
          <a:xfrm>
            <a:off x="228599" y="1789023"/>
            <a:ext cx="3292815" cy="2472908"/>
          </a:xfrm>
        </p:spPr>
        <p:txBody>
          <a:bodyPr>
            <a:noAutofit/>
          </a:bodyPr>
          <a:lstStyle/>
          <a:p>
            <a:pPr>
              <a:lnSpc>
                <a:spcPct val="100000"/>
              </a:lnSpc>
              <a:spcBef>
                <a:spcPts val="300"/>
              </a:spcBef>
            </a:pPr>
            <a:r>
              <a:rPr lang="en-US" sz="1600" dirty="0"/>
              <a:t>Days on report with &gt;100 Max Arc Count: 93</a:t>
            </a:r>
          </a:p>
          <a:p>
            <a:pPr>
              <a:lnSpc>
                <a:spcPct val="100000"/>
              </a:lnSpc>
              <a:spcBef>
                <a:spcPts val="300"/>
              </a:spcBef>
            </a:pPr>
            <a:r>
              <a:rPr lang="en-US" sz="1600" dirty="0"/>
              <a:t>Average arc count: 236</a:t>
            </a:r>
          </a:p>
          <a:p>
            <a:pPr>
              <a:lnSpc>
                <a:spcPct val="100000"/>
              </a:lnSpc>
              <a:spcBef>
                <a:spcPts val="300"/>
              </a:spcBef>
            </a:pPr>
            <a:r>
              <a:rPr lang="en-US" sz="1600" dirty="0"/>
              <a:t>Max Arc Count: 349</a:t>
            </a:r>
          </a:p>
          <a:p>
            <a:pPr>
              <a:spcBef>
                <a:spcPts val="300"/>
              </a:spcBef>
            </a:pPr>
            <a:r>
              <a:rPr lang="en-US" sz="1600" dirty="0"/>
              <a:t>Arc Sense Priority Level 1</a:t>
            </a:r>
          </a:p>
          <a:p>
            <a:pPr marL="0" indent="0">
              <a:spcBef>
                <a:spcPts val="300"/>
              </a:spcBef>
              <a:buNone/>
            </a:pPr>
            <a:endParaRPr lang="en-US" sz="1600" dirty="0"/>
          </a:p>
          <a:p>
            <a:pPr>
              <a:spcBef>
                <a:spcPts val="300"/>
              </a:spcBef>
            </a:pPr>
            <a:r>
              <a:rPr lang="en-US" sz="1600" dirty="0"/>
              <a:t>No previous reports of overheating or rise in temperature</a:t>
            </a:r>
          </a:p>
          <a:p>
            <a:pPr>
              <a:spcBef>
                <a:spcPts val="300"/>
              </a:spcBef>
            </a:pPr>
            <a:r>
              <a:rPr lang="en-US" sz="1600" dirty="0"/>
              <a:t>Technician found broken ceramic on the foundation inside the meter pan</a:t>
            </a:r>
          </a:p>
        </p:txBody>
      </p:sp>
      <p:sp>
        <p:nvSpPr>
          <p:cNvPr id="5" name="Slide Number Placeholder 4">
            <a:extLst>
              <a:ext uri="{FF2B5EF4-FFF2-40B4-BE49-F238E27FC236}">
                <a16:creationId xmlns:a16="http://schemas.microsoft.com/office/drawing/2014/main" id="{7A0916F8-C65A-4664-B5A8-4E6D9FC139C3}"/>
              </a:ext>
            </a:extLst>
          </p:cNvPr>
          <p:cNvSpPr>
            <a:spLocks noGrp="1"/>
          </p:cNvSpPr>
          <p:nvPr>
            <p:ph type="sldNum" sz="quarter" idx="4"/>
          </p:nvPr>
        </p:nvSpPr>
        <p:spPr>
          <a:xfrm>
            <a:off x="7543800" y="6386088"/>
            <a:ext cx="1239781" cy="273844"/>
          </a:xfrm>
        </p:spPr>
        <p:txBody>
          <a:bodyPr/>
          <a:lstStyle/>
          <a:p>
            <a:pPr defTabSz="685800"/>
            <a:fld id="{E7BFA6FB-95A3-4A80-9B08-A176DC0622C9}" type="slidenum">
              <a:rPr lang="en-US">
                <a:solidFill>
                  <a:srgbClr val="444444"/>
                </a:solidFill>
                <a:latin typeface="Arial" panose="020B0604020202020204"/>
              </a:rPr>
              <a:pPr defTabSz="685800"/>
              <a:t>30</a:t>
            </a:fld>
            <a:endParaRPr lang="en-US">
              <a:solidFill>
                <a:srgbClr val="444444"/>
              </a:solidFill>
              <a:latin typeface="Arial" panose="020B0604020202020204"/>
            </a:endParaRPr>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920" y="1881897"/>
            <a:ext cx="4632889" cy="3474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Footer Placeholder 4">
            <a:extLst>
              <a:ext uri="{FF2B5EF4-FFF2-40B4-BE49-F238E27FC236}">
                <a16:creationId xmlns:a16="http://schemas.microsoft.com/office/drawing/2014/main" id="{D232CEC3-E71D-7D74-EE85-E6DCAF8F440E}"/>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Tree>
    <p:extLst>
      <p:ext uri="{BB962C8B-B14F-4D97-AF65-F5344CB8AC3E}">
        <p14:creationId xmlns:p14="http://schemas.microsoft.com/office/powerpoint/2010/main" val="2990141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5419AA-92D3-45A9-A3A0-1C4C0DF87838}"/>
              </a:ext>
            </a:extLst>
          </p:cNvPr>
          <p:cNvSpPr>
            <a:spLocks noGrp="1"/>
          </p:cNvSpPr>
          <p:nvPr>
            <p:ph type="title"/>
          </p:nvPr>
        </p:nvSpPr>
        <p:spPr>
          <a:xfrm>
            <a:off x="1528687" y="280255"/>
            <a:ext cx="5303143" cy="405545"/>
          </a:xfrm>
        </p:spPr>
        <p:txBody>
          <a:bodyPr>
            <a:noAutofit/>
          </a:bodyPr>
          <a:lstStyle/>
          <a:p>
            <a:r>
              <a:rPr lang="en-US" dirty="0">
                <a:solidFill>
                  <a:schemeClr val="accent1"/>
                </a:solidFill>
              </a:rPr>
              <a:t>Key Pilot Insights</a:t>
            </a:r>
          </a:p>
        </p:txBody>
      </p:sp>
      <p:sp>
        <p:nvSpPr>
          <p:cNvPr id="18" name="Content Placeholder 17">
            <a:extLst>
              <a:ext uri="{FF2B5EF4-FFF2-40B4-BE49-F238E27FC236}">
                <a16:creationId xmlns:a16="http://schemas.microsoft.com/office/drawing/2014/main" id="{8D196AA7-DAA9-456C-A160-658BC312206C}"/>
              </a:ext>
            </a:extLst>
          </p:cNvPr>
          <p:cNvSpPr>
            <a:spLocks noGrp="1"/>
          </p:cNvSpPr>
          <p:nvPr>
            <p:ph idx="1"/>
          </p:nvPr>
        </p:nvSpPr>
        <p:spPr>
          <a:xfrm>
            <a:off x="247651" y="1143000"/>
            <a:ext cx="7865217" cy="4237218"/>
          </a:xfrm>
        </p:spPr>
        <p:txBody>
          <a:bodyPr>
            <a:normAutofit fontScale="77500" lnSpcReduction="20000"/>
          </a:bodyPr>
          <a:lstStyle/>
          <a:p>
            <a:r>
              <a:rPr lang="en-US" dirty="0"/>
              <a:t>Value in Arc Detection, Data, and Manpower</a:t>
            </a:r>
          </a:p>
          <a:p>
            <a:pPr lvl="1"/>
            <a:r>
              <a:rPr lang="en-US" dirty="0"/>
              <a:t>Arc Detection: helps to identify meters that may have safety issues</a:t>
            </a:r>
          </a:p>
          <a:p>
            <a:pPr lvl="2"/>
            <a:r>
              <a:rPr lang="en-US" dirty="0"/>
              <a:t>Uses load-profile channel to push as </a:t>
            </a:r>
            <a:r>
              <a:rPr lang="en-US" b="1" dirty="0"/>
              <a:t>data</a:t>
            </a:r>
          </a:p>
          <a:p>
            <a:pPr lvl="1"/>
            <a:r>
              <a:rPr lang="en-US" dirty="0"/>
              <a:t>Data: allows for analytics to identify trends and identify quality issues</a:t>
            </a:r>
          </a:p>
          <a:p>
            <a:pPr lvl="2"/>
            <a:r>
              <a:rPr lang="en-US" dirty="0"/>
              <a:t>Pushed as daily report via L+G head-end to be interpreted by </a:t>
            </a:r>
            <a:r>
              <a:rPr lang="en-US" b="1" dirty="0"/>
              <a:t>manpower</a:t>
            </a:r>
          </a:p>
          <a:p>
            <a:pPr lvl="1"/>
            <a:r>
              <a:rPr lang="en-US" dirty="0"/>
              <a:t>Manpower: Analyzes data, informs field force, provides investigation and response to potentially unsafe situations</a:t>
            </a:r>
          </a:p>
          <a:p>
            <a:r>
              <a:rPr lang="en-US" dirty="0"/>
              <a:t>Specific problems that were identified in this study:</a:t>
            </a:r>
          </a:p>
          <a:p>
            <a:pPr lvl="1"/>
            <a:r>
              <a:rPr lang="en-US" dirty="0"/>
              <a:t>Brittle jaws &amp; recessed jaws</a:t>
            </a:r>
          </a:p>
          <a:p>
            <a:pPr lvl="1"/>
            <a:r>
              <a:rPr lang="en-US" dirty="0"/>
              <a:t>Water damage</a:t>
            </a:r>
          </a:p>
          <a:p>
            <a:pPr lvl="1"/>
            <a:r>
              <a:rPr lang="en-US" dirty="0"/>
              <a:t>Hot socket situations</a:t>
            </a:r>
          </a:p>
          <a:p>
            <a:pPr lvl="2"/>
            <a:r>
              <a:rPr lang="en-US" dirty="0"/>
              <a:t>Current &amp; future</a:t>
            </a:r>
          </a:p>
          <a:p>
            <a:r>
              <a:rPr lang="en-US" dirty="0"/>
              <a:t>In the short duration of this project, customers were notified and pan was replaced, thereby avoiding a dangerous situation in the field</a:t>
            </a:r>
          </a:p>
        </p:txBody>
      </p:sp>
      <p:sp>
        <p:nvSpPr>
          <p:cNvPr id="5" name="Slide Number Placeholder 4">
            <a:extLst>
              <a:ext uri="{FF2B5EF4-FFF2-40B4-BE49-F238E27FC236}">
                <a16:creationId xmlns:a16="http://schemas.microsoft.com/office/drawing/2014/main" id="{F3909558-1E91-4904-8101-C2D15EE42051}"/>
              </a:ext>
            </a:extLst>
          </p:cNvPr>
          <p:cNvSpPr>
            <a:spLocks noGrp="1"/>
          </p:cNvSpPr>
          <p:nvPr>
            <p:ph type="sldNum" sz="quarter" idx="11"/>
          </p:nvPr>
        </p:nvSpPr>
        <p:spPr>
          <a:xfrm>
            <a:off x="7543800" y="6347777"/>
            <a:ext cx="1239781" cy="273844"/>
          </a:xfrm>
        </p:spPr>
        <p:txBody>
          <a:bodyPr/>
          <a:lstStyle/>
          <a:p>
            <a:pPr defTabSz="685800"/>
            <a:fld id="{E7BFA6FB-95A3-4A80-9B08-A176DC0622C9}" type="slidenum">
              <a:rPr lang="en-US">
                <a:solidFill>
                  <a:srgbClr val="444444"/>
                </a:solidFill>
                <a:latin typeface="Arial" panose="020B0604020202020204"/>
              </a:rPr>
              <a:pPr defTabSz="685800"/>
              <a:t>31</a:t>
            </a:fld>
            <a:endParaRPr lang="en-US" dirty="0">
              <a:solidFill>
                <a:srgbClr val="444444"/>
              </a:solidFill>
              <a:latin typeface="Arial" panose="020B0604020202020204"/>
            </a:endParaRPr>
          </a:p>
        </p:txBody>
      </p:sp>
      <p:sp>
        <p:nvSpPr>
          <p:cNvPr id="2" name="Footer Placeholder 4">
            <a:extLst>
              <a:ext uri="{FF2B5EF4-FFF2-40B4-BE49-F238E27FC236}">
                <a16:creationId xmlns:a16="http://schemas.microsoft.com/office/drawing/2014/main" id="{4A0898E7-4DF3-D459-7721-ABBD0F0F4208}"/>
              </a:ext>
            </a:extLst>
          </p:cNvPr>
          <p:cNvSpPr txBox="1">
            <a:spLocks/>
          </p:cNvSpPr>
          <p:nvPr/>
        </p:nvSpPr>
        <p:spPr>
          <a:xfrm>
            <a:off x="628650" y="6336618"/>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tescometering.com</a:t>
            </a:r>
            <a:endParaRPr lang="en-US" dirty="0"/>
          </a:p>
        </p:txBody>
      </p:sp>
    </p:spTree>
    <p:extLst>
      <p:ext uri="{BB962C8B-B14F-4D97-AF65-F5344CB8AC3E}">
        <p14:creationId xmlns:p14="http://schemas.microsoft.com/office/powerpoint/2010/main" val="82850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5419AA-92D3-45A9-A3A0-1C4C0DF87838}"/>
              </a:ext>
            </a:extLst>
          </p:cNvPr>
          <p:cNvSpPr>
            <a:spLocks noGrp="1"/>
          </p:cNvSpPr>
          <p:nvPr>
            <p:ph type="title"/>
          </p:nvPr>
        </p:nvSpPr>
        <p:spPr>
          <a:xfrm>
            <a:off x="1600200" y="356455"/>
            <a:ext cx="5303143" cy="405545"/>
          </a:xfrm>
        </p:spPr>
        <p:txBody>
          <a:bodyPr>
            <a:noAutofit/>
          </a:bodyPr>
          <a:lstStyle/>
          <a:p>
            <a:r>
              <a:rPr lang="en-US" dirty="0">
                <a:solidFill>
                  <a:schemeClr val="accent1"/>
                </a:solidFill>
              </a:rPr>
              <a:t>Looking Forward</a:t>
            </a:r>
          </a:p>
        </p:txBody>
      </p:sp>
      <p:sp>
        <p:nvSpPr>
          <p:cNvPr id="18" name="Content Placeholder 17">
            <a:extLst>
              <a:ext uri="{FF2B5EF4-FFF2-40B4-BE49-F238E27FC236}">
                <a16:creationId xmlns:a16="http://schemas.microsoft.com/office/drawing/2014/main" id="{8D196AA7-DAA9-456C-A160-658BC312206C}"/>
              </a:ext>
            </a:extLst>
          </p:cNvPr>
          <p:cNvSpPr>
            <a:spLocks noGrp="1"/>
          </p:cNvSpPr>
          <p:nvPr>
            <p:ph idx="1"/>
          </p:nvPr>
        </p:nvSpPr>
        <p:spPr>
          <a:xfrm>
            <a:off x="247651" y="1123189"/>
            <a:ext cx="7865217" cy="3765262"/>
          </a:xfrm>
        </p:spPr>
        <p:txBody>
          <a:bodyPr>
            <a:normAutofit/>
          </a:bodyPr>
          <a:lstStyle/>
          <a:p>
            <a:r>
              <a:rPr lang="en-US" sz="2400" dirty="0"/>
              <a:t>Continuing to evolve</a:t>
            </a:r>
          </a:p>
          <a:p>
            <a:pPr lvl="1"/>
            <a:r>
              <a:rPr lang="en-US" dirty="0"/>
              <a:t>Prioritization Process</a:t>
            </a:r>
          </a:p>
          <a:p>
            <a:pPr lvl="1"/>
            <a:r>
              <a:rPr lang="en-US" dirty="0"/>
              <a:t>Tableau Dashboard</a:t>
            </a:r>
          </a:p>
          <a:p>
            <a:pPr lvl="1"/>
            <a:r>
              <a:rPr lang="en-US" dirty="0"/>
              <a:t>Field Force Checklist</a:t>
            </a:r>
          </a:p>
          <a:p>
            <a:pPr lvl="2"/>
            <a:r>
              <a:rPr lang="en-US" sz="2400" dirty="0"/>
              <a:t>Meter Manager Field Client</a:t>
            </a:r>
          </a:p>
          <a:p>
            <a:pPr lvl="1"/>
            <a:r>
              <a:rPr lang="en-US" dirty="0"/>
              <a:t>Round table results with additional Arc Sense deployments</a:t>
            </a:r>
          </a:p>
          <a:p>
            <a:pPr lvl="1"/>
            <a:endParaRPr lang="en-US" dirty="0"/>
          </a:p>
        </p:txBody>
      </p:sp>
      <p:sp>
        <p:nvSpPr>
          <p:cNvPr id="5" name="Slide Number Placeholder 4">
            <a:extLst>
              <a:ext uri="{FF2B5EF4-FFF2-40B4-BE49-F238E27FC236}">
                <a16:creationId xmlns:a16="http://schemas.microsoft.com/office/drawing/2014/main" id="{F3909558-1E91-4904-8101-C2D15EE42051}"/>
              </a:ext>
            </a:extLst>
          </p:cNvPr>
          <p:cNvSpPr>
            <a:spLocks noGrp="1"/>
          </p:cNvSpPr>
          <p:nvPr>
            <p:ph type="sldNum" sz="quarter" idx="11"/>
          </p:nvPr>
        </p:nvSpPr>
        <p:spPr>
          <a:xfrm>
            <a:off x="7523219" y="6477000"/>
            <a:ext cx="1239781" cy="273844"/>
          </a:xfrm>
        </p:spPr>
        <p:txBody>
          <a:bodyPr/>
          <a:lstStyle/>
          <a:p>
            <a:pPr defTabSz="685800"/>
            <a:fld id="{E7BFA6FB-95A3-4A80-9B08-A176DC0622C9}" type="slidenum">
              <a:rPr lang="en-US">
                <a:solidFill>
                  <a:srgbClr val="444444"/>
                </a:solidFill>
                <a:latin typeface="Arial" panose="020B0604020202020204"/>
              </a:rPr>
              <a:pPr defTabSz="685800"/>
              <a:t>32</a:t>
            </a:fld>
            <a:endParaRPr lang="en-US" dirty="0">
              <a:solidFill>
                <a:srgbClr val="444444"/>
              </a:solidFill>
              <a:latin typeface="Arial" panose="020B0604020202020204"/>
            </a:endParaRPr>
          </a:p>
        </p:txBody>
      </p:sp>
      <p:sp>
        <p:nvSpPr>
          <p:cNvPr id="2" name="Footer Placeholder 4">
            <a:extLst>
              <a:ext uri="{FF2B5EF4-FFF2-40B4-BE49-F238E27FC236}">
                <a16:creationId xmlns:a16="http://schemas.microsoft.com/office/drawing/2014/main" id="{3F4C51C9-B265-C20B-E6FA-D80C0654B29F}"/>
              </a:ext>
            </a:extLst>
          </p:cNvPr>
          <p:cNvSpPr txBox="1">
            <a:spLocks/>
          </p:cNvSpPr>
          <p:nvPr/>
        </p:nvSpPr>
        <p:spPr>
          <a:xfrm>
            <a:off x="628650" y="6336618"/>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tescometering.com</a:t>
            </a:r>
            <a:endParaRPr lang="en-US" dirty="0"/>
          </a:p>
        </p:txBody>
      </p:sp>
      <p:pic>
        <p:nvPicPr>
          <p:cNvPr id="1026" name="Picture 2" descr="Looking Forward Images – Browse 215,209 Stock Photos, Vectors, and Video |  Adobe Stock">
            <a:extLst>
              <a:ext uri="{FF2B5EF4-FFF2-40B4-BE49-F238E27FC236}">
                <a16:creationId xmlns:a16="http://schemas.microsoft.com/office/drawing/2014/main" id="{A86DCE23-3662-DF6F-DF42-7C801032A1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19"/>
          <a:stretch/>
        </p:blipFill>
        <p:spPr bwMode="auto">
          <a:xfrm>
            <a:off x="2804268" y="3810000"/>
            <a:ext cx="5958732" cy="252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36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5BCD3-03B4-1196-17D5-E17AE086EA97}"/>
              </a:ext>
            </a:extLst>
          </p:cNvPr>
          <p:cNvSpPr>
            <a:spLocks noGrp="1"/>
          </p:cNvSpPr>
          <p:nvPr>
            <p:ph type="title"/>
          </p:nvPr>
        </p:nvSpPr>
        <p:spPr>
          <a:xfrm>
            <a:off x="1600200" y="297757"/>
            <a:ext cx="7335506" cy="405545"/>
          </a:xfrm>
        </p:spPr>
        <p:txBody>
          <a:bodyPr>
            <a:noAutofit/>
          </a:bodyPr>
          <a:lstStyle/>
          <a:p>
            <a:r>
              <a:rPr lang="en-US" dirty="0">
                <a:solidFill>
                  <a:schemeClr val="accent1"/>
                </a:solidFill>
              </a:rPr>
              <a:t>Itron Methodology – Overview</a:t>
            </a:r>
          </a:p>
        </p:txBody>
      </p:sp>
      <p:sp>
        <p:nvSpPr>
          <p:cNvPr id="3" name="Content Placeholder 2">
            <a:extLst>
              <a:ext uri="{FF2B5EF4-FFF2-40B4-BE49-F238E27FC236}">
                <a16:creationId xmlns:a16="http://schemas.microsoft.com/office/drawing/2014/main" id="{065BA47A-D8EB-83E3-283B-EB3330D579A7}"/>
              </a:ext>
            </a:extLst>
          </p:cNvPr>
          <p:cNvSpPr>
            <a:spLocks noGrp="1"/>
          </p:cNvSpPr>
          <p:nvPr>
            <p:ph idx="1"/>
          </p:nvPr>
        </p:nvSpPr>
        <p:spPr>
          <a:xfrm>
            <a:off x="247651" y="1295400"/>
            <a:ext cx="8661341" cy="4345723"/>
          </a:xfrm>
        </p:spPr>
        <p:txBody>
          <a:bodyPr>
            <a:normAutofit fontScale="70000" lnSpcReduction="20000"/>
          </a:bodyPr>
          <a:lstStyle/>
          <a:p>
            <a:r>
              <a:rPr lang="en-US" dirty="0"/>
              <a:t>Itron application TESCO micro arc detection tracks arcs as they occur over periods of time, rather than individual arcs</a:t>
            </a:r>
          </a:p>
          <a:p>
            <a:r>
              <a:rPr lang="en-US" dirty="0"/>
              <a:t>Users establish how much of a given time period they need to witness arcs occurring, in order to trigger am Arc Recognition flag</a:t>
            </a:r>
          </a:p>
          <a:p>
            <a:r>
              <a:rPr lang="en-US" dirty="0"/>
              <a:t>Users establish how many consecutive Arc Recognition flags they need to trigger an alarm</a:t>
            </a:r>
          </a:p>
          <a:p>
            <a:endParaRPr lang="en-US" dirty="0"/>
          </a:p>
          <a:p>
            <a:endParaRPr lang="en-US" dirty="0"/>
          </a:p>
          <a:p>
            <a:endParaRPr lang="en-US" dirty="0"/>
          </a:p>
          <a:p>
            <a:endParaRPr lang="en-US" dirty="0"/>
          </a:p>
          <a:p>
            <a:endParaRPr lang="en-US" dirty="0"/>
          </a:p>
          <a:p>
            <a:endParaRPr lang="en-US" dirty="0"/>
          </a:p>
          <a:p>
            <a:r>
              <a:rPr lang="en-US" dirty="0"/>
              <a:t>In this example, a meter must experience 5 consecutive periods of arcs experienced for 30 seconds within a 60 second period</a:t>
            </a:r>
          </a:p>
          <a:p>
            <a:endParaRPr lang="en-US" dirty="0"/>
          </a:p>
        </p:txBody>
      </p:sp>
      <p:sp>
        <p:nvSpPr>
          <p:cNvPr id="4" name="Slide Number Placeholder 3">
            <a:extLst>
              <a:ext uri="{FF2B5EF4-FFF2-40B4-BE49-F238E27FC236}">
                <a16:creationId xmlns:a16="http://schemas.microsoft.com/office/drawing/2014/main" id="{00FB2C2C-B583-82BF-6229-845076C5BDB6}"/>
              </a:ext>
            </a:extLst>
          </p:cNvPr>
          <p:cNvSpPr>
            <a:spLocks noGrp="1"/>
          </p:cNvSpPr>
          <p:nvPr>
            <p:ph type="sldNum" sz="quarter" idx="11"/>
          </p:nvPr>
        </p:nvSpPr>
        <p:spPr>
          <a:xfrm>
            <a:off x="7543800" y="6260095"/>
            <a:ext cx="1239781" cy="365125"/>
          </a:xfrm>
        </p:spPr>
        <p:txBody>
          <a:bodyPr/>
          <a:lstStyle/>
          <a:p>
            <a:fld id="{E7BFA6FB-95A3-4A80-9B08-A176DC0622C9}" type="slidenum">
              <a:rPr lang="en-US" smtClean="0"/>
              <a:pPr/>
              <a:t>33</a:t>
            </a:fld>
            <a:endParaRPr lang="en-US" dirty="0"/>
          </a:p>
        </p:txBody>
      </p:sp>
      <p:pic>
        <p:nvPicPr>
          <p:cNvPr id="1030" name="Picture 1">
            <a:extLst>
              <a:ext uri="{FF2B5EF4-FFF2-40B4-BE49-F238E27FC236}">
                <a16:creationId xmlns:a16="http://schemas.microsoft.com/office/drawing/2014/main" id="{DB0452A8-BE09-DAEC-1669-FE1C51B83CB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99695" y="3032719"/>
            <a:ext cx="4551098" cy="146226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
            <a:extLst>
              <a:ext uri="{FF2B5EF4-FFF2-40B4-BE49-F238E27FC236}">
                <a16:creationId xmlns:a16="http://schemas.microsoft.com/office/drawing/2014/main" id="{60D15E85-EB20-EFC3-D421-E001B365DF66}"/>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550793" y="3032719"/>
            <a:ext cx="1861066" cy="14622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a:extLst>
              <a:ext uri="{FF2B5EF4-FFF2-40B4-BE49-F238E27FC236}">
                <a16:creationId xmlns:a16="http://schemas.microsoft.com/office/drawing/2014/main" id="{2718D0E2-749F-329E-45DD-58914B84C0D7}"/>
              </a:ext>
            </a:extLst>
          </p:cNvPr>
          <p:cNvSpPr>
            <a:spLocks noChangeArrowheads="1"/>
          </p:cNvSpPr>
          <p:nvPr/>
        </p:nvSpPr>
        <p:spPr bwMode="auto">
          <a:xfrm>
            <a:off x="151282" y="418432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Footer Placeholder 4">
            <a:extLst>
              <a:ext uri="{FF2B5EF4-FFF2-40B4-BE49-F238E27FC236}">
                <a16:creationId xmlns:a16="http://schemas.microsoft.com/office/drawing/2014/main" id="{5C953A6D-33B1-AD7F-C413-C24D630229E4}"/>
              </a:ext>
            </a:extLst>
          </p:cNvPr>
          <p:cNvSpPr txBox="1">
            <a:spLocks/>
          </p:cNvSpPr>
          <p:nvPr/>
        </p:nvSpPr>
        <p:spPr>
          <a:xfrm>
            <a:off x="628650" y="6336618"/>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tescometering.com</a:t>
            </a:r>
            <a:endParaRPr lang="en-US" dirty="0"/>
          </a:p>
        </p:txBody>
      </p:sp>
    </p:spTree>
    <p:extLst>
      <p:ext uri="{BB962C8B-B14F-4D97-AF65-F5344CB8AC3E}">
        <p14:creationId xmlns:p14="http://schemas.microsoft.com/office/powerpoint/2010/main" val="2584410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5BCD3-03B4-1196-17D5-E17AE086EA97}"/>
              </a:ext>
            </a:extLst>
          </p:cNvPr>
          <p:cNvSpPr>
            <a:spLocks noGrp="1"/>
          </p:cNvSpPr>
          <p:nvPr>
            <p:ph type="title"/>
          </p:nvPr>
        </p:nvSpPr>
        <p:spPr>
          <a:xfrm>
            <a:off x="1600200" y="228600"/>
            <a:ext cx="7308792" cy="540727"/>
          </a:xfrm>
        </p:spPr>
        <p:txBody>
          <a:bodyPr>
            <a:normAutofit/>
          </a:bodyPr>
          <a:lstStyle/>
          <a:p>
            <a:r>
              <a:rPr lang="en-US" dirty="0">
                <a:solidFill>
                  <a:schemeClr val="accent1"/>
                </a:solidFill>
              </a:rPr>
              <a:t>AVANGRID – Itron Deployment</a:t>
            </a:r>
          </a:p>
        </p:txBody>
      </p:sp>
      <p:sp>
        <p:nvSpPr>
          <p:cNvPr id="3" name="Content Placeholder 2">
            <a:extLst>
              <a:ext uri="{FF2B5EF4-FFF2-40B4-BE49-F238E27FC236}">
                <a16:creationId xmlns:a16="http://schemas.microsoft.com/office/drawing/2014/main" id="{065BA47A-D8EB-83E3-283B-EB3330D579A7}"/>
              </a:ext>
            </a:extLst>
          </p:cNvPr>
          <p:cNvSpPr>
            <a:spLocks noGrp="1"/>
          </p:cNvSpPr>
          <p:nvPr>
            <p:ph idx="1"/>
          </p:nvPr>
        </p:nvSpPr>
        <p:spPr>
          <a:xfrm>
            <a:off x="345750" y="990600"/>
            <a:ext cx="8661341" cy="4421923"/>
          </a:xfrm>
        </p:spPr>
        <p:txBody>
          <a:bodyPr>
            <a:normAutofit lnSpcReduction="10000"/>
          </a:bodyPr>
          <a:lstStyle/>
          <a:p>
            <a:r>
              <a:rPr lang="en-US" dirty="0"/>
              <a:t>Avangrid is currently deploying Itron Gen 5 meters for their AMI transition.</a:t>
            </a:r>
          </a:p>
          <a:p>
            <a:r>
              <a:rPr lang="en-US" dirty="0"/>
              <a:t>Installation started in November 2022,  There are close to half a million meters in the field.  The first two examples were from the first 30,000 or so deployed.</a:t>
            </a:r>
          </a:p>
          <a:p>
            <a:r>
              <a:rPr lang="en-US" dirty="0"/>
              <a:t>Base settings triggered no alarms</a:t>
            </a:r>
          </a:p>
          <a:p>
            <a:r>
              <a:rPr lang="en-US" dirty="0"/>
              <a:t>Queried database for any arc hits; data showed 8 meters with arc counts and single blocks exceeding criteria</a:t>
            </a:r>
          </a:p>
          <a:p>
            <a:r>
              <a:rPr lang="en-US" dirty="0"/>
              <a:t>Investigated two of the meters that showed the greatest number of </a:t>
            </a:r>
            <a:r>
              <a:rPr lang="en-US" i="1" dirty="0" err="1"/>
              <a:t>SingleBlocksExceeded</a:t>
            </a:r>
            <a:r>
              <a:rPr lang="en-US" dirty="0"/>
              <a:t> (meters 1 and 3)</a:t>
            </a:r>
          </a:p>
          <a:p>
            <a:endParaRPr lang="en-US" dirty="0"/>
          </a:p>
        </p:txBody>
      </p:sp>
      <p:sp>
        <p:nvSpPr>
          <p:cNvPr id="4" name="Slide Number Placeholder 3">
            <a:extLst>
              <a:ext uri="{FF2B5EF4-FFF2-40B4-BE49-F238E27FC236}">
                <a16:creationId xmlns:a16="http://schemas.microsoft.com/office/drawing/2014/main" id="{00FB2C2C-B583-82BF-6229-845076C5BDB6}"/>
              </a:ext>
            </a:extLst>
          </p:cNvPr>
          <p:cNvSpPr>
            <a:spLocks noGrp="1"/>
          </p:cNvSpPr>
          <p:nvPr>
            <p:ph type="sldNum" sz="quarter" idx="11"/>
          </p:nvPr>
        </p:nvSpPr>
        <p:spPr>
          <a:xfrm>
            <a:off x="7543800" y="6260095"/>
            <a:ext cx="1239781" cy="365125"/>
          </a:xfrm>
        </p:spPr>
        <p:txBody>
          <a:bodyPr/>
          <a:lstStyle/>
          <a:p>
            <a:fld id="{E7BFA6FB-95A3-4A80-9B08-A176DC0622C9}" type="slidenum">
              <a:rPr lang="en-US" smtClean="0"/>
              <a:pPr/>
              <a:t>34</a:t>
            </a:fld>
            <a:endParaRPr lang="en-US" dirty="0"/>
          </a:p>
        </p:txBody>
      </p:sp>
      <p:pic>
        <p:nvPicPr>
          <p:cNvPr id="16" name="Picture 15">
            <a:extLst>
              <a:ext uri="{FF2B5EF4-FFF2-40B4-BE49-F238E27FC236}">
                <a16:creationId xmlns:a16="http://schemas.microsoft.com/office/drawing/2014/main" id="{BAE62859-D6B8-D9F3-B9F3-7D13B7BB00E1}"/>
              </a:ext>
            </a:extLst>
          </p:cNvPr>
          <p:cNvPicPr>
            <a:picLocks noChangeAspect="1"/>
          </p:cNvPicPr>
          <p:nvPr/>
        </p:nvPicPr>
        <p:blipFill>
          <a:blip r:embed="rId2"/>
          <a:stretch>
            <a:fillRect/>
          </a:stretch>
        </p:blipFill>
        <p:spPr>
          <a:xfrm>
            <a:off x="309450" y="4987696"/>
            <a:ext cx="8733940" cy="1292199"/>
          </a:xfrm>
          <a:prstGeom prst="rect">
            <a:avLst/>
          </a:prstGeom>
        </p:spPr>
      </p:pic>
      <p:sp>
        <p:nvSpPr>
          <p:cNvPr id="5" name="Footer Placeholder 4">
            <a:extLst>
              <a:ext uri="{FF2B5EF4-FFF2-40B4-BE49-F238E27FC236}">
                <a16:creationId xmlns:a16="http://schemas.microsoft.com/office/drawing/2014/main" id="{BCE5AF1D-0BAC-A87C-5E10-00D9481A7A0E}"/>
              </a:ext>
            </a:extLst>
          </p:cNvPr>
          <p:cNvSpPr txBox="1">
            <a:spLocks/>
          </p:cNvSpPr>
          <p:nvPr/>
        </p:nvSpPr>
        <p:spPr>
          <a:xfrm>
            <a:off x="628650" y="6336618"/>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tescometering.com</a:t>
            </a:r>
            <a:endParaRPr lang="en-US" dirty="0"/>
          </a:p>
        </p:txBody>
      </p:sp>
    </p:spTree>
    <p:extLst>
      <p:ext uri="{BB962C8B-B14F-4D97-AF65-F5344CB8AC3E}">
        <p14:creationId xmlns:p14="http://schemas.microsoft.com/office/powerpoint/2010/main" val="2487338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5BCD3-03B4-1196-17D5-E17AE086EA97}"/>
              </a:ext>
            </a:extLst>
          </p:cNvPr>
          <p:cNvSpPr>
            <a:spLocks noGrp="1"/>
          </p:cNvSpPr>
          <p:nvPr>
            <p:ph type="title"/>
          </p:nvPr>
        </p:nvSpPr>
        <p:spPr>
          <a:xfrm>
            <a:off x="1600200" y="228600"/>
            <a:ext cx="7010400" cy="540727"/>
          </a:xfrm>
        </p:spPr>
        <p:txBody>
          <a:bodyPr>
            <a:normAutofit/>
          </a:bodyPr>
          <a:lstStyle/>
          <a:p>
            <a:r>
              <a:rPr lang="en-US" dirty="0">
                <a:solidFill>
                  <a:schemeClr val="accent1"/>
                </a:solidFill>
              </a:rPr>
              <a:t>AVANGRID – Meter 1 Field Findings</a:t>
            </a:r>
          </a:p>
        </p:txBody>
      </p:sp>
      <p:sp>
        <p:nvSpPr>
          <p:cNvPr id="3" name="Content Placeholder 2">
            <a:extLst>
              <a:ext uri="{FF2B5EF4-FFF2-40B4-BE49-F238E27FC236}">
                <a16:creationId xmlns:a16="http://schemas.microsoft.com/office/drawing/2014/main" id="{065BA47A-D8EB-83E3-283B-EB3330D579A7}"/>
              </a:ext>
            </a:extLst>
          </p:cNvPr>
          <p:cNvSpPr>
            <a:spLocks noGrp="1"/>
          </p:cNvSpPr>
          <p:nvPr>
            <p:ph idx="1"/>
          </p:nvPr>
        </p:nvSpPr>
        <p:spPr>
          <a:xfrm>
            <a:off x="247651" y="1042760"/>
            <a:ext cx="5303143" cy="4598363"/>
          </a:xfrm>
        </p:spPr>
        <p:txBody>
          <a:bodyPr/>
          <a:lstStyle/>
          <a:p>
            <a:r>
              <a:rPr lang="en-US" sz="1800" dirty="0">
                <a:latin typeface="Calibri" panose="020F0502020204030204" pitchFamily="34" charset="0"/>
                <a:ea typeface="Calibri" panose="020F0502020204030204" pitchFamily="34" charset="0"/>
              </a:rPr>
              <a:t>The meter technician confirmed the presence of small burn marks and slight discoloration on the meter blade (picture below). </a:t>
            </a:r>
          </a:p>
          <a:p>
            <a:r>
              <a:rPr lang="en-US" sz="1800" dirty="0">
                <a:latin typeface="Calibri" panose="020F0502020204030204" pitchFamily="34" charset="0"/>
                <a:ea typeface="Calibri" panose="020F0502020204030204" pitchFamily="34" charset="0"/>
              </a:rPr>
              <a:t>He confirmed all service terminations were tight and he tested socket jaw tension using the Tesco Hot Socket Gap Indicator tool. </a:t>
            </a:r>
          </a:p>
          <a:p>
            <a:pPr lvl="1"/>
            <a:r>
              <a:rPr lang="en-US" sz="1650" dirty="0">
                <a:latin typeface="Calibri" panose="020F0502020204030204" pitchFamily="34" charset="0"/>
                <a:ea typeface="Calibri" panose="020F0502020204030204" pitchFamily="34" charset="0"/>
              </a:rPr>
              <a:t>Jaw tension was good.</a:t>
            </a:r>
          </a:p>
          <a:p>
            <a:r>
              <a:rPr lang="en-US" sz="1800" dirty="0">
                <a:latin typeface="Calibri" panose="020F0502020204030204" pitchFamily="34" charset="0"/>
                <a:ea typeface="Calibri" panose="020F0502020204030204" pitchFamily="34" charset="0"/>
              </a:rPr>
              <a:t>Based on photo, it appeared meter was misaligned; after field visit and reinsertion of the meter, report showed zero incremental arc counts, on all six counters.</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0FB2C2C-B583-82BF-6229-845076C5BDB6}"/>
              </a:ext>
            </a:extLst>
          </p:cNvPr>
          <p:cNvSpPr>
            <a:spLocks noGrp="1"/>
          </p:cNvSpPr>
          <p:nvPr>
            <p:ph type="sldNum" sz="quarter" idx="11"/>
          </p:nvPr>
        </p:nvSpPr>
        <p:spPr>
          <a:xfrm>
            <a:off x="7543800" y="6260095"/>
            <a:ext cx="1239781" cy="365125"/>
          </a:xfrm>
        </p:spPr>
        <p:txBody>
          <a:bodyPr/>
          <a:lstStyle/>
          <a:p>
            <a:fld id="{E7BFA6FB-95A3-4A80-9B08-A176DC0622C9}" type="slidenum">
              <a:rPr lang="en-US" smtClean="0"/>
              <a:pPr/>
              <a:t>35</a:t>
            </a:fld>
            <a:endParaRPr lang="en-US" dirty="0"/>
          </a:p>
        </p:txBody>
      </p:sp>
      <p:pic>
        <p:nvPicPr>
          <p:cNvPr id="18" name="Picture Placeholder 17" descr="A picture containing meter, text, measuring instrument, outdoor&#10;&#10;Description automatically generated">
            <a:extLst>
              <a:ext uri="{FF2B5EF4-FFF2-40B4-BE49-F238E27FC236}">
                <a16:creationId xmlns:a16="http://schemas.microsoft.com/office/drawing/2014/main" id="{6E32F689-B430-AFA1-D0FC-132EEA79CD9A}"/>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1596" t="10450" r="11596"/>
          <a:stretch/>
        </p:blipFill>
        <p:spPr>
          <a:xfrm>
            <a:off x="5562600" y="1042760"/>
            <a:ext cx="3235010" cy="5129440"/>
          </a:xfrm>
          <a:ln>
            <a:solidFill>
              <a:schemeClr val="tx1"/>
            </a:solidFill>
          </a:ln>
        </p:spPr>
      </p:pic>
      <p:sp>
        <p:nvSpPr>
          <p:cNvPr id="9" name="Rectangle 3">
            <a:extLst>
              <a:ext uri="{FF2B5EF4-FFF2-40B4-BE49-F238E27FC236}">
                <a16:creationId xmlns:a16="http://schemas.microsoft.com/office/drawing/2014/main" id="{62ADBBF9-0BE6-CC1C-E0A0-E4DB349A326D}"/>
              </a:ext>
            </a:extLst>
          </p:cNvPr>
          <p:cNvSpPr>
            <a:spLocks noChangeArrowheads="1"/>
          </p:cNvSpPr>
          <p:nvPr/>
        </p:nvSpPr>
        <p:spPr bwMode="auto">
          <a:xfrm>
            <a:off x="1" y="9011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a:extLst>
              <a:ext uri="{FF2B5EF4-FFF2-40B4-BE49-F238E27FC236}">
                <a16:creationId xmlns:a16="http://schemas.microsoft.com/office/drawing/2014/main" id="{C53146F5-828B-B4AD-ED6A-4572B13D564B}"/>
              </a:ext>
            </a:extLst>
          </p:cNvPr>
          <p:cNvSpPr>
            <a:spLocks noChangeArrowheads="1"/>
          </p:cNvSpPr>
          <p:nvPr/>
        </p:nvSpPr>
        <p:spPr bwMode="auto">
          <a:xfrm>
            <a:off x="0" y="7381101"/>
            <a:ext cx="2279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200" b="1">
                <a:latin typeface="Arial" panose="020B0604020202020204" pitchFamily="34" charset="0"/>
                <a:ea typeface="Calibri" panose="020F0502020204030204" pitchFamily="34" charset="0"/>
              </a:rPr>
              <a:t> </a:t>
            </a:r>
            <a:endParaRPr lang="en-US" altLang="en-US" sz="400">
              <a:latin typeface="Arial" panose="020B0604020202020204" pitchFamily="34" charset="0"/>
            </a:endParaRPr>
          </a:p>
          <a:p>
            <a:pPr defTabSz="914400" eaLnBrk="0" fontAlgn="base" hangingPunct="0">
              <a:spcBef>
                <a:spcPct val="0"/>
              </a:spcBef>
              <a:spcAft>
                <a:spcPct val="0"/>
              </a:spcAft>
            </a:pPr>
            <a:endParaRPr lang="en-US" altLang="en-US">
              <a:latin typeface="Arial" panose="020B0604020202020204" pitchFamily="34" charset="0"/>
            </a:endParaRPr>
          </a:p>
        </p:txBody>
      </p:sp>
      <p:pic>
        <p:nvPicPr>
          <p:cNvPr id="2053" name="Picture 11">
            <a:extLst>
              <a:ext uri="{FF2B5EF4-FFF2-40B4-BE49-F238E27FC236}">
                <a16:creationId xmlns:a16="http://schemas.microsoft.com/office/drawing/2014/main" id="{5FEED0B0-66F6-5CD6-C7CB-FE0B1F708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8601" y="3664571"/>
            <a:ext cx="1467676" cy="20841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0334AF27-18C6-9B9E-70BA-7D5DCBBE38B7}"/>
              </a:ext>
            </a:extLst>
          </p:cNvPr>
          <p:cNvSpPr/>
          <p:nvPr/>
        </p:nvSpPr>
        <p:spPr>
          <a:xfrm>
            <a:off x="6225052" y="3893364"/>
            <a:ext cx="588374" cy="57818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CC8FCDB-B23B-1B11-9AFC-E874D819A212}"/>
              </a:ext>
            </a:extLst>
          </p:cNvPr>
          <p:cNvSpPr/>
          <p:nvPr/>
        </p:nvSpPr>
        <p:spPr>
          <a:xfrm>
            <a:off x="6412602" y="4664998"/>
            <a:ext cx="588374" cy="57818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193B5D5B-2724-4B9E-7FC2-576F2AEBAD33}"/>
              </a:ext>
            </a:extLst>
          </p:cNvPr>
          <p:cNvCxnSpPr>
            <a:cxnSpLocks/>
            <a:stCxn id="19" idx="7"/>
          </p:cNvCxnSpPr>
          <p:nvPr/>
        </p:nvCxnSpPr>
        <p:spPr>
          <a:xfrm flipH="1">
            <a:off x="6650755" y="3978038"/>
            <a:ext cx="76506" cy="137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0B1C135-4C56-869F-9D2F-3EEF071531C2}"/>
              </a:ext>
            </a:extLst>
          </p:cNvPr>
          <p:cNvCxnSpPr>
            <a:cxnSpLocks/>
            <a:stCxn id="21" idx="7"/>
          </p:cNvCxnSpPr>
          <p:nvPr/>
        </p:nvCxnSpPr>
        <p:spPr>
          <a:xfrm flipH="1">
            <a:off x="6827419" y="4749671"/>
            <a:ext cx="87393" cy="148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E87B6710-DED5-2062-6ED5-30C90153499F}"/>
              </a:ext>
            </a:extLst>
          </p:cNvPr>
          <p:cNvSpPr txBox="1">
            <a:spLocks/>
          </p:cNvSpPr>
          <p:nvPr/>
        </p:nvSpPr>
        <p:spPr>
          <a:xfrm>
            <a:off x="628650" y="6336618"/>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tescometering.com</a:t>
            </a:r>
            <a:endParaRPr lang="en-US" dirty="0"/>
          </a:p>
        </p:txBody>
      </p:sp>
    </p:spTree>
    <p:extLst>
      <p:ext uri="{BB962C8B-B14F-4D97-AF65-F5344CB8AC3E}">
        <p14:creationId xmlns:p14="http://schemas.microsoft.com/office/powerpoint/2010/main" val="2529936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5BCD3-03B4-1196-17D5-E17AE086EA97}"/>
              </a:ext>
            </a:extLst>
          </p:cNvPr>
          <p:cNvSpPr>
            <a:spLocks noGrp="1"/>
          </p:cNvSpPr>
          <p:nvPr>
            <p:ph type="title"/>
          </p:nvPr>
        </p:nvSpPr>
        <p:spPr>
          <a:xfrm>
            <a:off x="1600200" y="221273"/>
            <a:ext cx="7308790" cy="540727"/>
          </a:xfrm>
        </p:spPr>
        <p:txBody>
          <a:bodyPr>
            <a:normAutofit/>
          </a:bodyPr>
          <a:lstStyle/>
          <a:p>
            <a:r>
              <a:rPr lang="en-US" dirty="0">
                <a:solidFill>
                  <a:schemeClr val="accent1"/>
                </a:solidFill>
              </a:rPr>
              <a:t>AVANGRID – Meter 2 Field Findings</a:t>
            </a:r>
          </a:p>
        </p:txBody>
      </p:sp>
      <p:sp>
        <p:nvSpPr>
          <p:cNvPr id="3" name="Content Placeholder 2">
            <a:extLst>
              <a:ext uri="{FF2B5EF4-FFF2-40B4-BE49-F238E27FC236}">
                <a16:creationId xmlns:a16="http://schemas.microsoft.com/office/drawing/2014/main" id="{065BA47A-D8EB-83E3-283B-EB3330D579A7}"/>
              </a:ext>
            </a:extLst>
          </p:cNvPr>
          <p:cNvSpPr>
            <a:spLocks noGrp="1"/>
          </p:cNvSpPr>
          <p:nvPr>
            <p:ph idx="1"/>
          </p:nvPr>
        </p:nvSpPr>
        <p:spPr>
          <a:xfrm>
            <a:off x="247651" y="1112340"/>
            <a:ext cx="5303143" cy="4528784"/>
          </a:xfrm>
        </p:spPr>
        <p:txBody>
          <a:bodyPr>
            <a:normAutofit lnSpcReduction="10000"/>
          </a:bodyPr>
          <a:lstStyle/>
          <a:p>
            <a:r>
              <a:rPr lang="en-US" sz="1800" dirty="0">
                <a:latin typeface="Calibri" panose="020F0502020204030204" pitchFamily="34" charset="0"/>
                <a:ea typeface="Calibri" panose="020F0502020204030204" pitchFamily="34" charset="0"/>
              </a:rPr>
              <a:t>A-Base to socket adapter</a:t>
            </a:r>
          </a:p>
          <a:p>
            <a:pPr lvl="1"/>
            <a:r>
              <a:rPr lang="en-US" sz="1650" dirty="0">
                <a:latin typeface="Calibri" panose="020F0502020204030204" pitchFamily="34" charset="0"/>
                <a:ea typeface="Calibri" panose="020F0502020204030204" pitchFamily="34" charset="0"/>
              </a:rPr>
              <a:t>The adapter is new and was installed when the new AMI meter was set</a:t>
            </a:r>
          </a:p>
          <a:p>
            <a:r>
              <a:rPr lang="en-US" sz="1800" dirty="0">
                <a:latin typeface="Calibri" panose="020F0502020204030204" pitchFamily="34" charset="0"/>
                <a:ea typeface="Calibri" panose="020F0502020204030204" pitchFamily="34" charset="0"/>
              </a:rPr>
              <a:t>The meter technician said he used a magnifying glass to inspect the meter blades but didn’t see any pit marks. </a:t>
            </a:r>
          </a:p>
          <a:p>
            <a:r>
              <a:rPr lang="en-US" sz="1800" dirty="0">
                <a:latin typeface="Calibri" panose="020F0502020204030204" pitchFamily="34" charset="0"/>
                <a:ea typeface="Calibri" panose="020F0502020204030204" pitchFamily="34" charset="0"/>
              </a:rPr>
              <a:t>He checked all external service connections and everything seemed to be OK (i.e. no loose connections, etc.). </a:t>
            </a:r>
          </a:p>
          <a:p>
            <a:r>
              <a:rPr lang="en-US" sz="1800" dirty="0">
                <a:latin typeface="Calibri" panose="020F0502020204030204" pitchFamily="34" charset="0"/>
                <a:ea typeface="Calibri" panose="020F0502020204030204" pitchFamily="34" charset="0"/>
              </a:rPr>
              <a:t>He used the TESCO Hot Socket Gap Indicator tool on the adapter and jaw tension looked good. </a:t>
            </a:r>
          </a:p>
          <a:p>
            <a:r>
              <a:rPr lang="en-US" sz="1800" dirty="0">
                <a:latin typeface="Calibri" panose="020F0502020204030204" pitchFamily="34" charset="0"/>
                <a:ea typeface="Calibri" panose="020F0502020204030204" pitchFamily="34" charset="0"/>
              </a:rPr>
              <a:t>Expected arcing occurring in older connection base to new socket adapter; arc passing through meter channel.</a:t>
            </a:r>
          </a:p>
          <a:p>
            <a:pPr lvl="1"/>
            <a:r>
              <a:rPr lang="en-US" sz="1900" dirty="0">
                <a:latin typeface="Calibri" panose="020F0502020204030204" pitchFamily="34" charset="0"/>
                <a:ea typeface="Calibri" panose="020F0502020204030204" pitchFamily="34" charset="0"/>
              </a:rPr>
              <a:t>Additional inspection discovered a failing weather head where broken strands were creating arcs. </a:t>
            </a:r>
            <a:endParaRPr lang="en-US" sz="1900" dirty="0"/>
          </a:p>
        </p:txBody>
      </p:sp>
      <p:sp>
        <p:nvSpPr>
          <p:cNvPr id="4" name="Slide Number Placeholder 3">
            <a:extLst>
              <a:ext uri="{FF2B5EF4-FFF2-40B4-BE49-F238E27FC236}">
                <a16:creationId xmlns:a16="http://schemas.microsoft.com/office/drawing/2014/main" id="{00FB2C2C-B583-82BF-6229-845076C5BDB6}"/>
              </a:ext>
            </a:extLst>
          </p:cNvPr>
          <p:cNvSpPr>
            <a:spLocks noGrp="1"/>
          </p:cNvSpPr>
          <p:nvPr>
            <p:ph type="sldNum" sz="quarter" idx="11"/>
          </p:nvPr>
        </p:nvSpPr>
        <p:spPr>
          <a:xfrm>
            <a:off x="7543800" y="6260095"/>
            <a:ext cx="1239781" cy="365125"/>
          </a:xfrm>
        </p:spPr>
        <p:txBody>
          <a:bodyPr/>
          <a:lstStyle/>
          <a:p>
            <a:fld id="{E7BFA6FB-95A3-4A80-9B08-A176DC0622C9}" type="slidenum">
              <a:rPr lang="en-US" smtClean="0"/>
              <a:pPr/>
              <a:t>36</a:t>
            </a:fld>
            <a:endParaRPr lang="en-US" dirty="0"/>
          </a:p>
        </p:txBody>
      </p:sp>
      <p:pic>
        <p:nvPicPr>
          <p:cNvPr id="11" name="Picture Placeholder 10" descr="A picture containing device, meter, building, machine&#10;&#10;Description automatically generated">
            <a:extLst>
              <a:ext uri="{FF2B5EF4-FFF2-40B4-BE49-F238E27FC236}">
                <a16:creationId xmlns:a16="http://schemas.microsoft.com/office/drawing/2014/main" id="{1DA2503D-A103-9F7D-243F-74C601452ED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522" r="2522"/>
          <a:stretch>
            <a:fillRect/>
          </a:stretch>
        </p:blipFill>
        <p:spPr>
          <a:xfrm>
            <a:off x="5867400" y="1112339"/>
            <a:ext cx="2841578" cy="5031399"/>
          </a:xfrm>
        </p:spPr>
      </p:pic>
      <p:sp>
        <p:nvSpPr>
          <p:cNvPr id="9" name="Rectangle 7">
            <a:extLst>
              <a:ext uri="{FF2B5EF4-FFF2-40B4-BE49-F238E27FC236}">
                <a16:creationId xmlns:a16="http://schemas.microsoft.com/office/drawing/2014/main" id="{2718D0E2-749F-329E-45DD-58914B84C0D7}"/>
              </a:ext>
            </a:extLst>
          </p:cNvPr>
          <p:cNvSpPr>
            <a:spLocks noChangeArrowheads="1"/>
          </p:cNvSpPr>
          <p:nvPr/>
        </p:nvSpPr>
        <p:spPr bwMode="auto">
          <a:xfrm>
            <a:off x="151282" y="418432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Footer Placeholder 4">
            <a:extLst>
              <a:ext uri="{FF2B5EF4-FFF2-40B4-BE49-F238E27FC236}">
                <a16:creationId xmlns:a16="http://schemas.microsoft.com/office/drawing/2014/main" id="{8FECB270-BE9E-EE1A-1DE1-CB6852ED6EC9}"/>
              </a:ext>
            </a:extLst>
          </p:cNvPr>
          <p:cNvSpPr txBox="1">
            <a:spLocks/>
          </p:cNvSpPr>
          <p:nvPr/>
        </p:nvSpPr>
        <p:spPr>
          <a:xfrm>
            <a:off x="628650" y="6336618"/>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tescometering.com</a:t>
            </a:r>
            <a:endParaRPr lang="en-US" dirty="0"/>
          </a:p>
        </p:txBody>
      </p:sp>
    </p:spTree>
    <p:extLst>
      <p:ext uri="{BB962C8B-B14F-4D97-AF65-F5344CB8AC3E}">
        <p14:creationId xmlns:p14="http://schemas.microsoft.com/office/powerpoint/2010/main" val="2832082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5BCD3-03B4-1196-17D5-E17AE086EA97}"/>
              </a:ext>
            </a:extLst>
          </p:cNvPr>
          <p:cNvSpPr>
            <a:spLocks noGrp="1"/>
          </p:cNvSpPr>
          <p:nvPr>
            <p:ph type="title"/>
          </p:nvPr>
        </p:nvSpPr>
        <p:spPr>
          <a:xfrm>
            <a:off x="1600200" y="221273"/>
            <a:ext cx="7308790" cy="540727"/>
          </a:xfrm>
        </p:spPr>
        <p:txBody>
          <a:bodyPr>
            <a:normAutofit/>
          </a:bodyPr>
          <a:lstStyle/>
          <a:p>
            <a:r>
              <a:rPr lang="en-US" dirty="0">
                <a:solidFill>
                  <a:schemeClr val="accent1"/>
                </a:solidFill>
              </a:rPr>
              <a:t>AVANGRID – Unexpected Findings</a:t>
            </a:r>
          </a:p>
        </p:txBody>
      </p:sp>
      <p:sp>
        <p:nvSpPr>
          <p:cNvPr id="3" name="Content Placeholder 2">
            <a:extLst>
              <a:ext uri="{FF2B5EF4-FFF2-40B4-BE49-F238E27FC236}">
                <a16:creationId xmlns:a16="http://schemas.microsoft.com/office/drawing/2014/main" id="{065BA47A-D8EB-83E3-283B-EB3330D579A7}"/>
              </a:ext>
            </a:extLst>
          </p:cNvPr>
          <p:cNvSpPr>
            <a:spLocks noGrp="1"/>
          </p:cNvSpPr>
          <p:nvPr>
            <p:ph idx="1"/>
          </p:nvPr>
        </p:nvSpPr>
        <p:spPr>
          <a:xfrm>
            <a:off x="336013" y="1064252"/>
            <a:ext cx="4845587" cy="5336547"/>
          </a:xfrm>
        </p:spPr>
        <p:txBody>
          <a:bodyPr>
            <a:normAutofit fontScale="92500" lnSpcReduction="20000"/>
          </a:bodyPr>
          <a:lstStyle/>
          <a:p>
            <a:r>
              <a:rPr lang="en-US" sz="1800" dirty="0">
                <a:latin typeface="Calibri" panose="020F0502020204030204" pitchFamily="34" charset="0"/>
                <a:ea typeface="Calibri" panose="020F0502020204030204" pitchFamily="34" charset="0"/>
              </a:rPr>
              <a:t>What was unexpected was the ability to the detection circuit to pick other safety or operational (or both) issues that could be addressed prior to leading to a catastrophic failure.  </a:t>
            </a:r>
          </a:p>
          <a:p>
            <a:pPr lvl="1"/>
            <a:r>
              <a:rPr lang="en-US" sz="1650" dirty="0">
                <a:latin typeface="Calibri" panose="020F0502020204030204" pitchFamily="34" charset="0"/>
                <a:ea typeface="Calibri" panose="020F0502020204030204" pitchFamily="34" charset="0"/>
              </a:rPr>
              <a:t>Failing distribution transformer</a:t>
            </a:r>
          </a:p>
          <a:p>
            <a:pPr lvl="1"/>
            <a:r>
              <a:rPr lang="en-US" sz="1650" dirty="0">
                <a:latin typeface="Calibri" panose="020F0502020204030204" pitchFamily="34" charset="0"/>
                <a:ea typeface="Calibri" panose="020F0502020204030204" pitchFamily="34" charset="0"/>
              </a:rPr>
              <a:t>Broken strands at weather head – near separation of weather head</a:t>
            </a:r>
          </a:p>
          <a:p>
            <a:pPr lvl="1"/>
            <a:r>
              <a:rPr lang="en-US" sz="1650" dirty="0">
                <a:latin typeface="Calibri" panose="020F0502020204030204" pitchFamily="34" charset="0"/>
                <a:ea typeface="Calibri" panose="020F0502020204030204" pitchFamily="34" charset="0"/>
              </a:rPr>
              <a:t>Failing equipment on the customer side of the Main service box in the house</a:t>
            </a:r>
          </a:p>
          <a:p>
            <a:pPr lvl="1"/>
            <a:r>
              <a:rPr lang="en-US" sz="1650" dirty="0">
                <a:latin typeface="Calibri" panose="020F0502020204030204" pitchFamily="34" charset="0"/>
                <a:ea typeface="Calibri" panose="020F0502020204030204" pitchFamily="34" charset="0"/>
              </a:rPr>
              <a:t>The adapter is new and was installed when the new AMI meter was set</a:t>
            </a:r>
          </a:p>
          <a:p>
            <a:r>
              <a:rPr lang="en-US" sz="1800" dirty="0">
                <a:latin typeface="Calibri" panose="020F0502020204030204" pitchFamily="34" charset="0"/>
                <a:ea typeface="Calibri" panose="020F0502020204030204" pitchFamily="34" charset="0"/>
              </a:rPr>
              <a:t>These are just three of several examples.  The common theme was arcing on the line and a direct line into the meter that was relatively close to the meter.  These issues were only ever reported by one meter and not a series of neighboring meters.    </a:t>
            </a:r>
          </a:p>
          <a:p>
            <a:pPr lvl="1"/>
            <a:r>
              <a:rPr lang="en-US" sz="1900" dirty="0">
                <a:latin typeface="Calibri" panose="020F0502020204030204" pitchFamily="34" charset="0"/>
                <a:ea typeface="Calibri" panose="020F0502020204030204" pitchFamily="34" charset="0"/>
              </a:rPr>
              <a:t>Finding these issues required the use of additional RF detection equipment by the field technician.  </a:t>
            </a:r>
          </a:p>
          <a:p>
            <a:r>
              <a:rPr lang="en-US" sz="1800" dirty="0">
                <a:latin typeface="Calibri" panose="020F0502020204030204" pitchFamily="34" charset="0"/>
                <a:ea typeface="Calibri" panose="020F0502020204030204" pitchFamily="34" charset="0"/>
              </a:rPr>
              <a:t>New protocols and checklists were recommended for field investigations of significant arc reports from the field</a:t>
            </a:r>
          </a:p>
        </p:txBody>
      </p:sp>
      <p:sp>
        <p:nvSpPr>
          <p:cNvPr id="4" name="Slide Number Placeholder 3">
            <a:extLst>
              <a:ext uri="{FF2B5EF4-FFF2-40B4-BE49-F238E27FC236}">
                <a16:creationId xmlns:a16="http://schemas.microsoft.com/office/drawing/2014/main" id="{00FB2C2C-B583-82BF-6229-845076C5BDB6}"/>
              </a:ext>
            </a:extLst>
          </p:cNvPr>
          <p:cNvSpPr>
            <a:spLocks noGrp="1"/>
          </p:cNvSpPr>
          <p:nvPr>
            <p:ph type="sldNum" sz="quarter" idx="11"/>
          </p:nvPr>
        </p:nvSpPr>
        <p:spPr>
          <a:xfrm>
            <a:off x="7543800" y="6260095"/>
            <a:ext cx="1239781" cy="365125"/>
          </a:xfrm>
        </p:spPr>
        <p:txBody>
          <a:bodyPr/>
          <a:lstStyle/>
          <a:p>
            <a:fld id="{E7BFA6FB-95A3-4A80-9B08-A176DC0622C9}" type="slidenum">
              <a:rPr lang="en-US" smtClean="0"/>
              <a:pPr/>
              <a:t>37</a:t>
            </a:fld>
            <a:endParaRPr lang="en-US" dirty="0"/>
          </a:p>
        </p:txBody>
      </p:sp>
      <p:sp>
        <p:nvSpPr>
          <p:cNvPr id="9" name="Rectangle 7">
            <a:extLst>
              <a:ext uri="{FF2B5EF4-FFF2-40B4-BE49-F238E27FC236}">
                <a16:creationId xmlns:a16="http://schemas.microsoft.com/office/drawing/2014/main" id="{2718D0E2-749F-329E-45DD-58914B84C0D7}"/>
              </a:ext>
            </a:extLst>
          </p:cNvPr>
          <p:cNvSpPr>
            <a:spLocks noChangeArrowheads="1"/>
          </p:cNvSpPr>
          <p:nvPr/>
        </p:nvSpPr>
        <p:spPr bwMode="auto">
          <a:xfrm>
            <a:off x="151282" y="418432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Footer Placeholder 4">
            <a:extLst>
              <a:ext uri="{FF2B5EF4-FFF2-40B4-BE49-F238E27FC236}">
                <a16:creationId xmlns:a16="http://schemas.microsoft.com/office/drawing/2014/main" id="{8FECB270-BE9E-EE1A-1DE1-CB6852ED6EC9}"/>
              </a:ext>
            </a:extLst>
          </p:cNvPr>
          <p:cNvSpPr txBox="1">
            <a:spLocks/>
          </p:cNvSpPr>
          <p:nvPr/>
        </p:nvSpPr>
        <p:spPr>
          <a:xfrm>
            <a:off x="628650" y="6336618"/>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tescometering.com</a:t>
            </a:r>
            <a:endParaRPr lang="en-US" dirty="0"/>
          </a:p>
        </p:txBody>
      </p:sp>
      <p:pic>
        <p:nvPicPr>
          <p:cNvPr id="7" name="Picture 6" descr="A person holding a antenna&#10;&#10;Description automatically generated">
            <a:extLst>
              <a:ext uri="{FF2B5EF4-FFF2-40B4-BE49-F238E27FC236}">
                <a16:creationId xmlns:a16="http://schemas.microsoft.com/office/drawing/2014/main" id="{FAC314C6-2F67-7282-72C9-7F2A6EE96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5681" y="1143269"/>
            <a:ext cx="3517900" cy="4965700"/>
          </a:xfrm>
          <a:prstGeom prst="rect">
            <a:avLst/>
          </a:prstGeom>
        </p:spPr>
      </p:pic>
    </p:spTree>
    <p:extLst>
      <p:ext uri="{BB962C8B-B14F-4D97-AF65-F5344CB8AC3E}">
        <p14:creationId xmlns:p14="http://schemas.microsoft.com/office/powerpoint/2010/main" val="1844503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DC82-A6B4-8986-117C-7B25B2DB500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F8723D5-0B07-3BCE-2A04-834B02440781}"/>
              </a:ext>
            </a:extLst>
          </p:cNvPr>
          <p:cNvSpPr>
            <a:spLocks noGrp="1"/>
          </p:cNvSpPr>
          <p:nvPr>
            <p:ph idx="1"/>
          </p:nvPr>
        </p:nvSpPr>
        <p:spPr>
          <a:xfrm>
            <a:off x="628650" y="1007783"/>
            <a:ext cx="7886700" cy="4842433"/>
          </a:xfrm>
        </p:spPr>
        <p:txBody>
          <a:bodyPr>
            <a:normAutofit/>
          </a:bodyPr>
          <a:lstStyle/>
          <a:p>
            <a:r>
              <a:rPr lang="en-US" dirty="0"/>
              <a:t>What is Micro-Arc Detection?</a:t>
            </a:r>
          </a:p>
          <a:p>
            <a:pPr lvl="1"/>
            <a:r>
              <a:rPr lang="en-US" dirty="0"/>
              <a:t>Location and Purpose of Arc Sense in Meter Base</a:t>
            </a:r>
          </a:p>
          <a:p>
            <a:pPr lvl="1"/>
            <a:r>
              <a:rPr lang="en-US" dirty="0"/>
              <a:t>Description of Operation </a:t>
            </a:r>
          </a:p>
          <a:p>
            <a:pPr lvl="1"/>
            <a:r>
              <a:rPr lang="en-US" dirty="0"/>
              <a:t>Block Diagram </a:t>
            </a:r>
          </a:p>
          <a:p>
            <a:pPr lvl="1"/>
            <a:r>
              <a:rPr lang="en-US" dirty="0"/>
              <a:t>Circuit Diagram </a:t>
            </a:r>
          </a:p>
          <a:p>
            <a:pPr lvl="1"/>
            <a:r>
              <a:rPr lang="en-US" dirty="0"/>
              <a:t>Important Parameters and Take Aways</a:t>
            </a:r>
          </a:p>
          <a:p>
            <a:r>
              <a:rPr lang="en-US" dirty="0"/>
              <a:t>Your Data &amp; You</a:t>
            </a:r>
          </a:p>
          <a:p>
            <a:pPr lvl="1"/>
            <a:r>
              <a:rPr lang="en-US" dirty="0"/>
              <a:t>How is Micro-Arc Data Captured</a:t>
            </a:r>
          </a:p>
          <a:p>
            <a:pPr lvl="1"/>
            <a:r>
              <a:rPr lang="en-US" dirty="0"/>
              <a:t>How do I make use of it?</a:t>
            </a:r>
          </a:p>
          <a:p>
            <a:endParaRPr lang="en-US" dirty="0"/>
          </a:p>
        </p:txBody>
      </p:sp>
      <p:sp>
        <p:nvSpPr>
          <p:cNvPr id="4" name="Footer Placeholder 3">
            <a:extLst>
              <a:ext uri="{FF2B5EF4-FFF2-40B4-BE49-F238E27FC236}">
                <a16:creationId xmlns:a16="http://schemas.microsoft.com/office/drawing/2014/main" id="{8CC27968-B13E-4FA8-01D6-666C520F45C3}"/>
              </a:ext>
            </a:extLst>
          </p:cNvPr>
          <p:cNvSpPr>
            <a:spLocks noGrp="1"/>
          </p:cNvSpPr>
          <p:nvPr>
            <p:ph type="ftr" sz="quarter" idx="3"/>
          </p:nvPr>
        </p:nvSpPr>
        <p:spPr/>
        <p:txBody>
          <a:bodyPr/>
          <a:lstStyle/>
          <a:p>
            <a:r>
              <a:rPr lang="en-US" dirty="0" err="1"/>
              <a:t>tescometering.com</a:t>
            </a:r>
            <a:endParaRPr lang="en-US" dirty="0"/>
          </a:p>
        </p:txBody>
      </p:sp>
      <p:sp>
        <p:nvSpPr>
          <p:cNvPr id="5" name="Slide Number Placeholder 4">
            <a:extLst>
              <a:ext uri="{FF2B5EF4-FFF2-40B4-BE49-F238E27FC236}">
                <a16:creationId xmlns:a16="http://schemas.microsoft.com/office/drawing/2014/main" id="{A24BF734-DC92-54AD-2F94-F5D7CDA28526}"/>
              </a:ext>
            </a:extLst>
          </p:cNvPr>
          <p:cNvSpPr>
            <a:spLocks noGrp="1"/>
          </p:cNvSpPr>
          <p:nvPr>
            <p:ph type="sldNum" sz="quarter" idx="4"/>
          </p:nvPr>
        </p:nvSpPr>
        <p:spPr>
          <a:xfrm>
            <a:off x="6705600" y="6356353"/>
            <a:ext cx="2057400" cy="365125"/>
          </a:xfrm>
        </p:spPr>
        <p:txBody>
          <a:bodyPr/>
          <a:lstStyle/>
          <a:p>
            <a:fld id="{BA9ABCF8-B696-4AAE-AEF6-910B77DD8B89}" type="slidenum">
              <a:rPr lang="en-US" smtClean="0"/>
              <a:t>38</a:t>
            </a:fld>
            <a:endParaRPr lang="en-US" dirty="0"/>
          </a:p>
        </p:txBody>
      </p:sp>
    </p:spTree>
    <p:extLst>
      <p:ext uri="{BB962C8B-B14F-4D97-AF65-F5344CB8AC3E}">
        <p14:creationId xmlns:p14="http://schemas.microsoft.com/office/powerpoint/2010/main" val="31924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DC82-A6B4-8986-117C-7B25B2DB500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F8723D5-0B07-3BCE-2A04-834B02440781}"/>
              </a:ext>
            </a:extLst>
          </p:cNvPr>
          <p:cNvSpPr>
            <a:spLocks noGrp="1"/>
          </p:cNvSpPr>
          <p:nvPr>
            <p:ph idx="1"/>
          </p:nvPr>
        </p:nvSpPr>
        <p:spPr>
          <a:xfrm>
            <a:off x="628650" y="1007783"/>
            <a:ext cx="7886700" cy="4842433"/>
          </a:xfrm>
        </p:spPr>
        <p:txBody>
          <a:bodyPr>
            <a:normAutofit/>
          </a:bodyPr>
          <a:lstStyle/>
          <a:p>
            <a:endParaRPr lang="en-US" dirty="0"/>
          </a:p>
          <a:p>
            <a:pPr marL="0" indent="0" algn="ctr">
              <a:buNone/>
            </a:pPr>
            <a:r>
              <a:rPr lang="en-US" dirty="0"/>
              <a:t>Why we need to pay attention to the flags and alarms we are receiving?</a:t>
            </a:r>
          </a:p>
          <a:p>
            <a:pPr marL="0" indent="0" algn="ctr">
              <a:buNone/>
            </a:pPr>
            <a:endParaRPr lang="en-US" dirty="0"/>
          </a:p>
          <a:p>
            <a:pPr marL="0" indent="0">
              <a:buNone/>
            </a:pPr>
            <a:r>
              <a:rPr lang="en-US" dirty="0"/>
              <a:t>Answer:  </a:t>
            </a:r>
          </a:p>
          <a:p>
            <a:r>
              <a:rPr lang="en-US" dirty="0"/>
              <a:t>Safety</a:t>
            </a:r>
          </a:p>
          <a:p>
            <a:r>
              <a:rPr lang="en-US" dirty="0"/>
              <a:t>Reduced Operational Costs</a:t>
            </a:r>
          </a:p>
          <a:p>
            <a:r>
              <a:rPr lang="en-US" dirty="0"/>
              <a:t>Better power delivery to our customers with fewer power interruptions</a:t>
            </a:r>
          </a:p>
          <a:p>
            <a:endParaRPr lang="en-US" dirty="0"/>
          </a:p>
          <a:p>
            <a:pPr lvl="1"/>
            <a:endParaRPr lang="en-US" dirty="0"/>
          </a:p>
          <a:p>
            <a:endParaRPr lang="en-US" dirty="0"/>
          </a:p>
        </p:txBody>
      </p:sp>
      <p:sp>
        <p:nvSpPr>
          <p:cNvPr id="4" name="Footer Placeholder 3">
            <a:extLst>
              <a:ext uri="{FF2B5EF4-FFF2-40B4-BE49-F238E27FC236}">
                <a16:creationId xmlns:a16="http://schemas.microsoft.com/office/drawing/2014/main" id="{8CC27968-B13E-4FA8-01D6-666C520F45C3}"/>
              </a:ext>
            </a:extLst>
          </p:cNvPr>
          <p:cNvSpPr>
            <a:spLocks noGrp="1"/>
          </p:cNvSpPr>
          <p:nvPr>
            <p:ph type="ftr" sz="quarter" idx="3"/>
          </p:nvPr>
        </p:nvSpPr>
        <p:spPr/>
        <p:txBody>
          <a:bodyPr/>
          <a:lstStyle/>
          <a:p>
            <a:r>
              <a:rPr lang="en-US" dirty="0" err="1"/>
              <a:t>tescometering.com</a:t>
            </a:r>
            <a:endParaRPr lang="en-US" dirty="0"/>
          </a:p>
        </p:txBody>
      </p:sp>
      <p:sp>
        <p:nvSpPr>
          <p:cNvPr id="5" name="Slide Number Placeholder 4">
            <a:extLst>
              <a:ext uri="{FF2B5EF4-FFF2-40B4-BE49-F238E27FC236}">
                <a16:creationId xmlns:a16="http://schemas.microsoft.com/office/drawing/2014/main" id="{A24BF734-DC92-54AD-2F94-F5D7CDA28526}"/>
              </a:ext>
            </a:extLst>
          </p:cNvPr>
          <p:cNvSpPr>
            <a:spLocks noGrp="1"/>
          </p:cNvSpPr>
          <p:nvPr>
            <p:ph type="sldNum" sz="quarter" idx="4"/>
          </p:nvPr>
        </p:nvSpPr>
        <p:spPr>
          <a:xfrm>
            <a:off x="6705600" y="6356353"/>
            <a:ext cx="2057400" cy="365125"/>
          </a:xfrm>
        </p:spPr>
        <p:txBody>
          <a:bodyPr/>
          <a:lstStyle/>
          <a:p>
            <a:fld id="{BA9ABCF8-B696-4AAE-AEF6-910B77DD8B89}" type="slidenum">
              <a:rPr lang="en-US" smtClean="0"/>
              <a:t>39</a:t>
            </a:fld>
            <a:endParaRPr lang="en-US" dirty="0"/>
          </a:p>
        </p:txBody>
      </p:sp>
    </p:spTree>
    <p:extLst>
      <p:ext uri="{BB962C8B-B14F-4D97-AF65-F5344CB8AC3E}">
        <p14:creationId xmlns:p14="http://schemas.microsoft.com/office/powerpoint/2010/main" val="2162486237"/>
      </p:ext>
    </p:extLst>
  </p:cSld>
  <p:clrMapOvr>
    <a:masterClrMapping/>
  </p:clrMapOvr>
  <mc:AlternateContent xmlns:mc="http://schemas.openxmlformats.org/markup-compatibility/2006">
    <mc:Choice xmlns:p14="http://schemas.microsoft.com/office/powerpoint/2010/main" Requires="p14">
      <p:transition spd="slow" p14:dur="900">
        <p14:flythrough hasBounce="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4A5D-C14E-0D0F-7395-25E0BBF66CD7}"/>
              </a:ext>
            </a:extLst>
          </p:cNvPr>
          <p:cNvSpPr>
            <a:spLocks noGrp="1"/>
          </p:cNvSpPr>
          <p:nvPr>
            <p:ph type="title"/>
          </p:nvPr>
        </p:nvSpPr>
        <p:spPr>
          <a:xfrm>
            <a:off x="1556951" y="152400"/>
            <a:ext cx="7663249" cy="679832"/>
          </a:xfrm>
        </p:spPr>
        <p:txBody>
          <a:bodyPr/>
          <a:lstStyle/>
          <a:p>
            <a:r>
              <a:rPr lang="en-US" dirty="0"/>
              <a:t>Location and Purpose of Detector</a:t>
            </a:r>
          </a:p>
        </p:txBody>
      </p:sp>
      <p:pic>
        <p:nvPicPr>
          <p:cNvPr id="7" name="Picture 6">
            <a:extLst>
              <a:ext uri="{FF2B5EF4-FFF2-40B4-BE49-F238E27FC236}">
                <a16:creationId xmlns:a16="http://schemas.microsoft.com/office/drawing/2014/main" id="{2D3062A7-F6E6-A920-A75A-176EB7B996F8}"/>
              </a:ext>
            </a:extLst>
          </p:cNvPr>
          <p:cNvPicPr>
            <a:picLocks noChangeAspect="1"/>
          </p:cNvPicPr>
          <p:nvPr/>
        </p:nvPicPr>
        <p:blipFill>
          <a:blip r:embed="rId2"/>
          <a:stretch>
            <a:fillRect/>
          </a:stretch>
        </p:blipFill>
        <p:spPr>
          <a:xfrm>
            <a:off x="609600" y="1143000"/>
            <a:ext cx="3724287" cy="5245924"/>
          </a:xfrm>
          <a:prstGeom prst="rect">
            <a:avLst/>
          </a:prstGeom>
        </p:spPr>
      </p:pic>
      <p:pic>
        <p:nvPicPr>
          <p:cNvPr id="9" name="Picture 8">
            <a:extLst>
              <a:ext uri="{FF2B5EF4-FFF2-40B4-BE49-F238E27FC236}">
                <a16:creationId xmlns:a16="http://schemas.microsoft.com/office/drawing/2014/main" id="{FC80C442-A171-9F47-4C86-F6457480357A}"/>
              </a:ext>
            </a:extLst>
          </p:cNvPr>
          <p:cNvPicPr>
            <a:picLocks noChangeAspect="1"/>
          </p:cNvPicPr>
          <p:nvPr/>
        </p:nvPicPr>
        <p:blipFill>
          <a:blip r:embed="rId3"/>
          <a:stretch>
            <a:fillRect/>
          </a:stretch>
        </p:blipFill>
        <p:spPr>
          <a:xfrm>
            <a:off x="4724400" y="1179786"/>
            <a:ext cx="3657600" cy="5195455"/>
          </a:xfrm>
          <a:prstGeom prst="rect">
            <a:avLst/>
          </a:prstGeom>
        </p:spPr>
      </p:pic>
      <p:sp>
        <p:nvSpPr>
          <p:cNvPr id="3" name="Footer Placeholder 3">
            <a:extLst>
              <a:ext uri="{FF2B5EF4-FFF2-40B4-BE49-F238E27FC236}">
                <a16:creationId xmlns:a16="http://schemas.microsoft.com/office/drawing/2014/main" id="{A0820FFE-499F-8D15-0882-768F9786706E}"/>
              </a:ext>
            </a:extLst>
          </p:cNvPr>
          <p:cNvSpPr>
            <a:spLocks noGrp="1"/>
          </p:cNvSpPr>
          <p:nvPr>
            <p:ph type="ftr" sz="quarter" idx="3"/>
          </p:nvPr>
        </p:nvSpPr>
        <p:spPr>
          <a:xfrm>
            <a:off x="628650" y="6336618"/>
            <a:ext cx="3086100" cy="365125"/>
          </a:xfrm>
        </p:spPr>
        <p:txBody>
          <a:bodyPr/>
          <a:lstStyle/>
          <a:p>
            <a:r>
              <a:rPr lang="en-US" dirty="0" err="1"/>
              <a:t>tescometering.com</a:t>
            </a:r>
            <a:endParaRPr lang="en-US" dirty="0"/>
          </a:p>
        </p:txBody>
      </p:sp>
      <p:sp>
        <p:nvSpPr>
          <p:cNvPr id="4" name="Slide Number Placeholder 4">
            <a:extLst>
              <a:ext uri="{FF2B5EF4-FFF2-40B4-BE49-F238E27FC236}">
                <a16:creationId xmlns:a16="http://schemas.microsoft.com/office/drawing/2014/main" id="{D2B46672-F2FE-0E03-F563-C746919C5A28}"/>
              </a:ext>
            </a:extLst>
          </p:cNvPr>
          <p:cNvSpPr>
            <a:spLocks noGrp="1"/>
          </p:cNvSpPr>
          <p:nvPr>
            <p:ph type="sldNum" sz="quarter" idx="4"/>
          </p:nvPr>
        </p:nvSpPr>
        <p:spPr>
          <a:xfrm>
            <a:off x="6705600" y="6356353"/>
            <a:ext cx="2057400" cy="365125"/>
          </a:xfrm>
        </p:spPr>
        <p:txBody>
          <a:bodyPr/>
          <a:lstStyle/>
          <a:p>
            <a:fld id="{BA9ABCF8-B696-4AAE-AEF6-910B77DD8B89}" type="slidenum">
              <a:rPr lang="en-US" smtClean="0"/>
              <a:t>4</a:t>
            </a:fld>
            <a:endParaRPr lang="en-US" dirty="0"/>
          </a:p>
        </p:txBody>
      </p:sp>
    </p:spTree>
    <p:extLst>
      <p:ext uri="{BB962C8B-B14F-4D97-AF65-F5344CB8AC3E}">
        <p14:creationId xmlns:p14="http://schemas.microsoft.com/office/powerpoint/2010/main" val="2095495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93484"/>
            <a:ext cx="7208107" cy="679832"/>
          </a:xfrm>
        </p:spPr>
        <p:txBody>
          <a:bodyPr/>
          <a:lstStyle/>
          <a:p>
            <a:r>
              <a:rPr lang="en-US" dirty="0"/>
              <a:t>Questions and Discussion</a:t>
            </a:r>
          </a:p>
        </p:txBody>
      </p:sp>
      <p:sp>
        <p:nvSpPr>
          <p:cNvPr id="9219" name="Rectangle 5"/>
          <p:cNvSpPr>
            <a:spLocks noGrp="1" noChangeArrowheads="1"/>
          </p:cNvSpPr>
          <p:nvPr>
            <p:ph idx="1"/>
          </p:nvPr>
        </p:nvSpPr>
        <p:spPr>
          <a:noFill/>
        </p:spPr>
        <p:txBody>
          <a:bodyPr vert="horz" lIns="91440" tIns="45720" rIns="91440" bIns="45720" rtlCol="0" anchor="t">
            <a:normAutofit/>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FF0000"/>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FF0000"/>
                </a:solidFill>
                <a:latin typeface="Arial"/>
                <a:cs typeface="Arial"/>
              </a:rPr>
              <a:t>215.228.0500</a:t>
            </a:r>
            <a:endParaRPr lang="en-US" altLang="en-US" sz="2000" dirty="0">
              <a:solidFill>
                <a:srgbClr val="FF0000"/>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a:cs typeface="Arial"/>
              </a:rPr>
              <a:t>This presentation can also be found under Meter Conferences and Schools on the </a:t>
            </a:r>
            <a:r>
              <a:rPr lang="en-US" altLang="en-US" sz="2000" dirty="0">
                <a:solidFill>
                  <a:srgbClr val="FF0000"/>
                </a:solidFill>
                <a:latin typeface="Arial"/>
                <a:cs typeface="Arial"/>
              </a:rPr>
              <a:t>TESCO</a:t>
            </a:r>
            <a:r>
              <a:rPr lang="en-US" altLang="en-US" sz="2000" dirty="0">
                <a:latin typeface="Arial"/>
                <a:cs typeface="Arial"/>
              </a:rPr>
              <a:t> website: </a:t>
            </a:r>
            <a:r>
              <a:rPr lang="en-US" altLang="en-US" sz="2000" dirty="0">
                <a:solidFill>
                  <a:srgbClr val="FF0000"/>
                </a:solidFill>
                <a:latin typeface="Arial"/>
                <a:cs typeface="Arial"/>
              </a:rPr>
              <a:t>tescometering.com</a:t>
            </a:r>
          </a:p>
          <a:p>
            <a:pPr algn="ctr" eaLnBrk="1" hangingPunct="1">
              <a:buFontTx/>
              <a:buNone/>
            </a:pPr>
            <a:endParaRPr lang="en-US" altLang="en-US" sz="2300" dirty="0">
              <a:solidFill>
                <a:srgbClr val="CC3300"/>
              </a:solidFill>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705600" y="6356353"/>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40</a:t>
            </a:fld>
            <a:endParaRPr lang="en-US"/>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628" y="73216"/>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31719" y="5402839"/>
            <a:ext cx="7730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C00000"/>
                </a:solidFill>
                <a:latin typeface="Arial"/>
                <a:cs typeface="Arial"/>
              </a:rPr>
              <a:t>ISO 9001:2015 Certified Quality Company</a:t>
            </a:r>
          </a:p>
          <a:p>
            <a:pPr algn="ctr" eaLnBrk="1" hangingPunct="1">
              <a:spcBef>
                <a:spcPct val="0"/>
              </a:spcBef>
              <a:buFontTx/>
              <a:buNone/>
            </a:pPr>
            <a:r>
              <a:rPr lang="en-US" altLang="en-US" sz="1400" b="1" dirty="0">
                <a:solidFill>
                  <a:srgbClr val="C00000"/>
                </a:solidFill>
                <a:latin typeface="Arial"/>
                <a:cs typeface="Arial"/>
              </a:rPr>
              <a:t>ISO 17025:2017 Accredited Laboratory</a:t>
            </a:r>
          </a:p>
        </p:txBody>
      </p:sp>
    </p:spTree>
    <p:extLst>
      <p:ext uri="{BB962C8B-B14F-4D97-AF65-F5344CB8AC3E}">
        <p14:creationId xmlns:p14="http://schemas.microsoft.com/office/powerpoint/2010/main" val="1506773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F664-3F72-305F-C174-34D4411A4F14}"/>
              </a:ext>
            </a:extLst>
          </p:cNvPr>
          <p:cNvSpPr>
            <a:spLocks noGrp="1"/>
          </p:cNvSpPr>
          <p:nvPr>
            <p:ph type="title"/>
          </p:nvPr>
        </p:nvSpPr>
        <p:spPr/>
        <p:txBody>
          <a:bodyPr/>
          <a:lstStyle/>
          <a:p>
            <a:r>
              <a:rPr lang="en-US" dirty="0"/>
              <a:t>Block Diagram</a:t>
            </a:r>
          </a:p>
        </p:txBody>
      </p:sp>
      <p:pic>
        <p:nvPicPr>
          <p:cNvPr id="7" name="Picture 6">
            <a:extLst>
              <a:ext uri="{FF2B5EF4-FFF2-40B4-BE49-F238E27FC236}">
                <a16:creationId xmlns:a16="http://schemas.microsoft.com/office/drawing/2014/main" id="{F8E3B5BD-ECB2-72C6-FF72-353512650BD5}"/>
              </a:ext>
            </a:extLst>
          </p:cNvPr>
          <p:cNvPicPr>
            <a:picLocks noChangeAspect="1"/>
          </p:cNvPicPr>
          <p:nvPr/>
        </p:nvPicPr>
        <p:blipFill>
          <a:blip r:embed="rId3"/>
          <a:stretch>
            <a:fillRect/>
          </a:stretch>
        </p:blipFill>
        <p:spPr>
          <a:xfrm>
            <a:off x="2579786" y="1143000"/>
            <a:ext cx="3984428" cy="4701881"/>
          </a:xfrm>
          <a:prstGeom prst="rect">
            <a:avLst/>
          </a:prstGeom>
        </p:spPr>
      </p:pic>
      <p:sp>
        <p:nvSpPr>
          <p:cNvPr id="3" name="Footer Placeholder 3">
            <a:extLst>
              <a:ext uri="{FF2B5EF4-FFF2-40B4-BE49-F238E27FC236}">
                <a16:creationId xmlns:a16="http://schemas.microsoft.com/office/drawing/2014/main" id="{BF4A5EC8-DE69-7472-FA21-A30FDAF39B55}"/>
              </a:ext>
            </a:extLst>
          </p:cNvPr>
          <p:cNvSpPr>
            <a:spLocks noGrp="1"/>
          </p:cNvSpPr>
          <p:nvPr>
            <p:ph type="ftr" sz="quarter" idx="3"/>
          </p:nvPr>
        </p:nvSpPr>
        <p:spPr>
          <a:xfrm>
            <a:off x="628650" y="6336618"/>
            <a:ext cx="3086100" cy="365125"/>
          </a:xfrm>
        </p:spPr>
        <p:txBody>
          <a:bodyPr/>
          <a:lstStyle/>
          <a:p>
            <a:r>
              <a:rPr lang="en-US" dirty="0" err="1"/>
              <a:t>tescometering.com</a:t>
            </a:r>
            <a:endParaRPr lang="en-US" dirty="0"/>
          </a:p>
        </p:txBody>
      </p:sp>
      <p:sp>
        <p:nvSpPr>
          <p:cNvPr id="5" name="Slide Number Placeholder 4">
            <a:extLst>
              <a:ext uri="{FF2B5EF4-FFF2-40B4-BE49-F238E27FC236}">
                <a16:creationId xmlns:a16="http://schemas.microsoft.com/office/drawing/2014/main" id="{2FBE087D-9718-AC97-65AA-28D9223F5F40}"/>
              </a:ext>
            </a:extLst>
          </p:cNvPr>
          <p:cNvSpPr>
            <a:spLocks noGrp="1"/>
          </p:cNvSpPr>
          <p:nvPr>
            <p:ph type="sldNum" sz="quarter" idx="4"/>
          </p:nvPr>
        </p:nvSpPr>
        <p:spPr>
          <a:xfrm>
            <a:off x="6705600" y="6356353"/>
            <a:ext cx="2057400" cy="365125"/>
          </a:xfrm>
        </p:spPr>
        <p:txBody>
          <a:bodyPr/>
          <a:lstStyle/>
          <a:p>
            <a:fld id="{BA9ABCF8-B696-4AAE-AEF6-910B77DD8B89}" type="slidenum">
              <a:rPr lang="en-US" smtClean="0"/>
              <a:t>5</a:t>
            </a:fld>
            <a:endParaRPr lang="en-US" dirty="0"/>
          </a:p>
        </p:txBody>
      </p:sp>
    </p:spTree>
    <p:extLst>
      <p:ext uri="{BB962C8B-B14F-4D97-AF65-F5344CB8AC3E}">
        <p14:creationId xmlns:p14="http://schemas.microsoft.com/office/powerpoint/2010/main" val="3952827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642AF-70E1-2461-04CD-E122F2AC883E}"/>
              </a:ext>
            </a:extLst>
          </p:cNvPr>
          <p:cNvSpPr>
            <a:spLocks noGrp="1"/>
          </p:cNvSpPr>
          <p:nvPr>
            <p:ph type="title"/>
          </p:nvPr>
        </p:nvSpPr>
        <p:spPr>
          <a:xfrm>
            <a:off x="1562100" y="152400"/>
            <a:ext cx="7886700" cy="629405"/>
          </a:xfrm>
        </p:spPr>
        <p:txBody>
          <a:bodyPr/>
          <a:lstStyle/>
          <a:p>
            <a:r>
              <a:rPr lang="en-US" dirty="0"/>
              <a:t>Theory of Operation Take Aways </a:t>
            </a:r>
          </a:p>
        </p:txBody>
      </p:sp>
      <p:sp>
        <p:nvSpPr>
          <p:cNvPr id="3" name="Content Placeholder 2">
            <a:extLst>
              <a:ext uri="{FF2B5EF4-FFF2-40B4-BE49-F238E27FC236}">
                <a16:creationId xmlns:a16="http://schemas.microsoft.com/office/drawing/2014/main" id="{0202432E-8649-6A49-11B0-914F983FA5D0}"/>
              </a:ext>
            </a:extLst>
          </p:cNvPr>
          <p:cNvSpPr>
            <a:spLocks noGrp="1"/>
          </p:cNvSpPr>
          <p:nvPr>
            <p:ph idx="1"/>
          </p:nvPr>
        </p:nvSpPr>
        <p:spPr>
          <a:xfrm>
            <a:off x="609600" y="1143000"/>
            <a:ext cx="8161299" cy="3645839"/>
          </a:xfrm>
        </p:spPr>
        <p:txBody>
          <a:bodyPr>
            <a:normAutofit fontScale="77500" lnSpcReduction="20000"/>
          </a:bodyPr>
          <a:lstStyle/>
          <a:p>
            <a:r>
              <a:rPr lang="en-US" dirty="0"/>
              <a:t>Sensor (100) embedded in meter base (24) within 4 inches of Stabs (22)</a:t>
            </a:r>
          </a:p>
          <a:p>
            <a:r>
              <a:rPr lang="en-US" dirty="0"/>
              <a:t>FIG 2A. Arc will occur when Contact Surface Area (22,12) Compromised</a:t>
            </a:r>
          </a:p>
          <a:p>
            <a:r>
              <a:rPr lang="en-US" dirty="0"/>
              <a:t>AND Vibration Occurs to Stimulate Arcing  </a:t>
            </a:r>
          </a:p>
          <a:p>
            <a:r>
              <a:rPr lang="en-US" dirty="0"/>
              <a:t>Arcing Produces EMF (~ 500 kHz) (low energy – UHF high frequency)  </a:t>
            </a:r>
          </a:p>
          <a:p>
            <a:r>
              <a:rPr lang="en-US" dirty="0"/>
              <a:t>Arc Detector (110): Tank Circuit (110) De-Tuned Resonant R,L,C Circuit*</a:t>
            </a:r>
          </a:p>
          <a:p>
            <a:r>
              <a:rPr lang="en-US" dirty="0"/>
              <a:t>Electric Detector(120): Latches Occurrence High (~ one second )</a:t>
            </a:r>
          </a:p>
          <a:p>
            <a:r>
              <a:rPr lang="en-US" dirty="0"/>
              <a:t>Arc Count = One Second Resolution ( f(RC Time Constant) (150) ) </a:t>
            </a:r>
          </a:p>
          <a:p>
            <a:r>
              <a:rPr lang="en-US" dirty="0"/>
              <a:t>Output (130) Logic High for One Second   </a:t>
            </a:r>
          </a:p>
        </p:txBody>
      </p:sp>
      <p:sp>
        <p:nvSpPr>
          <p:cNvPr id="4" name="Footer Placeholder 3">
            <a:extLst>
              <a:ext uri="{FF2B5EF4-FFF2-40B4-BE49-F238E27FC236}">
                <a16:creationId xmlns:a16="http://schemas.microsoft.com/office/drawing/2014/main" id="{4DEF5451-F923-3F8B-566F-7E91C89F7101}"/>
              </a:ext>
            </a:extLst>
          </p:cNvPr>
          <p:cNvSpPr>
            <a:spLocks noGrp="1"/>
          </p:cNvSpPr>
          <p:nvPr>
            <p:ph type="ftr" sz="quarter" idx="3"/>
          </p:nvPr>
        </p:nvSpPr>
        <p:spPr>
          <a:xfrm>
            <a:off x="628650" y="6336618"/>
            <a:ext cx="3086100" cy="365125"/>
          </a:xfrm>
        </p:spPr>
        <p:txBody>
          <a:bodyPr/>
          <a:lstStyle/>
          <a:p>
            <a:r>
              <a:rPr lang="en-US" dirty="0" err="1"/>
              <a:t>tescometering.com</a:t>
            </a:r>
            <a:endParaRPr lang="en-US" dirty="0"/>
          </a:p>
        </p:txBody>
      </p:sp>
      <p:sp>
        <p:nvSpPr>
          <p:cNvPr id="6" name="Slide Number Placeholder 4">
            <a:extLst>
              <a:ext uri="{FF2B5EF4-FFF2-40B4-BE49-F238E27FC236}">
                <a16:creationId xmlns:a16="http://schemas.microsoft.com/office/drawing/2014/main" id="{56212412-1092-D7E0-2CF3-9C65AF3AEDE5}"/>
              </a:ext>
            </a:extLst>
          </p:cNvPr>
          <p:cNvSpPr>
            <a:spLocks noGrp="1"/>
          </p:cNvSpPr>
          <p:nvPr>
            <p:ph type="sldNum" sz="quarter" idx="4"/>
          </p:nvPr>
        </p:nvSpPr>
        <p:spPr>
          <a:xfrm>
            <a:off x="6705600" y="6356353"/>
            <a:ext cx="2057400" cy="365125"/>
          </a:xfrm>
        </p:spPr>
        <p:txBody>
          <a:bodyPr/>
          <a:lstStyle/>
          <a:p>
            <a:fld id="{BA9ABCF8-B696-4AAE-AEF6-910B77DD8B89}" type="slidenum">
              <a:rPr lang="en-US" smtClean="0"/>
              <a:t>6</a:t>
            </a:fld>
            <a:endParaRPr lang="en-US" dirty="0"/>
          </a:p>
        </p:txBody>
      </p:sp>
    </p:spTree>
    <p:extLst>
      <p:ext uri="{BB962C8B-B14F-4D97-AF65-F5344CB8AC3E}">
        <p14:creationId xmlns:p14="http://schemas.microsoft.com/office/powerpoint/2010/main" val="3664170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6D3F9-5AFE-C9EE-0C84-7F8378AE7AE3}"/>
              </a:ext>
            </a:extLst>
          </p:cNvPr>
          <p:cNvSpPr>
            <a:spLocks noGrp="1"/>
          </p:cNvSpPr>
          <p:nvPr>
            <p:ph type="title"/>
          </p:nvPr>
        </p:nvSpPr>
        <p:spPr/>
        <p:txBody>
          <a:bodyPr/>
          <a:lstStyle/>
          <a:p>
            <a:r>
              <a:rPr lang="en-US" dirty="0"/>
              <a:t>Circuit Diagram</a:t>
            </a:r>
          </a:p>
        </p:txBody>
      </p:sp>
      <p:pic>
        <p:nvPicPr>
          <p:cNvPr id="7" name="Picture 6">
            <a:extLst>
              <a:ext uri="{FF2B5EF4-FFF2-40B4-BE49-F238E27FC236}">
                <a16:creationId xmlns:a16="http://schemas.microsoft.com/office/drawing/2014/main" id="{E7A3EC4F-6ADB-82E0-A1EC-A83002785D5E}"/>
              </a:ext>
            </a:extLst>
          </p:cNvPr>
          <p:cNvPicPr>
            <a:picLocks noChangeAspect="1"/>
          </p:cNvPicPr>
          <p:nvPr/>
        </p:nvPicPr>
        <p:blipFill>
          <a:blip r:embed="rId3"/>
          <a:stretch>
            <a:fillRect/>
          </a:stretch>
        </p:blipFill>
        <p:spPr>
          <a:xfrm>
            <a:off x="1776392" y="1681149"/>
            <a:ext cx="5591216" cy="3495701"/>
          </a:xfrm>
          <a:prstGeom prst="rect">
            <a:avLst/>
          </a:prstGeom>
        </p:spPr>
      </p:pic>
      <p:sp>
        <p:nvSpPr>
          <p:cNvPr id="3" name="Footer Placeholder 3">
            <a:extLst>
              <a:ext uri="{FF2B5EF4-FFF2-40B4-BE49-F238E27FC236}">
                <a16:creationId xmlns:a16="http://schemas.microsoft.com/office/drawing/2014/main" id="{E73A33A2-7271-BF4A-390A-B0F88FF87116}"/>
              </a:ext>
            </a:extLst>
          </p:cNvPr>
          <p:cNvSpPr>
            <a:spLocks noGrp="1"/>
          </p:cNvSpPr>
          <p:nvPr>
            <p:ph type="ftr" sz="quarter" idx="3"/>
          </p:nvPr>
        </p:nvSpPr>
        <p:spPr>
          <a:xfrm>
            <a:off x="628650" y="6336618"/>
            <a:ext cx="3086100" cy="365125"/>
          </a:xfrm>
        </p:spPr>
        <p:txBody>
          <a:bodyPr/>
          <a:lstStyle/>
          <a:p>
            <a:r>
              <a:rPr lang="en-US" dirty="0" err="1"/>
              <a:t>tescometering.com</a:t>
            </a:r>
            <a:endParaRPr lang="en-US" dirty="0"/>
          </a:p>
        </p:txBody>
      </p:sp>
      <p:sp>
        <p:nvSpPr>
          <p:cNvPr id="5" name="Slide Number Placeholder 4">
            <a:extLst>
              <a:ext uri="{FF2B5EF4-FFF2-40B4-BE49-F238E27FC236}">
                <a16:creationId xmlns:a16="http://schemas.microsoft.com/office/drawing/2014/main" id="{9D7BEA61-58F2-7379-9308-BB42276C2B79}"/>
              </a:ext>
            </a:extLst>
          </p:cNvPr>
          <p:cNvSpPr>
            <a:spLocks noGrp="1"/>
          </p:cNvSpPr>
          <p:nvPr>
            <p:ph type="sldNum" sz="quarter" idx="4"/>
          </p:nvPr>
        </p:nvSpPr>
        <p:spPr>
          <a:xfrm>
            <a:off x="6705600" y="6356353"/>
            <a:ext cx="2057400" cy="365125"/>
          </a:xfrm>
        </p:spPr>
        <p:txBody>
          <a:bodyPr/>
          <a:lstStyle/>
          <a:p>
            <a:fld id="{BA9ABCF8-B696-4AAE-AEF6-910B77DD8B89}" type="slidenum">
              <a:rPr lang="en-US" smtClean="0"/>
              <a:t>7</a:t>
            </a:fld>
            <a:endParaRPr lang="en-US" dirty="0"/>
          </a:p>
        </p:txBody>
      </p:sp>
    </p:spTree>
    <p:extLst>
      <p:ext uri="{BB962C8B-B14F-4D97-AF65-F5344CB8AC3E}">
        <p14:creationId xmlns:p14="http://schemas.microsoft.com/office/powerpoint/2010/main" val="1664430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9C503-CFDA-E930-A6E7-DBFF481BE410}"/>
              </a:ext>
            </a:extLst>
          </p:cNvPr>
          <p:cNvSpPr>
            <a:spLocks noGrp="1"/>
          </p:cNvSpPr>
          <p:nvPr>
            <p:ph type="title"/>
          </p:nvPr>
        </p:nvSpPr>
        <p:spPr>
          <a:xfrm>
            <a:off x="1447800" y="152400"/>
            <a:ext cx="7739449" cy="679832"/>
          </a:xfrm>
        </p:spPr>
        <p:txBody>
          <a:bodyPr/>
          <a:lstStyle/>
          <a:p>
            <a:r>
              <a:rPr lang="en-US" dirty="0"/>
              <a:t>Arc Properties: Type </a:t>
            </a:r>
            <a:r>
              <a:rPr lang="en-US" sz="4000" dirty="0"/>
              <a:t>One</a:t>
            </a:r>
            <a:r>
              <a:rPr lang="en-US" dirty="0"/>
              <a:t> and Two</a:t>
            </a:r>
          </a:p>
        </p:txBody>
      </p:sp>
      <p:sp>
        <p:nvSpPr>
          <p:cNvPr id="3" name="Content Placeholder 2">
            <a:extLst>
              <a:ext uri="{FF2B5EF4-FFF2-40B4-BE49-F238E27FC236}">
                <a16:creationId xmlns:a16="http://schemas.microsoft.com/office/drawing/2014/main" id="{0E382EBA-7544-BE80-5A46-31FBC04D44A7}"/>
              </a:ext>
            </a:extLst>
          </p:cNvPr>
          <p:cNvSpPr>
            <a:spLocks noGrp="1"/>
          </p:cNvSpPr>
          <p:nvPr>
            <p:ph idx="1"/>
          </p:nvPr>
        </p:nvSpPr>
        <p:spPr/>
        <p:txBody>
          <a:bodyPr>
            <a:normAutofit/>
          </a:bodyPr>
          <a:lstStyle/>
          <a:p>
            <a:r>
              <a:rPr lang="en-US" dirty="0"/>
              <a:t>Type One:</a:t>
            </a:r>
          </a:p>
          <a:p>
            <a:pPr lvl="1"/>
            <a:r>
              <a:rPr lang="en-US" dirty="0"/>
              <a:t>“Jittering” type “intermittent” arcing (lower energy “heat” content)  </a:t>
            </a:r>
          </a:p>
          <a:p>
            <a:pPr lvl="1"/>
            <a:r>
              <a:rPr lang="en-US" dirty="0"/>
              <a:t>Incipient Information… Contact Area Compromise Early Stages </a:t>
            </a:r>
          </a:p>
          <a:p>
            <a:r>
              <a:rPr lang="en-US" dirty="0"/>
              <a:t>Type Two:</a:t>
            </a:r>
          </a:p>
          <a:p>
            <a:pPr lvl="1"/>
            <a:r>
              <a:rPr lang="en-US" dirty="0"/>
              <a:t>“Welding” type “longer duration” arcing (high energy “heat” content)</a:t>
            </a:r>
          </a:p>
          <a:p>
            <a:pPr lvl="1"/>
            <a:r>
              <a:rPr lang="en-US" dirty="0"/>
              <a:t>Significant Compromise of Contact Area and High Impedance </a:t>
            </a:r>
          </a:p>
          <a:p>
            <a:pPr lvl="1"/>
            <a:r>
              <a:rPr lang="en-US" dirty="0"/>
              <a:t>Later Stages, Thermal Runaway Condition </a:t>
            </a:r>
          </a:p>
        </p:txBody>
      </p:sp>
      <p:sp>
        <p:nvSpPr>
          <p:cNvPr id="4" name="Footer Placeholder 3">
            <a:extLst>
              <a:ext uri="{FF2B5EF4-FFF2-40B4-BE49-F238E27FC236}">
                <a16:creationId xmlns:a16="http://schemas.microsoft.com/office/drawing/2014/main" id="{EB82C3B7-D2AB-1B27-EB5C-0E1BC01DD466}"/>
              </a:ext>
            </a:extLst>
          </p:cNvPr>
          <p:cNvSpPr>
            <a:spLocks noGrp="1"/>
          </p:cNvSpPr>
          <p:nvPr>
            <p:ph type="ftr" sz="quarter" idx="3"/>
          </p:nvPr>
        </p:nvSpPr>
        <p:spPr>
          <a:xfrm>
            <a:off x="628650" y="6336618"/>
            <a:ext cx="3086100" cy="365125"/>
          </a:xfrm>
        </p:spPr>
        <p:txBody>
          <a:bodyPr/>
          <a:lstStyle/>
          <a:p>
            <a:r>
              <a:rPr lang="en-US" dirty="0" err="1"/>
              <a:t>tescometering.com</a:t>
            </a:r>
            <a:endParaRPr lang="en-US" dirty="0"/>
          </a:p>
        </p:txBody>
      </p:sp>
      <p:sp>
        <p:nvSpPr>
          <p:cNvPr id="6" name="Slide Number Placeholder 4">
            <a:extLst>
              <a:ext uri="{FF2B5EF4-FFF2-40B4-BE49-F238E27FC236}">
                <a16:creationId xmlns:a16="http://schemas.microsoft.com/office/drawing/2014/main" id="{4846A308-B06D-8E19-6EA4-093F1FC8E27E}"/>
              </a:ext>
            </a:extLst>
          </p:cNvPr>
          <p:cNvSpPr>
            <a:spLocks noGrp="1"/>
          </p:cNvSpPr>
          <p:nvPr>
            <p:ph type="sldNum" sz="quarter" idx="4"/>
          </p:nvPr>
        </p:nvSpPr>
        <p:spPr>
          <a:xfrm>
            <a:off x="6705600" y="6356353"/>
            <a:ext cx="2057400" cy="365125"/>
          </a:xfrm>
        </p:spPr>
        <p:txBody>
          <a:bodyPr/>
          <a:lstStyle/>
          <a:p>
            <a:fld id="{BA9ABCF8-B696-4AAE-AEF6-910B77DD8B89}" type="slidenum">
              <a:rPr lang="en-US" smtClean="0"/>
              <a:t>8</a:t>
            </a:fld>
            <a:endParaRPr lang="en-US" dirty="0"/>
          </a:p>
        </p:txBody>
      </p:sp>
    </p:spTree>
    <p:extLst>
      <p:ext uri="{BB962C8B-B14F-4D97-AF65-F5344CB8AC3E}">
        <p14:creationId xmlns:p14="http://schemas.microsoft.com/office/powerpoint/2010/main" val="3877850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D6608-5F7C-0109-DA41-00D257A58934}"/>
              </a:ext>
            </a:extLst>
          </p:cNvPr>
          <p:cNvSpPr>
            <a:spLocks noGrp="1"/>
          </p:cNvSpPr>
          <p:nvPr>
            <p:ph type="title"/>
          </p:nvPr>
        </p:nvSpPr>
        <p:spPr/>
        <p:txBody>
          <a:bodyPr/>
          <a:lstStyle/>
          <a:p>
            <a:r>
              <a:rPr lang="en-US" dirty="0"/>
              <a:t>Your Data &amp; You</a:t>
            </a:r>
          </a:p>
        </p:txBody>
      </p:sp>
      <p:sp>
        <p:nvSpPr>
          <p:cNvPr id="3" name="Text Placeholder 2">
            <a:extLst>
              <a:ext uri="{FF2B5EF4-FFF2-40B4-BE49-F238E27FC236}">
                <a16:creationId xmlns:a16="http://schemas.microsoft.com/office/drawing/2014/main" id="{EF7B450B-0DC8-5D18-AC33-C46C4479643F}"/>
              </a:ext>
            </a:extLst>
          </p:cNvPr>
          <p:cNvSpPr>
            <a:spLocks noGrp="1"/>
          </p:cNvSpPr>
          <p:nvPr>
            <p:ph type="body" idx="1"/>
          </p:nvPr>
        </p:nvSpPr>
        <p:spPr>
          <a:xfrm>
            <a:off x="2072174" y="4566676"/>
            <a:ext cx="7071825" cy="1500187"/>
          </a:xfrm>
        </p:spPr>
        <p:txBody>
          <a:bodyPr/>
          <a:lstStyle/>
          <a:p>
            <a:pPr algn="ctr"/>
            <a:r>
              <a:rPr lang="en-US" altLang="en-US" sz="2400" b="0" dirty="0">
                <a:solidFill>
                  <a:schemeClr val="accent6">
                    <a:lumMod val="50000"/>
                  </a:schemeClr>
                </a:solidFill>
              </a:rPr>
              <a:t>Micro-Arc Detection as Part of Your AMI System</a:t>
            </a:r>
            <a:endParaRPr lang="en-US" dirty="0"/>
          </a:p>
        </p:txBody>
      </p:sp>
      <p:sp>
        <p:nvSpPr>
          <p:cNvPr id="4" name="Footer Placeholder 3">
            <a:extLst>
              <a:ext uri="{FF2B5EF4-FFF2-40B4-BE49-F238E27FC236}">
                <a16:creationId xmlns:a16="http://schemas.microsoft.com/office/drawing/2014/main" id="{7AF33F76-513A-3015-6AC8-708152650749}"/>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37204A3D-4D63-3361-39DC-21B106072A58}"/>
              </a:ext>
            </a:extLst>
          </p:cNvPr>
          <p:cNvSpPr>
            <a:spLocks noGrp="1"/>
          </p:cNvSpPr>
          <p:nvPr>
            <p:ph type="sldNum" sz="quarter" idx="4"/>
          </p:nvPr>
        </p:nvSpPr>
        <p:spPr>
          <a:xfrm>
            <a:off x="6705600" y="6356353"/>
            <a:ext cx="2057400" cy="365125"/>
          </a:xfrm>
        </p:spPr>
        <p:txBody>
          <a:bodyPr/>
          <a:lstStyle/>
          <a:p>
            <a:fld id="{BA9ABCF8-B696-4AAE-AEF6-910B77DD8B89}" type="slidenum">
              <a:rPr lang="en-US" smtClean="0"/>
              <a:t>9</a:t>
            </a:fld>
            <a:endParaRPr lang="en-US" dirty="0"/>
          </a:p>
        </p:txBody>
      </p:sp>
    </p:spTree>
    <p:extLst>
      <p:ext uri="{BB962C8B-B14F-4D97-AF65-F5344CB8AC3E}">
        <p14:creationId xmlns:p14="http://schemas.microsoft.com/office/powerpoint/2010/main" val="1903620341"/>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f26ee74-1c53-4b01-a982-cec1216b8a00">
      <Terms xmlns="http://schemas.microsoft.com/office/infopath/2007/PartnerControls"/>
    </lcf76f155ced4ddcb4097134ff3c332f>
    <TaxCatchAll xmlns="865caf8b-3888-4957-b682-040f388f7b52" xsi:nil="true"/>
    <SharedWithUsers xmlns="865caf8b-3888-4957-b682-040f388f7b52">
      <UserInfo>
        <DisplayName>Perry Lawton</DisplayName>
        <AccountId>44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2438EA8B65C04BA81A0809E21FF92B" ma:contentTypeVersion="16" ma:contentTypeDescription="Create a new document." ma:contentTypeScope="" ma:versionID="5e35fcddb325bbb504710d5c0b9eeddf">
  <xsd:schema xmlns:xsd="http://www.w3.org/2001/XMLSchema" xmlns:xs="http://www.w3.org/2001/XMLSchema" xmlns:p="http://schemas.microsoft.com/office/2006/metadata/properties" xmlns:ns2="8f26ee74-1c53-4b01-a982-cec1216b8a00" xmlns:ns3="865caf8b-3888-4957-b682-040f388f7b52" targetNamespace="http://schemas.microsoft.com/office/2006/metadata/properties" ma:root="true" ma:fieldsID="9ad50055fb2e25e379a2e899564cfb19" ns2:_="" ns3:_="">
    <xsd:import namespace="8f26ee74-1c53-4b01-a982-cec1216b8a00"/>
    <xsd:import namespace="865caf8b-3888-4957-b682-040f388f7b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6ee74-1c53-4b01-a982-cec1216b8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9ab868-c1cd-4777-b02c-d2c7bd6b6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5caf8b-3888-4957-b682-040f388f7b5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4e4d7b-98bd-4047-8838-282fa790d938}" ma:internalName="TaxCatchAll" ma:showField="CatchAllData" ma:web="865caf8b-3888-4957-b682-040f388f7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25DAA5-4AD3-45FE-A67E-3111664D05CE}">
  <ds:schemaRefs>
    <ds:schemaRef ds:uri="http://schemas.microsoft.com/sharepoint/v3/contenttype/forms"/>
  </ds:schemaRefs>
</ds:datastoreItem>
</file>

<file path=customXml/itemProps2.xml><?xml version="1.0" encoding="utf-8"?>
<ds:datastoreItem xmlns:ds="http://schemas.openxmlformats.org/officeDocument/2006/customXml" ds:itemID="{6A8AC9E8-3146-4011-81C6-8A43F394818D}">
  <ds:schemaRefs>
    <ds:schemaRef ds:uri="http://purl.org/dc/terms/"/>
    <ds:schemaRef ds:uri="http://schemas.microsoft.com/office/2006/documentManagement/types"/>
    <ds:schemaRef ds:uri="http://schemas.microsoft.com/office/2006/metadata/properties"/>
    <ds:schemaRef ds:uri="http://schemas.openxmlformats.org/package/2006/metadata/core-properties"/>
    <ds:schemaRef ds:uri="865caf8b-3888-4957-b682-040f388f7b52"/>
    <ds:schemaRef ds:uri="http://purl.org/dc/dcmitype/"/>
    <ds:schemaRef ds:uri="http://purl.org/dc/elements/1.1/"/>
    <ds:schemaRef ds:uri="http://www.w3.org/XML/1998/namespace"/>
    <ds:schemaRef ds:uri="http://schemas.microsoft.com/office/infopath/2007/PartnerControls"/>
    <ds:schemaRef ds:uri="8f26ee74-1c53-4b01-a982-cec1216b8a00"/>
  </ds:schemaRefs>
</ds:datastoreItem>
</file>

<file path=customXml/itemProps3.xml><?xml version="1.0" encoding="utf-8"?>
<ds:datastoreItem xmlns:ds="http://schemas.openxmlformats.org/officeDocument/2006/customXml" ds:itemID="{1B6ABA5D-0DEA-4F6E-BB81-9AA6C8C464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26ee74-1c53-4b01-a982-cec1216b8a00"/>
    <ds:schemaRef ds:uri="865caf8b-3888-4957-b682-040f388f7b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3501</TotalTime>
  <Words>3480</Words>
  <Application>Microsoft Office PowerPoint</Application>
  <PresentationFormat>On-screen Show (4:3)</PresentationFormat>
  <Paragraphs>380</Paragraphs>
  <Slides>40</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Calibri</vt:lpstr>
      <vt:lpstr>TESCO Template</vt:lpstr>
      <vt:lpstr>Micro-Arc Detection  as Part of Your AMI System</vt:lpstr>
      <vt:lpstr>What is the point of more flags?</vt:lpstr>
      <vt:lpstr>Agenda</vt:lpstr>
      <vt:lpstr>Location and Purpose of Detector</vt:lpstr>
      <vt:lpstr>Block Diagram</vt:lpstr>
      <vt:lpstr>Theory of Operation Take Aways </vt:lpstr>
      <vt:lpstr>Circuit Diagram</vt:lpstr>
      <vt:lpstr>Arc Properties: Type One and Two</vt:lpstr>
      <vt:lpstr>Your Data &amp; You</vt:lpstr>
      <vt:lpstr>Your Data &amp; You</vt:lpstr>
      <vt:lpstr>Your Data &amp; You: Your Settings</vt:lpstr>
      <vt:lpstr>Your Data &amp; You: L+G Settings</vt:lpstr>
      <vt:lpstr>PSEG Long Island Case Study</vt:lpstr>
      <vt:lpstr>Project Background</vt:lpstr>
      <vt:lpstr>ArcSense® Pilot</vt:lpstr>
      <vt:lpstr>Additional Load Profile Data in Daily Report</vt:lpstr>
      <vt:lpstr>Tableau Data</vt:lpstr>
      <vt:lpstr>Tableau Data</vt:lpstr>
      <vt:lpstr>ArcSense Priority List</vt:lpstr>
      <vt:lpstr>Priority Classifications</vt:lpstr>
      <vt:lpstr>Priority Classifications</vt:lpstr>
      <vt:lpstr>Priority Classifications</vt:lpstr>
      <vt:lpstr>Field Investigations</vt:lpstr>
      <vt:lpstr>Meter 51****48 – Discoloration on Meter Blade</vt:lpstr>
      <vt:lpstr>Meter 51****18 – High Temperature Alerts</vt:lpstr>
      <vt:lpstr>Meter 51****26 – Meter Pan with Recessed Jaws</vt:lpstr>
      <vt:lpstr>Meter 51****14 – Conduit Allowing Water</vt:lpstr>
      <vt:lpstr>Meter 51****55 – Weather-head Conduit Damage</vt:lpstr>
      <vt:lpstr>Meter 51****25 – Weather-head + Wire Repair Points</vt:lpstr>
      <vt:lpstr>Meter 51****25 – Broken Ceramic Inside Meter Pan</vt:lpstr>
      <vt:lpstr>Key Pilot Insights</vt:lpstr>
      <vt:lpstr>Looking Forward</vt:lpstr>
      <vt:lpstr>Itron Methodology – Overview</vt:lpstr>
      <vt:lpstr>AVANGRID – Itron Deployment</vt:lpstr>
      <vt:lpstr>AVANGRID – Meter 1 Field Findings</vt:lpstr>
      <vt:lpstr>AVANGRID – Meter 2 Field Findings</vt:lpstr>
      <vt:lpstr>AVANGRID – Unexpected Findings</vt:lpstr>
      <vt:lpstr>Summary</vt:lpstr>
      <vt:lpstr>Summary</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Vehicles</dc:title>
  <dc:creator>Tom Lawton</dc:creator>
  <cp:lastModifiedBy>Tom Lawton</cp:lastModifiedBy>
  <cp:revision>78</cp:revision>
  <dcterms:created xsi:type="dcterms:W3CDTF">2022-03-14T03:31:03Z</dcterms:created>
  <dcterms:modified xsi:type="dcterms:W3CDTF">2024-03-20T19:02:55Z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0x0101003B2438EA8B65C04BA81A0809E21FF92B</vt:lpwstr>
  </property>
  <property fmtid="{D5CDD505-2E9C-101B-9397-08002B2CF9AE}" pid="3" name="MediaServiceImageTags">
    <vt:lpwstr/>
  </property>
</Properties>
</file>