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3"/>
  </p:notesMasterIdLst>
  <p:handoutMasterIdLst>
    <p:handoutMasterId r:id="rId44"/>
  </p:handoutMasterIdLst>
  <p:sldIdLst>
    <p:sldId id="459" r:id="rId2"/>
    <p:sldId id="329" r:id="rId3"/>
    <p:sldId id="428" r:id="rId4"/>
    <p:sldId id="405" r:id="rId5"/>
    <p:sldId id="361" r:id="rId6"/>
    <p:sldId id="408" r:id="rId7"/>
    <p:sldId id="406" r:id="rId8"/>
    <p:sldId id="433" r:id="rId9"/>
    <p:sldId id="434" r:id="rId10"/>
    <p:sldId id="435" r:id="rId11"/>
    <p:sldId id="436" r:id="rId12"/>
    <p:sldId id="448" r:id="rId13"/>
    <p:sldId id="421" r:id="rId14"/>
    <p:sldId id="422" r:id="rId15"/>
    <p:sldId id="411" r:id="rId16"/>
    <p:sldId id="449" r:id="rId17"/>
    <p:sldId id="450" r:id="rId18"/>
    <p:sldId id="451" r:id="rId19"/>
    <p:sldId id="442" r:id="rId20"/>
    <p:sldId id="443" r:id="rId21"/>
    <p:sldId id="452" r:id="rId22"/>
    <p:sldId id="453" r:id="rId23"/>
    <p:sldId id="437" r:id="rId24"/>
    <p:sldId id="439" r:id="rId25"/>
    <p:sldId id="440" r:id="rId26"/>
    <p:sldId id="441" r:id="rId27"/>
    <p:sldId id="360" r:id="rId28"/>
    <p:sldId id="277" r:id="rId29"/>
    <p:sldId id="371" r:id="rId30"/>
    <p:sldId id="278" r:id="rId31"/>
    <p:sldId id="279" r:id="rId32"/>
    <p:sldId id="454" r:id="rId33"/>
    <p:sldId id="457" r:id="rId34"/>
    <p:sldId id="458" r:id="rId35"/>
    <p:sldId id="455" r:id="rId36"/>
    <p:sldId id="348" r:id="rId37"/>
    <p:sldId id="342" r:id="rId38"/>
    <p:sldId id="343" r:id="rId39"/>
    <p:sldId id="344" r:id="rId40"/>
    <p:sldId id="345" r:id="rId41"/>
    <p:sldId id="460" r:id="rId42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6" autoAdjust="0"/>
    <p:restoredTop sz="94655" autoAdjust="0"/>
  </p:normalViewPr>
  <p:slideViewPr>
    <p:cSldViewPr>
      <p:cViewPr varScale="1">
        <p:scale>
          <a:sx n="95" d="100"/>
          <a:sy n="95" d="100"/>
        </p:scale>
        <p:origin x="53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3036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FF2A244-5193-427A-9829-47011BBA0345}" type="datetimeFigureOut">
              <a:rPr lang="en-US" smtClean="0"/>
              <a:pPr/>
              <a:t>5/16/2022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A87B909-3D0C-4366-A00B-200392FD9B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491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B0298C2-0563-49E2-AD6A-59F1AEFB2BF2}" type="datetimeFigureOut">
              <a:rPr lang="en-US" smtClean="0"/>
              <a:pPr/>
              <a:t>5/16/2022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E854EE5-754F-47B7-8030-B866B8E715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326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76457" indent="-298637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9454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7236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15018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62800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0582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58364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06146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3DCF13E-24C1-433C-9524-BE08FDB766B2}" type="slidenum">
              <a:rPr lang="ru-RU" altLang="en-US" smtClean="0"/>
              <a:pPr algn="r" eaLnBrk="1" hangingPunct="1"/>
              <a:t>1</a:t>
            </a:fld>
            <a:endParaRPr lang="ru-RU" altLang="en-US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4143832" y="9119325"/>
            <a:ext cx="3169698" cy="4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3" tIns="48332" rIns="96663" bIns="48332" anchor="b"/>
          <a:lstStyle>
            <a:lvl1pPr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888" indent="-28892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5700" indent="-230188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9250" indent="-23177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81213" indent="-23177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384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956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528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100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B9E272-E150-4B18-8079-88B2E97475C2}" type="slidenum">
              <a:rPr lang="en-US" altLang="en-US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5" y="4561313"/>
            <a:ext cx="5851492" cy="4320375"/>
          </a:xfrm>
          <a:noFill/>
        </p:spPr>
        <p:txBody>
          <a:bodyPr lIns="96663" tIns="48332" rIns="96663" bIns="48332"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5386" indent="-30207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8287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1601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4916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8231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41546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4860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8174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D0C0CF-4316-4958-B8D0-33D5BD090639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198" y="1952367"/>
            <a:ext cx="6858001" cy="1557595"/>
          </a:xfrm>
        </p:spPr>
        <p:txBody>
          <a:bodyPr anchor="b">
            <a:normAutofit/>
          </a:bodyPr>
          <a:lstStyle>
            <a:lvl1pPr algn="ctr">
              <a:defRPr lang="en-US" sz="7200" b="1" kern="1200" dirty="0" smtClean="0">
                <a:solidFill>
                  <a:srgbClr val="E4193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509963"/>
            <a:ext cx="6858000" cy="674859"/>
          </a:xfrm>
        </p:spPr>
        <p:txBody>
          <a:bodyPr>
            <a:noAutofit/>
          </a:bodyPr>
          <a:lstStyle>
            <a:lvl1pPr marL="0" indent="0" algn="ctr">
              <a:buNone/>
              <a:defRPr lang="en-US" sz="54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46B9CE6-210F-43EF-BD53-298BF011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"/>
            <a:ext cx="1504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8A48CEE0-64AC-4D00-B568-F562453C7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0" y="272492"/>
            <a:ext cx="23780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D0A6E45-0B79-45FF-B842-D196CFAE6A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1113" y="4902200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319FC007-A6F3-4F7B-9CAE-F01BBE73F3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1113" y="5173361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B138B86E-3693-45AE-8B99-88B71C974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1113" y="5444522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56379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9817"/>
            <a:ext cx="7886700" cy="4842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DC7E85C-6D40-493F-A187-8DF021C42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6" y="56966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B4E3D2-6523-4F84-A951-C6829D40F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2C09E2-0F6A-4950-80B1-378476137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0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80" y="1120347"/>
            <a:ext cx="6838308" cy="3442130"/>
          </a:xfrm>
        </p:spPr>
        <p:txBody>
          <a:bodyPr anchor="b">
            <a:noAutofit/>
          </a:bodyPr>
          <a:lstStyle>
            <a:lvl1pPr>
              <a:defRPr sz="8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280" y="4571269"/>
            <a:ext cx="68383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85CCE1F-5BFE-436E-A352-A0224124D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280" y="6356350"/>
            <a:ext cx="2970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8CE0CA-7507-423A-8995-E96F69FD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770EDB6-0DB6-41C7-B56F-5598F5DCF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263" y="668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5FDB225-F00F-47C8-93CF-7F2B75E3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"/>
            <a:ext cx="1504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57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5D47C2-4CDB-41A5-B70C-43A0977D9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071A1D-1215-4B6C-B056-EB737D2A8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2479AA7E-B1DD-4254-B2CD-4A631A4E7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6" y="56966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3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1" y="365126"/>
            <a:ext cx="7146323" cy="5186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CC7AF6-FE01-498E-8EC4-10C598268D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13EE7B-FBE8-4FED-A3B3-2D98DB6996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43027FC8-DA9E-4820-8BE3-9100EFED7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36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6958399" cy="81082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343AB8-FDC8-4BDD-9F5D-8F5008EE5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B76846-C3D9-46DA-9875-A8C9D81A3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ACEB650-E4DF-4271-9A3B-13B66E01B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40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E242F-D047-40E0-904E-9D2C58699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95787-535C-450B-88E4-80BB5E695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ED3FEE9-77D6-4682-87C2-7994F36C9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68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28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934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86249"/>
            <a:ext cx="7886700" cy="4990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C796F7-BF61-443C-9DF2-0CFC9EBAAC23}"/>
              </a:ext>
            </a:extLst>
          </p:cNvPr>
          <p:cNvSpPr/>
          <p:nvPr/>
        </p:nvSpPr>
        <p:spPr>
          <a:xfrm>
            <a:off x="395416" y="861382"/>
            <a:ext cx="8353168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2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3" r:id="rId8"/>
  </p:sldLayoutIdLst>
  <p:hf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cap="small" dirty="0" smtClean="0">
          <a:solidFill>
            <a:srgbClr val="FF000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33400" y="4568998"/>
            <a:ext cx="8229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</a:rPr>
              <a:t>Prepared by Kevin Farrell, TESCO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C00000"/>
                </a:solidFill>
              </a:rPr>
              <a:t>The Eastern Specialty Company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C00000"/>
              </a:solidFill>
            </a:endParaRPr>
          </a:p>
          <a:p>
            <a:pPr algn="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i="1" dirty="0">
                <a:solidFill>
                  <a:srgbClr val="C00000"/>
                </a:solidFill>
              </a:rPr>
              <a:t>For SWEMA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D0D77C-1799-406B-9AD9-390B3A873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800" y="2133285"/>
            <a:ext cx="7162801" cy="1557595"/>
          </a:xfrm>
        </p:spPr>
        <p:txBody>
          <a:bodyPr>
            <a:normAutofit fontScale="90000"/>
          </a:bodyPr>
          <a:lstStyle/>
          <a:p>
            <a:r>
              <a:rPr lang="en-US" dirty="0"/>
              <a:t>EVSE Charging Stations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C419B4-A7BA-46A6-AE99-01F9ADE0E25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37300"/>
            <a:ext cx="3086100" cy="365125"/>
          </a:xfrm>
        </p:spPr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71861-CC1D-4E2E-A501-CB730CC3C5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4BEAC4C4-F0A7-4B61-A827-E4198D07826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38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CHadeMO DC Public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92CD4-EEDD-4F8E-9F4C-43E6C2311B80}"/>
              </a:ext>
            </a:extLst>
          </p:cNvPr>
          <p:cNvSpPr txBox="1"/>
          <p:nvPr/>
        </p:nvSpPr>
        <p:spPr>
          <a:xfrm>
            <a:off x="7620747" y="1474965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2,348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20AF8-1120-413E-9546-6081346E2566}"/>
              </a:ext>
            </a:extLst>
          </p:cNvPr>
          <p:cNvSpPr txBox="1"/>
          <p:nvPr/>
        </p:nvSpPr>
        <p:spPr>
          <a:xfrm>
            <a:off x="7633447" y="2654675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3,640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F62874-8E9F-418B-8EB9-D28C037628E1}"/>
              </a:ext>
            </a:extLst>
          </p:cNvPr>
          <p:cNvSpPr txBox="1"/>
          <p:nvPr/>
        </p:nvSpPr>
        <p:spPr>
          <a:xfrm>
            <a:off x="7620746" y="37338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4,390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98A057B-AF1C-41CF-9DB1-267D1E774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371600"/>
            <a:ext cx="6763753" cy="4029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EE00E-8289-4607-A934-1CBEE6371796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031CB8-23AE-4486-BECA-FA1FB7487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4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Tesla DC Public Stations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F8EA-5293-4209-8119-0732ACADA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183711-B215-4B6D-9F22-64A4ECE1E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BA5B0-40D3-4B2E-A8B3-720BCE804E4D}"/>
              </a:ext>
            </a:extLst>
          </p:cNvPr>
          <p:cNvSpPr txBox="1"/>
          <p:nvPr/>
        </p:nvSpPr>
        <p:spPr>
          <a:xfrm>
            <a:off x="7620000" y="20574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644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923FD-1887-4F77-8AC1-899AC9C9CE63}"/>
              </a:ext>
            </a:extLst>
          </p:cNvPr>
          <p:cNvSpPr txBox="1"/>
          <p:nvPr/>
        </p:nvSpPr>
        <p:spPr>
          <a:xfrm>
            <a:off x="7620000" y="31242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1,039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BD1816AF-D979-460A-B1BF-A14E90C9F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346510"/>
            <a:ext cx="6819900" cy="4324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39E612-DED6-484B-90D5-220819902B79}"/>
              </a:ext>
            </a:extLst>
          </p:cNvPr>
          <p:cNvSpPr txBox="1"/>
          <p:nvPr/>
        </p:nvSpPr>
        <p:spPr>
          <a:xfrm>
            <a:off x="990600" y="5708856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182041-F3D8-40FA-BA98-6CA192FBC974}"/>
              </a:ext>
            </a:extLst>
          </p:cNvPr>
          <p:cNvSpPr txBox="1"/>
          <p:nvPr/>
        </p:nvSpPr>
        <p:spPr>
          <a:xfrm>
            <a:off x="7620000" y="42164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1,126</a:t>
            </a:r>
          </a:p>
        </p:txBody>
      </p:sp>
    </p:spTree>
    <p:extLst>
      <p:ext uri="{BB962C8B-B14F-4D97-AF65-F5344CB8AC3E}">
        <p14:creationId xmlns:p14="http://schemas.microsoft.com/office/powerpoint/2010/main" val="378053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55735"/>
            <a:ext cx="7886700" cy="934865"/>
          </a:xfrm>
        </p:spPr>
        <p:txBody>
          <a:bodyPr anchor="ctr">
            <a:normAutofit/>
          </a:bodyPr>
          <a:lstStyle/>
          <a:p>
            <a:r>
              <a:rPr lang="en-US" dirty="0"/>
              <a:t>DC EVSE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629400" cy="475615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Market Direction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DC Generation 1   ( less than 150kW 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Nominal 400-500 VDC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Up to 300 A max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All current EV’s except one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DC Generation 2 ( up to 400 kW 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Nominal 800 VDC (1000VDC max)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Up to 350A typ, 500 A max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Multiple vehicles announced for 2022</a:t>
            </a:r>
          </a:p>
          <a:p>
            <a:pPr lvl="2" algn="ctr">
              <a:lnSpc>
                <a:spcPct val="90000"/>
              </a:lnSpc>
            </a:pPr>
            <a:r>
              <a:rPr lang="en-US" sz="2800" dirty="0"/>
              <a:t>Expected to be the norm by 2025</a:t>
            </a:r>
          </a:p>
          <a:p>
            <a:pPr lvl="2">
              <a:lnSpc>
                <a:spcPct val="90000"/>
              </a:lnSpc>
            </a:pPr>
            <a:endParaRPr lang="en-US" sz="2800" dirty="0"/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9ABCF8-B696-4AAE-AEF6-910B77DD8B89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BE50D4-04DD-47DD-998D-1D0DD568A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65" y="1676400"/>
            <a:ext cx="1696485" cy="392654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3EC7C-E068-48E7-AF1B-BD2E53BB4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31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EVSE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Charge Times (hours)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2D48C-7917-4411-9752-7DDD13346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7583"/>
            <a:ext cx="7357837" cy="407478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5CE2E47-B49F-4CA1-92AB-687EDC652EBD}"/>
              </a:ext>
            </a:extLst>
          </p:cNvPr>
          <p:cNvSpPr/>
          <p:nvPr/>
        </p:nvSpPr>
        <p:spPr>
          <a:xfrm>
            <a:off x="381000" y="38100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537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EVSE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Fill the Tank Costs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12F9F9-F7FB-4F59-9124-D4D86EB7D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016"/>
            <a:ext cx="7476605" cy="3729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63D9C8-B2B9-415D-A9D2-1DC5226CE86B}"/>
              </a:ext>
            </a:extLst>
          </p:cNvPr>
          <p:cNvSpPr txBox="1"/>
          <p:nvPr/>
        </p:nvSpPr>
        <p:spPr>
          <a:xfrm>
            <a:off x="914400" y="57912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Evgo  $0.31/kWh subscriber price (~$0.10/mile) </a:t>
            </a:r>
          </a:p>
          <a:p>
            <a:r>
              <a:rPr lang="en-US" sz="2000" dirty="0"/>
              <a:t>Compare to gas at $3.00/gal in a 30mi/gal vehicle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901EBA-6EAD-4597-82B3-CD2074BEBE3A}"/>
              </a:ext>
            </a:extLst>
          </p:cNvPr>
          <p:cNvSpPr/>
          <p:nvPr/>
        </p:nvSpPr>
        <p:spPr>
          <a:xfrm>
            <a:off x="4038600" y="3531790"/>
            <a:ext cx="2133600" cy="142483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38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1" y="2345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Manufacturers have announced over 100 EV models to be introduced by 2024.</a:t>
            </a:r>
            <a:endParaRPr lang="en-US" b="1" dirty="0">
              <a:highlight>
                <a:srgbClr val="F7FF8B"/>
              </a:highlight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AEBDFD-071F-42EE-8E72-6D9CC6EEE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FE0C7-F895-4A42-A859-37AAF4F01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05" y="2399441"/>
            <a:ext cx="1998720" cy="1248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87C58C-4727-4564-AE55-054DBC9FF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326" y="2395354"/>
            <a:ext cx="2208836" cy="1242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856BF7-04DF-4D75-86CF-13483F3D2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363" y="2395354"/>
            <a:ext cx="2038350" cy="1242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590EC0-00FC-40B4-9E69-C1E26EDA0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51" y="3792281"/>
            <a:ext cx="2019828" cy="1208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E8116B-7B8F-4C73-A22E-280EF9521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326" y="3794214"/>
            <a:ext cx="2208836" cy="1230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BE347D-59FB-481C-8EBF-05C10AEEB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363" y="3794214"/>
            <a:ext cx="2053468" cy="12300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E5EFA9-0F1E-49E9-BFA3-991014B45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270" y="5118906"/>
            <a:ext cx="2019828" cy="12341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B615F6-8FDB-4E62-BD81-C8BC5FB42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2326" y="5118906"/>
            <a:ext cx="2208836" cy="1213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F4AE4F-31F0-4BB8-9EEC-0C50C9C0E4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8362" y="5121202"/>
            <a:ext cx="2053467" cy="12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15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CB629E-5A0E-4633-8A9D-A8F179D30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0430A-C732-4FB0-BE89-8D9AFDD77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8675" cy="83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919E40-7909-4F13-A63D-A066BCF0F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2556443"/>
            <a:ext cx="5724525" cy="3667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7E7642-244B-408B-B2DA-43F4A37DA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544180"/>
            <a:ext cx="7010400" cy="1027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BC85C1-405F-4FA6-93F3-8A1E01A6BCFC}"/>
              </a:ext>
            </a:extLst>
          </p:cNvPr>
          <p:cNvSpPr txBox="1"/>
          <p:nvPr/>
        </p:nvSpPr>
        <p:spPr>
          <a:xfrm>
            <a:off x="3373056" y="5906869"/>
            <a:ext cx="224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30 by 2025</a:t>
            </a:r>
          </a:p>
        </p:txBody>
      </p:sp>
    </p:spTree>
    <p:extLst>
      <p:ext uri="{BB962C8B-B14F-4D97-AF65-F5344CB8AC3E}">
        <p14:creationId xmlns:p14="http://schemas.microsoft.com/office/powerpoint/2010/main" val="1799383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766297-C67C-4398-829E-6F92C11B2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FAEDC-E9D5-41F4-BC74-C7794552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85900"/>
            <a:ext cx="5581650" cy="106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06029-3DBA-4D2A-A277-9BAACBB83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07173"/>
            <a:ext cx="2085975" cy="800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B5FAA7-C123-41AD-84D0-FEA30CC40940}"/>
              </a:ext>
            </a:extLst>
          </p:cNvPr>
          <p:cNvSpPr txBox="1"/>
          <p:nvPr/>
        </p:nvSpPr>
        <p:spPr>
          <a:xfrm>
            <a:off x="1276350" y="2837517"/>
            <a:ext cx="72580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Ford announced during its fourth-quarter earnings report that it will invest $22 billion in electric vehicles and $7 billion in autonomous vehicles through 2025.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4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E4F50-06CF-4D45-81AE-8E7DFC0FB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731556-3CE1-4B4C-A55D-118B1700118F}"/>
              </a:ext>
            </a:extLst>
          </p:cNvPr>
          <p:cNvSpPr txBox="1"/>
          <p:nvPr/>
        </p:nvSpPr>
        <p:spPr>
          <a:xfrm>
            <a:off x="457200" y="1485185"/>
            <a:ext cx="80772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0000"/>
                </a:solidFill>
                <a:effectLst/>
              </a:rPr>
              <a:t>Hyundai Unveils EV Platform, Will Have 23 Global Electric Vehicles by 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0000"/>
                </a:solidFill>
                <a:effectLst/>
              </a:rPr>
              <a:t>Toyota Details Six New EV Models Launching for 2020–2025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0000"/>
                </a:solidFill>
                <a:effectLst/>
              </a:rPr>
              <a:t>BMW raises target for EV sales, plans new electric-focused platform</a:t>
            </a:r>
          </a:p>
          <a:p>
            <a:pPr algn="l"/>
            <a:endParaRPr lang="en-US" sz="4000" b="1" i="0" dirty="0">
              <a:solidFill>
                <a:srgbClr val="000000"/>
              </a:solidFill>
              <a:effectLst/>
              <a:latin typeface="Gliko"/>
            </a:endParaRPr>
          </a:p>
        </p:txBody>
      </p:sp>
    </p:spTree>
    <p:extLst>
      <p:ext uri="{BB962C8B-B14F-4D97-AF65-F5344CB8AC3E}">
        <p14:creationId xmlns:p14="http://schemas.microsoft.com/office/powerpoint/2010/main" val="3316603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EVSE Manufactures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Major charging system manufacturers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586691-B28A-416A-879D-1E5EF481A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2177D-6AC9-4A3A-B07F-EDB1DA21F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2089149"/>
            <a:ext cx="7324725" cy="1704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2BDE8-A556-40C1-81EE-09A756104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76" y="3962400"/>
            <a:ext cx="61055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6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EVSE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371600"/>
            <a:ext cx="81534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Electric Vehicle Service Equipment</a:t>
            </a:r>
          </a:p>
          <a:p>
            <a:pPr marL="0" indent="0" algn="ctr">
              <a:buNone/>
            </a:pPr>
            <a:r>
              <a:rPr lang="en-US" sz="4400" dirty="0"/>
              <a:t>What is it all about?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2" descr="Image result for ELECTRIC VEHICLE CHARGER PICTURES">
            <a:extLst>
              <a:ext uri="{FF2B5EF4-FFF2-40B4-BE49-F238E27FC236}">
                <a16:creationId xmlns:a16="http://schemas.microsoft.com/office/drawing/2014/main" id="{62957618-172D-4196-8D05-AB79DCCD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999321"/>
            <a:ext cx="5410200" cy="30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52E97-FCE7-4AD9-9C59-B7002FE70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71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CHARGING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Major charging system networks</a:t>
            </a:r>
          </a:p>
          <a:p>
            <a:pPr lvl="1"/>
            <a:r>
              <a:rPr lang="en-US" b="1" dirty="0"/>
              <a:t>Blink</a:t>
            </a:r>
          </a:p>
          <a:p>
            <a:pPr lvl="1"/>
            <a:r>
              <a:rPr lang="en-US" b="1" dirty="0"/>
              <a:t>Chargepoint</a:t>
            </a:r>
          </a:p>
          <a:p>
            <a:pPr lvl="1"/>
            <a:r>
              <a:rPr lang="en-US" b="1" dirty="0"/>
              <a:t>Electrify America</a:t>
            </a:r>
          </a:p>
          <a:p>
            <a:pPr lvl="1"/>
            <a:r>
              <a:rPr lang="en-US" b="1" dirty="0"/>
              <a:t>EvGo</a:t>
            </a:r>
          </a:p>
          <a:p>
            <a:pPr lvl="1"/>
            <a:r>
              <a:rPr lang="en-US" b="1" dirty="0"/>
              <a:t>Tesla</a:t>
            </a:r>
          </a:p>
          <a:p>
            <a:pPr lvl="1"/>
            <a:r>
              <a:rPr lang="en-US" b="1" dirty="0"/>
              <a:t>Volta</a:t>
            </a:r>
          </a:p>
          <a:p>
            <a:pPr lvl="1"/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46D27-537F-4BDA-A1BE-D48690232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01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234568"/>
            <a:ext cx="7208107" cy="67983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US TOTAL ENERGY CONSUMPTION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DD965-45A7-4C2C-AB3D-938691239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21</a:t>
            </a:fld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A5B9B3A-C3CA-48E7-AE93-79F79CDAD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260861"/>
            <a:ext cx="7048500" cy="5263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AAE3C5-1533-4BE2-B0CD-2D98221C368E}"/>
              </a:ext>
            </a:extLst>
          </p:cNvPr>
          <p:cNvSpPr txBox="1"/>
          <p:nvPr/>
        </p:nvSpPr>
        <p:spPr>
          <a:xfrm>
            <a:off x="6705600" y="2819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8.26E6 GWh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2C17E0-3017-4C57-9D46-DCD4BF74B278}"/>
              </a:ext>
            </a:extLst>
          </p:cNvPr>
          <p:cNvSpPr txBox="1"/>
          <p:nvPr/>
        </p:nvSpPr>
        <p:spPr>
          <a:xfrm>
            <a:off x="5638800" y="5165466"/>
            <a:ext cx="140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3.75E6 GWh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E4D877-EBBE-4111-8D7C-BB1197572F72}"/>
              </a:ext>
            </a:extLst>
          </p:cNvPr>
          <p:cNvSpPr txBox="1"/>
          <p:nvPr/>
        </p:nvSpPr>
        <p:spPr>
          <a:xfrm>
            <a:off x="5530850" y="5885434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7.12E6 GWh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5AB63-D1E0-47AF-8708-699675A643B2}"/>
              </a:ext>
            </a:extLst>
          </p:cNvPr>
          <p:cNvSpPr txBox="1"/>
          <p:nvPr/>
        </p:nvSpPr>
        <p:spPr>
          <a:xfrm>
            <a:off x="4076700" y="6499168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10.87E6 GWh</a:t>
            </a:r>
          </a:p>
        </p:txBody>
      </p:sp>
    </p:spTree>
    <p:extLst>
      <p:ext uri="{BB962C8B-B14F-4D97-AF65-F5344CB8AC3E}">
        <p14:creationId xmlns:p14="http://schemas.microsoft.com/office/powerpoint/2010/main" val="177985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234568"/>
            <a:ext cx="7208107" cy="67983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US ELECTRIC ENERGY CONSUMPTION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93AC1-1BAB-4451-BC9C-5A590024A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AAE3C5-1533-4BE2-B0CD-2D98221C368E}"/>
              </a:ext>
            </a:extLst>
          </p:cNvPr>
          <p:cNvSpPr txBox="1"/>
          <p:nvPr/>
        </p:nvSpPr>
        <p:spPr>
          <a:xfrm>
            <a:off x="3352800" y="1494294"/>
            <a:ext cx="4533900" cy="26776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Americans drove 3.23 trillion miles in 2019.  If this was all done in electric vehicles getting 3 mi/kWh, then we would need 1.1E6 GWh of energy just to charge cars.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CA761-691A-4B56-8C65-E44EF135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66850"/>
            <a:ext cx="2286000" cy="2705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2C17E0-3017-4C57-9D46-DCD4BF74B278}"/>
              </a:ext>
            </a:extLst>
          </p:cNvPr>
          <p:cNvSpPr txBox="1"/>
          <p:nvPr/>
        </p:nvSpPr>
        <p:spPr>
          <a:xfrm>
            <a:off x="914400" y="2286000"/>
            <a:ext cx="140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3.75E6 GWh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D546DE-75F6-40AF-979A-CB9070F7C0EE}"/>
              </a:ext>
            </a:extLst>
          </p:cNvPr>
          <p:cNvSpPr txBox="1"/>
          <p:nvPr/>
        </p:nvSpPr>
        <p:spPr>
          <a:xfrm>
            <a:off x="955979" y="4354762"/>
            <a:ext cx="7277100" cy="5232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30% of total US capacity just to charge Cars!!!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1E8B9-BB8A-4C1F-BEC5-E5D91A7F1C2E}"/>
              </a:ext>
            </a:extLst>
          </p:cNvPr>
          <p:cNvSpPr txBox="1"/>
          <p:nvPr/>
        </p:nvSpPr>
        <p:spPr>
          <a:xfrm>
            <a:off x="955979" y="5129540"/>
            <a:ext cx="7277100" cy="9541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Average household uses 10.6 MWh/yr.</a:t>
            </a:r>
          </a:p>
          <a:p>
            <a:pPr algn="ctr"/>
            <a:r>
              <a:rPr lang="en-US" sz="2800" dirty="0"/>
              <a:t>Charging their cars would take 8.8 MWh/yr.</a:t>
            </a:r>
          </a:p>
        </p:txBody>
      </p:sp>
    </p:spTree>
    <p:extLst>
      <p:ext uri="{BB962C8B-B14F-4D97-AF65-F5344CB8AC3E}">
        <p14:creationId xmlns:p14="http://schemas.microsoft.com/office/powerpoint/2010/main" val="4044143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US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0FDA36-BB57-4326-9134-346FF6E5D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0F7D2-F34F-4CB4-8BD9-99A11656F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7239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31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US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33C6DA-1CFC-4F45-B2F2-2D0DD9D9D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ECF65-2C4A-4DA6-8993-E4530BBAA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14400"/>
            <a:ext cx="6264626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53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8077200" cy="609600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88296-0F14-48D8-B1B3-D4F2C137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79248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7B713-256F-4515-8693-0DB125F9C2E2}"/>
              </a:ext>
            </a:extLst>
          </p:cNvPr>
          <p:cNvSpPr txBox="1"/>
          <p:nvPr/>
        </p:nvSpPr>
        <p:spPr>
          <a:xfrm>
            <a:off x="990600" y="1828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 EV/PHEV Models were sold in the US in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610A2-573D-4480-824E-0DE8FF79C065}"/>
              </a:ext>
            </a:extLst>
          </p:cNvPr>
          <p:cNvSpPr txBox="1"/>
          <p:nvPr/>
        </p:nvSpPr>
        <p:spPr>
          <a:xfrm>
            <a:off x="2819400" y="2590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TESLA Model 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D82111-89B3-417E-A9FD-B43FFB44A76B}"/>
              </a:ext>
            </a:extLst>
          </p:cNvPr>
          <p:cNvCxnSpPr/>
          <p:nvPr/>
        </p:nvCxnSpPr>
        <p:spPr>
          <a:xfrm>
            <a:off x="4419600" y="2819400"/>
            <a:ext cx="137160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803348-C4F7-4E0A-9FC3-9E481BB14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11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World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40B5B-1294-45B0-A7E5-3B02D2485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197DFD-797B-4703-92CB-E50A3BDD6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A594E-5401-46EA-A2D1-234B6A32F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49362"/>
            <a:ext cx="8229600" cy="48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07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2345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REGULATORY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Sales of electricity as a vehicle fuel are regulated by the Department of Commerce</a:t>
            </a:r>
          </a:p>
          <a:p>
            <a:r>
              <a:rPr lang="en-US" dirty="0"/>
              <a:t>Like all sales of all things based on quantity sold, EVSE sales are regulated by NIST Handbooks 130 and 44.</a:t>
            </a:r>
          </a:p>
          <a:p>
            <a:r>
              <a:rPr lang="en-US" dirty="0"/>
              <a:t>HB130 establishes that all sales of electricity as a vehicle fuel must be based on the quantity delivered.</a:t>
            </a:r>
          </a:p>
          <a:p>
            <a:r>
              <a:rPr lang="en-US" dirty="0"/>
              <a:t>HB44 sets performance requirements for devices (Electric Vehicle Service Equipment) used to dispense electricity for sale.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3367D-A348-4ECA-A78E-1D72821C4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40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A.1.	General.</a:t>
            </a:r>
            <a:r>
              <a:rPr lang="en-US" dirty="0"/>
              <a:t> – This code applies to devices, accessories, and systems used for the measurement of electricity dispensed in vehicle fuel applications wherein a quantity determination or statement of measure is used wholly or partially as a basis for sale or upon which a charge for service is based.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2DE78-E787-42D2-9DFD-FF1F0622D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5F1650-542B-40F2-909A-82718A22B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Exceptions-This code does not apply to:</a:t>
            </a:r>
          </a:p>
          <a:p>
            <a:pPr lvl="1"/>
            <a:r>
              <a:rPr lang="en-US" sz="2400" dirty="0"/>
              <a:t>The use of any measure or measuring device owned, maintained, and used by a public utility or municipality only in connection with measuring electricity subject to the authority having jurisdiction such as the Public Utilities Commission.</a:t>
            </a:r>
          </a:p>
          <a:p>
            <a:pPr lvl="1"/>
            <a:r>
              <a:rPr lang="en-US" sz="2400" dirty="0"/>
              <a:t>Electric Vehicle Supply Equipment used solely for dispensing electrical energy in connection with operations in which the amount dispensed does not affect customer charges or compensation.</a:t>
            </a:r>
          </a:p>
          <a:p>
            <a:pPr lvl="1"/>
            <a:r>
              <a:rPr lang="en-US" sz="2400" dirty="0"/>
              <a:t>The wholesale delivery of electricity.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8502E-63EF-46FB-A381-BE371530B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40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56951" y="2345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Types of EVSE’s</a:t>
            </a:r>
          </a:p>
          <a:p>
            <a:r>
              <a:rPr lang="en-US" sz="4000" dirty="0"/>
              <a:t>Market growth</a:t>
            </a:r>
          </a:p>
          <a:p>
            <a:r>
              <a:rPr lang="en-US" sz="4000" dirty="0"/>
              <a:t>Regulatory environment</a:t>
            </a:r>
          </a:p>
          <a:p>
            <a:r>
              <a:rPr lang="en-US" sz="4000" dirty="0"/>
              <a:t>Type approval &amp; testing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BFDDE-08B5-4C76-8535-A8413F96B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62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2295492-8CDD-4690-9ED7-6C70AFCB5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Use Cases – </a:t>
            </a:r>
            <a:r>
              <a:rPr lang="en-US" b="1" dirty="0">
                <a:solidFill>
                  <a:srgbClr val="C00000"/>
                </a:solidFill>
              </a:rPr>
              <a:t>NOT COVERED</a:t>
            </a:r>
          </a:p>
          <a:p>
            <a:pPr lvl="1"/>
            <a:r>
              <a:rPr lang="en-US" sz="2400" dirty="0"/>
              <a:t>A store provides a free EVSE in its parking lot</a:t>
            </a:r>
          </a:p>
          <a:p>
            <a:pPr lvl="1"/>
            <a:r>
              <a:rPr lang="en-US" sz="2400" dirty="0"/>
              <a:t>A paid parking lot provides EVSEs for which there is no charge based on the amount of energy delivered</a:t>
            </a:r>
          </a:p>
          <a:p>
            <a:pPr lvl="1"/>
            <a:r>
              <a:rPr lang="en-US" sz="2400" dirty="0"/>
              <a:t>Tesla provides free charging services for some owners</a:t>
            </a:r>
          </a:p>
          <a:p>
            <a:pPr lvl="1"/>
            <a:r>
              <a:rPr lang="en-US" sz="2400" dirty="0"/>
              <a:t>An organization charges a monthly fee for unlimited use of its network of EVSEs.</a:t>
            </a:r>
          </a:p>
          <a:p>
            <a:pPr lvl="1"/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D8337-D75E-4BF5-89D0-4C7D07ECF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Use Cases –</a:t>
            </a:r>
            <a:r>
              <a:rPr lang="en-US" b="1" dirty="0">
                <a:solidFill>
                  <a:srgbClr val="C00000"/>
                </a:solidFill>
              </a:rPr>
              <a:t>COVERED</a:t>
            </a:r>
          </a:p>
          <a:p>
            <a:pPr lvl="1"/>
            <a:r>
              <a:rPr lang="en-US" dirty="0"/>
              <a:t>ANY transaction which is based on the amount of energy delivered</a:t>
            </a:r>
          </a:p>
          <a:p>
            <a:pPr lvl="1"/>
            <a:r>
              <a:rPr lang="en-US" dirty="0"/>
              <a:t>Examples</a:t>
            </a:r>
          </a:p>
          <a:p>
            <a:pPr lvl="2"/>
            <a:r>
              <a:rPr lang="en-US" dirty="0"/>
              <a:t>A network of charge stations charges a monthly fee to belong AND a fee based on the amount of energy used</a:t>
            </a:r>
          </a:p>
          <a:p>
            <a:pPr lvl="2"/>
            <a:r>
              <a:rPr lang="en-US" dirty="0"/>
              <a:t>A EVSE charges for the amount of energy delivered</a:t>
            </a:r>
          </a:p>
          <a:p>
            <a:pPr lvl="2"/>
            <a:r>
              <a:rPr lang="en-US" dirty="0"/>
              <a:t>A parking lot charges for parking and EVSEs located in it also charge for the amount of energy delivered if used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F22AD-6A77-425D-9D89-E7267F1A2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 Approval</a:t>
            </a:r>
          </a:p>
          <a:p>
            <a:pPr lvl="1"/>
            <a:r>
              <a:rPr lang="en-US" dirty="0"/>
              <a:t>All EVSE used in commercial transactions (subject to HB44) must pass type approval by an NTEP testing laboratory.</a:t>
            </a:r>
          </a:p>
          <a:p>
            <a:pPr lvl="2"/>
            <a:r>
              <a:rPr lang="en-US" dirty="0"/>
              <a:t>NTEP is National Type Evaluation Program which is created by NIST and run by the National Conference of Weights and Measures.</a:t>
            </a:r>
          </a:p>
          <a:p>
            <a:pPr lvl="2"/>
            <a:r>
              <a:rPr lang="en-US" dirty="0"/>
              <a:t>For EVSE, the NTEP lab is the CTEP lab of the California Department of Weights and Measures</a:t>
            </a:r>
          </a:p>
          <a:p>
            <a:pPr lvl="2"/>
            <a:r>
              <a:rPr lang="en-US" dirty="0"/>
              <a:t>EVSE type approvals for AC EVSE are being done now.</a:t>
            </a:r>
          </a:p>
          <a:p>
            <a:pPr lvl="2"/>
            <a:r>
              <a:rPr lang="en-US" dirty="0"/>
              <a:t>Three devices have been approved.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F4AFAA-D74D-47BB-AF1B-671A12D6A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094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Metrological Requirements of HB44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S.3.1. Metrological Components.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An EVSE measuring system shall be designed and constructed so that metrological components are adequately protected from environmental conditions likely to be detrimental to accuracy. 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S.3.5. Temperature Range for System Components.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EVSEs shall be accurate and correct over the temperature range of – 40 °C to + 85 °C (− 40 °F to 185 °F). 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S.8. Minimum Measured Quantity (MMQ).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The minimum measured quantity shall satisfy the conditions of use of the measuring system as follows: </a:t>
            </a:r>
          </a:p>
          <a:p>
            <a:pPr lvl="2"/>
            <a:r>
              <a:rPr lang="en-US" sz="1800" b="0" i="0" u="none" strike="noStrike" baseline="0" dirty="0">
                <a:solidFill>
                  <a:srgbClr val="000000"/>
                </a:solidFill>
              </a:rPr>
              <a:t>(a) Measuring systems shall have a minimum measured quantity not exceeding 2.5 MJ or 0.5 kWh. 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9983A-DF11-4BF0-9512-ECBDE138F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174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Accuracy Tests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N.1. No Load Test.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 no load test may be conducted on an EVSE measuring system by applying rated voltage to the system under test and no load applied. 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N.2. Starting Load Test.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 system starting load test maybe conducted by applying rated voltage and 0.5-ampere load. 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N.5.2. Accuracy Testing.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The testing methodology compares the total energy delivered in a transaction and the total cost charged as displayed/reported by the EVSE with that measured by the measurement standard. </a:t>
            </a:r>
          </a:p>
          <a:p>
            <a:pPr lvl="2"/>
            <a:r>
              <a:rPr lang="en-US" sz="1800" b="1" dirty="0"/>
              <a:t>Light Load Test. </a:t>
            </a:r>
            <a:r>
              <a:rPr lang="en-US" sz="1800" dirty="0"/>
              <a:t>-  ≤ 15% of maximum available charge current </a:t>
            </a:r>
          </a:p>
          <a:p>
            <a:pPr lvl="2"/>
            <a:r>
              <a:rPr lang="en-US" sz="1800" b="1" dirty="0"/>
              <a:t>Full Load Test</a:t>
            </a:r>
            <a:r>
              <a:rPr lang="en-US" sz="1800" dirty="0"/>
              <a:t>. -  ≥ 85% of maximum available charge current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C5AC3-B749-419C-A314-A8D253AB5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59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Commissioning</a:t>
            </a:r>
          </a:p>
          <a:p>
            <a:pPr lvl="1"/>
            <a:r>
              <a:rPr lang="en-US" dirty="0"/>
              <a:t>All EVSE used in commercial transactions (subject to HB44) must have their performance verified after installation and before any sale can occur.</a:t>
            </a:r>
          </a:p>
          <a:p>
            <a:pPr lvl="1"/>
            <a:r>
              <a:rPr lang="en-US" dirty="0"/>
              <a:t>EVSE performance must be reverified on a periodic basis as long as they are in service.</a:t>
            </a:r>
          </a:p>
          <a:p>
            <a:pPr lvl="1"/>
            <a:r>
              <a:rPr lang="en-US" dirty="0"/>
              <a:t>EVSE are treated as fuel dispensers just like a gas pump.  They are inspected and “sealed” by state/county Department of Weights and Measures personnel.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C7493-527D-4EB6-94B1-ECC7EAF17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514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41781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PL200 200 AC Level 1 &amp; 2 to 64 Amps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833312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PL400 AC Level 1 &amp; 2 to 64 Amps,  DC Level 2 to 32 Amps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03C1CD-6E81-485A-B6A5-52C1C2516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First Generation Test Solutions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F3E15A26-94C9-41D7-9FC4-4357A9005E4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ABDF5735-8468-4237-A237-3CBB43671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66" y="2348429"/>
            <a:ext cx="5148068" cy="29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9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Second Generation EVSE Site Testers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F3F959-B8B1-4050-ACF5-BDA239F96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37</a:t>
            </a:fld>
            <a:endParaRPr lang="en-US" dirty="0"/>
          </a:p>
        </p:txBody>
      </p:sp>
      <p:pic>
        <p:nvPicPr>
          <p:cNvPr id="3" name="Picture 2" descr="A picture containing text, electronics, oven, different&#10;&#10;Description automatically generated">
            <a:extLst>
              <a:ext uri="{FF2B5EF4-FFF2-40B4-BE49-F238E27FC236}">
                <a16:creationId xmlns:a16="http://schemas.microsoft.com/office/drawing/2014/main" id="{19D11239-ECFE-425A-9889-91CEFA64A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676400"/>
            <a:ext cx="6362700" cy="43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68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Second Generation EVSE Tester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91C104-57C5-4E60-A07D-BF41E9C9F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Universal Testing Capabilities</a:t>
            </a:r>
          </a:p>
          <a:p>
            <a:pPr lvl="1"/>
            <a:r>
              <a:rPr lang="en-US" b="1" dirty="0"/>
              <a:t>AC Single Phase (CCS1, CCS2, GB/T, Tesla)</a:t>
            </a:r>
          </a:p>
          <a:p>
            <a:pPr lvl="1"/>
            <a:r>
              <a:rPr lang="en-US" b="1" dirty="0"/>
              <a:t>AC 3-Phase (CCS2, GB/T)</a:t>
            </a:r>
          </a:p>
          <a:p>
            <a:pPr lvl="1"/>
            <a:r>
              <a:rPr lang="en-US" b="1" dirty="0"/>
              <a:t>DC to 200A at 1000V (Higher when connectors are available)</a:t>
            </a:r>
          </a:p>
          <a:p>
            <a:pPr lvl="2"/>
            <a:r>
              <a:rPr lang="en-US" b="1" dirty="0"/>
              <a:t>CCS1 (J1772 DUO)</a:t>
            </a:r>
          </a:p>
          <a:p>
            <a:pPr lvl="2"/>
            <a:r>
              <a:rPr lang="en-US" b="1" dirty="0"/>
              <a:t>CCS2</a:t>
            </a:r>
          </a:p>
          <a:p>
            <a:pPr lvl="2"/>
            <a:r>
              <a:rPr lang="en-US" b="1" dirty="0"/>
              <a:t>CHadeMO</a:t>
            </a:r>
          </a:p>
          <a:p>
            <a:pPr lvl="2"/>
            <a:r>
              <a:rPr lang="en-US" b="1" dirty="0"/>
              <a:t>GB/T</a:t>
            </a:r>
          </a:p>
          <a:p>
            <a:pPr lvl="2"/>
            <a:r>
              <a:rPr lang="en-US" b="1" dirty="0"/>
              <a:t>Tesla </a:t>
            </a:r>
          </a:p>
          <a:p>
            <a:pPr lvl="1"/>
            <a:r>
              <a:rPr lang="en-US" b="1" dirty="0"/>
              <a:t>Use programmable load to 17kW or EV for higher DC loads</a:t>
            </a:r>
          </a:p>
          <a:p>
            <a:pPr lvl="2"/>
            <a:endParaRPr lang="en-US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57A45E-92A3-49E3-A6D0-7EA117088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713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Industry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Automated Operation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Create Test sequences that completely automate process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Testing is  then a simple one click process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Why?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AE7D44-35DC-4210-9B3D-85416769D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9973EF3-BDD8-403E-9A91-C9DAA1393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819400"/>
            <a:ext cx="5715000" cy="33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84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83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AC EVSE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J1772  AC Level 2</a:t>
            </a:r>
          </a:p>
          <a:p>
            <a:pPr lvl="1"/>
            <a:r>
              <a:rPr lang="en-US" dirty="0"/>
              <a:t>Home and Commercial Installation</a:t>
            </a:r>
          </a:p>
          <a:p>
            <a:pPr lvl="1"/>
            <a:r>
              <a:rPr lang="en-US" dirty="0"/>
              <a:t>240 Volts at up to 80 Amps (</a:t>
            </a:r>
            <a:r>
              <a:rPr lang="en-US" dirty="0">
                <a:highlight>
                  <a:srgbClr val="FFFF00"/>
                </a:highlight>
              </a:rPr>
              <a:t>30A</a:t>
            </a:r>
            <a:r>
              <a:rPr lang="en-US" dirty="0"/>
              <a:t> most common)</a:t>
            </a:r>
          </a:p>
          <a:p>
            <a:pPr lvl="2"/>
            <a:r>
              <a:rPr lang="en-US" dirty="0"/>
              <a:t>Home 30A, Commercial 30A, 50A, 75A</a:t>
            </a:r>
          </a:p>
          <a:p>
            <a:pPr lvl="1"/>
            <a:r>
              <a:rPr lang="en-US" dirty="0"/>
              <a:t>Maximum Power Delivery  ( 19.2 kW )</a:t>
            </a:r>
          </a:p>
          <a:p>
            <a:pPr lvl="2"/>
            <a:r>
              <a:rPr lang="en-US" dirty="0"/>
              <a:t>Mostly vehicle limited to 7.2kW</a:t>
            </a:r>
          </a:p>
          <a:p>
            <a:pPr lvl="1"/>
            <a:r>
              <a:rPr lang="en-US" dirty="0"/>
              <a:t>Typical time to charge </a:t>
            </a:r>
          </a:p>
          <a:p>
            <a:pPr lvl="2"/>
            <a:r>
              <a:rPr lang="en-US" dirty="0"/>
              <a:t>Pluggable Hybrid  (  0.5 – 1.5 hours,  0% to 90%)</a:t>
            </a:r>
          </a:p>
          <a:p>
            <a:pPr lvl="2"/>
            <a:r>
              <a:rPr lang="en-US" dirty="0"/>
              <a:t>EV 80 Mile Range (1.5 – 4 hours, 20% to 90%)</a:t>
            </a:r>
          </a:p>
          <a:p>
            <a:pPr lvl="2"/>
            <a:r>
              <a:rPr lang="en-US" dirty="0"/>
              <a:t>EV200 Mile Range ( 3.2 – 10 hours, 20% to 90%)</a:t>
            </a:r>
          </a:p>
          <a:p>
            <a:pPr lvl="1"/>
            <a:r>
              <a:rPr lang="en-US" dirty="0"/>
              <a:t>21 miles per hour of charge @ 30A</a:t>
            </a:r>
          </a:p>
          <a:p>
            <a:pPr lvl="1"/>
            <a:r>
              <a:rPr lang="en-US" dirty="0"/>
              <a:t>If you drive &lt;160mi/day you can recharge overnight.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5066E-891B-4636-9A88-DAD16F4BF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4418" y="1752600"/>
            <a:ext cx="712382" cy="284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234568"/>
            <a:ext cx="7208107" cy="67983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Certification and Traceability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None of this means anything if we can not certify and provide traceability for these tests.</a:t>
            </a:r>
          </a:p>
          <a:p>
            <a:r>
              <a:rPr lang="en-US" b="1" dirty="0"/>
              <a:t>Two general approaches – New York approach and California Approach</a:t>
            </a:r>
          </a:p>
          <a:p>
            <a:r>
              <a:rPr lang="en-US" b="1" dirty="0"/>
              <a:t>Traceability through a National Lab to an International Standard</a:t>
            </a:r>
          </a:p>
          <a:p>
            <a:pPr lvl="1"/>
            <a:r>
              <a:rPr lang="en-US" b="1" dirty="0"/>
              <a:t>This requires a DC “Standard”</a:t>
            </a:r>
          </a:p>
          <a:p>
            <a:pPr lvl="1"/>
            <a:r>
              <a:rPr lang="en-US" b="1" dirty="0"/>
              <a:t>Fortunately DC Power = VA</a:t>
            </a:r>
          </a:p>
          <a:p>
            <a:pPr lvl="2"/>
            <a:r>
              <a:rPr lang="en-US" b="1" dirty="0"/>
              <a:t>Need a certifiable voltage source and a certified current source and the ability to measure down to the appropriate levels for both Volts and Amps, then have a National Lab do the same test on the lab equipment</a:t>
            </a:r>
          </a:p>
          <a:p>
            <a:r>
              <a:rPr lang="en-US" b="1" dirty="0"/>
              <a:t>ANSI has also spent a great deal of time creating a new Standard to cover DC Metering – ANSI C12.32 ready for re-balloting this year.  This will be the DC version of C12.1 for AC metering.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EC43E-FE58-4DE2-9D14-2E8BA4CAD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55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39449" cy="679832"/>
          </a:xfrm>
          <a:noFill/>
        </p:spPr>
        <p:txBody>
          <a:bodyPr anchor="ctr"/>
          <a:lstStyle/>
          <a:p>
            <a:pPr algn="l" eaLnBrk="1" hangingPunct="1"/>
            <a:r>
              <a:rPr lang="en-US" altLang="en-U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             </a:t>
            </a:r>
            <a:r>
              <a:rPr lang="en-US" altLang="en-US" dirty="0">
                <a:latin typeface="+mj-lt"/>
                <a:cs typeface="Arial" panose="020B0604020202020204" pitchFamily="34" charset="0"/>
              </a:rPr>
              <a:t>Questions and Discussion  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Kevin Farrell</a:t>
            </a:r>
          </a:p>
          <a:p>
            <a:pPr algn="ctr" eaLnBrk="1" hangingPunct="1">
              <a:buFontTx/>
              <a:buNone/>
            </a:pPr>
            <a:r>
              <a: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Texas Sales Manager</a:t>
            </a:r>
          </a:p>
          <a:p>
            <a:pPr algn="ctr" eaLnBrk="1" hangingPunct="1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Kevin.farrell@tescometering.com</a:t>
            </a:r>
          </a:p>
          <a:p>
            <a:pPr algn="ctr" eaLnBrk="1" hangingPunct="1">
              <a:buFontTx/>
              <a:buNone/>
            </a:pPr>
            <a:endParaRPr lang="en-US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TESCO – The Eastern Specialty Company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Bristol, PA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215.228.0500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presentation can also be found under Meter Conferences and Schools on the TESCO website: 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tescometering.com</a:t>
            </a:r>
          </a:p>
          <a:p>
            <a:pPr algn="ctr" eaLnBrk="1" hangingPunct="1">
              <a:buFontTx/>
              <a:buNone/>
            </a:pPr>
            <a:endParaRPr lang="en-US" altLang="en-US" sz="2300" dirty="0">
              <a:solidFill>
                <a:srgbClr val="CC3300"/>
              </a:solidFill>
            </a:endParaRPr>
          </a:p>
        </p:txBody>
      </p:sp>
      <p:pic>
        <p:nvPicPr>
          <p:cNvPr id="9220" name="Picture 7" descr="MC90043151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990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914400" y="5757862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F549D"/>
                </a:solidFill>
              </a:rPr>
              <a:t>ISO 9001:2015 Certified Quality Company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F549D"/>
                </a:solidFill>
              </a:rPr>
              <a:t>ISO 17025:2017 Accredited Laboratory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86225B-8D73-4E61-90AE-51FDD92D7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A1544A-84D8-4CAE-B374-33EC104A1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4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2345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AC EVSE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4842433"/>
          </a:xfrm>
        </p:spPr>
        <p:txBody>
          <a:bodyPr>
            <a:normAutofit/>
          </a:bodyPr>
          <a:lstStyle/>
          <a:p>
            <a:r>
              <a:rPr lang="en-US" b="1" dirty="0"/>
              <a:t>J1772 AC Level 2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Over 85% of commercial EVSEs are AC Level 2</a:t>
            </a:r>
          </a:p>
          <a:p>
            <a:pPr lvl="1"/>
            <a:r>
              <a:rPr lang="en-US" dirty="0"/>
              <a:t>All current EV/PEV in US can use this type though some (Tesla) need adapters </a:t>
            </a:r>
          </a:p>
          <a:p>
            <a:pPr lvl="1"/>
            <a:r>
              <a:rPr lang="en-US" dirty="0"/>
              <a:t>Stations cost $5K to $8K per port including installation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C84B0-C079-44EB-94C8-C3D6729D0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6FFDD46E-714E-4BFE-8BD4-CD7B29C23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124200"/>
            <a:ext cx="4239768" cy="30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62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76300" y="197886"/>
            <a:ext cx="7886700" cy="67983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J1772 AC Level 2 Public Stations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3CE5F7-F702-44C1-9E89-5B31C1D9F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6A8FF-800E-435D-BEB4-E0C37D809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98D44-A97C-4248-B2C0-9F93E97D5E7A}"/>
              </a:ext>
            </a:extLst>
          </p:cNvPr>
          <p:cNvSpPr txBox="1"/>
          <p:nvPr/>
        </p:nvSpPr>
        <p:spPr>
          <a:xfrm>
            <a:off x="7543800" y="1676400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19,216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A7F17-524A-4DF3-AFE0-2EAC16FE4F6D}"/>
              </a:ext>
            </a:extLst>
          </p:cNvPr>
          <p:cNvSpPr txBox="1"/>
          <p:nvPr/>
        </p:nvSpPr>
        <p:spPr>
          <a:xfrm>
            <a:off x="7561729" y="2890391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30,145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A645F3E-B69C-42D1-A6D8-418ABBCDD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" y="1371600"/>
            <a:ext cx="6748627" cy="3780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1BF689-C74F-43A5-A0C3-47526FAC3B82}"/>
              </a:ext>
            </a:extLst>
          </p:cNvPr>
          <p:cNvSpPr txBox="1"/>
          <p:nvPr/>
        </p:nvSpPr>
        <p:spPr>
          <a:xfrm>
            <a:off x="7574429" y="3980309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43,132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DD4E69-EA39-4968-851A-ADAEFB3585AC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311014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83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DC EVSE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Standards evolving rapidly</a:t>
            </a:r>
          </a:p>
          <a:p>
            <a:pPr lvl="1"/>
            <a:r>
              <a:rPr lang="en-US" dirty="0"/>
              <a:t>Combined Charging System</a:t>
            </a:r>
          </a:p>
          <a:p>
            <a:pPr lvl="2"/>
            <a:r>
              <a:rPr lang="en-US" dirty="0"/>
              <a:t>CCS1 SAE J1772 North America</a:t>
            </a:r>
          </a:p>
          <a:p>
            <a:pPr lvl="2"/>
            <a:r>
              <a:rPr lang="en-US" dirty="0"/>
              <a:t>CCS2 Europe</a:t>
            </a:r>
          </a:p>
          <a:p>
            <a:pPr lvl="1"/>
            <a:r>
              <a:rPr lang="en-US" dirty="0"/>
              <a:t>	CHadeMO (Only Nissan and Mitsubishi)</a:t>
            </a:r>
          </a:p>
          <a:p>
            <a:pPr lvl="1"/>
            <a:r>
              <a:rPr lang="en-US" dirty="0"/>
              <a:t>Tesla V1</a:t>
            </a:r>
          </a:p>
          <a:p>
            <a:pPr lvl="1"/>
            <a:r>
              <a:rPr lang="en-US" dirty="0"/>
              <a:t>Tesla V2/V3 (New in 2019)</a:t>
            </a:r>
          </a:p>
          <a:p>
            <a:pPr lvl="1"/>
            <a:r>
              <a:rPr lang="en-US" dirty="0"/>
              <a:t>Chaoji (China, Japan, India – successor to CHadeMO and GB/T</a:t>
            </a:r>
          </a:p>
          <a:p>
            <a:pPr lvl="1"/>
            <a:r>
              <a:rPr lang="en-US" dirty="0"/>
              <a:t>&gt;100kW is considered “high end” (400V Systems)</a:t>
            </a:r>
          </a:p>
          <a:p>
            <a:pPr lvl="1"/>
            <a:r>
              <a:rPr lang="en-US" dirty="0"/>
              <a:t>First US </a:t>
            </a:r>
            <a:r>
              <a:rPr lang="en-US" b="1" dirty="0">
                <a:solidFill>
                  <a:srgbClr val="FF0000"/>
                </a:solidFill>
              </a:rPr>
              <a:t>350kW</a:t>
            </a:r>
            <a:r>
              <a:rPr lang="en-US" dirty="0"/>
              <a:t> units installed Dec 10, 2018 (800V)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6BC86-EA34-47AB-A395-02AD6D7E9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2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1583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DC EVSE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Deployment is growing rapidly in US</a:t>
            </a:r>
          </a:p>
          <a:p>
            <a:pPr lvl="1"/>
            <a:r>
              <a:rPr lang="en-US" b="1" dirty="0"/>
              <a:t>Biden proposes adding </a:t>
            </a:r>
            <a:r>
              <a:rPr lang="en-US" b="1" dirty="0">
                <a:solidFill>
                  <a:srgbClr val="FF0000"/>
                </a:solidFill>
              </a:rPr>
              <a:t>400K</a:t>
            </a:r>
            <a:r>
              <a:rPr lang="en-US" b="1" dirty="0"/>
              <a:t> stations by 2025</a:t>
            </a:r>
          </a:p>
          <a:p>
            <a:r>
              <a:rPr lang="en-US" b="1" dirty="0"/>
              <a:t>But slowly compared to Europe, China and Japan</a:t>
            </a:r>
          </a:p>
          <a:p>
            <a:r>
              <a:rPr lang="en-US" dirty="0"/>
              <a:t>Total PUBLIC chargers installed </a:t>
            </a:r>
          </a:p>
          <a:p>
            <a:pPr lvl="1"/>
            <a:r>
              <a:rPr lang="en-US" dirty="0"/>
              <a:t>AC Level 1		1180</a:t>
            </a:r>
          </a:p>
          <a:p>
            <a:pPr lvl="1"/>
            <a:r>
              <a:rPr lang="en-US" dirty="0"/>
              <a:t>AC Level 2		43,132 locations</a:t>
            </a:r>
          </a:p>
          <a:p>
            <a:pPr lvl="1"/>
            <a:r>
              <a:rPr lang="en-US" dirty="0"/>
              <a:t>DC Rapid		6,028 locations</a:t>
            </a:r>
          </a:p>
          <a:p>
            <a:pPr lvl="2"/>
            <a:r>
              <a:rPr lang="en-US" dirty="0"/>
              <a:t>Tesla			1,126 locations</a:t>
            </a:r>
          </a:p>
          <a:p>
            <a:pPr lvl="2"/>
            <a:r>
              <a:rPr lang="en-US" dirty="0"/>
              <a:t>CHadeMO		4,390 locations</a:t>
            </a:r>
          </a:p>
          <a:p>
            <a:pPr lvl="2"/>
            <a:r>
              <a:rPr lang="en-US" dirty="0"/>
              <a:t>J1772			4,333 locations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EC3564-0068-455E-A9DE-22C9FD030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01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J1772 DC Public Stations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03C8A6-BCAF-45CF-BD4E-889CAEE77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2" descr="Image: combo connector inlet - BMW website -press release of 5-3-12.jpg">
            <a:extLst>
              <a:ext uri="{FF2B5EF4-FFF2-40B4-BE49-F238E27FC236}">
                <a16:creationId xmlns:a16="http://schemas.microsoft.com/office/drawing/2014/main" id="{B6B68C69-5621-438D-899F-493B75BC2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9499" y="1600201"/>
            <a:ext cx="1269701" cy="138043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FEF316-CC7E-486C-8047-29850CFA7BB2}"/>
              </a:ext>
            </a:extLst>
          </p:cNvPr>
          <p:cNvSpPr txBox="1"/>
          <p:nvPr/>
        </p:nvSpPr>
        <p:spPr>
          <a:xfrm>
            <a:off x="7696200" y="3048000"/>
            <a:ext cx="8964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2,042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0E458-268D-4999-AD17-9AD252C625C5}"/>
              </a:ext>
            </a:extLst>
          </p:cNvPr>
          <p:cNvSpPr txBox="1"/>
          <p:nvPr/>
        </p:nvSpPr>
        <p:spPr>
          <a:xfrm>
            <a:off x="7709049" y="3962400"/>
            <a:ext cx="89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3,489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45EC23A-93C8-447E-8C12-9FA4CF51E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500091"/>
            <a:ext cx="6781800" cy="38578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AA51C3-D8EB-4AAE-8320-954F42A9E804}"/>
              </a:ext>
            </a:extLst>
          </p:cNvPr>
          <p:cNvSpPr txBox="1"/>
          <p:nvPr/>
        </p:nvSpPr>
        <p:spPr>
          <a:xfrm>
            <a:off x="7709049" y="4916507"/>
            <a:ext cx="977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4,333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16D73-82F4-46AF-BE11-9EF7E3A9E827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27717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TESCO Template">
  <a:themeElements>
    <a:clrScheme name="TESCO">
      <a:dk1>
        <a:srgbClr val="000000"/>
      </a:dk1>
      <a:lt1>
        <a:srgbClr val="D8D8D8"/>
      </a:lt1>
      <a:dk2>
        <a:srgbClr val="4C5055"/>
      </a:dk2>
      <a:lt2>
        <a:srgbClr val="FFFFFF"/>
      </a:lt2>
      <a:accent1>
        <a:srgbClr val="E10027"/>
      </a:accent1>
      <a:accent2>
        <a:srgbClr val="000000"/>
      </a:accent2>
      <a:accent3>
        <a:srgbClr val="A5A5A5"/>
      </a:accent3>
      <a:accent4>
        <a:srgbClr val="FF3758"/>
      </a:accent4>
      <a:accent5>
        <a:srgbClr val="8A0017"/>
      </a:accent5>
      <a:accent6>
        <a:srgbClr val="FFB3C0"/>
      </a:accent6>
      <a:hlink>
        <a:srgbClr val="3F3F3F"/>
      </a:hlink>
      <a:folHlink>
        <a:srgbClr val="D8D8D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TESCO Template 2022</Template>
  <TotalTime>7944</TotalTime>
  <Words>2001</Words>
  <Application>Microsoft Office PowerPoint</Application>
  <PresentationFormat>On-screen Show (4:3)</PresentationFormat>
  <Paragraphs>330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Gliko</vt:lpstr>
      <vt:lpstr>TESCO Template</vt:lpstr>
      <vt:lpstr>EVSE Charging Stations</vt:lpstr>
      <vt:lpstr>EVSE</vt:lpstr>
      <vt:lpstr>INTRODUCTION</vt:lpstr>
      <vt:lpstr>AC EVSE STANDARDS</vt:lpstr>
      <vt:lpstr>AC EVSE STANDARDS</vt:lpstr>
      <vt:lpstr>J1772 AC Level 2 Public Stations</vt:lpstr>
      <vt:lpstr>DC EVSE STANDARDS</vt:lpstr>
      <vt:lpstr>DC EVSE STANDARDS</vt:lpstr>
      <vt:lpstr>J1772 DC Public Stations</vt:lpstr>
      <vt:lpstr>CHadeMO DC Public Stations</vt:lpstr>
      <vt:lpstr>Tesla DC Public Stations</vt:lpstr>
      <vt:lpstr>DC EVSE STANDARDS</vt:lpstr>
      <vt:lpstr>THE EVSE MARKET</vt:lpstr>
      <vt:lpstr>THE EVSE MARKET</vt:lpstr>
      <vt:lpstr>The EV Market</vt:lpstr>
      <vt:lpstr>The EV Market</vt:lpstr>
      <vt:lpstr>The EV Market</vt:lpstr>
      <vt:lpstr>The EV Market</vt:lpstr>
      <vt:lpstr>EVSE Manufactures</vt:lpstr>
      <vt:lpstr>CHARGING NETWORKS</vt:lpstr>
      <vt:lpstr>US TOTAL ENERGY CONSUMPTION</vt:lpstr>
      <vt:lpstr>US ELECTRIC ENERGY CONSUMPTION</vt:lpstr>
      <vt:lpstr>The US EV Market</vt:lpstr>
      <vt:lpstr>The US EV Market</vt:lpstr>
      <vt:lpstr>The EV Market</vt:lpstr>
      <vt:lpstr>The World EV Market</vt:lpstr>
      <vt:lpstr>REGULATORY BACKGROUND</vt:lpstr>
      <vt:lpstr>HB44 APPLICABILITY</vt:lpstr>
      <vt:lpstr>HB44 APPLICABILITY</vt:lpstr>
      <vt:lpstr>HB44 APPLICABILITY</vt:lpstr>
      <vt:lpstr>HB44 APPLICABILITY</vt:lpstr>
      <vt:lpstr>HB44 REQUIREMENTS</vt:lpstr>
      <vt:lpstr>HB44 REQUIREMENTS</vt:lpstr>
      <vt:lpstr>HB44 REQUIREMENTS</vt:lpstr>
      <vt:lpstr>HB44 REQUIREMENTS</vt:lpstr>
      <vt:lpstr>First Generation Test Solutions</vt:lpstr>
      <vt:lpstr>Second Generation EVSE Site Testers</vt:lpstr>
      <vt:lpstr>Second Generation EVSE Tester</vt:lpstr>
      <vt:lpstr>Industry Needs</vt:lpstr>
      <vt:lpstr>Certification and Traceability</vt:lpstr>
      <vt:lpstr>              Questions and Discussion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Hardy</dc:creator>
  <cp:lastModifiedBy>Sandy Garcia</cp:lastModifiedBy>
  <cp:revision>290</cp:revision>
  <dcterms:created xsi:type="dcterms:W3CDTF">2015-09-20T12:59:46Z</dcterms:created>
  <dcterms:modified xsi:type="dcterms:W3CDTF">2022-05-16T15:27:45Z</dcterms:modified>
</cp:coreProperties>
</file>