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9"/>
  </p:notesMasterIdLst>
  <p:handoutMasterIdLst>
    <p:handoutMasterId r:id="rId20"/>
  </p:handoutMasterIdLst>
  <p:sldIdLst>
    <p:sldId id="349" r:id="rId2"/>
    <p:sldId id="385" r:id="rId3"/>
    <p:sldId id="386" r:id="rId4"/>
    <p:sldId id="319" r:id="rId5"/>
    <p:sldId id="370" r:id="rId6"/>
    <p:sldId id="371" r:id="rId7"/>
    <p:sldId id="387" r:id="rId8"/>
    <p:sldId id="357" r:id="rId9"/>
    <p:sldId id="388" r:id="rId10"/>
    <p:sldId id="389" r:id="rId11"/>
    <p:sldId id="356" r:id="rId12"/>
    <p:sldId id="390" r:id="rId13"/>
    <p:sldId id="366" r:id="rId14"/>
    <p:sldId id="367" r:id="rId15"/>
    <p:sldId id="391" r:id="rId16"/>
    <p:sldId id="392" r:id="rId17"/>
    <p:sldId id="393" r:id="rId18"/>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43" autoAdjust="0"/>
    <p:restoredTop sz="94660"/>
  </p:normalViewPr>
  <p:slideViewPr>
    <p:cSldViewPr>
      <p:cViewPr varScale="1">
        <p:scale>
          <a:sx n="103" d="100"/>
          <a:sy n="103" d="100"/>
        </p:scale>
        <p:origin x="1182"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atin typeface="Arial" pitchFamily="34" charset="0"/>
              </a:defRPr>
            </a:lvl1pPr>
          </a:lstStyle>
          <a:p>
            <a:pPr>
              <a:defRPr/>
            </a:pPr>
            <a:endParaRPr lang="en-US" dirty="0"/>
          </a:p>
        </p:txBody>
      </p:sp>
      <p:sp>
        <p:nvSpPr>
          <p:cNvPr id="3" name="Date Placeholder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atin typeface="Arial" pitchFamily="34" charset="0"/>
              </a:defRPr>
            </a:lvl1pPr>
          </a:lstStyle>
          <a:p>
            <a:pPr>
              <a:defRPr/>
            </a:pPr>
            <a:fld id="{D9A22265-D318-4532-B9EB-EAD58AB67AAF}" type="datetimeFigureOut">
              <a:rPr lang="en-US"/>
              <a:pPr>
                <a:defRPr/>
              </a:pPr>
              <a:t>2/10/2022</a:t>
            </a:fld>
            <a:endParaRPr lang="en-US" dirty="0"/>
          </a:p>
        </p:txBody>
      </p:sp>
      <p:sp>
        <p:nvSpPr>
          <p:cNvPr id="4" name="Footer Placeholder 3"/>
          <p:cNvSpPr>
            <a:spLocks noGrp="1"/>
          </p:cNvSpPr>
          <p:nvPr>
            <p:ph type="ftr" sz="quarter" idx="2"/>
          </p:nvPr>
        </p:nvSpPr>
        <p:spPr>
          <a:xfrm>
            <a:off x="0" y="6657975"/>
            <a:ext cx="4029075" cy="350838"/>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1440" tIns="45720" rIns="91440" bIns="45720" rtlCol="0" anchor="b"/>
          <a:lstStyle>
            <a:lvl1pPr algn="r">
              <a:defRPr sz="1200">
                <a:latin typeface="Arial" pitchFamily="34" charset="0"/>
              </a:defRPr>
            </a:lvl1pPr>
          </a:lstStyle>
          <a:p>
            <a:pPr>
              <a:defRPr/>
            </a:pPr>
            <a:fld id="{A3AC1187-F0D7-43F2-9402-81DB11459DBE}" type="slidenum">
              <a:rPr lang="en-US"/>
              <a:pPr>
                <a:defRPr/>
              </a:pPr>
              <a:t>‹#›</a:t>
            </a:fld>
            <a:endParaRPr lang="en-US" dirty="0"/>
          </a:p>
        </p:txBody>
      </p:sp>
    </p:spTree>
    <p:extLst>
      <p:ext uri="{BB962C8B-B14F-4D97-AF65-F5344CB8AC3E}">
        <p14:creationId xmlns:p14="http://schemas.microsoft.com/office/powerpoint/2010/main" val="3130206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dirty="0"/>
          </a:p>
        </p:txBody>
      </p:sp>
      <p:sp>
        <p:nvSpPr>
          <p:cNvPr id="21507" name="Rectangle 3"/>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30275" y="3330575"/>
            <a:ext cx="7435850" cy="31543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dirty="0"/>
          </a:p>
        </p:txBody>
      </p:sp>
      <p:sp>
        <p:nvSpPr>
          <p:cNvPr id="21511"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5C313B98-1B1D-476F-BBB5-58AB52E9C1C6}" type="slidenum">
              <a:rPr lang="en-US"/>
              <a:pPr>
                <a:defRPr/>
              </a:pPr>
              <a:t>‹#›</a:t>
            </a:fld>
            <a:endParaRPr lang="en-US" dirty="0"/>
          </a:p>
        </p:txBody>
      </p:sp>
    </p:spTree>
    <p:extLst>
      <p:ext uri="{BB962C8B-B14F-4D97-AF65-F5344CB8AC3E}">
        <p14:creationId xmlns:p14="http://schemas.microsoft.com/office/powerpoint/2010/main" val="899681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5650" indent="-290513" eaLnBrk="0" hangingPunct="0">
              <a:spcBef>
                <a:spcPct val="30000"/>
              </a:spcBef>
              <a:defRPr sz="1200">
                <a:solidFill>
                  <a:schemeClr val="tx1"/>
                </a:solidFill>
                <a:latin typeface="Arial" charset="0"/>
              </a:defRPr>
            </a:lvl2pPr>
            <a:lvl3pPr marL="1163638" indent="-231775" eaLnBrk="0" hangingPunct="0">
              <a:spcBef>
                <a:spcPct val="30000"/>
              </a:spcBef>
              <a:defRPr sz="1200">
                <a:solidFill>
                  <a:schemeClr val="tx1"/>
                </a:solidFill>
                <a:latin typeface="Arial" charset="0"/>
              </a:defRPr>
            </a:lvl3pPr>
            <a:lvl4pPr marL="1630363" indent="-231775" eaLnBrk="0" hangingPunct="0">
              <a:spcBef>
                <a:spcPct val="30000"/>
              </a:spcBef>
              <a:defRPr sz="1200">
                <a:solidFill>
                  <a:schemeClr val="tx1"/>
                </a:solidFill>
                <a:latin typeface="Arial" charset="0"/>
              </a:defRPr>
            </a:lvl4pPr>
            <a:lvl5pPr marL="2095500" indent="-231775" eaLnBrk="0" hangingPunct="0">
              <a:spcBef>
                <a:spcPct val="30000"/>
              </a:spcBef>
              <a:defRPr sz="1200">
                <a:solidFill>
                  <a:schemeClr val="tx1"/>
                </a:solidFill>
                <a:latin typeface="Arial" charset="0"/>
              </a:defRPr>
            </a:lvl5pPr>
            <a:lvl6pPr marL="2552700" indent="-231775" eaLnBrk="0" fontAlgn="base" hangingPunct="0">
              <a:spcBef>
                <a:spcPct val="30000"/>
              </a:spcBef>
              <a:spcAft>
                <a:spcPct val="0"/>
              </a:spcAft>
              <a:defRPr sz="1200">
                <a:solidFill>
                  <a:schemeClr val="tx1"/>
                </a:solidFill>
                <a:latin typeface="Arial" charset="0"/>
              </a:defRPr>
            </a:lvl6pPr>
            <a:lvl7pPr marL="3009900" indent="-231775" eaLnBrk="0" fontAlgn="base" hangingPunct="0">
              <a:spcBef>
                <a:spcPct val="30000"/>
              </a:spcBef>
              <a:spcAft>
                <a:spcPct val="0"/>
              </a:spcAft>
              <a:defRPr sz="1200">
                <a:solidFill>
                  <a:schemeClr val="tx1"/>
                </a:solidFill>
                <a:latin typeface="Arial" charset="0"/>
              </a:defRPr>
            </a:lvl7pPr>
            <a:lvl8pPr marL="3467100" indent="-231775" eaLnBrk="0" fontAlgn="base" hangingPunct="0">
              <a:spcBef>
                <a:spcPct val="30000"/>
              </a:spcBef>
              <a:spcAft>
                <a:spcPct val="0"/>
              </a:spcAft>
              <a:defRPr sz="1200">
                <a:solidFill>
                  <a:schemeClr val="tx1"/>
                </a:solidFill>
                <a:latin typeface="Arial" charset="0"/>
              </a:defRPr>
            </a:lvl8pPr>
            <a:lvl9pPr marL="3924300"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7B1762B-B738-4546-AD36-D61AC0D37C8C}" type="slidenum">
              <a:rPr lang="en-US" altLang="en-US" smtClean="0"/>
              <a:pPr eaLnBrk="1" hangingPunct="1">
                <a:spcBef>
                  <a:spcPct val="0"/>
                </a:spcBef>
              </a:pPr>
              <a:t>1</a:t>
            </a:fld>
            <a:endParaRPr lang="en-US" alt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21326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
            <a:extLst>
              <a:ext uri="{FF2B5EF4-FFF2-40B4-BE49-F238E27FC236}">
                <a16:creationId xmlns:a16="http://schemas.microsoft.com/office/drawing/2014/main" id="{8A48CEE0-64AC-4D00-B568-F562453C76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0160" y="272492"/>
            <a:ext cx="2378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Tree>
    <p:extLst>
      <p:ext uri="{BB962C8B-B14F-4D97-AF65-F5344CB8AC3E}">
        <p14:creationId xmlns:p14="http://schemas.microsoft.com/office/powerpoint/2010/main" val="1173176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www.tescometering.com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A861D364-CC6A-4127-B764-DC850C0081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64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666300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
            <a:extLst>
              <a:ext uri="{FF2B5EF4-FFF2-40B4-BE49-F238E27FC236}">
                <a16:creationId xmlns:a16="http://schemas.microsoft.com/office/drawing/2014/main" id="{8DC7E85C-6D40-493F-A187-8DF021C422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www.tescometering.com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54532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www.tescometering.com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8770EDB6-0DB6-41C7-B56F-5598F5DCF4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8263" y="668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67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www.tescometering.com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2479AA7E-B1DD-4254-B2CD-4A631A4E76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73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www.tescometering.com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2" name="Picture 1">
            <a:extLst>
              <a:ext uri="{FF2B5EF4-FFF2-40B4-BE49-F238E27FC236}">
                <a16:creationId xmlns:a16="http://schemas.microsoft.com/office/drawing/2014/main" id="{43027FC8-DA9E-4820-8BE3-9100EFED7F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97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www.tescometering.com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5ACEB650-E4DF-4271-9A3B-13B66E01BA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74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www.tescometering.com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BED3FEE9-77D6-4682-87C2-7994F36C96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21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www.tescometering.com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
            <a:extLst>
              <a:ext uri="{FF2B5EF4-FFF2-40B4-BE49-F238E27FC236}">
                <a16:creationId xmlns:a16="http://schemas.microsoft.com/office/drawing/2014/main" id="{6123D6F8-4E67-4056-8A9B-9FF546E912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126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www.tescometering.com</a:t>
            </a:r>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B76DDA16-6047-452B-B3D3-39D063AEBD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25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www.tescometering.com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61187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Kevin.Farrell@tescometering.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4"/>
          <p:cNvSpPr>
            <a:spLocks noGrp="1"/>
          </p:cNvSpPr>
          <p:nvPr>
            <p:ph type="sldNum" sz="quarter" idx="4294967295"/>
          </p:nvPr>
        </p:nvSpPr>
        <p:spPr bwMode="auto">
          <a:xfrm>
            <a:off x="0" y="6248400"/>
            <a:ext cx="10668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a:t>Slide </a:t>
            </a:r>
            <a:fld id="{CBB528DD-E240-44FD-A720-3E96FD9D2F7F}" type="slidenum">
              <a:rPr lang="en-US" altLang="en-US" sz="1400"/>
              <a:pPr algn="r" eaLnBrk="1" hangingPunct="1">
                <a:spcBef>
                  <a:spcPct val="0"/>
                </a:spcBef>
                <a:buFontTx/>
                <a:buNone/>
              </a:pPr>
              <a:t>1</a:t>
            </a:fld>
            <a:endParaRPr lang="en-US" altLang="en-US" sz="1400" dirty="0"/>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p>
        </p:txBody>
      </p:sp>
      <p:sp>
        <p:nvSpPr>
          <p:cNvPr id="2054"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2055" name="Text Box 4"/>
          <p:cNvSpPr txBox="1">
            <a:spLocks noChangeArrowheads="1"/>
          </p:cNvSpPr>
          <p:nvPr/>
        </p:nvSpPr>
        <p:spPr bwMode="auto">
          <a:xfrm>
            <a:off x="2743200" y="2122929"/>
            <a:ext cx="5486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500" dirty="0">
                <a:solidFill>
                  <a:srgbClr val="2F549D"/>
                </a:solidFill>
              </a:rPr>
              <a:t>Site Testing with </a:t>
            </a:r>
            <a:br>
              <a:rPr lang="en-US" altLang="en-US" sz="3500" dirty="0">
                <a:solidFill>
                  <a:srgbClr val="2F549D"/>
                </a:solidFill>
              </a:rPr>
            </a:br>
            <a:r>
              <a:rPr lang="en-US" altLang="en-US" sz="3500" dirty="0">
                <a:solidFill>
                  <a:srgbClr val="2F549D"/>
                </a:solidFill>
              </a:rPr>
              <a:t>TESCO’s 6330</a:t>
            </a:r>
          </a:p>
        </p:txBody>
      </p:sp>
      <p:sp>
        <p:nvSpPr>
          <p:cNvPr id="2056" name="Text Box 10"/>
          <p:cNvSpPr txBox="1">
            <a:spLocks noChangeArrowheads="1"/>
          </p:cNvSpPr>
          <p:nvPr/>
        </p:nvSpPr>
        <p:spPr bwMode="auto">
          <a:xfrm>
            <a:off x="1295400" y="4648200"/>
            <a:ext cx="7620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Kevin Farrell, TESCO</a:t>
            </a:r>
          </a:p>
          <a:p>
            <a:pPr algn="r" eaLnBrk="1" hangingPunct="1">
              <a:spcBef>
                <a:spcPct val="0"/>
              </a:spcBef>
              <a:buFontTx/>
              <a:buNone/>
            </a:pPr>
            <a:r>
              <a:rPr lang="en-US" altLang="en-US" sz="1600" dirty="0">
                <a:solidFill>
                  <a:schemeClr val="bg1"/>
                </a:solidFill>
              </a:rPr>
              <a:t>Texas Sales Manager </a:t>
            </a: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r>
              <a:rPr lang="en-US" altLang="en-US" sz="2000" i="1" dirty="0">
                <a:solidFill>
                  <a:schemeClr val="bg1"/>
                </a:solidFill>
              </a:rPr>
              <a:t>SWEMA</a:t>
            </a:r>
            <a:endParaRPr lang="en-US" altLang="en-US" sz="2400" i="1" dirty="0">
              <a:solidFill>
                <a:schemeClr val="bg1"/>
              </a:solidFill>
            </a:endParaRPr>
          </a:p>
        </p:txBody>
      </p:sp>
      <p:pic>
        <p:nvPicPr>
          <p:cNvPr id="205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860550"/>
            <a:ext cx="200818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solidFill>
            <a:srgbClr val="FF0000"/>
          </a:solidFill>
        </p:spPr>
        <p:txBody>
          <a:bodyPr/>
          <a:lstStyle/>
          <a:p>
            <a:pPr eaLnBrk="1" hangingPunct="1"/>
            <a:r>
              <a:rPr lang="en-US" altLang="en-US" sz="3000" dirty="0">
                <a:solidFill>
                  <a:schemeClr val="bg1"/>
                </a:solidFill>
              </a:rPr>
              <a:t>Fundamentals of Polyphase Field Meter Testing and Site Verification</a:t>
            </a:r>
          </a:p>
        </p:txBody>
      </p:sp>
      <p:sp>
        <p:nvSpPr>
          <p:cNvPr id="19459" name="Text Box 5"/>
          <p:cNvSpPr txBox="1">
            <a:spLocks noChangeArrowheads="1"/>
          </p:cNvSpPr>
          <p:nvPr/>
        </p:nvSpPr>
        <p:spPr bwMode="auto">
          <a:xfrm>
            <a:off x="-14288" y="1600200"/>
            <a:ext cx="9144001"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Functionality with Burden Present on the Secondary Loop</a:t>
            </a:r>
          </a:p>
        </p:txBody>
      </p:sp>
      <p:sp>
        <p:nvSpPr>
          <p:cNvPr id="19460" name="Text Box 11"/>
          <p:cNvSpPr txBox="1">
            <a:spLocks noChangeArrowheads="1"/>
          </p:cNvSpPr>
          <p:nvPr/>
        </p:nvSpPr>
        <p:spPr bwMode="auto">
          <a:xfrm>
            <a:off x="685800" y="2074863"/>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PHASE A</a:t>
            </a:r>
          </a:p>
        </p:txBody>
      </p:sp>
      <p:sp>
        <p:nvSpPr>
          <p:cNvPr id="19461" name="Line 10"/>
          <p:cNvSpPr>
            <a:spLocks noChangeShapeType="1"/>
          </p:cNvSpPr>
          <p:nvPr/>
        </p:nvSpPr>
        <p:spPr bwMode="auto">
          <a:xfrm>
            <a:off x="519113" y="2514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9462" name="Picture 6"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1988" y="2179638"/>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Line 14"/>
          <p:cNvSpPr>
            <a:spLocks noChangeShapeType="1"/>
          </p:cNvSpPr>
          <p:nvPr/>
        </p:nvSpPr>
        <p:spPr bwMode="auto">
          <a:xfrm flipV="1">
            <a:off x="4945063" y="2935288"/>
            <a:ext cx="0" cy="33401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464" name="Line 15"/>
          <p:cNvSpPr>
            <a:spLocks noChangeShapeType="1"/>
          </p:cNvSpPr>
          <p:nvPr/>
        </p:nvSpPr>
        <p:spPr bwMode="auto">
          <a:xfrm flipV="1">
            <a:off x="5029200" y="2982913"/>
            <a:ext cx="0" cy="32448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9465" name="Picture 35" descr="sw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3827463"/>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Line 21"/>
          <p:cNvSpPr>
            <a:spLocks noChangeShapeType="1"/>
          </p:cNvSpPr>
          <p:nvPr/>
        </p:nvSpPr>
        <p:spPr bwMode="auto">
          <a:xfrm flipH="1" flipV="1">
            <a:off x="4953000" y="6275388"/>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467" name="Line 20"/>
          <p:cNvSpPr>
            <a:spLocks noChangeShapeType="1"/>
          </p:cNvSpPr>
          <p:nvPr/>
        </p:nvSpPr>
        <p:spPr bwMode="auto">
          <a:xfrm flipH="1" flipV="1">
            <a:off x="5029200" y="6218238"/>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9468" name="Picture 9" descr="9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805488"/>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Text Box 34"/>
          <p:cNvSpPr txBox="1">
            <a:spLocks noChangeArrowheads="1"/>
          </p:cNvSpPr>
          <p:nvPr/>
        </p:nvSpPr>
        <p:spPr bwMode="auto">
          <a:xfrm>
            <a:off x="6477000" y="2878138"/>
            <a:ext cx="24384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1600" dirty="0">
                <a:solidFill>
                  <a:srgbClr val="000000"/>
                </a:solidFill>
              </a:rPr>
              <a:t>Some burden will always be present – junctions, meter coils, test switches, cables, etc.</a:t>
            </a:r>
          </a:p>
          <a:p>
            <a:pPr eaLnBrk="1" hangingPunct="1">
              <a:spcBef>
                <a:spcPct val="0"/>
              </a:spcBef>
            </a:pPr>
            <a:r>
              <a:rPr lang="en-US" altLang="en-US" sz="1600" dirty="0">
                <a:solidFill>
                  <a:srgbClr val="000000"/>
                </a:solidFill>
              </a:rPr>
              <a:t>CT’s must be able to maintain an accurate ratio with burden on the secondary.</a:t>
            </a:r>
          </a:p>
        </p:txBody>
      </p:sp>
      <p:pic>
        <p:nvPicPr>
          <p:cNvPr id="1947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352800"/>
            <a:ext cx="37401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14092158-DBB2-4633-B8BC-4462B6B2D6D4}"/>
              </a:ext>
            </a:extLst>
          </p:cNvPr>
          <p:cNvSpPr>
            <a:spLocks noGrp="1"/>
          </p:cNvSpPr>
          <p:nvPr>
            <p:ph type="ftr" sz="quarter" idx="3"/>
          </p:nvPr>
        </p:nvSpPr>
        <p:spPr/>
        <p:txBody>
          <a:bodyPr/>
          <a:lstStyle/>
          <a:p>
            <a:r>
              <a:rPr lang="en-US"/>
              <a:t>www.tescometering.com</a:t>
            </a:r>
            <a:endParaRPr lang="en-US" dirty="0"/>
          </a:p>
        </p:txBody>
      </p:sp>
      <p:sp>
        <p:nvSpPr>
          <p:cNvPr id="3" name="Slide Number Placeholder 2">
            <a:extLst>
              <a:ext uri="{FF2B5EF4-FFF2-40B4-BE49-F238E27FC236}">
                <a16:creationId xmlns:a16="http://schemas.microsoft.com/office/drawing/2014/main" id="{4ADD4404-F622-47BE-8ABB-F481FE7FE293}"/>
              </a:ext>
            </a:extLst>
          </p:cNvPr>
          <p:cNvSpPr>
            <a:spLocks noGrp="1"/>
          </p:cNvSpPr>
          <p:nvPr>
            <p:ph type="sldNum" sz="quarter" idx="4"/>
          </p:nvPr>
        </p:nvSpPr>
        <p:spPr/>
        <p:txBody>
          <a:bodyPr/>
          <a:lstStyle/>
          <a:p>
            <a:fld id="{4BEAC4C4-F0A7-4B61-A827-E4198D078267}"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solidFill>
            <a:srgbClr val="FF0000"/>
          </a:solidFill>
        </p:spPr>
        <p:txBody>
          <a:bodyPr/>
          <a:lstStyle/>
          <a:p>
            <a:pPr eaLnBrk="1" hangingPunct="1"/>
            <a:r>
              <a:rPr lang="en-US" altLang="en-US" sz="3000" dirty="0">
                <a:solidFill>
                  <a:schemeClr val="bg1"/>
                </a:solidFill>
              </a:rPr>
              <a:t>CT Ratio Testing with Burden Added</a:t>
            </a:r>
          </a:p>
        </p:txBody>
      </p:sp>
      <p:pic>
        <p:nvPicPr>
          <p:cNvPr id="235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713" y="16764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C93627FA-5D95-49D5-A60E-63A19678FA9A}"/>
              </a:ext>
            </a:extLst>
          </p:cNvPr>
          <p:cNvSpPr>
            <a:spLocks noGrp="1"/>
          </p:cNvSpPr>
          <p:nvPr>
            <p:ph type="ftr" sz="quarter" idx="3"/>
          </p:nvPr>
        </p:nvSpPr>
        <p:spPr/>
        <p:txBody>
          <a:bodyPr/>
          <a:lstStyle/>
          <a:p>
            <a:r>
              <a:rPr lang="en-US"/>
              <a:t>www.tescometering.com</a:t>
            </a:r>
            <a:endParaRPr lang="en-US" dirty="0"/>
          </a:p>
        </p:txBody>
      </p:sp>
      <p:sp>
        <p:nvSpPr>
          <p:cNvPr id="3" name="Slide Number Placeholder 2">
            <a:extLst>
              <a:ext uri="{FF2B5EF4-FFF2-40B4-BE49-F238E27FC236}">
                <a16:creationId xmlns:a16="http://schemas.microsoft.com/office/drawing/2014/main" id="{96FD37E3-7020-4875-9640-508E3F2CE880}"/>
              </a:ext>
            </a:extLst>
          </p:cNvPr>
          <p:cNvSpPr>
            <a:spLocks noGrp="1"/>
          </p:cNvSpPr>
          <p:nvPr>
            <p:ph type="sldNum" sz="quarter" idx="4"/>
          </p:nvPr>
        </p:nvSpPr>
        <p:spPr/>
        <p:txBody>
          <a:bodyPr/>
          <a:lstStyle/>
          <a:p>
            <a:fld id="{4BEAC4C4-F0A7-4B61-A827-E4198D078267}" type="slidenum">
              <a:rPr lang="en-US" smtClean="0"/>
              <a:t>11</a:t>
            </a:fld>
            <a:endParaRPr lang="en-US" dirty="0"/>
          </a:p>
        </p:txBody>
      </p:sp>
    </p:spTree>
    <p:custDataLst>
      <p:tags r:id="rId1"/>
    </p:custDataLst>
  </p:cSld>
  <p:clrMapOvr>
    <a:masterClrMapping/>
  </p:clrMapOvr>
  <p:transition spd="slow" advClick="0" advTm="5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rgbClr val="FF0000"/>
          </a:solidFill>
        </p:spPr>
        <p:txBody>
          <a:bodyPr/>
          <a:lstStyle/>
          <a:p>
            <a:pPr eaLnBrk="1" hangingPunct="1"/>
            <a:r>
              <a:rPr lang="en-US" altLang="en-US" sz="3000" dirty="0">
                <a:solidFill>
                  <a:schemeClr val="bg1"/>
                </a:solidFill>
              </a:rPr>
              <a:t>Phantom Load Testing</a:t>
            </a:r>
          </a:p>
        </p:txBody>
      </p:sp>
      <p:sp>
        <p:nvSpPr>
          <p:cNvPr id="29699"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pic>
        <p:nvPicPr>
          <p:cNvPr id="297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953000" cy="2667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500332"/>
            <a:ext cx="5346700" cy="273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EA7EDEF3-2FBB-418D-8052-3B4E40A9D797}"/>
              </a:ext>
            </a:extLst>
          </p:cNvPr>
          <p:cNvSpPr>
            <a:spLocks noGrp="1"/>
          </p:cNvSpPr>
          <p:nvPr>
            <p:ph type="ftr" sz="quarter" idx="3"/>
          </p:nvPr>
        </p:nvSpPr>
        <p:spPr/>
        <p:txBody>
          <a:bodyPr/>
          <a:lstStyle/>
          <a:p>
            <a:r>
              <a:rPr lang="en-US"/>
              <a:t>www.tescometering.com</a:t>
            </a:r>
            <a:endParaRPr lang="en-US" dirty="0"/>
          </a:p>
        </p:txBody>
      </p:sp>
      <p:sp>
        <p:nvSpPr>
          <p:cNvPr id="3" name="Slide Number Placeholder 2">
            <a:extLst>
              <a:ext uri="{FF2B5EF4-FFF2-40B4-BE49-F238E27FC236}">
                <a16:creationId xmlns:a16="http://schemas.microsoft.com/office/drawing/2014/main" id="{51324820-36AC-4FB8-B5A4-F7439C785A59}"/>
              </a:ext>
            </a:extLst>
          </p:cNvPr>
          <p:cNvSpPr>
            <a:spLocks noGrp="1"/>
          </p:cNvSpPr>
          <p:nvPr>
            <p:ph type="sldNum" sz="quarter" idx="4"/>
          </p:nvPr>
        </p:nvSpPr>
        <p:spPr/>
        <p:txBody>
          <a:bodyPr/>
          <a:lstStyle/>
          <a:p>
            <a:fld id="{4BEAC4C4-F0A7-4B61-A827-E4198D078267}"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rgbClr val="FF0000"/>
          </a:solidFill>
        </p:spPr>
        <p:txBody>
          <a:bodyPr/>
          <a:lstStyle/>
          <a:p>
            <a:pPr eaLnBrk="1" hangingPunct="1"/>
            <a:r>
              <a:rPr lang="en-US" altLang="en-US" sz="3000" dirty="0">
                <a:solidFill>
                  <a:schemeClr val="bg1"/>
                </a:solidFill>
              </a:rPr>
              <a:t>Demagnetization Testing</a:t>
            </a:r>
          </a:p>
        </p:txBody>
      </p:sp>
      <p:sp>
        <p:nvSpPr>
          <p:cNvPr id="30723"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262188"/>
            <a:ext cx="531336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754688" y="1936750"/>
            <a:ext cx="3124200" cy="4278313"/>
          </a:xfrm>
          <a:prstGeom prst="rect">
            <a:avLst/>
          </a:prstGeom>
        </p:spPr>
        <p:txBody>
          <a:bodyPr>
            <a:spAutoFit/>
          </a:bodyPr>
          <a:lstStyle/>
          <a:p>
            <a:pPr marL="285750" indent="-285750">
              <a:buFont typeface="Wingdings" panose="05000000000000000000" pitchFamily="2" charset="2"/>
              <a:buChar char="ü"/>
              <a:defRPr/>
            </a:pPr>
            <a:r>
              <a:rPr lang="en-US" sz="1600" dirty="0"/>
              <a:t>Current transformers (CTs) show large errors when they are magnetized by dc current. This error can be reduced after proper demagnetization. </a:t>
            </a:r>
          </a:p>
          <a:p>
            <a:pPr>
              <a:defRPr/>
            </a:pPr>
            <a:endParaRPr lang="en-US" sz="1600" dirty="0"/>
          </a:p>
          <a:p>
            <a:pPr marL="285750" indent="-285750">
              <a:buFont typeface="Wingdings" panose="05000000000000000000" pitchFamily="2" charset="2"/>
              <a:buChar char="ü"/>
              <a:defRPr/>
            </a:pPr>
            <a:r>
              <a:rPr lang="en-US" sz="1600" dirty="0"/>
              <a:t>One of the methods to demagnetize the CT is to increase the core flux by increasing its burden. This method enables to restore the nominal precision of the heavily magnetized CT from 2.5% back to 0.2% without interruption of the CT operation.</a:t>
            </a:r>
          </a:p>
        </p:txBody>
      </p:sp>
      <p:sp>
        <p:nvSpPr>
          <p:cNvPr id="3" name="Footer Placeholder 2">
            <a:extLst>
              <a:ext uri="{FF2B5EF4-FFF2-40B4-BE49-F238E27FC236}">
                <a16:creationId xmlns:a16="http://schemas.microsoft.com/office/drawing/2014/main" id="{8F99E5B4-D4EB-401A-B48B-77BED9BCE99D}"/>
              </a:ext>
            </a:extLst>
          </p:cNvPr>
          <p:cNvSpPr>
            <a:spLocks noGrp="1"/>
          </p:cNvSpPr>
          <p:nvPr>
            <p:ph type="ftr" sz="quarter" idx="3"/>
          </p:nvPr>
        </p:nvSpPr>
        <p:spPr/>
        <p:txBody>
          <a:bodyPr/>
          <a:lstStyle/>
          <a:p>
            <a:r>
              <a:rPr lang="en-US"/>
              <a:t>www.tescometering.com</a:t>
            </a:r>
            <a:endParaRPr lang="en-US" dirty="0"/>
          </a:p>
        </p:txBody>
      </p:sp>
      <p:sp>
        <p:nvSpPr>
          <p:cNvPr id="4" name="Slide Number Placeholder 3">
            <a:extLst>
              <a:ext uri="{FF2B5EF4-FFF2-40B4-BE49-F238E27FC236}">
                <a16:creationId xmlns:a16="http://schemas.microsoft.com/office/drawing/2014/main" id="{1784E260-ED64-4305-BE4F-3149F880B391}"/>
              </a:ext>
            </a:extLst>
          </p:cNvPr>
          <p:cNvSpPr>
            <a:spLocks noGrp="1"/>
          </p:cNvSpPr>
          <p:nvPr>
            <p:ph type="sldNum" sz="quarter" idx="4"/>
          </p:nvPr>
        </p:nvSpPr>
        <p:spPr/>
        <p:txBody>
          <a:bodyPr/>
          <a:lstStyle/>
          <a:p>
            <a:fld id="{4BEAC4C4-F0A7-4B61-A827-E4198D078267}"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38150" y="228600"/>
            <a:ext cx="8229600" cy="1143000"/>
          </a:xfrm>
          <a:solidFill>
            <a:srgbClr val="FF0000"/>
          </a:solidFill>
        </p:spPr>
        <p:txBody>
          <a:bodyPr/>
          <a:lstStyle/>
          <a:p>
            <a:pPr eaLnBrk="1" hangingPunct="1"/>
            <a:r>
              <a:rPr lang="en-US" altLang="en-US" sz="3000" dirty="0">
                <a:solidFill>
                  <a:schemeClr val="bg1"/>
                </a:solidFill>
              </a:rPr>
              <a:t>Admittance Testing</a:t>
            </a:r>
          </a:p>
        </p:txBody>
      </p:sp>
      <p:sp>
        <p:nvSpPr>
          <p:cNvPr id="31747"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1939925"/>
            <a:ext cx="5407025" cy="324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9" name="Rectangle 4"/>
          <p:cNvSpPr>
            <a:spLocks noChangeArrowheads="1"/>
          </p:cNvSpPr>
          <p:nvPr/>
        </p:nvSpPr>
        <p:spPr bwMode="auto">
          <a:xfrm>
            <a:off x="5943600" y="2114550"/>
            <a:ext cx="2590800" cy="1143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dirty="0"/>
          </a:p>
        </p:txBody>
      </p:sp>
      <p:sp>
        <p:nvSpPr>
          <p:cNvPr id="5" name="Rectangle 5"/>
          <p:cNvSpPr>
            <a:spLocks noChangeArrowheads="1"/>
          </p:cNvSpPr>
          <p:nvPr/>
        </p:nvSpPr>
        <p:spPr bwMode="auto">
          <a:xfrm>
            <a:off x="6019800" y="1846263"/>
            <a:ext cx="1927225" cy="38036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eaLnBrk="0" hangingPunct="0">
              <a:defRPr>
                <a:solidFill>
                  <a:schemeClr val="tx1"/>
                </a:solidFill>
                <a:latin typeface="Arial" pitchFamily="34" charset="0"/>
              </a:defRPr>
            </a:lvl3pPr>
            <a:lvl4pPr eaLnBrk="0" hangingPunct="0">
              <a:defRPr>
                <a:solidFill>
                  <a:schemeClr val="tx1"/>
                </a:solidFill>
                <a:latin typeface="Arial" pitchFamily="34" charset="0"/>
              </a:defRPr>
            </a:lvl4pPr>
            <a:lvl5pPr eaLnBrk="0" hangingPunct="0">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marL="285750" indent="-285750">
              <a:buFont typeface="Wingdings" panose="05000000000000000000" pitchFamily="2" charset="2"/>
              <a:buChar char="ü"/>
              <a:defRPr/>
            </a:pPr>
            <a:r>
              <a:rPr lang="en-US" altLang="en-US" sz="1600" b="1" dirty="0">
                <a:solidFill>
                  <a:srgbClr val="202122"/>
                </a:solidFill>
                <a:cs typeface="Arial" pitchFamily="34" charset="0"/>
              </a:rPr>
              <a:t>admittance</a:t>
            </a:r>
            <a:r>
              <a:rPr lang="en-US" altLang="en-US" sz="1600" dirty="0">
                <a:solidFill>
                  <a:srgbClr val="202122"/>
                </a:solidFill>
                <a:cs typeface="Arial" pitchFamily="34" charset="0"/>
              </a:rPr>
              <a:t> is a measure of how easily a circuit or device will allow a current to flow. It is defined as the reciprocal of impedance.</a:t>
            </a:r>
            <a:r>
              <a:rPr lang="en-US" altLang="en-US" sz="1600" dirty="0">
                <a:solidFill>
                  <a:srgbClr val="0B0080"/>
                </a:solidFill>
                <a:cs typeface="Arial" pitchFamily="34" charset="0"/>
              </a:rPr>
              <a:t> </a:t>
            </a:r>
          </a:p>
          <a:p>
            <a:pPr marL="285750" indent="-285750">
              <a:buFont typeface="Wingdings" panose="05000000000000000000" pitchFamily="2" charset="2"/>
              <a:buChar char="ü"/>
              <a:defRPr/>
            </a:pPr>
            <a:endParaRPr lang="en-US" altLang="en-US" sz="1600" dirty="0">
              <a:solidFill>
                <a:srgbClr val="0B0080"/>
              </a:solidFill>
              <a:cs typeface="Arial" pitchFamily="34" charset="0"/>
            </a:endParaRPr>
          </a:p>
          <a:p>
            <a:pPr marL="285750" indent="-285750">
              <a:buFont typeface="Wingdings" panose="05000000000000000000" pitchFamily="2" charset="2"/>
              <a:buChar char="ü"/>
              <a:defRPr/>
            </a:pPr>
            <a:r>
              <a:rPr lang="en-US" altLang="en-US" sz="1600" dirty="0">
                <a:solidFill>
                  <a:srgbClr val="202122"/>
                </a:solidFill>
                <a:cs typeface="Arial" pitchFamily="34" charset="0"/>
              </a:rPr>
              <a:t>The SI Unit of admittance is the (symbol S) </a:t>
            </a:r>
            <a:endParaRPr lang="en-US" altLang="en-US" sz="1600" dirty="0"/>
          </a:p>
          <a:p>
            <a:pPr lvl="1" indent="-457200">
              <a:defRPr/>
            </a:pPr>
            <a:r>
              <a:rPr lang="en-US" altLang="en-US" sz="1000" dirty="0">
                <a:solidFill>
                  <a:srgbClr val="202122"/>
                </a:solidFill>
                <a:cs typeface="Arial" pitchFamily="34" charset="0"/>
              </a:rPr>
              <a:t>  </a:t>
            </a:r>
            <a:endParaRPr lang="en-US" altLang="en-US" sz="1900" dirty="0">
              <a:solidFill>
                <a:srgbClr val="202122"/>
              </a:solidFill>
              <a:cs typeface="Arial" pitchFamily="34" charset="0"/>
            </a:endParaRPr>
          </a:p>
          <a:p>
            <a:pPr>
              <a:defRPr/>
            </a:pPr>
            <a:endParaRPr lang="en-US" altLang="en-US" sz="1000" dirty="0">
              <a:solidFill>
                <a:srgbClr val="202122"/>
              </a:solidFill>
              <a:cs typeface="Arial" pitchFamily="34" charset="0"/>
            </a:endParaRPr>
          </a:p>
        </p:txBody>
      </p:sp>
      <p:sp>
        <p:nvSpPr>
          <p:cNvPr id="31751"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2" name="Footer Placeholder 1">
            <a:extLst>
              <a:ext uri="{FF2B5EF4-FFF2-40B4-BE49-F238E27FC236}">
                <a16:creationId xmlns:a16="http://schemas.microsoft.com/office/drawing/2014/main" id="{85ED5457-D332-4722-936F-8133A26D0768}"/>
              </a:ext>
            </a:extLst>
          </p:cNvPr>
          <p:cNvSpPr>
            <a:spLocks noGrp="1"/>
          </p:cNvSpPr>
          <p:nvPr>
            <p:ph type="ftr" sz="quarter" idx="3"/>
          </p:nvPr>
        </p:nvSpPr>
        <p:spPr/>
        <p:txBody>
          <a:bodyPr/>
          <a:lstStyle/>
          <a:p>
            <a:r>
              <a:rPr lang="en-US"/>
              <a:t>www.tescometering.com</a:t>
            </a:r>
            <a:endParaRPr lang="en-US" dirty="0"/>
          </a:p>
        </p:txBody>
      </p:sp>
      <p:sp>
        <p:nvSpPr>
          <p:cNvPr id="3" name="Slide Number Placeholder 2">
            <a:extLst>
              <a:ext uri="{FF2B5EF4-FFF2-40B4-BE49-F238E27FC236}">
                <a16:creationId xmlns:a16="http://schemas.microsoft.com/office/drawing/2014/main" id="{445DF771-8F45-43D2-81B9-E099004E2B35}"/>
              </a:ext>
            </a:extLst>
          </p:cNvPr>
          <p:cNvSpPr>
            <a:spLocks noGrp="1"/>
          </p:cNvSpPr>
          <p:nvPr>
            <p:ph type="sldNum" sz="quarter" idx="4"/>
          </p:nvPr>
        </p:nvSpPr>
        <p:spPr/>
        <p:txBody>
          <a:bodyPr/>
          <a:lstStyle/>
          <a:p>
            <a:fld id="{4BEAC4C4-F0A7-4B61-A827-E4198D078267}"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38150" y="228600"/>
            <a:ext cx="8229600" cy="1143000"/>
          </a:xfrm>
          <a:solidFill>
            <a:srgbClr val="FF0000"/>
          </a:solidFill>
        </p:spPr>
        <p:txBody>
          <a:bodyPr/>
          <a:lstStyle/>
          <a:p>
            <a:pPr eaLnBrk="1" hangingPunct="1"/>
            <a:r>
              <a:rPr lang="en-US" altLang="en-US" sz="3000" dirty="0">
                <a:solidFill>
                  <a:schemeClr val="bg1"/>
                </a:solidFill>
              </a:rPr>
              <a:t>Harmonics Testing</a:t>
            </a:r>
          </a:p>
        </p:txBody>
      </p:sp>
      <p:sp>
        <p:nvSpPr>
          <p:cNvPr id="32771"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sp>
        <p:nvSpPr>
          <p:cNvPr id="32772" name="Rectangle 4"/>
          <p:cNvSpPr>
            <a:spLocks noChangeArrowheads="1"/>
          </p:cNvSpPr>
          <p:nvPr/>
        </p:nvSpPr>
        <p:spPr bwMode="auto">
          <a:xfrm>
            <a:off x="5715000" y="2339975"/>
            <a:ext cx="2819400" cy="8318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 typeface="Wingdings" pitchFamily="2" charset="2"/>
              <a:buChar char="ü"/>
            </a:pPr>
            <a:r>
              <a:rPr lang="en-US" altLang="en-US" sz="1800" dirty="0"/>
              <a:t>Harmonics are integer frequencies often found with nonlinear loads.</a:t>
            </a:r>
          </a:p>
        </p:txBody>
      </p:sp>
      <p:sp>
        <p:nvSpPr>
          <p:cNvPr id="32773" name="Rectangle 5"/>
          <p:cNvSpPr>
            <a:spLocks noChangeArrowheads="1"/>
          </p:cNvSpPr>
          <p:nvPr/>
        </p:nvSpPr>
        <p:spPr bwMode="auto">
          <a:xfrm>
            <a:off x="6088063" y="3594100"/>
            <a:ext cx="2239962" cy="203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000" dirty="0">
              <a:solidFill>
                <a:srgbClr val="202122"/>
              </a:solidFill>
              <a:cs typeface="Arial" charset="0"/>
            </a:endParaRPr>
          </a:p>
        </p:txBody>
      </p:sp>
      <p:sp>
        <p:nvSpPr>
          <p:cNvPr id="32774"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327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 y="1524000"/>
            <a:ext cx="43529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588" y="4191000"/>
            <a:ext cx="4314825"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7" name="TextBox 1"/>
          <p:cNvSpPr txBox="1">
            <a:spLocks noChangeArrowheads="1"/>
          </p:cNvSpPr>
          <p:nvPr/>
        </p:nvSpPr>
        <p:spPr bwMode="auto">
          <a:xfrm>
            <a:off x="533400" y="4724400"/>
            <a:ext cx="2362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dirty="0"/>
              <a:t>THD=Total Harmonic Distortion</a:t>
            </a:r>
          </a:p>
          <a:p>
            <a:pPr algn="ctr" eaLnBrk="1" hangingPunct="1"/>
            <a:r>
              <a:rPr lang="en-US" altLang="en-US" dirty="0"/>
              <a:t>Vthd &lt;5%</a:t>
            </a:r>
          </a:p>
          <a:p>
            <a:pPr algn="ctr" eaLnBrk="1" hangingPunct="1"/>
            <a:endParaRPr lang="en-US" altLang="en-US" sz="1200" dirty="0"/>
          </a:p>
          <a:p>
            <a:pPr algn="ctr" eaLnBrk="1" hangingPunct="1"/>
            <a:endParaRPr lang="en-US" altLang="en-US" sz="1200" dirty="0"/>
          </a:p>
        </p:txBody>
      </p:sp>
      <p:sp>
        <p:nvSpPr>
          <p:cNvPr id="2" name="Footer Placeholder 1">
            <a:extLst>
              <a:ext uri="{FF2B5EF4-FFF2-40B4-BE49-F238E27FC236}">
                <a16:creationId xmlns:a16="http://schemas.microsoft.com/office/drawing/2014/main" id="{2F494A47-E75F-4E40-AA3D-C127DF080D4C}"/>
              </a:ext>
            </a:extLst>
          </p:cNvPr>
          <p:cNvSpPr>
            <a:spLocks noGrp="1"/>
          </p:cNvSpPr>
          <p:nvPr>
            <p:ph type="ftr" sz="quarter" idx="3"/>
          </p:nvPr>
        </p:nvSpPr>
        <p:spPr/>
        <p:txBody>
          <a:bodyPr/>
          <a:lstStyle/>
          <a:p>
            <a:r>
              <a:rPr lang="en-US"/>
              <a:t>www.tescometering.com</a:t>
            </a:r>
            <a:endParaRPr lang="en-US" dirty="0"/>
          </a:p>
        </p:txBody>
      </p:sp>
      <p:sp>
        <p:nvSpPr>
          <p:cNvPr id="3" name="Slide Number Placeholder 2">
            <a:extLst>
              <a:ext uri="{FF2B5EF4-FFF2-40B4-BE49-F238E27FC236}">
                <a16:creationId xmlns:a16="http://schemas.microsoft.com/office/drawing/2014/main" id="{5AF24E4C-8F52-4B1F-8B88-655522DC6DE0}"/>
              </a:ext>
            </a:extLst>
          </p:cNvPr>
          <p:cNvSpPr>
            <a:spLocks noGrp="1"/>
          </p:cNvSpPr>
          <p:nvPr>
            <p:ph type="sldNum" sz="quarter" idx="4"/>
          </p:nvPr>
        </p:nvSpPr>
        <p:spPr/>
        <p:txBody>
          <a:bodyPr/>
          <a:lstStyle/>
          <a:p>
            <a:fld id="{4BEAC4C4-F0A7-4B61-A827-E4198D078267}"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38150" y="228600"/>
            <a:ext cx="8229600" cy="1143000"/>
          </a:xfrm>
          <a:solidFill>
            <a:srgbClr val="FF0000"/>
          </a:solidFill>
        </p:spPr>
        <p:txBody>
          <a:bodyPr/>
          <a:lstStyle/>
          <a:p>
            <a:pPr eaLnBrk="1" hangingPunct="1"/>
            <a:r>
              <a:rPr lang="en-US" altLang="en-US" sz="3000" dirty="0">
                <a:solidFill>
                  <a:schemeClr val="bg1"/>
                </a:solidFill>
              </a:rPr>
              <a:t>Harmonics Testing-Waveforms</a:t>
            </a:r>
          </a:p>
        </p:txBody>
      </p:sp>
      <p:sp>
        <p:nvSpPr>
          <p:cNvPr id="33795"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sp>
        <p:nvSpPr>
          <p:cNvPr id="33796" name="Rectangle 4"/>
          <p:cNvSpPr>
            <a:spLocks noChangeArrowheads="1"/>
          </p:cNvSpPr>
          <p:nvPr/>
        </p:nvSpPr>
        <p:spPr bwMode="auto">
          <a:xfrm>
            <a:off x="6672263" y="1676400"/>
            <a:ext cx="1981200" cy="43703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 typeface="Wingdings" pitchFamily="2" charset="2"/>
              <a:buChar char="ü"/>
            </a:pPr>
            <a:r>
              <a:rPr lang="en-US" altLang="en-US" sz="1400" b="1" dirty="0"/>
              <a:t>Harmonics </a:t>
            </a:r>
            <a:r>
              <a:rPr lang="en-US" altLang="en-US" sz="1400" dirty="0"/>
              <a:t> are generated as a voltage or current at an integer frequency of the system, produced by the action of non-linear loads such as rectifiers, discharge lighting, or switch mode power supplies.</a:t>
            </a:r>
          </a:p>
          <a:p>
            <a:pPr>
              <a:spcBef>
                <a:spcPct val="0"/>
              </a:spcBef>
              <a:buFont typeface="Wingdings" pitchFamily="2" charset="2"/>
              <a:buChar char="ü"/>
            </a:pPr>
            <a:endParaRPr lang="en-US" altLang="en-US" sz="1400" dirty="0"/>
          </a:p>
          <a:p>
            <a:pPr>
              <a:spcBef>
                <a:spcPct val="0"/>
              </a:spcBef>
              <a:buFont typeface="Wingdings" pitchFamily="2" charset="2"/>
              <a:buChar char="ü"/>
            </a:pPr>
            <a:r>
              <a:rPr lang="en-US" altLang="en-US" sz="1400" dirty="0">
                <a:solidFill>
                  <a:srgbClr val="202122"/>
                </a:solidFill>
              </a:rPr>
              <a:t>Harmonic frequencies in the power grid are a frequent cause of power quality problems</a:t>
            </a:r>
            <a:r>
              <a:rPr lang="en-US" altLang="en-US" sz="1200" dirty="0">
                <a:solidFill>
                  <a:srgbClr val="202122"/>
                </a:solidFill>
              </a:rPr>
              <a:t>. </a:t>
            </a:r>
            <a:endParaRPr lang="en-US" altLang="en-US" sz="1800" dirty="0"/>
          </a:p>
          <a:p>
            <a:pPr>
              <a:spcBef>
                <a:spcPct val="0"/>
              </a:spcBef>
              <a:buFont typeface="Wingdings" pitchFamily="2" charset="2"/>
              <a:buChar char="ü"/>
            </a:pPr>
            <a:endParaRPr lang="en-US" altLang="en-US" sz="1800" dirty="0"/>
          </a:p>
        </p:txBody>
      </p:sp>
      <p:sp>
        <p:nvSpPr>
          <p:cNvPr id="33797" name="Rectangle 5"/>
          <p:cNvSpPr>
            <a:spLocks noChangeArrowheads="1"/>
          </p:cNvSpPr>
          <p:nvPr/>
        </p:nvSpPr>
        <p:spPr bwMode="auto">
          <a:xfrm>
            <a:off x="2341563" y="5715000"/>
            <a:ext cx="2239962" cy="2016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000" dirty="0">
              <a:solidFill>
                <a:srgbClr val="202122"/>
              </a:solidFill>
              <a:cs typeface="Arial" charset="0"/>
            </a:endParaRPr>
          </a:p>
        </p:txBody>
      </p:sp>
      <p:sp>
        <p:nvSpPr>
          <p:cNvPr id="33798"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655" y="1974121"/>
            <a:ext cx="6013669" cy="313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F0C5375A-2B24-4F37-A1C7-FC5CAACAA5DF}"/>
              </a:ext>
            </a:extLst>
          </p:cNvPr>
          <p:cNvSpPr>
            <a:spLocks noGrp="1"/>
          </p:cNvSpPr>
          <p:nvPr>
            <p:ph type="ftr" sz="quarter" idx="3"/>
          </p:nvPr>
        </p:nvSpPr>
        <p:spPr/>
        <p:txBody>
          <a:bodyPr/>
          <a:lstStyle/>
          <a:p>
            <a:r>
              <a:rPr lang="en-US"/>
              <a:t>www.tescometering.com</a:t>
            </a:r>
            <a:endParaRPr lang="en-US" dirty="0"/>
          </a:p>
        </p:txBody>
      </p:sp>
      <p:sp>
        <p:nvSpPr>
          <p:cNvPr id="3" name="Slide Number Placeholder 2">
            <a:extLst>
              <a:ext uri="{FF2B5EF4-FFF2-40B4-BE49-F238E27FC236}">
                <a16:creationId xmlns:a16="http://schemas.microsoft.com/office/drawing/2014/main" id="{8382F6B7-BCF9-40B9-8030-65B3C471B0C8}"/>
              </a:ext>
            </a:extLst>
          </p:cNvPr>
          <p:cNvSpPr>
            <a:spLocks noGrp="1"/>
          </p:cNvSpPr>
          <p:nvPr>
            <p:ph type="sldNum" sz="quarter" idx="4"/>
          </p:nvPr>
        </p:nvSpPr>
        <p:spPr/>
        <p:txBody>
          <a:bodyPr/>
          <a:lstStyle/>
          <a:p>
            <a:fld id="{4BEAC4C4-F0A7-4B61-A827-E4198D078267}"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a:solidFill>
            <a:srgbClr val="FF0000"/>
          </a:solidFill>
        </p:spPr>
        <p:txBody>
          <a:bodyPr/>
          <a:lstStyle/>
          <a:p>
            <a:pPr algn="l" eaLnBrk="1" hangingPunct="1"/>
            <a:r>
              <a:rPr lang="en-US" altLang="en-US" sz="3000" dirty="0">
                <a:solidFill>
                  <a:schemeClr val="bg1"/>
                </a:solidFill>
              </a:rPr>
              <a:t>              </a:t>
            </a:r>
            <a:r>
              <a:rPr lang="en-US" altLang="en-US" sz="3000" b="1" dirty="0">
                <a:solidFill>
                  <a:schemeClr val="bg1"/>
                </a:solidFill>
              </a:rPr>
              <a:t>Questions and Discussion</a:t>
            </a:r>
            <a:r>
              <a:rPr lang="en-US" altLang="en-US" sz="4000" b="1" dirty="0">
                <a:solidFill>
                  <a:schemeClr val="bg1"/>
                </a:solidFill>
              </a:rPr>
              <a:t>  </a:t>
            </a:r>
          </a:p>
        </p:txBody>
      </p:sp>
      <p:sp>
        <p:nvSpPr>
          <p:cNvPr id="40963" name="Rectangle 5"/>
          <p:cNvSpPr>
            <a:spLocks noGrp="1" noChangeArrowheads="1"/>
          </p:cNvSpPr>
          <p:nvPr>
            <p:ph idx="1"/>
          </p:nvPr>
        </p:nvSpPr>
        <p:spPr>
          <a:xfrm>
            <a:off x="433388" y="1600200"/>
            <a:ext cx="8229600" cy="4525963"/>
          </a:xfrm>
        </p:spPr>
        <p:txBody>
          <a:bodyPr/>
          <a:lstStyle/>
          <a:p>
            <a:pPr algn="ctr" eaLnBrk="1" hangingPunct="1">
              <a:buFontTx/>
              <a:buNone/>
            </a:pPr>
            <a:endParaRPr lang="en-US" altLang="en-US" sz="3500" dirty="0">
              <a:cs typeface="Arial" charset="0"/>
            </a:endParaRPr>
          </a:p>
          <a:p>
            <a:pPr algn="ctr" eaLnBrk="1" hangingPunct="1">
              <a:buFontTx/>
              <a:buNone/>
            </a:pPr>
            <a:r>
              <a:rPr lang="en-US" altLang="en-US" dirty="0">
                <a:latin typeface="Bahnschrift Light" panose="020B0502040204020203" pitchFamily="34" charset="0"/>
                <a:cs typeface="Arial" charset="0"/>
              </a:rPr>
              <a:t>Thank you for Attending.  </a:t>
            </a:r>
          </a:p>
          <a:p>
            <a:pPr algn="ctr" eaLnBrk="1" hangingPunct="1">
              <a:buFontTx/>
              <a:buNone/>
            </a:pPr>
            <a:endParaRPr lang="en-US" altLang="en-US" sz="2400" dirty="0">
              <a:cs typeface="Arial" charset="0"/>
            </a:endParaRPr>
          </a:p>
          <a:p>
            <a:pPr algn="ctr" eaLnBrk="1" hangingPunct="1">
              <a:buFontTx/>
              <a:buNone/>
            </a:pPr>
            <a:r>
              <a:rPr lang="en-US" altLang="en-US" sz="1800" dirty="0">
                <a:cs typeface="Arial" charset="0"/>
              </a:rPr>
              <a:t>Kevin Farrell</a:t>
            </a:r>
          </a:p>
          <a:p>
            <a:pPr algn="ctr" eaLnBrk="1" hangingPunct="1">
              <a:buFontTx/>
              <a:buNone/>
            </a:pPr>
            <a:r>
              <a:rPr lang="en-US" altLang="en-US" sz="1800" dirty="0">
                <a:cs typeface="Arial" charset="0"/>
              </a:rPr>
              <a:t>Texas Sales Manager</a:t>
            </a:r>
          </a:p>
          <a:p>
            <a:pPr algn="ctr" eaLnBrk="1" hangingPunct="1">
              <a:buFontTx/>
              <a:buNone/>
            </a:pPr>
            <a:endParaRPr lang="en-US" altLang="en-US" sz="1800" dirty="0">
              <a:cs typeface="Arial" charset="0"/>
            </a:endParaRPr>
          </a:p>
          <a:p>
            <a:pPr algn="ctr" eaLnBrk="1" hangingPunct="1">
              <a:buFontTx/>
              <a:buNone/>
            </a:pPr>
            <a:r>
              <a:rPr lang="en-US" altLang="en-US" sz="1600" dirty="0">
                <a:solidFill>
                  <a:srgbClr val="0033CC"/>
                </a:solidFill>
                <a:cs typeface="Arial" charset="0"/>
                <a:hlinkClick r:id="rId3"/>
              </a:rPr>
              <a:t>Kevin.Farrell@tescometering.com</a:t>
            </a:r>
            <a:endParaRPr lang="en-US" altLang="en-US" sz="2800" dirty="0">
              <a:solidFill>
                <a:srgbClr val="0033CC"/>
              </a:solidFill>
              <a:cs typeface="Arial" charset="0"/>
            </a:endParaRPr>
          </a:p>
          <a:p>
            <a:pPr algn="ctr" eaLnBrk="1" hangingPunct="1">
              <a:buFontTx/>
              <a:buNone/>
            </a:pPr>
            <a:r>
              <a:rPr lang="en-US" altLang="en-US" sz="1600" dirty="0">
                <a:cs typeface="Arial" charset="0"/>
              </a:rPr>
              <a:t>TESCO – The Eastern Specialty Company </a:t>
            </a:r>
          </a:p>
          <a:p>
            <a:pPr algn="ctr" eaLnBrk="1" hangingPunct="1">
              <a:buFontTx/>
              <a:buNone/>
            </a:pPr>
            <a:r>
              <a:rPr lang="en-US" altLang="en-US" sz="1400" dirty="0">
                <a:solidFill>
                  <a:srgbClr val="0000FF"/>
                </a:solidFill>
                <a:cs typeface="Arial" charset="0"/>
              </a:rPr>
              <a:t>267-799-9075</a:t>
            </a:r>
          </a:p>
          <a:p>
            <a:pPr algn="ctr" eaLnBrk="1" hangingPunct="1">
              <a:buFontTx/>
              <a:buNone/>
            </a:pPr>
            <a:endParaRPr lang="en-US" altLang="en-US" sz="2300" dirty="0">
              <a:cs typeface="Arial" charset="0"/>
            </a:endParaRPr>
          </a:p>
          <a:p>
            <a:pPr algn="ctr" eaLnBrk="1" hangingPunct="1">
              <a:buFontTx/>
              <a:buNone/>
            </a:pPr>
            <a:endParaRPr lang="en-US" altLang="en-US" sz="2300" dirty="0">
              <a:solidFill>
                <a:srgbClr val="CC3300"/>
              </a:solidFill>
            </a:endParaRPr>
          </a:p>
        </p:txBody>
      </p:sp>
      <p:pic>
        <p:nvPicPr>
          <p:cNvPr id="40964"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28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3733800"/>
            <a:ext cx="2327275" cy="230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0358" y="4114800"/>
            <a:ext cx="2281238" cy="169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2D81C868-468E-4233-914F-1A0BA647B211}"/>
              </a:ext>
            </a:extLst>
          </p:cNvPr>
          <p:cNvSpPr>
            <a:spLocks noGrp="1"/>
          </p:cNvSpPr>
          <p:nvPr>
            <p:ph type="ftr" sz="quarter" idx="3"/>
          </p:nvPr>
        </p:nvSpPr>
        <p:spPr/>
        <p:txBody>
          <a:bodyPr/>
          <a:lstStyle/>
          <a:p>
            <a:r>
              <a:rPr lang="en-US"/>
              <a:t>www.tescometering.com</a:t>
            </a:r>
            <a:endParaRPr lang="en-US" dirty="0"/>
          </a:p>
        </p:txBody>
      </p:sp>
      <p:sp>
        <p:nvSpPr>
          <p:cNvPr id="3" name="Slide Number Placeholder 2">
            <a:extLst>
              <a:ext uri="{FF2B5EF4-FFF2-40B4-BE49-F238E27FC236}">
                <a16:creationId xmlns:a16="http://schemas.microsoft.com/office/drawing/2014/main" id="{10A98836-65F6-4FBC-B0A7-D9D9D2EDCD7E}"/>
              </a:ext>
            </a:extLst>
          </p:cNvPr>
          <p:cNvSpPr>
            <a:spLocks noGrp="1"/>
          </p:cNvSpPr>
          <p:nvPr>
            <p:ph type="sldNum" sz="quarter" idx="4"/>
          </p:nvPr>
        </p:nvSpPr>
        <p:spPr/>
        <p:txBody>
          <a:bodyPr/>
          <a:lstStyle/>
          <a:p>
            <a:fld id="{4BEAC4C4-F0A7-4B61-A827-E4198D078267}" type="slidenum">
              <a:rPr lang="en-US" smtClean="0"/>
              <a:t>17</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a:lstStyle/>
          <a:p>
            <a:pPr eaLnBrk="1" hangingPunct="1"/>
            <a:r>
              <a:rPr lang="en-US" altLang="en-US" sz="3000" dirty="0"/>
              <a:t>Meter Site Analyzer Cat. 6330</a:t>
            </a:r>
            <a:br>
              <a:rPr lang="en-US" altLang="en-US" sz="3000" dirty="0"/>
            </a:br>
            <a:r>
              <a:rPr lang="en-US" altLang="en-US" sz="3000" dirty="0"/>
              <a:t>Southern California Edison </a:t>
            </a:r>
          </a:p>
        </p:txBody>
      </p:sp>
      <p:sp>
        <p:nvSpPr>
          <p:cNvPr id="3" name="Rectangle 2"/>
          <p:cNvSpPr/>
          <p:nvPr/>
        </p:nvSpPr>
        <p:spPr>
          <a:xfrm>
            <a:off x="304800" y="1905000"/>
            <a:ext cx="8229600" cy="2246769"/>
          </a:xfrm>
          <a:prstGeom prst="rect">
            <a:avLst/>
          </a:prstGeom>
        </p:spPr>
        <p:txBody>
          <a:bodyPr wrap="square">
            <a:spAutoFit/>
          </a:bodyPr>
          <a:lstStyle/>
          <a:p>
            <a:pPr marL="285750" indent="-285750">
              <a:spcAft>
                <a:spcPts val="1200"/>
              </a:spcAft>
              <a:buFont typeface="Arial" panose="020B0604020202020204" pitchFamily="34" charset="0"/>
              <a:buChar char="•"/>
              <a:defRPr/>
            </a:pPr>
            <a:r>
              <a:rPr lang="en-US" altLang="en-US" sz="2000" dirty="0"/>
              <a:t>True 3 phase Portable Field CT &amp; Meter Tester.</a:t>
            </a:r>
          </a:p>
          <a:p>
            <a:pPr marL="285750" indent="-285750">
              <a:spcAft>
                <a:spcPts val="1200"/>
              </a:spcAft>
              <a:buFont typeface="Arial" panose="020B0604020202020204" pitchFamily="34" charset="0"/>
              <a:buChar char="•"/>
              <a:defRPr/>
            </a:pPr>
            <a:r>
              <a:rPr lang="en-US" altLang="en-US" sz="2000" dirty="0"/>
              <a:t>Battery Operation. Lithium Ion. Lightweight 17.8lbs</a:t>
            </a:r>
          </a:p>
          <a:p>
            <a:pPr marL="285750" indent="-285750">
              <a:spcAft>
                <a:spcPts val="1200"/>
              </a:spcAft>
              <a:buFont typeface="Arial" panose="020B0604020202020204" pitchFamily="34" charset="0"/>
              <a:buChar char="•"/>
              <a:defRPr/>
            </a:pPr>
            <a:r>
              <a:rPr lang="en-US" altLang="en-US" sz="2000" dirty="0"/>
              <a:t>Customer Load and Phantom Load Testing</a:t>
            </a:r>
          </a:p>
          <a:p>
            <a:pPr marL="285750" indent="-285750">
              <a:spcAft>
                <a:spcPts val="1200"/>
              </a:spcAft>
              <a:buFont typeface="Arial" panose="020B0604020202020204" pitchFamily="34" charset="0"/>
              <a:buChar char="•"/>
              <a:defRPr/>
            </a:pPr>
            <a:r>
              <a:rPr lang="en-US" altLang="en-US" sz="2000" dirty="0"/>
              <a:t>Demagnetization &amp; Admittance Testing </a:t>
            </a:r>
          </a:p>
          <a:p>
            <a:pPr>
              <a:spcAft>
                <a:spcPts val="1200"/>
              </a:spcAft>
              <a:defRPr/>
            </a:pPr>
            <a:endParaRPr lang="en-US" altLang="en-US" sz="2000" dirty="0"/>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287" y="3962400"/>
            <a:ext cx="5508625" cy="160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B6493394-AF64-47F3-BE56-4006EC43D153}"/>
              </a:ext>
            </a:extLst>
          </p:cNvPr>
          <p:cNvSpPr>
            <a:spLocks noGrp="1"/>
          </p:cNvSpPr>
          <p:nvPr>
            <p:ph type="ftr" sz="quarter" idx="3"/>
          </p:nvPr>
        </p:nvSpPr>
        <p:spPr/>
        <p:txBody>
          <a:bodyPr/>
          <a:lstStyle/>
          <a:p>
            <a:r>
              <a:rPr lang="en-US"/>
              <a:t>www.tescometering.com</a:t>
            </a:r>
            <a:endParaRPr lang="en-US" dirty="0"/>
          </a:p>
        </p:txBody>
      </p:sp>
      <p:sp>
        <p:nvSpPr>
          <p:cNvPr id="4" name="Slide Number Placeholder 3">
            <a:extLst>
              <a:ext uri="{FF2B5EF4-FFF2-40B4-BE49-F238E27FC236}">
                <a16:creationId xmlns:a16="http://schemas.microsoft.com/office/drawing/2014/main" id="{331A42C2-7CA7-4E6E-A699-7376486651FC}"/>
              </a:ext>
            </a:extLst>
          </p:cNvPr>
          <p:cNvSpPr>
            <a:spLocks noGrp="1"/>
          </p:cNvSpPr>
          <p:nvPr>
            <p:ph type="sldNum" sz="quarter" idx="4"/>
          </p:nvPr>
        </p:nvSpPr>
        <p:spPr/>
        <p:txBody>
          <a:bodyPr/>
          <a:lstStyle/>
          <a:p>
            <a:fld id="{4BEAC4C4-F0A7-4B61-A827-E4198D078267}" type="slidenum">
              <a:rPr lang="en-US" smtClean="0"/>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idx="4294967295"/>
          </p:nvPr>
        </p:nvSpPr>
        <p:spPr>
          <a:xfrm>
            <a:off x="-76200" y="222250"/>
            <a:ext cx="8915400" cy="990600"/>
          </a:xfrm>
        </p:spPr>
        <p:txBody>
          <a:bodyPr>
            <a:normAutofit fontScale="90000"/>
          </a:bodyPr>
          <a:lstStyle/>
          <a:p>
            <a:pPr eaLnBrk="1" hangingPunct="1"/>
            <a:r>
              <a:rPr lang="en-US" altLang="en-US" sz="2400" dirty="0">
                <a:solidFill>
                  <a:schemeClr val="accent1"/>
                </a:solidFill>
              </a:rPr>
              <a:t>TESCO/Georgia Power 2017 Caribbean Meter School </a:t>
            </a:r>
            <a:br>
              <a:rPr lang="en-US" altLang="en-US" sz="2400" dirty="0">
                <a:solidFill>
                  <a:schemeClr val="accent1"/>
                </a:solidFill>
              </a:rPr>
            </a:br>
            <a:r>
              <a:rPr lang="en-US" altLang="en-US" sz="2000" dirty="0">
                <a:solidFill>
                  <a:schemeClr val="accent1"/>
                </a:solidFill>
              </a:rPr>
              <a:t>Fundamentals of Polyphase Field Meter Testing and Site Verification</a:t>
            </a:r>
            <a:br>
              <a:rPr lang="en-US" altLang="en-US" sz="2400" dirty="0">
                <a:solidFill>
                  <a:schemeClr val="accent1"/>
                </a:solidFill>
              </a:rPr>
            </a:br>
            <a:endParaRPr lang="en-US" altLang="en-US" sz="2400" dirty="0">
              <a:solidFill>
                <a:schemeClr val="accent1"/>
              </a:solidFill>
            </a:endParaRPr>
          </a:p>
        </p:txBody>
      </p:sp>
      <p:pic>
        <p:nvPicPr>
          <p:cNvPr id="8195" name="Picture 6" descr="TESCO-equipment-prewired-meter-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584575"/>
            <a:ext cx="31559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AutoShape 37"/>
          <p:cNvSpPr>
            <a:spLocks noChangeArrowheads="1"/>
          </p:cNvSpPr>
          <p:nvPr/>
        </p:nvSpPr>
        <p:spPr bwMode="auto">
          <a:xfrm rot="653790">
            <a:off x="4273550" y="1822450"/>
            <a:ext cx="3657600" cy="1227138"/>
          </a:xfrm>
          <a:prstGeom prst="curvedDownArrow">
            <a:avLst>
              <a:gd name="adj1" fmla="val 73770"/>
              <a:gd name="adj2" fmla="val 147539"/>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8197" name="Rectangle 13"/>
          <p:cNvSpPr>
            <a:spLocks noChangeArrowheads="1"/>
          </p:cNvSpPr>
          <p:nvPr/>
        </p:nvSpPr>
        <p:spPr bwMode="auto">
          <a:xfrm>
            <a:off x="954088" y="4495800"/>
            <a:ext cx="22907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t>Full Load</a:t>
            </a:r>
          </a:p>
          <a:p>
            <a:pPr eaLnBrk="1" hangingPunct="1">
              <a:spcBef>
                <a:spcPct val="0"/>
              </a:spcBef>
              <a:buFont typeface="Wingdings" pitchFamily="2" charset="2"/>
              <a:buChar char="ü"/>
            </a:pPr>
            <a:r>
              <a:rPr lang="en-US" altLang="en-US" sz="1800" dirty="0"/>
              <a:t>Light Load</a:t>
            </a:r>
          </a:p>
          <a:p>
            <a:pPr eaLnBrk="1" hangingPunct="1">
              <a:spcBef>
                <a:spcPct val="0"/>
              </a:spcBef>
              <a:buFont typeface="Wingdings" pitchFamily="2" charset="2"/>
              <a:buChar char="ü"/>
            </a:pPr>
            <a:r>
              <a:rPr lang="en-US" altLang="en-US" sz="1800" dirty="0"/>
              <a:t>Power Facto</a:t>
            </a:r>
            <a:r>
              <a:rPr lang="en-US" altLang="en-US" sz="2000" dirty="0"/>
              <a:t>r</a:t>
            </a:r>
          </a:p>
        </p:txBody>
      </p:sp>
      <p:sp>
        <p:nvSpPr>
          <p:cNvPr id="8199" name="TextBox 2"/>
          <p:cNvSpPr txBox="1">
            <a:spLocks noChangeArrowheads="1"/>
          </p:cNvSpPr>
          <p:nvPr/>
        </p:nvSpPr>
        <p:spPr bwMode="auto">
          <a:xfrm>
            <a:off x="608013" y="1790700"/>
            <a:ext cx="3506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dirty="0"/>
              <a:t>Meter Accuracy Testing</a:t>
            </a:r>
          </a:p>
          <a:p>
            <a:pPr algn="ctr" eaLnBrk="1" hangingPunct="1">
              <a:spcBef>
                <a:spcPct val="0"/>
              </a:spcBef>
              <a:buFontTx/>
              <a:buNone/>
            </a:pPr>
            <a:r>
              <a:rPr lang="en-US" altLang="en-US" sz="2000" b="1" dirty="0"/>
              <a:t>Customer Load</a:t>
            </a:r>
          </a:p>
        </p:txBody>
      </p:sp>
      <p:sp>
        <p:nvSpPr>
          <p:cNvPr id="2" name="TextBox 1"/>
          <p:cNvSpPr txBox="1"/>
          <p:nvPr/>
        </p:nvSpPr>
        <p:spPr>
          <a:xfrm>
            <a:off x="838200" y="2508250"/>
            <a:ext cx="2743200" cy="1200150"/>
          </a:xfrm>
          <a:prstGeom prst="rect">
            <a:avLst/>
          </a:prstGeom>
          <a:noFill/>
        </p:spPr>
        <p:txBody>
          <a:bodyPr>
            <a:spAutoFit/>
          </a:bodyPr>
          <a:lstStyle/>
          <a:p>
            <a:pPr marL="285750" indent="-285750">
              <a:buFont typeface="Wingdings" panose="05000000000000000000" pitchFamily="2" charset="2"/>
              <a:buChar char="ü"/>
              <a:defRPr/>
            </a:pPr>
            <a:r>
              <a:rPr lang="en-US" dirty="0"/>
              <a:t>Customer Load</a:t>
            </a:r>
          </a:p>
          <a:p>
            <a:pPr marL="285750" indent="-285750">
              <a:buFont typeface="Wingdings" panose="05000000000000000000" pitchFamily="2" charset="2"/>
              <a:buChar char="ü"/>
              <a:defRPr/>
            </a:pPr>
            <a:r>
              <a:rPr lang="en-US" dirty="0"/>
              <a:t>Customer Billing</a:t>
            </a:r>
          </a:p>
          <a:p>
            <a:pPr marL="285750" indent="-285750">
              <a:buFont typeface="Wingdings" panose="05000000000000000000" pitchFamily="2" charset="2"/>
              <a:buChar char="ü"/>
              <a:defRPr/>
            </a:pPr>
            <a:r>
              <a:rPr lang="en-US" dirty="0"/>
              <a:t>Customer Conditions</a:t>
            </a:r>
          </a:p>
          <a:p>
            <a:pPr>
              <a:defRPr/>
            </a:pPr>
            <a:endParaRPr lang="en-US" dirty="0"/>
          </a:p>
        </p:txBody>
      </p:sp>
      <p:sp>
        <p:nvSpPr>
          <p:cNvPr id="8201" name="Rectangle 2"/>
          <p:cNvSpPr>
            <a:spLocks noChangeArrowheads="1"/>
          </p:cNvSpPr>
          <p:nvPr/>
        </p:nvSpPr>
        <p:spPr bwMode="auto">
          <a:xfrm>
            <a:off x="908050" y="3629025"/>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dirty="0">
                <a:solidFill>
                  <a:srgbClr val="000000"/>
                </a:solidFill>
              </a:rPr>
              <a:t>Meter Accuracy Testing</a:t>
            </a:r>
          </a:p>
          <a:p>
            <a:pPr algn="ctr" eaLnBrk="1" hangingPunct="1">
              <a:spcBef>
                <a:spcPct val="0"/>
              </a:spcBef>
              <a:buFontTx/>
              <a:buNone/>
            </a:pPr>
            <a:r>
              <a:rPr lang="en-US" altLang="en-US" sz="2000" b="1" dirty="0">
                <a:solidFill>
                  <a:srgbClr val="000000"/>
                </a:solidFill>
              </a:rPr>
              <a:t>Phantom Load</a:t>
            </a:r>
          </a:p>
        </p:txBody>
      </p:sp>
      <p:pic>
        <p:nvPicPr>
          <p:cNvPr id="820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076575"/>
            <a:ext cx="16002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0775" y="4718050"/>
            <a:ext cx="2441575" cy="146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8250" y="2914650"/>
            <a:ext cx="10668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a:extLst>
              <a:ext uri="{FF2B5EF4-FFF2-40B4-BE49-F238E27FC236}">
                <a16:creationId xmlns:a16="http://schemas.microsoft.com/office/drawing/2014/main" id="{29F5B451-ECE2-4C7F-9EB3-180F5EB6372E}"/>
              </a:ext>
            </a:extLst>
          </p:cNvPr>
          <p:cNvSpPr>
            <a:spLocks noGrp="1"/>
          </p:cNvSpPr>
          <p:nvPr>
            <p:ph type="ftr" sz="quarter" idx="3"/>
          </p:nvPr>
        </p:nvSpPr>
        <p:spPr/>
        <p:txBody>
          <a:bodyPr/>
          <a:lstStyle/>
          <a:p>
            <a:r>
              <a:rPr lang="en-US"/>
              <a:t>www.tescometering.com</a:t>
            </a:r>
            <a:endParaRPr lang="en-US" dirty="0"/>
          </a:p>
        </p:txBody>
      </p:sp>
      <p:sp>
        <p:nvSpPr>
          <p:cNvPr id="4" name="Slide Number Placeholder 3">
            <a:extLst>
              <a:ext uri="{FF2B5EF4-FFF2-40B4-BE49-F238E27FC236}">
                <a16:creationId xmlns:a16="http://schemas.microsoft.com/office/drawing/2014/main" id="{2B41D228-801F-44B5-B107-D17222AD8AC7}"/>
              </a:ext>
            </a:extLst>
          </p:cNvPr>
          <p:cNvSpPr>
            <a:spLocks noGrp="1"/>
          </p:cNvSpPr>
          <p:nvPr>
            <p:ph type="sldNum" sz="quarter" idx="4"/>
          </p:nvPr>
        </p:nvSpPr>
        <p:spPr/>
        <p:txBody>
          <a:bodyPr/>
          <a:lstStyle/>
          <a:p>
            <a:fld id="{4BEAC4C4-F0A7-4B61-A827-E4198D078267}" type="slidenum">
              <a:rPr lang="en-US" smtClean="0"/>
              <a:t>3</a:t>
            </a:fld>
            <a:endParaRPr lang="en-US" dirty="0"/>
          </a:p>
        </p:txBody>
      </p:sp>
    </p:spTree>
    <p:custDataLst>
      <p:tags r:id="rId1"/>
    </p:custDataLst>
  </p:cSld>
  <p:clrMapOvr>
    <a:masterClrMapping/>
  </p:clrMapOvr>
  <p:transition spd="slow" advClick="0" advTm="5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a:lstStyle/>
          <a:p>
            <a:pPr eaLnBrk="1" hangingPunct="1"/>
            <a:r>
              <a:rPr lang="en-US" altLang="en-US" sz="4000" dirty="0"/>
              <a:t>Testing at Transformer Rated Sites</a:t>
            </a:r>
          </a:p>
        </p:txBody>
      </p:sp>
      <p:sp>
        <p:nvSpPr>
          <p:cNvPr id="12291" name="Rectangle 8"/>
          <p:cNvSpPr>
            <a:spLocks noChangeArrowheads="1"/>
          </p:cNvSpPr>
          <p:nvPr/>
        </p:nvSpPr>
        <p:spPr bwMode="auto">
          <a:xfrm>
            <a:off x="762000" y="1066800"/>
            <a:ext cx="39624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800" dirty="0"/>
          </a:p>
          <a:p>
            <a:pPr eaLnBrk="1" hangingPunct="1">
              <a:spcBef>
                <a:spcPct val="0"/>
              </a:spcBef>
              <a:buFont typeface="Wingdings" pitchFamily="2" charset="2"/>
              <a:buChar char="ü"/>
            </a:pPr>
            <a:r>
              <a:rPr lang="en-US" altLang="en-US" sz="2400" dirty="0"/>
              <a:t> Meter Accuracy</a:t>
            </a:r>
          </a:p>
          <a:p>
            <a:pPr eaLnBrk="1" hangingPunct="1">
              <a:spcBef>
                <a:spcPct val="0"/>
              </a:spcBef>
              <a:buFont typeface="Wingdings" pitchFamily="2" charset="2"/>
              <a:buChar char="ü"/>
            </a:pPr>
            <a:r>
              <a:rPr lang="en-US" altLang="en-US" sz="2400" dirty="0"/>
              <a:t> Customer Load </a:t>
            </a:r>
          </a:p>
          <a:p>
            <a:pPr eaLnBrk="1" hangingPunct="1">
              <a:spcBef>
                <a:spcPct val="0"/>
              </a:spcBef>
              <a:buFont typeface="Wingdings" pitchFamily="2" charset="2"/>
              <a:buChar char="ü"/>
            </a:pPr>
            <a:r>
              <a:rPr lang="en-US" altLang="en-US" sz="2400" dirty="0"/>
              <a:t> Full Load</a:t>
            </a:r>
          </a:p>
          <a:p>
            <a:pPr eaLnBrk="1" hangingPunct="1">
              <a:spcBef>
                <a:spcPct val="0"/>
              </a:spcBef>
              <a:buFont typeface="Wingdings" pitchFamily="2" charset="2"/>
              <a:buChar char="ü"/>
            </a:pPr>
            <a:r>
              <a:rPr lang="en-US" altLang="en-US" sz="2400" dirty="0"/>
              <a:t> Light Load</a:t>
            </a:r>
          </a:p>
          <a:p>
            <a:pPr eaLnBrk="1" hangingPunct="1">
              <a:spcBef>
                <a:spcPct val="0"/>
              </a:spcBef>
              <a:buFont typeface="Wingdings" pitchFamily="2" charset="2"/>
              <a:buChar char="ü"/>
            </a:pPr>
            <a:r>
              <a:rPr lang="en-US" altLang="en-US" sz="2400" dirty="0"/>
              <a:t> Power Factor</a:t>
            </a:r>
          </a:p>
          <a:p>
            <a:pPr eaLnBrk="1" hangingPunct="1">
              <a:spcBef>
                <a:spcPct val="0"/>
              </a:spcBef>
              <a:buFont typeface="Wingdings" pitchFamily="2" charset="2"/>
              <a:buChar char="ü"/>
            </a:pPr>
            <a:r>
              <a:rPr lang="en-US" altLang="en-US" sz="2400" dirty="0"/>
              <a:t> CT Health</a:t>
            </a:r>
          </a:p>
          <a:p>
            <a:pPr eaLnBrk="1" hangingPunct="1">
              <a:spcBef>
                <a:spcPct val="0"/>
              </a:spcBef>
              <a:buFont typeface="Wingdings" pitchFamily="2" charset="2"/>
              <a:buChar char="ü"/>
            </a:pPr>
            <a:r>
              <a:rPr lang="en-US" altLang="en-US" sz="2400" dirty="0"/>
              <a:t> Burden Testing</a:t>
            </a:r>
          </a:p>
          <a:p>
            <a:pPr eaLnBrk="1" hangingPunct="1">
              <a:spcBef>
                <a:spcPct val="0"/>
              </a:spcBef>
              <a:buFont typeface="Wingdings" pitchFamily="2" charset="2"/>
              <a:buChar char="ü"/>
            </a:pPr>
            <a:r>
              <a:rPr lang="en-US" altLang="en-US" sz="2400" dirty="0"/>
              <a:t> Ratio Testing</a:t>
            </a:r>
          </a:p>
          <a:p>
            <a:pPr eaLnBrk="1" hangingPunct="1">
              <a:spcBef>
                <a:spcPct val="0"/>
              </a:spcBef>
              <a:buFont typeface="Wingdings" pitchFamily="2" charset="2"/>
              <a:buChar char="ü"/>
            </a:pPr>
            <a:r>
              <a:rPr lang="en-US" altLang="en-US" sz="2400" dirty="0"/>
              <a:t> Demagnetization</a:t>
            </a:r>
          </a:p>
          <a:p>
            <a:pPr eaLnBrk="1" hangingPunct="1">
              <a:spcBef>
                <a:spcPct val="0"/>
              </a:spcBef>
              <a:buFont typeface="Wingdings" pitchFamily="2" charset="2"/>
              <a:buChar char="ü"/>
            </a:pPr>
            <a:r>
              <a:rPr lang="en-US" altLang="en-US" sz="2400" dirty="0"/>
              <a:t> Admittance Testing</a:t>
            </a:r>
          </a:p>
          <a:p>
            <a:pPr eaLnBrk="1" hangingPunct="1">
              <a:spcBef>
                <a:spcPct val="0"/>
              </a:spcBef>
              <a:buFont typeface="Wingdings" pitchFamily="2" charset="2"/>
              <a:buChar char="ü"/>
            </a:pPr>
            <a:r>
              <a:rPr lang="en-US" altLang="en-US" sz="2400" dirty="0"/>
              <a:t>Harmonics Assessment</a:t>
            </a:r>
          </a:p>
          <a:p>
            <a:pPr eaLnBrk="1" hangingPunct="1">
              <a:spcBef>
                <a:spcPct val="0"/>
              </a:spcBef>
              <a:buFont typeface="Wingdings" pitchFamily="2" charset="2"/>
              <a:buChar char="ü"/>
            </a:pPr>
            <a:r>
              <a:rPr lang="en-US" altLang="en-US" sz="2400" dirty="0"/>
              <a:t> Site Verification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05300" y="2400300"/>
            <a:ext cx="3962400" cy="2971800"/>
          </a:xfrm>
          <a:prstGeom prst="rect">
            <a:avLst/>
          </a:prstGeom>
        </p:spPr>
      </p:pic>
      <p:sp>
        <p:nvSpPr>
          <p:cNvPr id="5" name="Footer Placeholder 4">
            <a:extLst>
              <a:ext uri="{FF2B5EF4-FFF2-40B4-BE49-F238E27FC236}">
                <a16:creationId xmlns:a16="http://schemas.microsoft.com/office/drawing/2014/main" id="{71B3DF56-4317-4405-A7AE-180D8841C73A}"/>
              </a:ext>
            </a:extLst>
          </p:cNvPr>
          <p:cNvSpPr>
            <a:spLocks noGrp="1"/>
          </p:cNvSpPr>
          <p:nvPr>
            <p:ph type="ftr" sz="quarter" idx="3"/>
          </p:nvPr>
        </p:nvSpPr>
        <p:spPr/>
        <p:txBody>
          <a:bodyPr/>
          <a:lstStyle/>
          <a:p>
            <a:r>
              <a:rPr lang="en-US"/>
              <a:t>www.tescometering.com</a:t>
            </a:r>
            <a:endParaRPr lang="en-US" dirty="0"/>
          </a:p>
        </p:txBody>
      </p:sp>
      <p:sp>
        <p:nvSpPr>
          <p:cNvPr id="6" name="Slide Number Placeholder 5">
            <a:extLst>
              <a:ext uri="{FF2B5EF4-FFF2-40B4-BE49-F238E27FC236}">
                <a16:creationId xmlns:a16="http://schemas.microsoft.com/office/drawing/2014/main" id="{2A9EBBF6-7CEE-409A-98C6-33013BB6D615}"/>
              </a:ext>
            </a:extLst>
          </p:cNvPr>
          <p:cNvSpPr>
            <a:spLocks noGrp="1"/>
          </p:cNvSpPr>
          <p:nvPr>
            <p:ph type="sldNum" sz="quarter" idx="4"/>
          </p:nvPr>
        </p:nvSpPr>
        <p:spPr/>
        <p:txBody>
          <a:bodyPr/>
          <a:lstStyle/>
          <a:p>
            <a:fld id="{4BEAC4C4-F0A7-4B61-A827-E4198D078267}" type="slidenum">
              <a:rPr lang="en-US" smtClean="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pPr eaLnBrk="1" hangingPunct="1"/>
            <a:r>
              <a:rPr lang="en-US" altLang="en-US" dirty="0"/>
              <a:t>Metrology </a:t>
            </a:r>
          </a:p>
        </p:txBody>
      </p:sp>
      <p:sp>
        <p:nvSpPr>
          <p:cNvPr id="15363" name="Rectangle 8"/>
          <p:cNvSpPr>
            <a:spLocks noChangeArrowheads="1"/>
          </p:cNvSpPr>
          <p:nvPr/>
        </p:nvSpPr>
        <p:spPr bwMode="auto">
          <a:xfrm>
            <a:off x="6172200" y="2138363"/>
            <a:ext cx="2514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solidFill>
                  <a:srgbClr val="000000"/>
                </a:solidFill>
              </a:rPr>
              <a:t>Primary and Secondary</a:t>
            </a:r>
          </a:p>
          <a:p>
            <a:pPr eaLnBrk="1" hangingPunct="1">
              <a:spcBef>
                <a:spcPct val="0"/>
              </a:spcBef>
              <a:buFont typeface="Wingdings" pitchFamily="2" charset="2"/>
              <a:buChar char="ü"/>
            </a:pPr>
            <a:r>
              <a:rPr lang="en-US" altLang="en-US" sz="1800" dirty="0">
                <a:solidFill>
                  <a:srgbClr val="000000"/>
                </a:solidFill>
              </a:rPr>
              <a:t>Instant LIVE Data</a:t>
            </a:r>
          </a:p>
          <a:p>
            <a:pPr eaLnBrk="1" hangingPunct="1">
              <a:spcBef>
                <a:spcPct val="0"/>
              </a:spcBef>
              <a:buFont typeface="Wingdings" pitchFamily="2" charset="2"/>
              <a:buChar char="ü"/>
            </a:pPr>
            <a:r>
              <a:rPr lang="en-US" altLang="en-US" sz="1800" dirty="0">
                <a:solidFill>
                  <a:srgbClr val="000000"/>
                </a:solidFill>
              </a:rPr>
              <a:t>3 Phases  with Average Summary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953191"/>
            <a:ext cx="5506374" cy="3048000"/>
          </a:xfrm>
          <a:prstGeom prst="rect">
            <a:avLst/>
          </a:prstGeom>
        </p:spPr>
      </p:pic>
      <p:sp>
        <p:nvSpPr>
          <p:cNvPr id="3" name="Footer Placeholder 2">
            <a:extLst>
              <a:ext uri="{FF2B5EF4-FFF2-40B4-BE49-F238E27FC236}">
                <a16:creationId xmlns:a16="http://schemas.microsoft.com/office/drawing/2014/main" id="{259927FD-968F-4178-8C66-EC5AAC0BEFD4}"/>
              </a:ext>
            </a:extLst>
          </p:cNvPr>
          <p:cNvSpPr>
            <a:spLocks noGrp="1"/>
          </p:cNvSpPr>
          <p:nvPr>
            <p:ph type="ftr" sz="quarter" idx="3"/>
          </p:nvPr>
        </p:nvSpPr>
        <p:spPr/>
        <p:txBody>
          <a:bodyPr/>
          <a:lstStyle/>
          <a:p>
            <a:r>
              <a:rPr lang="en-US"/>
              <a:t>www.tescometering.com</a:t>
            </a:r>
            <a:endParaRPr lang="en-US" dirty="0"/>
          </a:p>
        </p:txBody>
      </p:sp>
      <p:sp>
        <p:nvSpPr>
          <p:cNvPr id="4" name="Slide Number Placeholder 3">
            <a:extLst>
              <a:ext uri="{FF2B5EF4-FFF2-40B4-BE49-F238E27FC236}">
                <a16:creationId xmlns:a16="http://schemas.microsoft.com/office/drawing/2014/main" id="{E41A7A19-C5BD-4AF0-AD85-F9E5E1168B4B}"/>
              </a:ext>
            </a:extLst>
          </p:cNvPr>
          <p:cNvSpPr>
            <a:spLocks noGrp="1"/>
          </p:cNvSpPr>
          <p:nvPr>
            <p:ph type="sldNum" sz="quarter" idx="4"/>
          </p:nvPr>
        </p:nvSpPr>
        <p:spPr/>
        <p:txBody>
          <a:bodyPr/>
          <a:lstStyle/>
          <a:p>
            <a:fld id="{4BEAC4C4-F0A7-4B61-A827-E4198D078267}" type="slidenum">
              <a:rPr lang="en-US" smtClean="0"/>
              <a:t>5</a:t>
            </a:fld>
            <a:endParaRPr lang="en-US" dirty="0"/>
          </a:p>
        </p:txBody>
      </p:sp>
    </p:spTree>
    <p:extLst>
      <p:ext uri="{BB962C8B-B14F-4D97-AF65-F5344CB8AC3E}">
        <p14:creationId xmlns:p14="http://schemas.microsoft.com/office/powerpoint/2010/main" val="2976161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rgbClr val="FF0000"/>
          </a:solidFill>
        </p:spPr>
        <p:txBody>
          <a:bodyPr/>
          <a:lstStyle/>
          <a:p>
            <a:pPr eaLnBrk="1" hangingPunct="1"/>
            <a:r>
              <a:rPr lang="en-US" altLang="en-US" sz="3000" dirty="0">
                <a:solidFill>
                  <a:schemeClr val="bg1"/>
                </a:solidFill>
              </a:rPr>
              <a:t>3 Phase Vectors </a:t>
            </a:r>
          </a:p>
        </p:txBody>
      </p:sp>
      <p:pic>
        <p:nvPicPr>
          <p:cNvPr id="22530" name="Picture 2" descr="C:\Users\John Carroll\Desktop\Tesco\6330 Project\SDGE 6330 Demo 1-13-21\Vector Diagram 3 P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7066280" cy="386128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8325B99F-2B0E-45D7-A632-066E1862A95B}"/>
              </a:ext>
            </a:extLst>
          </p:cNvPr>
          <p:cNvSpPr>
            <a:spLocks noGrp="1"/>
          </p:cNvSpPr>
          <p:nvPr>
            <p:ph type="ftr" sz="quarter" idx="3"/>
          </p:nvPr>
        </p:nvSpPr>
        <p:spPr/>
        <p:txBody>
          <a:bodyPr/>
          <a:lstStyle/>
          <a:p>
            <a:r>
              <a:rPr lang="en-US"/>
              <a:t>www.tescometering.com</a:t>
            </a:r>
            <a:endParaRPr lang="en-US" dirty="0"/>
          </a:p>
        </p:txBody>
      </p:sp>
      <p:sp>
        <p:nvSpPr>
          <p:cNvPr id="3" name="Slide Number Placeholder 2">
            <a:extLst>
              <a:ext uri="{FF2B5EF4-FFF2-40B4-BE49-F238E27FC236}">
                <a16:creationId xmlns:a16="http://schemas.microsoft.com/office/drawing/2014/main" id="{11A1D43E-DD2C-46D1-B1DC-E0DD0D2A13BE}"/>
              </a:ext>
            </a:extLst>
          </p:cNvPr>
          <p:cNvSpPr>
            <a:spLocks noGrp="1"/>
          </p:cNvSpPr>
          <p:nvPr>
            <p:ph type="sldNum" sz="quarter" idx="4"/>
          </p:nvPr>
        </p:nvSpPr>
        <p:spPr/>
        <p:txBody>
          <a:bodyPr/>
          <a:lstStyle/>
          <a:p>
            <a:fld id="{4BEAC4C4-F0A7-4B61-A827-E4198D078267}" type="slidenum">
              <a:rPr lang="en-US" smtClean="0"/>
              <a:t>6</a:t>
            </a:fld>
            <a:endParaRPr lang="en-US" dirty="0"/>
          </a:p>
        </p:txBody>
      </p:sp>
    </p:spTree>
    <p:extLst>
      <p:ext uri="{BB962C8B-B14F-4D97-AF65-F5344CB8AC3E}">
        <p14:creationId xmlns:p14="http://schemas.microsoft.com/office/powerpoint/2010/main" val="2592361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rgbClr val="FF0000"/>
          </a:solidFill>
        </p:spPr>
        <p:txBody>
          <a:bodyPr/>
          <a:lstStyle/>
          <a:p>
            <a:pPr eaLnBrk="1" hangingPunct="1"/>
            <a:r>
              <a:rPr lang="en-US" altLang="en-US" sz="3000" dirty="0">
                <a:solidFill>
                  <a:schemeClr val="bg1"/>
                </a:solidFill>
              </a:rPr>
              <a:t>Meter Accuracy Testing</a:t>
            </a:r>
          </a:p>
        </p:txBody>
      </p:sp>
      <p:sp>
        <p:nvSpPr>
          <p:cNvPr id="15363" name="Rectangle 8"/>
          <p:cNvSpPr>
            <a:spLocks noChangeArrowheads="1"/>
          </p:cNvSpPr>
          <p:nvPr/>
        </p:nvSpPr>
        <p:spPr bwMode="auto">
          <a:xfrm>
            <a:off x="6172200" y="2138363"/>
            <a:ext cx="2514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400" dirty="0">
                <a:solidFill>
                  <a:srgbClr val="000000"/>
                </a:solidFill>
              </a:rPr>
              <a:t>Meter Accuracy Test using IR Pulse Detection</a:t>
            </a:r>
          </a:p>
          <a:p>
            <a:pPr eaLnBrk="1" hangingPunct="1">
              <a:spcBef>
                <a:spcPct val="0"/>
              </a:spcBef>
              <a:buFont typeface="Wingdings" pitchFamily="2" charset="2"/>
              <a:buChar char="ü"/>
            </a:pPr>
            <a:r>
              <a:rPr lang="en-US" altLang="en-US" sz="1400" dirty="0">
                <a:solidFill>
                  <a:srgbClr val="000000"/>
                </a:solidFill>
              </a:rPr>
              <a:t>Make connections from Field Tester to Meter Form</a:t>
            </a:r>
          </a:p>
          <a:p>
            <a:pPr eaLnBrk="1" hangingPunct="1">
              <a:spcBef>
                <a:spcPct val="0"/>
              </a:spcBef>
              <a:buFont typeface="Wingdings" pitchFamily="2" charset="2"/>
              <a:buChar char="ü"/>
            </a:pPr>
            <a:r>
              <a:rPr lang="en-US" altLang="en-US" sz="1400" dirty="0">
                <a:solidFill>
                  <a:srgbClr val="000000"/>
                </a:solidFill>
              </a:rPr>
              <a:t>Connect IR Pulse Detector to meter output</a:t>
            </a:r>
          </a:p>
          <a:p>
            <a:pPr eaLnBrk="1" hangingPunct="1">
              <a:spcBef>
                <a:spcPct val="0"/>
              </a:spcBef>
              <a:buFont typeface="Wingdings" pitchFamily="2" charset="2"/>
              <a:buChar char="ü"/>
            </a:pPr>
            <a:r>
              <a:rPr lang="en-US" altLang="en-US" sz="1400" dirty="0">
                <a:solidFill>
                  <a:srgbClr val="000000"/>
                </a:solidFill>
              </a:rPr>
              <a:t>Check pulse indictor</a:t>
            </a:r>
          </a:p>
          <a:p>
            <a:pPr eaLnBrk="1" hangingPunct="1">
              <a:spcBef>
                <a:spcPct val="0"/>
              </a:spcBef>
              <a:buFont typeface="Wingdings" pitchFamily="2" charset="2"/>
              <a:buChar char="ü"/>
            </a:pPr>
            <a:r>
              <a:rPr lang="en-US" altLang="en-US" sz="1400" dirty="0">
                <a:solidFill>
                  <a:srgbClr val="000000"/>
                </a:solidFill>
              </a:rPr>
              <a:t>Pulse Align if necessary </a:t>
            </a: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00776"/>
            <a:ext cx="5749487" cy="3609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A280FD61-DC56-4639-BDCE-2323CAA9E72A}"/>
              </a:ext>
            </a:extLst>
          </p:cNvPr>
          <p:cNvSpPr>
            <a:spLocks noGrp="1"/>
          </p:cNvSpPr>
          <p:nvPr>
            <p:ph type="ftr" sz="quarter" idx="3"/>
          </p:nvPr>
        </p:nvSpPr>
        <p:spPr/>
        <p:txBody>
          <a:bodyPr/>
          <a:lstStyle/>
          <a:p>
            <a:r>
              <a:rPr lang="en-US"/>
              <a:t>www.tescometering.com</a:t>
            </a:r>
            <a:endParaRPr lang="en-US" dirty="0"/>
          </a:p>
        </p:txBody>
      </p:sp>
      <p:sp>
        <p:nvSpPr>
          <p:cNvPr id="3" name="Slide Number Placeholder 2">
            <a:extLst>
              <a:ext uri="{FF2B5EF4-FFF2-40B4-BE49-F238E27FC236}">
                <a16:creationId xmlns:a16="http://schemas.microsoft.com/office/drawing/2014/main" id="{FCEB91DA-2A87-40F3-8510-88E524613043}"/>
              </a:ext>
            </a:extLst>
          </p:cNvPr>
          <p:cNvSpPr>
            <a:spLocks noGrp="1"/>
          </p:cNvSpPr>
          <p:nvPr>
            <p:ph type="sldNum" sz="quarter" idx="4"/>
          </p:nvPr>
        </p:nvSpPr>
        <p:spPr/>
        <p:txBody>
          <a:bodyPr/>
          <a:lstStyle/>
          <a:p>
            <a:fld id="{4BEAC4C4-F0A7-4B61-A827-E4198D078267}"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rgbClr val="FF0000"/>
          </a:solidFill>
        </p:spPr>
        <p:txBody>
          <a:bodyPr/>
          <a:lstStyle/>
          <a:p>
            <a:pPr eaLnBrk="1" hangingPunct="1"/>
            <a:r>
              <a:rPr lang="en-US" altLang="en-US" sz="3000" dirty="0">
                <a:solidFill>
                  <a:schemeClr val="bg1"/>
                </a:solidFill>
              </a:rPr>
              <a:t>Meter Accuracy Testing</a:t>
            </a:r>
          </a:p>
        </p:txBody>
      </p:sp>
      <p:sp>
        <p:nvSpPr>
          <p:cNvPr id="16387" name="Rectangle 8"/>
          <p:cNvSpPr>
            <a:spLocks noChangeArrowheads="1"/>
          </p:cNvSpPr>
          <p:nvPr/>
        </p:nvSpPr>
        <p:spPr bwMode="auto">
          <a:xfrm>
            <a:off x="6705600" y="1676400"/>
            <a:ext cx="1905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400" dirty="0">
                <a:solidFill>
                  <a:srgbClr val="000000"/>
                </a:solidFill>
              </a:rPr>
              <a:t>Meter Accuracy Test using IR Pulse Detection</a:t>
            </a:r>
          </a:p>
          <a:p>
            <a:pPr eaLnBrk="1" hangingPunct="1">
              <a:spcBef>
                <a:spcPct val="0"/>
              </a:spcBef>
              <a:buFont typeface="Wingdings" pitchFamily="2" charset="2"/>
              <a:buChar char="ü"/>
            </a:pPr>
            <a:r>
              <a:rPr lang="en-US" altLang="en-US" sz="1400" dirty="0">
                <a:solidFill>
                  <a:srgbClr val="000000"/>
                </a:solidFill>
              </a:rPr>
              <a:t>Make connections from Field Tester to Meter Form</a:t>
            </a:r>
          </a:p>
          <a:p>
            <a:pPr eaLnBrk="1" hangingPunct="1">
              <a:spcBef>
                <a:spcPct val="0"/>
              </a:spcBef>
              <a:buFont typeface="Wingdings" pitchFamily="2" charset="2"/>
              <a:buChar char="ü"/>
            </a:pPr>
            <a:r>
              <a:rPr lang="en-US" altLang="en-US" sz="1400" dirty="0">
                <a:solidFill>
                  <a:srgbClr val="000000"/>
                </a:solidFill>
              </a:rPr>
              <a:t>Connect IR Pulse Detector to meter output</a:t>
            </a:r>
          </a:p>
          <a:p>
            <a:pPr eaLnBrk="1" hangingPunct="1">
              <a:spcBef>
                <a:spcPct val="0"/>
              </a:spcBef>
              <a:buFont typeface="Wingdings" pitchFamily="2" charset="2"/>
              <a:buChar char="ü"/>
            </a:pPr>
            <a:r>
              <a:rPr lang="en-US" altLang="en-US" sz="1400" dirty="0">
                <a:solidFill>
                  <a:srgbClr val="000000"/>
                </a:solidFill>
              </a:rPr>
              <a:t>Check pulse indictor</a:t>
            </a:r>
          </a:p>
          <a:p>
            <a:pPr eaLnBrk="1" hangingPunct="1">
              <a:spcBef>
                <a:spcPct val="0"/>
              </a:spcBef>
              <a:buFont typeface="Wingdings" pitchFamily="2" charset="2"/>
              <a:buChar char="ü"/>
            </a:pPr>
            <a:r>
              <a:rPr lang="en-US" altLang="en-US" sz="1400" dirty="0">
                <a:solidFill>
                  <a:srgbClr val="000000"/>
                </a:solidFill>
              </a:rPr>
              <a:t>Pulse Align if necessary </a:t>
            </a:r>
          </a:p>
        </p:txBody>
      </p:sp>
      <p:pic>
        <p:nvPicPr>
          <p:cNvPr id="16388" name="Picture 2" descr="C:\Users\John Carroll\Desktop\Tesco\6330 Project\APS Demo Field Test October 2020\Meter Accuracy IR Pulse T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97038"/>
            <a:ext cx="6299200"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00EF73B7-4435-4956-8198-6A571FE15382}"/>
              </a:ext>
            </a:extLst>
          </p:cNvPr>
          <p:cNvSpPr>
            <a:spLocks noGrp="1"/>
          </p:cNvSpPr>
          <p:nvPr>
            <p:ph type="ftr" sz="quarter" idx="3"/>
          </p:nvPr>
        </p:nvSpPr>
        <p:spPr/>
        <p:txBody>
          <a:bodyPr/>
          <a:lstStyle/>
          <a:p>
            <a:r>
              <a:rPr lang="en-US"/>
              <a:t>www.tescometering.com</a:t>
            </a:r>
            <a:endParaRPr lang="en-US" dirty="0"/>
          </a:p>
        </p:txBody>
      </p:sp>
      <p:sp>
        <p:nvSpPr>
          <p:cNvPr id="3" name="Slide Number Placeholder 2">
            <a:extLst>
              <a:ext uri="{FF2B5EF4-FFF2-40B4-BE49-F238E27FC236}">
                <a16:creationId xmlns:a16="http://schemas.microsoft.com/office/drawing/2014/main" id="{0D294D55-0FEF-48EB-87C6-9E349A284A89}"/>
              </a:ext>
            </a:extLst>
          </p:cNvPr>
          <p:cNvSpPr>
            <a:spLocks noGrp="1"/>
          </p:cNvSpPr>
          <p:nvPr>
            <p:ph type="sldNum" sz="quarter" idx="4"/>
          </p:nvPr>
        </p:nvSpPr>
        <p:spPr/>
        <p:txBody>
          <a:bodyPr/>
          <a:lstStyle/>
          <a:p>
            <a:fld id="{4BEAC4C4-F0A7-4B61-A827-E4198D078267}"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solidFill>
            <a:srgbClr val="FF0000"/>
          </a:solidFill>
        </p:spPr>
        <p:txBody>
          <a:bodyPr/>
          <a:lstStyle/>
          <a:p>
            <a:pPr eaLnBrk="1" hangingPunct="1"/>
            <a:r>
              <a:rPr lang="en-US" altLang="en-US" sz="3000" dirty="0">
                <a:solidFill>
                  <a:schemeClr val="bg1"/>
                </a:solidFill>
              </a:rPr>
              <a:t>Customer CT Ratio Test with Burden</a:t>
            </a:r>
          </a:p>
        </p:txBody>
      </p:sp>
      <p:sp>
        <p:nvSpPr>
          <p:cNvPr id="17411" name="Rectangle 8"/>
          <p:cNvSpPr>
            <a:spLocks noChangeArrowheads="1"/>
          </p:cNvSpPr>
          <p:nvPr/>
        </p:nvSpPr>
        <p:spPr bwMode="auto">
          <a:xfrm>
            <a:off x="5257800" y="1676400"/>
            <a:ext cx="3124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solidFill>
                  <a:srgbClr val="000000"/>
                </a:solidFill>
              </a:rPr>
              <a:t>Make Connections from Field Tester to Primary current phases</a:t>
            </a:r>
          </a:p>
          <a:p>
            <a:pPr eaLnBrk="1" hangingPunct="1">
              <a:spcBef>
                <a:spcPct val="0"/>
              </a:spcBef>
              <a:buFont typeface="Wingdings" pitchFamily="2" charset="2"/>
              <a:buChar char="ü"/>
            </a:pPr>
            <a:endParaRPr lang="en-US" altLang="en-US" sz="1800" dirty="0">
              <a:solidFill>
                <a:srgbClr val="000000"/>
              </a:solidFill>
            </a:endParaRPr>
          </a:p>
          <a:p>
            <a:pPr eaLnBrk="1" hangingPunct="1">
              <a:spcBef>
                <a:spcPct val="0"/>
              </a:spcBef>
              <a:buFont typeface="Wingdings" pitchFamily="2" charset="2"/>
              <a:buChar char="ü"/>
            </a:pPr>
            <a:r>
              <a:rPr lang="en-US" altLang="en-US" sz="1800" dirty="0">
                <a:solidFill>
                  <a:srgbClr val="000000"/>
                </a:solidFill>
              </a:rPr>
              <a:t>Make connections from Field Tester to Secondary test switch</a:t>
            </a:r>
          </a:p>
          <a:p>
            <a:pPr eaLnBrk="1" hangingPunct="1">
              <a:spcBef>
                <a:spcPct val="0"/>
              </a:spcBef>
              <a:buFont typeface="Wingdings" pitchFamily="2" charset="2"/>
              <a:buChar char="ü"/>
            </a:pPr>
            <a:endParaRPr lang="en-US" altLang="en-US" sz="1800" dirty="0">
              <a:solidFill>
                <a:srgbClr val="000000"/>
              </a:solidFill>
            </a:endParaRPr>
          </a:p>
          <a:p>
            <a:pPr eaLnBrk="1" hangingPunct="1">
              <a:spcBef>
                <a:spcPct val="0"/>
              </a:spcBef>
              <a:buFont typeface="Wingdings" pitchFamily="2" charset="2"/>
              <a:buChar char="ü"/>
            </a:pPr>
            <a:r>
              <a:rPr lang="en-US" altLang="en-US" sz="1800" dirty="0">
                <a:solidFill>
                  <a:srgbClr val="000000"/>
                </a:solidFill>
              </a:rPr>
              <a:t>Connect IR Pulse Detector to meter output </a:t>
            </a:r>
          </a:p>
        </p:txBody>
      </p:sp>
      <p:pic>
        <p:nvPicPr>
          <p:cNvPr id="1741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4263" y="1600200"/>
            <a:ext cx="3868737"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105400" y="6310640"/>
            <a:ext cx="1226618" cy="261610"/>
          </a:xfrm>
          <a:prstGeom prst="rect">
            <a:avLst/>
          </a:prstGeom>
        </p:spPr>
        <p:txBody>
          <a:bodyPr wrap="none">
            <a:spAutoFit/>
          </a:bodyPr>
          <a:lstStyle/>
          <a:p>
            <a:r>
              <a:rPr lang="en-US" sz="1100" i="1" dirty="0"/>
              <a:t>Courtesy of APS</a:t>
            </a:r>
          </a:p>
        </p:txBody>
      </p:sp>
      <p:sp>
        <p:nvSpPr>
          <p:cNvPr id="3" name="Footer Placeholder 2">
            <a:extLst>
              <a:ext uri="{FF2B5EF4-FFF2-40B4-BE49-F238E27FC236}">
                <a16:creationId xmlns:a16="http://schemas.microsoft.com/office/drawing/2014/main" id="{7AE5D2DD-6EEB-4975-8D92-A0B45BAD0F39}"/>
              </a:ext>
            </a:extLst>
          </p:cNvPr>
          <p:cNvSpPr>
            <a:spLocks noGrp="1"/>
          </p:cNvSpPr>
          <p:nvPr>
            <p:ph type="ftr" sz="quarter" idx="3"/>
          </p:nvPr>
        </p:nvSpPr>
        <p:spPr/>
        <p:txBody>
          <a:bodyPr/>
          <a:lstStyle/>
          <a:p>
            <a:r>
              <a:rPr lang="en-US"/>
              <a:t>www.tescometering.com</a:t>
            </a:r>
            <a:endParaRPr lang="en-US" dirty="0"/>
          </a:p>
        </p:txBody>
      </p:sp>
      <p:sp>
        <p:nvSpPr>
          <p:cNvPr id="4" name="Slide Number Placeholder 3">
            <a:extLst>
              <a:ext uri="{FF2B5EF4-FFF2-40B4-BE49-F238E27FC236}">
                <a16:creationId xmlns:a16="http://schemas.microsoft.com/office/drawing/2014/main" id="{E88F4804-E0DC-4AD1-9F3F-C65F4E3EB59A}"/>
              </a:ext>
            </a:extLst>
          </p:cNvPr>
          <p:cNvSpPr>
            <a:spLocks noGrp="1"/>
          </p:cNvSpPr>
          <p:nvPr>
            <p:ph type="sldNum" sz="quarter" idx="4"/>
          </p:nvPr>
        </p:nvSpPr>
        <p:spPr/>
        <p:txBody>
          <a:bodyPr/>
          <a:lstStyle/>
          <a:p>
            <a:fld id="{4BEAC4C4-F0A7-4B61-A827-E4198D078267}" type="slidenum">
              <a:rPr lang="en-US" smtClean="0"/>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8696</TotalTime>
  <Words>631</Words>
  <Application>Microsoft Office PowerPoint</Application>
  <PresentationFormat>On-screen Show (4:3)</PresentationFormat>
  <Paragraphs>132</Paragraphs>
  <Slides>17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Bahnschrift Light</vt:lpstr>
      <vt:lpstr>Calibri</vt:lpstr>
      <vt:lpstr>Wingdings</vt:lpstr>
      <vt:lpstr>TESCO Template</vt:lpstr>
      <vt:lpstr>PowerPoint Presentation</vt:lpstr>
      <vt:lpstr>Meter Site Analyzer Cat. 6330 Southern California Edison </vt:lpstr>
      <vt:lpstr>TESCO/Georgia Power 2017 Caribbean Meter School  Fundamentals of Polyphase Field Meter Testing and Site Verification </vt:lpstr>
      <vt:lpstr>Testing at Transformer Rated Sites</vt:lpstr>
      <vt:lpstr>Metrology </vt:lpstr>
      <vt:lpstr>3 Phase Vectors </vt:lpstr>
      <vt:lpstr>Meter Accuracy Testing</vt:lpstr>
      <vt:lpstr>Meter Accuracy Testing</vt:lpstr>
      <vt:lpstr>Customer CT Ratio Test with Burden</vt:lpstr>
      <vt:lpstr>Fundamentals of Polyphase Field Meter Testing and Site Verification</vt:lpstr>
      <vt:lpstr>CT Ratio Testing with Burden Added</vt:lpstr>
      <vt:lpstr>Phantom Load Testing</vt:lpstr>
      <vt:lpstr>Demagnetization Testing</vt:lpstr>
      <vt:lpstr>Admittance Testing</vt:lpstr>
      <vt:lpstr>Harmonics Testing</vt:lpstr>
      <vt:lpstr>Harmonics Testing-Waveforms</vt:lpstr>
      <vt:lpstr>              Questions and Discussion  </vt:lpstr>
    </vt:vector>
  </TitlesOfParts>
  <Company>Advent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Sandy Garcia</cp:lastModifiedBy>
  <cp:revision>224</cp:revision>
  <cp:lastPrinted>2019-03-11T18:25:15Z</cp:lastPrinted>
  <dcterms:created xsi:type="dcterms:W3CDTF">2012-09-24T21:06:00Z</dcterms:created>
  <dcterms:modified xsi:type="dcterms:W3CDTF">2022-02-10T20:16:32Z</dcterms:modified>
</cp:coreProperties>
</file>