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5"/>
  </p:sldMasterIdLst>
  <p:notesMasterIdLst>
    <p:notesMasterId r:id="rId14"/>
  </p:notesMasterIdLst>
  <p:sldIdLst>
    <p:sldId id="258" r:id="rId6"/>
    <p:sldId id="1010" r:id="rId7"/>
    <p:sldId id="1025" r:id="rId8"/>
    <p:sldId id="1030" r:id="rId9"/>
    <p:sldId id="1027" r:id="rId10"/>
    <p:sldId id="1028" r:id="rId11"/>
    <p:sldId id="1029" r:id="rId12"/>
    <p:sldId id="10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B4D"/>
    <a:srgbClr val="131949"/>
    <a:srgbClr val="000E47"/>
    <a:srgbClr val="111743"/>
    <a:srgbClr val="D7DBE1"/>
    <a:srgbClr val="3157C1"/>
    <a:srgbClr val="2B4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6357" autoAdjust="0"/>
  </p:normalViewPr>
  <p:slideViewPr>
    <p:cSldViewPr snapToGrid="0">
      <p:cViewPr>
        <p:scale>
          <a:sx n="114" d="100"/>
          <a:sy n="114" d="100"/>
        </p:scale>
        <p:origin x="3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546DE-25C4-4058-9C36-E6C775336F0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79394-D2F4-41A1-96F5-3FB6F5862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3895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82245D-0D4B-48F4-A72D-CD062BECA3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895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07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598" y="2207120"/>
            <a:ext cx="9144001" cy="1557595"/>
          </a:xfrm>
        </p:spPr>
        <p:txBody>
          <a:bodyPr anchor="b">
            <a:normAutofit/>
          </a:bodyPr>
          <a:lstStyle>
            <a:lvl1pPr algn="ctr">
              <a:defRPr lang="en-US" sz="7200" b="1" kern="1200" dirty="0" smtClean="0">
                <a:solidFill>
                  <a:srgbClr val="E4193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509964"/>
            <a:ext cx="9144000" cy="674859"/>
          </a:xfrm>
        </p:spPr>
        <p:txBody>
          <a:bodyPr>
            <a:noAutofit/>
          </a:bodyPr>
          <a:lstStyle>
            <a:lvl1pPr marL="0" indent="0" algn="ctr">
              <a:buNone/>
              <a:defRPr lang="en-US" sz="54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946B9CE6-210F-43EF-BD53-298BF0118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3"/>
            <a:ext cx="2006600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D0A6E45-0B79-45FF-B842-D196CFAE6A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88151" y="4902201"/>
            <a:ext cx="4326467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1" kern="12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319FC007-A6F3-4F7B-9CAE-F01BBE73F3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88151" y="5173362"/>
            <a:ext cx="4326467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Time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B138B86E-3693-45AE-8B99-88B71C974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88151" y="5444523"/>
            <a:ext cx="4326467" cy="271161"/>
          </a:xfrm>
          <a:noFill/>
        </p:spPr>
        <p:txBody>
          <a:bodyPr/>
          <a:lstStyle>
            <a:lvl1pPr marL="0" indent="0" algn="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600" i="0" kern="1200" dirty="0" smtClean="0">
                <a:solidFill>
                  <a:schemeClr val="bg2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lang="en-US" sz="1600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21E4E63C-2BC1-F30C-90A7-5763B1296EAE}"/>
              </a:ext>
            </a:extLst>
          </p:cNvPr>
          <p:cNvSpPr/>
          <p:nvPr userDrawn="1"/>
        </p:nvSpPr>
        <p:spPr>
          <a:xfrm>
            <a:off x="5085943" y="395277"/>
            <a:ext cx="2006600" cy="979390"/>
          </a:xfrm>
          <a:prstGeom prst="diamond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AB1B767-1FBE-38EA-2487-0A5F890E38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943" y="166560"/>
            <a:ext cx="2006600" cy="143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3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6F4-63E7-4383-9532-DCF23278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934" y="136524"/>
            <a:ext cx="9528433" cy="6995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3CDAD9-5B2A-457C-8529-7105255CD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66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DEDE86-11F3-430D-A22E-FE21C4BA7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A861D364-CC6A-4127-B764-DC850C0081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34" y="156259"/>
            <a:ext cx="1488301" cy="679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92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6E6791-27D3-47CB-84A9-A2417F66F4D7}"/>
              </a:ext>
            </a:extLst>
          </p:cNvPr>
          <p:cNvSpPr/>
          <p:nvPr userDrawn="1"/>
        </p:nvSpPr>
        <p:spPr>
          <a:xfrm rot="10800000">
            <a:off x="-3" y="5211270"/>
            <a:ext cx="12208033" cy="165624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72596" y="2946730"/>
            <a:ext cx="4046808" cy="1018291"/>
          </a:xfrm>
        </p:spPr>
        <p:txBody>
          <a:bodyPr lIns="0" rIns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bg2"/>
                </a:solidFill>
              </a:defRPr>
            </a:lvl1pPr>
            <a:lvl2pPr marL="519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8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7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6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5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5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A7B4456-5ACD-42CA-BEA9-2F187E689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798" y="2157547"/>
            <a:ext cx="7238404" cy="614855"/>
          </a:xfrm>
        </p:spPr>
        <p:txBody>
          <a:bodyPr tIns="0" bIns="0" anchor="t" anchorCtr="0"/>
          <a:lstStyle>
            <a:lvl1pPr algn="ctr">
              <a:spcBef>
                <a:spcPts val="0"/>
              </a:spcBef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840545D-9083-4607-827A-752F617823AD}"/>
              </a:ext>
            </a:extLst>
          </p:cNvPr>
          <p:cNvCxnSpPr>
            <a:cxnSpLocks/>
          </p:cNvCxnSpPr>
          <p:nvPr userDrawn="1"/>
        </p:nvCxnSpPr>
        <p:spPr>
          <a:xfrm>
            <a:off x="5791200" y="1900583"/>
            <a:ext cx="609600" cy="0"/>
          </a:xfrm>
          <a:prstGeom prst="line">
            <a:avLst/>
          </a:prstGeom>
          <a:ln w="28575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74F8AD6-D7A9-4243-AB37-25AD3061623A}"/>
              </a:ext>
            </a:extLst>
          </p:cNvPr>
          <p:cNvGrpSpPr/>
          <p:nvPr userDrawn="1"/>
        </p:nvGrpSpPr>
        <p:grpSpPr>
          <a:xfrm>
            <a:off x="8502325" y="5668370"/>
            <a:ext cx="3209954" cy="1006535"/>
            <a:chOff x="690116" y="5668370"/>
            <a:chExt cx="3209954" cy="1006535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FEE0CB0-34BE-4C98-A701-D8378039F7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046116" y="5668370"/>
              <a:ext cx="1853954" cy="676285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97DD47A-E507-4C3A-AD06-CEF6B79D3207}"/>
                </a:ext>
              </a:extLst>
            </p:cNvPr>
            <p:cNvSpPr txBox="1"/>
            <p:nvPr userDrawn="1"/>
          </p:nvSpPr>
          <p:spPr>
            <a:xfrm>
              <a:off x="690116" y="6444073"/>
              <a:ext cx="320995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0" spc="100" baseline="0" dirty="0">
                  <a:solidFill>
                    <a:schemeClr val="accent6">
                      <a:lumMod val="75000"/>
                    </a:schemeClr>
                  </a:solidFill>
                </a:rPr>
                <a:t>NIGHTHAWKCONTROL.COM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BEFB51-555A-406D-BD28-94F40811FADE}"/>
              </a:ext>
            </a:extLst>
          </p:cNvPr>
          <p:cNvGrpSpPr/>
          <p:nvPr userDrawn="1"/>
        </p:nvGrpSpPr>
        <p:grpSpPr>
          <a:xfrm>
            <a:off x="479721" y="6027306"/>
            <a:ext cx="1978541" cy="647599"/>
            <a:chOff x="8306436" y="6027306"/>
            <a:chExt cx="1978541" cy="64759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327A175-E256-47FD-BC48-31F4BA4FD0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95448" y="6027306"/>
              <a:ext cx="1594131" cy="326627"/>
            </a:xfrm>
            <a:prstGeom prst="rect">
              <a:avLst/>
            </a:prstGeom>
            <a:effectLst/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60BD3EA-20B5-4EBF-BA06-26A538056834}"/>
                </a:ext>
              </a:extLst>
            </p:cNvPr>
            <p:cNvSpPr txBox="1"/>
            <p:nvPr userDrawn="1"/>
          </p:nvSpPr>
          <p:spPr>
            <a:xfrm>
              <a:off x="8306436" y="6444073"/>
              <a:ext cx="197854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900" b="0" spc="100" baseline="0" dirty="0">
                  <a:solidFill>
                    <a:schemeClr val="accent6">
                      <a:lumMod val="75000"/>
                    </a:schemeClr>
                  </a:solidFill>
                </a:rPr>
                <a:t>SAMSCOMETERING.COM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12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d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884A7-11A3-4C83-A9D8-3BD7A8395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85" y="813057"/>
            <a:ext cx="7116792" cy="61485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9B514-DCF7-4D43-A9CB-4C6BAEB10AB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7585" y="1828800"/>
            <a:ext cx="5853590" cy="42161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9B792B5-7939-4F5F-8CA7-039022EF6301}"/>
              </a:ext>
            </a:extLst>
          </p:cNvPr>
          <p:cNvSpPr txBox="1">
            <a:spLocks/>
          </p:cNvSpPr>
          <p:nvPr userDrawn="1"/>
        </p:nvSpPr>
        <p:spPr>
          <a:xfrm>
            <a:off x="5699236" y="6371173"/>
            <a:ext cx="605276" cy="486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1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884A7-11A3-4C83-A9D8-3BD7A839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9B514-DCF7-4D43-A9CB-4C6BAEB10AB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0936" y="1627632"/>
            <a:ext cx="10963275" cy="4021137"/>
          </a:xfrm>
        </p:spPr>
        <p:txBody>
          <a:bodyPr/>
          <a:lstStyle>
            <a:lvl3pPr>
              <a:buClr>
                <a:schemeClr val="accent5"/>
              </a:buClr>
              <a:buSzPct val="90000"/>
              <a:defRPr/>
            </a:lvl3pPr>
            <a:lvl4pPr>
              <a:buSzPct val="90000"/>
              <a:defRPr/>
            </a:lvl4pPr>
            <a:lvl5pPr>
              <a:buClr>
                <a:schemeClr val="accent2">
                  <a:lumMod val="20000"/>
                  <a:lumOff val="80000"/>
                </a:schemeClr>
              </a:buClr>
              <a:buSzPct val="9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1B61F-9B50-4A4B-8681-77A4B4FE4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99236" y="6371173"/>
            <a:ext cx="605276" cy="486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000" b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2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0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>
            <a:extLst>
              <a:ext uri="{FF2B5EF4-FFF2-40B4-BE49-F238E27FC236}">
                <a16:creationId xmlns:a16="http://schemas.microsoft.com/office/drawing/2014/main" id="{0B3EBA05-36EB-4257-BEE5-F5AFE22184ED}"/>
              </a:ext>
            </a:extLst>
          </p:cNvPr>
          <p:cNvSpPr/>
          <p:nvPr userDrawn="1"/>
        </p:nvSpPr>
        <p:spPr bwMode="white">
          <a:xfrm rot="5400000" flipH="1">
            <a:off x="5710822" y="376825"/>
            <a:ext cx="770353" cy="1219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61DB50-CB36-4B42-804F-7343AF426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765" y="2322576"/>
            <a:ext cx="5999251" cy="6492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3F246-8480-4D96-8EF6-B10A62B4CE7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6176" y="3172972"/>
            <a:ext cx="5234517" cy="2111409"/>
          </a:xfrm>
        </p:spPr>
        <p:txBody>
          <a:bodyPr/>
          <a:lstStyle>
            <a:lvl1pPr>
              <a:spcAft>
                <a:spcPts val="400"/>
              </a:spcAft>
              <a:defRPr b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7B0F27-BCEA-4DA9-8CA4-36A8B908EFD2}"/>
              </a:ext>
            </a:extLst>
          </p:cNvPr>
          <p:cNvCxnSpPr>
            <a:cxnSpLocks/>
          </p:cNvCxnSpPr>
          <p:nvPr userDrawn="1"/>
        </p:nvCxnSpPr>
        <p:spPr>
          <a:xfrm>
            <a:off x="761559" y="2160477"/>
            <a:ext cx="609600" cy="0"/>
          </a:xfrm>
          <a:prstGeom prst="line">
            <a:avLst/>
          </a:prstGeom>
          <a:ln w="28575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9ACCD30F-56BB-4F2A-9994-BF355AC1E2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5832" y="6447318"/>
            <a:ext cx="956362" cy="19595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C1ADBE9-C037-457A-8BB4-EFC82C6CC9E1}"/>
              </a:ext>
            </a:extLst>
          </p:cNvPr>
          <p:cNvCxnSpPr>
            <a:cxnSpLocks/>
          </p:cNvCxnSpPr>
          <p:nvPr userDrawn="1"/>
        </p:nvCxnSpPr>
        <p:spPr>
          <a:xfrm>
            <a:off x="5223690" y="6627086"/>
            <a:ext cx="609600" cy="0"/>
          </a:xfrm>
          <a:prstGeom prst="line">
            <a:avLst/>
          </a:prstGeom>
          <a:ln w="9525">
            <a:solidFill>
              <a:srgbClr val="D7DBE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496FE6-D9F3-45CB-A3D3-7EB1A6E6B905}"/>
              </a:ext>
            </a:extLst>
          </p:cNvPr>
          <p:cNvCxnSpPr>
            <a:cxnSpLocks/>
          </p:cNvCxnSpPr>
          <p:nvPr userDrawn="1"/>
        </p:nvCxnSpPr>
        <p:spPr>
          <a:xfrm>
            <a:off x="6170458" y="6627086"/>
            <a:ext cx="609600" cy="0"/>
          </a:xfrm>
          <a:prstGeom prst="line">
            <a:avLst/>
          </a:prstGeom>
          <a:ln w="9525">
            <a:solidFill>
              <a:srgbClr val="D7DBE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D67AACFC-75A1-44A8-AC90-A7E2E58A7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99236" y="6371173"/>
            <a:ext cx="605276" cy="486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000" b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BD5C425-713D-47F0-AA28-59A27819FEA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64595" y="6232106"/>
            <a:ext cx="1124770" cy="41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54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936" y="136525"/>
            <a:ext cx="9610809" cy="679832"/>
          </a:xfrm>
        </p:spPr>
        <p:txBody>
          <a:bodyPr>
            <a:noAutofit/>
          </a:bodyPr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9817"/>
            <a:ext cx="10515600" cy="48424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B4E3D2-6523-4F84-A951-C6829D40F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66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C09E2-0F6A-4950-80B1-378476137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1B722AF-AFA4-6956-6F0F-462BB547B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60" y="79307"/>
            <a:ext cx="949420" cy="67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782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9707" y="1120347"/>
            <a:ext cx="9117744" cy="3442130"/>
          </a:xfrm>
        </p:spPr>
        <p:txBody>
          <a:bodyPr anchor="b">
            <a:noAutofit/>
          </a:bodyPr>
          <a:lstStyle>
            <a:lvl1pPr>
              <a:defRPr sz="8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707" y="4566675"/>
            <a:ext cx="911774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85CCE1F-5BFE-436E-A352-A0224124D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29707" y="6356351"/>
            <a:ext cx="39610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8CE0CA-7507-423A-8995-E96F69FD8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25FDB225-F00F-47C8-93CF-7F2B75E3F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3"/>
            <a:ext cx="2006600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F46490B-BEE7-9D81-4BD6-FC9DCD075B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80" y="79307"/>
            <a:ext cx="949420" cy="67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08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5D47C2-4CDB-41A5-B70C-43A0977D9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66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071A1D-1215-4B6C-B056-EB737D2A8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02074D7-4599-8ADB-757C-DA3EA564C1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60" y="79307"/>
            <a:ext cx="949420" cy="67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11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935" y="365127"/>
            <a:ext cx="9528431" cy="5186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4CC7AF6-FE01-498E-8EC4-10C598268D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366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613EE7B-FBE8-4FED-A3B3-2D98DB699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3DB9464-166A-134B-575D-0543C26526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60" y="79307"/>
            <a:ext cx="949420" cy="67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69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934" y="136525"/>
            <a:ext cx="9277865" cy="81082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343AB8-FDC8-4BDD-9F5D-8F5008EE5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66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B76846-C3D9-46DA-9875-A8C9D81A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A1175E3-6FA3-33A0-67CB-E10A71C1E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60" y="79307"/>
            <a:ext cx="949420" cy="67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616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E242F-D047-40E0-904E-9D2C58699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66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95787-535C-450B-88E4-80BB5E695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EDB9F940-6FC8-7138-927D-5E55DC419A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60" y="79307"/>
            <a:ext cx="949420" cy="67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118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6C3806-062B-428D-9C60-7F07794F3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66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4219FE-B80A-4E50-8CB4-E3E85F3FF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9F983AF-02B5-494E-9FCE-53D8F53A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D764A5D-28CB-4BF8-80DC-96083F2A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16195"/>
            <a:ext cx="3932237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5B22265D-A9DE-ED13-A084-7E281F771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60" y="79307"/>
            <a:ext cx="949420" cy="67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28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9287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16195"/>
            <a:ext cx="3932237" cy="2952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DF29A6-E9EC-4586-AC5E-CF2B1E782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366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9AED3D-4FCF-4D9B-A060-41F491F78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9B98475-7D75-EA0F-8936-E40973C735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60" y="79307"/>
            <a:ext cx="949420" cy="67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88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34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86249"/>
            <a:ext cx="10515600" cy="499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366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531E-31F6-4B97-9A92-1FE8A8960D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C796F7-BF61-443C-9DF2-0CFC9EBAAC23}"/>
              </a:ext>
            </a:extLst>
          </p:cNvPr>
          <p:cNvSpPr/>
          <p:nvPr/>
        </p:nvSpPr>
        <p:spPr>
          <a:xfrm>
            <a:off x="527222" y="861383"/>
            <a:ext cx="11137557" cy="4571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AA2902-E497-6264-2500-17F11F56160F}"/>
              </a:ext>
            </a:extLst>
          </p:cNvPr>
          <p:cNvCxnSpPr>
            <a:cxnSpLocks/>
          </p:cNvCxnSpPr>
          <p:nvPr userDrawn="1"/>
        </p:nvCxnSpPr>
        <p:spPr>
          <a:xfrm>
            <a:off x="5223690" y="6627086"/>
            <a:ext cx="609600" cy="0"/>
          </a:xfrm>
          <a:prstGeom prst="line">
            <a:avLst/>
          </a:prstGeom>
          <a:ln w="9525">
            <a:solidFill>
              <a:srgbClr val="D7DBE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0CAC74-4B61-4C0A-51EC-F18B945201E1}"/>
              </a:ext>
            </a:extLst>
          </p:cNvPr>
          <p:cNvCxnSpPr>
            <a:cxnSpLocks/>
          </p:cNvCxnSpPr>
          <p:nvPr userDrawn="1"/>
        </p:nvCxnSpPr>
        <p:spPr>
          <a:xfrm>
            <a:off x="6170458" y="6627086"/>
            <a:ext cx="609600" cy="0"/>
          </a:xfrm>
          <a:prstGeom prst="line">
            <a:avLst/>
          </a:prstGeom>
          <a:ln w="9525">
            <a:solidFill>
              <a:srgbClr val="D7DBE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97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8" r:id="rId13"/>
    <p:sldLayoutId id="2147483749" r:id="rId14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4400" kern="1200" cap="small" dirty="0" smtClean="0">
          <a:solidFill>
            <a:srgbClr val="FF000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DAA1E2E-176A-4CFB-89AE-87ABEEFC0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598" y="1894103"/>
            <a:ext cx="9463389" cy="1557595"/>
          </a:xfrm>
        </p:spPr>
        <p:txBody>
          <a:bodyPr>
            <a:normAutofit fontScale="90000"/>
          </a:bodyPr>
          <a:lstStyle/>
          <a:p>
            <a:r>
              <a:rPr lang="en-US" dirty="0"/>
              <a:t>Zero-Infrastructure AMI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A79A9EF1-8F58-1C92-5AD0-9BF0C8111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7" y="3044315"/>
            <a:ext cx="2851601" cy="2189308"/>
          </a:xfrm>
          <a:prstGeom prst="rect">
            <a:avLst/>
          </a:prstGeom>
        </p:spPr>
      </p:pic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875545E-3166-CD49-0635-C721B91B68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468" y="5273878"/>
            <a:ext cx="2170096" cy="1338754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8E6D93EC-AF31-0005-A075-0959296733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78450" y="5564051"/>
            <a:ext cx="3244850" cy="2711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Presented by Jon Scott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28D32912-97ED-BE42-0712-3BBD5ECFE4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8450" y="5835212"/>
            <a:ext cx="3244850" cy="2711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 Southeastern Meter School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66596A2E-3E09-9F9E-B978-2E99978F2D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78450" y="6106373"/>
            <a:ext cx="3244850" cy="2711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Wednesday, March 15, 2023</a:t>
            </a:r>
          </a:p>
        </p:txBody>
      </p:sp>
    </p:spTree>
    <p:extLst>
      <p:ext uri="{BB962C8B-B14F-4D97-AF65-F5344CB8AC3E}">
        <p14:creationId xmlns:p14="http://schemas.microsoft.com/office/powerpoint/2010/main" val="113954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B9BD8-2F38-4864-8927-5F84B521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Zero-Infrastructure AMI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C81CD-64BD-4C13-B2A0-1C3346993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67" y="1450951"/>
            <a:ext cx="6980308" cy="2432792"/>
          </a:xfrm>
        </p:spPr>
        <p:txBody>
          <a:bodyPr>
            <a:normAutofit/>
          </a:bodyPr>
          <a:lstStyle/>
          <a:p>
            <a:pPr lvl="2"/>
            <a:r>
              <a:rPr lang="en-US" sz="2400" dirty="0"/>
              <a:t>About Nighthawk</a:t>
            </a:r>
          </a:p>
          <a:p>
            <a:pPr lvl="3"/>
            <a:r>
              <a:rPr lang="en-US" sz="2000" dirty="0"/>
              <a:t>25-years of utility experience</a:t>
            </a:r>
          </a:p>
          <a:p>
            <a:pPr lvl="3"/>
            <a:r>
              <a:rPr lang="en-US" sz="2000" dirty="0"/>
              <a:t>100+ utilities served</a:t>
            </a:r>
          </a:p>
          <a:p>
            <a:pPr lvl="3"/>
            <a:r>
              <a:rPr lang="en-US" sz="2000" dirty="0"/>
              <a:t>AMI Solutions</a:t>
            </a:r>
          </a:p>
          <a:p>
            <a:pPr lvl="4"/>
            <a:r>
              <a:rPr lang="en-US" sz="2000" dirty="0"/>
              <a:t>Full-Deployment</a:t>
            </a:r>
          </a:p>
          <a:p>
            <a:pPr lvl="4"/>
            <a:r>
              <a:rPr lang="en-US" sz="2000" dirty="0"/>
              <a:t>Tactical</a:t>
            </a:r>
          </a:p>
          <a:p>
            <a:pPr marL="1371600" lvl="3" indent="0">
              <a:buNone/>
            </a:pPr>
            <a:endParaRPr lang="en-US" sz="2400" dirty="0"/>
          </a:p>
          <a:p>
            <a:pPr marL="1371600" lvl="3" indent="0">
              <a:buNone/>
            </a:pPr>
            <a:endParaRPr lang="en-US" sz="2200" dirty="0"/>
          </a:p>
          <a:p>
            <a:pPr lvl="2"/>
            <a:endParaRPr lang="en-US" sz="2400" dirty="0">
              <a:solidFill>
                <a:srgbClr val="141B4D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997092-D0F0-A0E6-3901-036C8BB15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48685-8816-A6A6-0EB2-51D52EC06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6531E-31F6-4B97-9A92-1FE8A8960D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1E626E5-B38F-2392-839D-A05231039518}"/>
              </a:ext>
            </a:extLst>
          </p:cNvPr>
          <p:cNvSpPr/>
          <p:nvPr/>
        </p:nvSpPr>
        <p:spPr bwMode="hidden">
          <a:xfrm flipH="1">
            <a:off x="6762317" y="902825"/>
            <a:ext cx="4955176" cy="5955175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4572000"/>
              <a:gd name="connsiteY0" fmla="*/ 0 h 5143500"/>
              <a:gd name="connsiteX1" fmla="*/ 1528091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3694422"/>
              <a:gd name="connsiteY0" fmla="*/ 0 h 5143500"/>
              <a:gd name="connsiteX1" fmla="*/ 1528091 w 3694422"/>
              <a:gd name="connsiteY1" fmla="*/ 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2279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69110 w 3694422"/>
              <a:gd name="connsiteY1" fmla="*/ 35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2501930 w 3694422"/>
              <a:gd name="connsiteY1" fmla="*/ 5374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967 h 5144467"/>
              <a:gd name="connsiteX1" fmla="*/ 2509979 w 3694422"/>
              <a:gd name="connsiteY1" fmla="*/ 0 h 5144467"/>
              <a:gd name="connsiteX2" fmla="*/ 3694422 w 3694422"/>
              <a:gd name="connsiteY2" fmla="*/ 5144467 h 5144467"/>
              <a:gd name="connsiteX3" fmla="*/ 0 w 3694422"/>
              <a:gd name="connsiteY3" fmla="*/ 5144467 h 5144467"/>
              <a:gd name="connsiteX4" fmla="*/ 0 w 3694422"/>
              <a:gd name="connsiteY4" fmla="*/ 967 h 514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4422" h="5144467">
                <a:moveTo>
                  <a:pt x="0" y="967"/>
                </a:moveTo>
                <a:lnTo>
                  <a:pt x="2509979" y="0"/>
                </a:lnTo>
                <a:lnTo>
                  <a:pt x="3694422" y="5144467"/>
                </a:lnTo>
                <a:lnTo>
                  <a:pt x="0" y="5144467"/>
                </a:lnTo>
                <a:lnTo>
                  <a:pt x="0" y="967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5879" t="19" r="-72813" b="-5395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96F4D7-BBCD-A66F-1617-34B0B145BB39}"/>
              </a:ext>
            </a:extLst>
          </p:cNvPr>
          <p:cNvSpPr txBox="1"/>
          <p:nvPr/>
        </p:nvSpPr>
        <p:spPr>
          <a:xfrm>
            <a:off x="-514122" y="3810451"/>
            <a:ext cx="8023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Now a TESCO Company!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08C8A059-FBF3-7256-DC80-AACDA4525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902" y="4164394"/>
            <a:ext cx="3168743" cy="243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2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B0802B-EFDB-4073-BE6F-0A8A69958DDE}"/>
              </a:ext>
            </a:extLst>
          </p:cNvPr>
          <p:cNvSpPr txBox="1">
            <a:spLocks/>
          </p:cNvSpPr>
          <p:nvPr/>
        </p:nvSpPr>
        <p:spPr>
          <a:xfrm>
            <a:off x="517584" y="1627789"/>
            <a:ext cx="7397383" cy="3689713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>
            <a:lvl1pPr marL="0" indent="0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/>
              <a:buNone/>
              <a:defRPr sz="2133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/>
              <a:buNone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18" indent="-182858" algn="l" defTabSz="39133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2"/>
              </a:buClr>
              <a:buSzPct val="100000"/>
              <a:buFont typeface="Arial"/>
              <a:buChar char="•"/>
              <a:tabLst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430" indent="-182858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00000"/>
              <a:buFont typeface="Arial"/>
              <a:buChar char="•"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143" indent="-182858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4"/>
              </a:buClr>
              <a:buSzPct val="100000"/>
              <a:buFont typeface="Arial"/>
              <a:buChar char="•"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6571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5953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5328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4706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60" lvl="2" indent="0">
              <a:spcAft>
                <a:spcPts val="1800"/>
              </a:spcAft>
              <a:buNone/>
            </a:pPr>
            <a:r>
              <a:rPr lang="en-US" sz="2400" dirty="0">
                <a:solidFill>
                  <a:srgbClr val="141B4D"/>
                </a:solidFill>
              </a:rPr>
              <a:t>When you think “</a:t>
            </a:r>
            <a:r>
              <a:rPr lang="en-US" sz="2400" b="1" dirty="0">
                <a:solidFill>
                  <a:srgbClr val="141B4D"/>
                </a:solidFill>
              </a:rPr>
              <a:t>AMI</a:t>
            </a:r>
            <a:r>
              <a:rPr lang="en-US" sz="2400" dirty="0">
                <a:solidFill>
                  <a:srgbClr val="141B4D"/>
                </a:solidFill>
              </a:rPr>
              <a:t>,” what one word comes to mind?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874579-683E-43EA-8C13-48AAB19339DD}"/>
              </a:ext>
            </a:extLst>
          </p:cNvPr>
          <p:cNvSpPr txBox="1">
            <a:spLocks/>
          </p:cNvSpPr>
          <p:nvPr/>
        </p:nvSpPr>
        <p:spPr>
          <a:xfrm>
            <a:off x="517585" y="960879"/>
            <a:ext cx="7116792" cy="614855"/>
          </a:xfrm>
          <a:prstGeom prst="rect">
            <a:avLst/>
          </a:prstGeom>
        </p:spPr>
        <p:txBody>
          <a:bodyPr vert="horz" lIns="91440" tIns="38958" rIns="91440" bIns="38958" rtlCol="0" anchor="t" anchorCtr="0">
            <a:noAutofit/>
          </a:bodyPr>
          <a:lstStyle>
            <a:lvl1pPr marL="0" indent="0" algn="l" defTabSz="519382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200" spc="150" dirty="0">
                <a:solidFill>
                  <a:schemeClr val="accent2"/>
                </a:solidFill>
              </a:rPr>
              <a:t>AMI </a:t>
            </a:r>
            <a:r>
              <a:rPr lang="en-US" sz="1200" spc="150" dirty="0">
                <a:solidFill>
                  <a:schemeClr val="accent6">
                    <a:lumMod val="90000"/>
                  </a:schemeClr>
                </a:solidFill>
              </a:rPr>
              <a:t>|</a:t>
            </a:r>
            <a:r>
              <a:rPr lang="en-US" sz="1200" spc="150" dirty="0">
                <a:solidFill>
                  <a:schemeClr val="accent2"/>
                </a:solidFill>
              </a:rPr>
              <a:t> ADVANCED METERING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1AE38-61EE-2E64-8A7B-34BFF6DB4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38187-0060-ADA2-5082-EBDDF76CE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6531E-31F6-4B97-9A92-1FE8A8960D3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2E93FB4-2926-93A1-1302-EE25ACC96998}"/>
              </a:ext>
            </a:extLst>
          </p:cNvPr>
          <p:cNvSpPr/>
          <p:nvPr/>
        </p:nvSpPr>
        <p:spPr bwMode="hidden">
          <a:xfrm flipH="1">
            <a:off x="6681305" y="908824"/>
            <a:ext cx="4951257" cy="5950465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4572000"/>
              <a:gd name="connsiteY0" fmla="*/ 0 h 5143500"/>
              <a:gd name="connsiteX1" fmla="*/ 1528091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3694422"/>
              <a:gd name="connsiteY0" fmla="*/ 0 h 5143500"/>
              <a:gd name="connsiteX1" fmla="*/ 1528091 w 3694422"/>
              <a:gd name="connsiteY1" fmla="*/ 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2279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69110 w 3694422"/>
              <a:gd name="connsiteY1" fmla="*/ 35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2501930 w 3694422"/>
              <a:gd name="connsiteY1" fmla="*/ 5374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967 h 5144467"/>
              <a:gd name="connsiteX1" fmla="*/ 2509979 w 3694422"/>
              <a:gd name="connsiteY1" fmla="*/ 0 h 5144467"/>
              <a:gd name="connsiteX2" fmla="*/ 3694422 w 3694422"/>
              <a:gd name="connsiteY2" fmla="*/ 5144467 h 5144467"/>
              <a:gd name="connsiteX3" fmla="*/ 0 w 3694422"/>
              <a:gd name="connsiteY3" fmla="*/ 5144467 h 5144467"/>
              <a:gd name="connsiteX4" fmla="*/ 0 w 3694422"/>
              <a:gd name="connsiteY4" fmla="*/ 967 h 514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4422" h="5144467">
                <a:moveTo>
                  <a:pt x="0" y="967"/>
                </a:moveTo>
                <a:lnTo>
                  <a:pt x="2509979" y="0"/>
                </a:lnTo>
                <a:lnTo>
                  <a:pt x="3694422" y="5144467"/>
                </a:lnTo>
                <a:lnTo>
                  <a:pt x="0" y="5144467"/>
                </a:lnTo>
                <a:lnTo>
                  <a:pt x="0" y="967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13757" r="133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86C1FD1-E78B-B047-0E0D-052CE5F9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Zero-Infrastructure AMI</a:t>
            </a:r>
          </a:p>
        </p:txBody>
      </p:sp>
    </p:spTree>
    <p:extLst>
      <p:ext uri="{BB962C8B-B14F-4D97-AF65-F5344CB8AC3E}">
        <p14:creationId xmlns:p14="http://schemas.microsoft.com/office/powerpoint/2010/main" val="237181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B0802B-EFDB-4073-BE6F-0A8A69958DDE}"/>
              </a:ext>
            </a:extLst>
          </p:cNvPr>
          <p:cNvSpPr txBox="1">
            <a:spLocks/>
          </p:cNvSpPr>
          <p:nvPr/>
        </p:nvSpPr>
        <p:spPr>
          <a:xfrm>
            <a:off x="517584" y="1627789"/>
            <a:ext cx="7397383" cy="3689713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>
            <a:lvl1pPr marL="0" indent="0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/>
              <a:buNone/>
              <a:defRPr sz="2133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/>
              <a:buNone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18" indent="-182858" algn="l" defTabSz="39133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2"/>
              </a:buClr>
              <a:buSzPct val="100000"/>
              <a:buFont typeface="Arial"/>
              <a:buChar char="•"/>
              <a:tabLst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430" indent="-182858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00000"/>
              <a:buFont typeface="Arial"/>
              <a:buChar char="•"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143" indent="-182858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4"/>
              </a:buClr>
              <a:buSzPct val="100000"/>
              <a:buFont typeface="Arial"/>
              <a:buChar char="•"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6571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5953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5328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4706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800"/>
              </a:spcAft>
            </a:pPr>
            <a:r>
              <a:rPr lang="en-US" sz="2400" dirty="0"/>
              <a:t>Majority AMI Solutions Require Costly Infrastructure: </a:t>
            </a:r>
          </a:p>
          <a:p>
            <a:pPr lvl="3">
              <a:spcAft>
                <a:spcPts val="1800"/>
              </a:spcAft>
            </a:pPr>
            <a:r>
              <a:rPr lang="en-US" sz="2000" dirty="0"/>
              <a:t>Towers, Repeaters, Collectors, Access Points, etc.</a:t>
            </a:r>
          </a:p>
          <a:p>
            <a:pPr lvl="2">
              <a:spcAft>
                <a:spcPts val="1800"/>
              </a:spcAft>
            </a:pPr>
            <a:r>
              <a:rPr lang="en-US" sz="2400" dirty="0"/>
              <a:t>Many Require Additional Resources: </a:t>
            </a:r>
          </a:p>
          <a:p>
            <a:pPr lvl="3">
              <a:spcAft>
                <a:spcPts val="1800"/>
              </a:spcAft>
            </a:pPr>
            <a:r>
              <a:rPr lang="en-US" sz="2000" dirty="0"/>
              <a:t>Network Administrators, DBA’s, RF-Techs, etc.</a:t>
            </a:r>
          </a:p>
          <a:p>
            <a:pPr lvl="2">
              <a:spcAft>
                <a:spcPts val="1800"/>
              </a:spcAft>
            </a:pPr>
            <a:r>
              <a:rPr lang="en-US" sz="2400" b="1" dirty="0"/>
              <a:t>Many AMI Technology Flavors</a:t>
            </a:r>
            <a:endParaRPr lang="en-US" sz="2000" b="1" dirty="0"/>
          </a:p>
          <a:p>
            <a:pPr lvl="2">
              <a:spcAft>
                <a:spcPts val="1800"/>
              </a:spcAft>
            </a:pPr>
            <a:endParaRPr lang="en-US" sz="2400" dirty="0">
              <a:solidFill>
                <a:srgbClr val="141B4D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874579-683E-43EA-8C13-48AAB19339DD}"/>
              </a:ext>
            </a:extLst>
          </p:cNvPr>
          <p:cNvSpPr txBox="1">
            <a:spLocks/>
          </p:cNvSpPr>
          <p:nvPr/>
        </p:nvSpPr>
        <p:spPr>
          <a:xfrm>
            <a:off x="517585" y="960879"/>
            <a:ext cx="7116792" cy="614855"/>
          </a:xfrm>
          <a:prstGeom prst="rect">
            <a:avLst/>
          </a:prstGeom>
        </p:spPr>
        <p:txBody>
          <a:bodyPr vert="horz" lIns="91440" tIns="38958" rIns="91440" bIns="38958" rtlCol="0" anchor="t" anchorCtr="0">
            <a:noAutofit/>
          </a:bodyPr>
          <a:lstStyle>
            <a:lvl1pPr marL="0" indent="0" algn="l" defTabSz="519382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200" spc="150" dirty="0">
                <a:solidFill>
                  <a:schemeClr val="accent2"/>
                </a:solidFill>
              </a:rPr>
              <a:t>AMI </a:t>
            </a:r>
            <a:r>
              <a:rPr lang="en-US" sz="1200" spc="150" dirty="0">
                <a:solidFill>
                  <a:schemeClr val="accent6">
                    <a:lumMod val="90000"/>
                  </a:schemeClr>
                </a:solidFill>
              </a:rPr>
              <a:t>|</a:t>
            </a:r>
            <a:r>
              <a:rPr lang="en-US" sz="1200" spc="150" dirty="0">
                <a:solidFill>
                  <a:schemeClr val="accent2"/>
                </a:solidFill>
              </a:rPr>
              <a:t> ADVANCED METERING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1AE38-61EE-2E64-8A7B-34BFF6DB4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38187-0060-ADA2-5082-EBDDF76CE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6531E-31F6-4B97-9A92-1FE8A8960D3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2E93FB4-2926-93A1-1302-EE25ACC96998}"/>
              </a:ext>
            </a:extLst>
          </p:cNvPr>
          <p:cNvSpPr/>
          <p:nvPr/>
        </p:nvSpPr>
        <p:spPr bwMode="hidden">
          <a:xfrm flipH="1">
            <a:off x="6681305" y="908824"/>
            <a:ext cx="4951257" cy="5950465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4572000"/>
              <a:gd name="connsiteY0" fmla="*/ 0 h 5143500"/>
              <a:gd name="connsiteX1" fmla="*/ 1528091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3694422"/>
              <a:gd name="connsiteY0" fmla="*/ 0 h 5143500"/>
              <a:gd name="connsiteX1" fmla="*/ 1528091 w 3694422"/>
              <a:gd name="connsiteY1" fmla="*/ 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2279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69110 w 3694422"/>
              <a:gd name="connsiteY1" fmla="*/ 35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2501930 w 3694422"/>
              <a:gd name="connsiteY1" fmla="*/ 5374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967 h 5144467"/>
              <a:gd name="connsiteX1" fmla="*/ 2509979 w 3694422"/>
              <a:gd name="connsiteY1" fmla="*/ 0 h 5144467"/>
              <a:gd name="connsiteX2" fmla="*/ 3694422 w 3694422"/>
              <a:gd name="connsiteY2" fmla="*/ 5144467 h 5144467"/>
              <a:gd name="connsiteX3" fmla="*/ 0 w 3694422"/>
              <a:gd name="connsiteY3" fmla="*/ 5144467 h 5144467"/>
              <a:gd name="connsiteX4" fmla="*/ 0 w 3694422"/>
              <a:gd name="connsiteY4" fmla="*/ 967 h 514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4422" h="5144467">
                <a:moveTo>
                  <a:pt x="0" y="967"/>
                </a:moveTo>
                <a:lnTo>
                  <a:pt x="2509979" y="0"/>
                </a:lnTo>
                <a:lnTo>
                  <a:pt x="3694422" y="5144467"/>
                </a:lnTo>
                <a:lnTo>
                  <a:pt x="0" y="5144467"/>
                </a:lnTo>
                <a:lnTo>
                  <a:pt x="0" y="967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13757" r="133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86C1FD1-E78B-B047-0E0D-052CE5F9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Zero-Infrastructure AMI</a:t>
            </a:r>
          </a:p>
        </p:txBody>
      </p:sp>
    </p:spTree>
    <p:extLst>
      <p:ext uri="{BB962C8B-B14F-4D97-AF65-F5344CB8AC3E}">
        <p14:creationId xmlns:p14="http://schemas.microsoft.com/office/powerpoint/2010/main" val="41563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B0802B-EFDB-4073-BE6F-0A8A69958DDE}"/>
              </a:ext>
            </a:extLst>
          </p:cNvPr>
          <p:cNvSpPr txBox="1">
            <a:spLocks/>
          </p:cNvSpPr>
          <p:nvPr/>
        </p:nvSpPr>
        <p:spPr>
          <a:xfrm>
            <a:off x="517585" y="1627789"/>
            <a:ext cx="6994260" cy="3689713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>
            <a:lvl1pPr marL="0" indent="0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/>
              <a:buNone/>
              <a:defRPr sz="2133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/>
              <a:buNone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18" indent="-182858" algn="l" defTabSz="39133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2"/>
              </a:buClr>
              <a:buSzPct val="100000"/>
              <a:buFont typeface="Arial"/>
              <a:buChar char="•"/>
              <a:tabLst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430" indent="-182858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00000"/>
              <a:buFont typeface="Arial"/>
              <a:buChar char="•"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143" indent="-182858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4"/>
              </a:buClr>
              <a:buSzPct val="100000"/>
              <a:buFont typeface="Arial"/>
              <a:buChar char="•"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6571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5953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5328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4706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800"/>
              </a:spcAft>
            </a:pPr>
            <a:r>
              <a:rPr lang="en-US" sz="2400" dirty="0"/>
              <a:t>Defining Zero-Infrastructure AMI</a:t>
            </a:r>
          </a:p>
          <a:p>
            <a:pPr lvl="3">
              <a:spcAft>
                <a:spcPts val="1800"/>
              </a:spcAft>
            </a:pPr>
            <a:r>
              <a:rPr lang="en-US" sz="2000" dirty="0"/>
              <a:t>No Costly Infrastructure to Install/Maintain</a:t>
            </a:r>
          </a:p>
          <a:p>
            <a:pPr lvl="3">
              <a:spcAft>
                <a:spcPts val="1800"/>
              </a:spcAft>
            </a:pPr>
            <a:r>
              <a:rPr lang="en-US" sz="2000" dirty="0"/>
              <a:t>Communications Under-Glass</a:t>
            </a:r>
          </a:p>
          <a:p>
            <a:pPr lvl="3">
              <a:spcAft>
                <a:spcPts val="1800"/>
              </a:spcAft>
            </a:pPr>
            <a:r>
              <a:rPr lang="en-US" sz="2000" dirty="0"/>
              <a:t>IT Friendly / Cloud Hosted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874579-683E-43EA-8C13-48AAB19339DD}"/>
              </a:ext>
            </a:extLst>
          </p:cNvPr>
          <p:cNvSpPr txBox="1">
            <a:spLocks/>
          </p:cNvSpPr>
          <p:nvPr/>
        </p:nvSpPr>
        <p:spPr>
          <a:xfrm>
            <a:off x="517585" y="960879"/>
            <a:ext cx="7116792" cy="614855"/>
          </a:xfrm>
          <a:prstGeom prst="rect">
            <a:avLst/>
          </a:prstGeom>
        </p:spPr>
        <p:txBody>
          <a:bodyPr vert="horz" lIns="91440" tIns="38958" rIns="91440" bIns="38958" rtlCol="0" anchor="t" anchorCtr="0">
            <a:noAutofit/>
          </a:bodyPr>
          <a:lstStyle>
            <a:lvl1pPr marL="0" indent="0" algn="l" defTabSz="519382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200" spc="150" dirty="0">
                <a:solidFill>
                  <a:schemeClr val="accent2"/>
                </a:solidFill>
              </a:rPr>
              <a:t>AMI </a:t>
            </a:r>
            <a:r>
              <a:rPr lang="en-US" sz="1200" spc="150" dirty="0">
                <a:solidFill>
                  <a:schemeClr val="accent6">
                    <a:lumMod val="90000"/>
                  </a:schemeClr>
                </a:solidFill>
              </a:rPr>
              <a:t>|</a:t>
            </a:r>
            <a:r>
              <a:rPr lang="en-US" sz="1200" spc="150" dirty="0">
                <a:solidFill>
                  <a:schemeClr val="accent2"/>
                </a:solidFill>
              </a:rPr>
              <a:t> ADVANCED METERING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1AE38-61EE-2E64-8A7B-34BFF6DB4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38187-0060-ADA2-5082-EBDDF76CE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6531E-31F6-4B97-9A92-1FE8A8960D3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2E93FB4-2926-93A1-1302-EE25ACC96998}"/>
              </a:ext>
            </a:extLst>
          </p:cNvPr>
          <p:cNvSpPr/>
          <p:nvPr/>
        </p:nvSpPr>
        <p:spPr bwMode="hidden">
          <a:xfrm flipH="1">
            <a:off x="6681305" y="908824"/>
            <a:ext cx="4951257" cy="5950465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4572000"/>
              <a:gd name="connsiteY0" fmla="*/ 0 h 5143500"/>
              <a:gd name="connsiteX1" fmla="*/ 1528091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3694422"/>
              <a:gd name="connsiteY0" fmla="*/ 0 h 5143500"/>
              <a:gd name="connsiteX1" fmla="*/ 1528091 w 3694422"/>
              <a:gd name="connsiteY1" fmla="*/ 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2279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69110 w 3694422"/>
              <a:gd name="connsiteY1" fmla="*/ 35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2501930 w 3694422"/>
              <a:gd name="connsiteY1" fmla="*/ 5374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967 h 5144467"/>
              <a:gd name="connsiteX1" fmla="*/ 2509979 w 3694422"/>
              <a:gd name="connsiteY1" fmla="*/ 0 h 5144467"/>
              <a:gd name="connsiteX2" fmla="*/ 3694422 w 3694422"/>
              <a:gd name="connsiteY2" fmla="*/ 5144467 h 5144467"/>
              <a:gd name="connsiteX3" fmla="*/ 0 w 3694422"/>
              <a:gd name="connsiteY3" fmla="*/ 5144467 h 5144467"/>
              <a:gd name="connsiteX4" fmla="*/ 0 w 3694422"/>
              <a:gd name="connsiteY4" fmla="*/ 967 h 514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4422" h="5144467">
                <a:moveTo>
                  <a:pt x="0" y="967"/>
                </a:moveTo>
                <a:lnTo>
                  <a:pt x="2509979" y="0"/>
                </a:lnTo>
                <a:lnTo>
                  <a:pt x="3694422" y="5144467"/>
                </a:lnTo>
                <a:lnTo>
                  <a:pt x="0" y="5144467"/>
                </a:lnTo>
                <a:lnTo>
                  <a:pt x="0" y="967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13757" r="133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86C1FD1-E78B-B047-0E0D-052CE5F9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Zero-Infrastructure AMI</a:t>
            </a:r>
          </a:p>
        </p:txBody>
      </p:sp>
    </p:spTree>
    <p:extLst>
      <p:ext uri="{BB962C8B-B14F-4D97-AF65-F5344CB8AC3E}">
        <p14:creationId xmlns:p14="http://schemas.microsoft.com/office/powerpoint/2010/main" val="79987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B0802B-EFDB-4073-BE6F-0A8A69958DDE}"/>
              </a:ext>
            </a:extLst>
          </p:cNvPr>
          <p:cNvSpPr txBox="1">
            <a:spLocks/>
          </p:cNvSpPr>
          <p:nvPr/>
        </p:nvSpPr>
        <p:spPr>
          <a:xfrm>
            <a:off x="517584" y="1627789"/>
            <a:ext cx="7116791" cy="3689713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>
            <a:lvl1pPr marL="0" indent="0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/>
              <a:buNone/>
              <a:defRPr sz="2133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/>
              <a:buNone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18" indent="-182858" algn="l" defTabSz="39133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2"/>
              </a:buClr>
              <a:buSzPct val="100000"/>
              <a:buFont typeface="Arial"/>
              <a:buChar char="•"/>
              <a:tabLst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430" indent="-182858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00000"/>
              <a:buFont typeface="Arial"/>
              <a:buChar char="•"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143" indent="-182858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4"/>
              </a:buClr>
              <a:buSzPct val="100000"/>
              <a:buFont typeface="Arial"/>
              <a:buChar char="•"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6571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5953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5328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4706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200"/>
              </a:spcAft>
            </a:pPr>
            <a:r>
              <a:rPr lang="en-US" sz="2400" dirty="0"/>
              <a:t>Zero-Infrastructure AMI</a:t>
            </a:r>
          </a:p>
          <a:p>
            <a:pPr lvl="3">
              <a:spcAft>
                <a:spcPts val="1200"/>
              </a:spcAft>
            </a:pPr>
            <a:r>
              <a:rPr lang="en-US" sz="2000" dirty="0"/>
              <a:t>Cellular-Only</a:t>
            </a:r>
          </a:p>
          <a:p>
            <a:pPr lvl="4">
              <a:spcAft>
                <a:spcPts val="1200"/>
              </a:spcAft>
            </a:pPr>
            <a:r>
              <a:rPr lang="en-US" sz="2000" dirty="0"/>
              <a:t>Full deployment or tactical</a:t>
            </a:r>
          </a:p>
          <a:p>
            <a:pPr lvl="3">
              <a:spcAft>
                <a:spcPts val="1200"/>
              </a:spcAft>
            </a:pPr>
            <a:r>
              <a:rPr lang="en-US" sz="2000" dirty="0"/>
              <a:t>Cellular-RF Mesh Hybrid </a:t>
            </a:r>
          </a:p>
          <a:p>
            <a:pPr lvl="4">
              <a:spcAft>
                <a:spcPts val="1200"/>
              </a:spcAft>
            </a:pPr>
            <a:r>
              <a:rPr lang="en-US" sz="2000" dirty="0"/>
              <a:t>Full deployment (great for small – medium size utilities)</a:t>
            </a:r>
          </a:p>
          <a:p>
            <a:pPr lvl="3">
              <a:spcAft>
                <a:spcPts val="1200"/>
              </a:spcAft>
            </a:pPr>
            <a:r>
              <a:rPr lang="en-US" sz="2000" dirty="0"/>
              <a:t>Fiber</a:t>
            </a:r>
          </a:p>
          <a:p>
            <a:pPr lvl="4">
              <a:spcAft>
                <a:spcPts val="1200"/>
              </a:spcAft>
            </a:pPr>
            <a:r>
              <a:rPr lang="en-US" sz="2000" dirty="0"/>
              <a:t>On the rise especially with the electric cooperatives</a:t>
            </a:r>
          </a:p>
          <a:p>
            <a:pPr lvl="4">
              <a:spcAft>
                <a:spcPts val="1200"/>
              </a:spcAft>
            </a:pPr>
            <a:r>
              <a:rPr lang="en-US" sz="2000" dirty="0"/>
              <a:t>Fiber to pole or Fiber to home solutions</a:t>
            </a:r>
          </a:p>
          <a:p>
            <a:pPr lvl="4">
              <a:spcAft>
                <a:spcPts val="1200"/>
              </a:spcAft>
            </a:pPr>
            <a:endParaRPr lang="en-US" sz="2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874579-683E-43EA-8C13-48AAB19339DD}"/>
              </a:ext>
            </a:extLst>
          </p:cNvPr>
          <p:cNvSpPr txBox="1">
            <a:spLocks/>
          </p:cNvSpPr>
          <p:nvPr/>
        </p:nvSpPr>
        <p:spPr>
          <a:xfrm>
            <a:off x="517585" y="960879"/>
            <a:ext cx="7116792" cy="614855"/>
          </a:xfrm>
          <a:prstGeom prst="rect">
            <a:avLst/>
          </a:prstGeom>
        </p:spPr>
        <p:txBody>
          <a:bodyPr vert="horz" lIns="91440" tIns="38958" rIns="91440" bIns="38958" rtlCol="0" anchor="t" anchorCtr="0">
            <a:noAutofit/>
          </a:bodyPr>
          <a:lstStyle>
            <a:lvl1pPr marL="0" indent="0" algn="l" defTabSz="519382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200" spc="150" dirty="0">
                <a:solidFill>
                  <a:schemeClr val="accent2"/>
                </a:solidFill>
              </a:rPr>
              <a:t>AMI </a:t>
            </a:r>
            <a:r>
              <a:rPr lang="en-US" sz="1200" spc="150" dirty="0">
                <a:solidFill>
                  <a:schemeClr val="accent6">
                    <a:lumMod val="90000"/>
                  </a:schemeClr>
                </a:solidFill>
              </a:rPr>
              <a:t>|</a:t>
            </a:r>
            <a:r>
              <a:rPr lang="en-US" sz="1200" spc="150" dirty="0">
                <a:solidFill>
                  <a:schemeClr val="accent2"/>
                </a:solidFill>
              </a:rPr>
              <a:t> ADVANCED METERING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1AE38-61EE-2E64-8A7B-34BFF6DB4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38187-0060-ADA2-5082-EBDDF76CE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6531E-31F6-4B97-9A92-1FE8A8960D3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2E93FB4-2926-93A1-1302-EE25ACC96998}"/>
              </a:ext>
            </a:extLst>
          </p:cNvPr>
          <p:cNvSpPr/>
          <p:nvPr/>
        </p:nvSpPr>
        <p:spPr bwMode="hidden">
          <a:xfrm flipH="1">
            <a:off x="6681305" y="908824"/>
            <a:ext cx="4951257" cy="5950465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4572000"/>
              <a:gd name="connsiteY0" fmla="*/ 0 h 5143500"/>
              <a:gd name="connsiteX1" fmla="*/ 1528091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3694422"/>
              <a:gd name="connsiteY0" fmla="*/ 0 h 5143500"/>
              <a:gd name="connsiteX1" fmla="*/ 1528091 w 3694422"/>
              <a:gd name="connsiteY1" fmla="*/ 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2279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69110 w 3694422"/>
              <a:gd name="connsiteY1" fmla="*/ 35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2501930 w 3694422"/>
              <a:gd name="connsiteY1" fmla="*/ 5374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967 h 5144467"/>
              <a:gd name="connsiteX1" fmla="*/ 2509979 w 3694422"/>
              <a:gd name="connsiteY1" fmla="*/ 0 h 5144467"/>
              <a:gd name="connsiteX2" fmla="*/ 3694422 w 3694422"/>
              <a:gd name="connsiteY2" fmla="*/ 5144467 h 5144467"/>
              <a:gd name="connsiteX3" fmla="*/ 0 w 3694422"/>
              <a:gd name="connsiteY3" fmla="*/ 5144467 h 5144467"/>
              <a:gd name="connsiteX4" fmla="*/ 0 w 3694422"/>
              <a:gd name="connsiteY4" fmla="*/ 967 h 514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4422" h="5144467">
                <a:moveTo>
                  <a:pt x="0" y="967"/>
                </a:moveTo>
                <a:lnTo>
                  <a:pt x="2509979" y="0"/>
                </a:lnTo>
                <a:lnTo>
                  <a:pt x="3694422" y="5144467"/>
                </a:lnTo>
                <a:lnTo>
                  <a:pt x="0" y="5144467"/>
                </a:lnTo>
                <a:lnTo>
                  <a:pt x="0" y="967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13757" r="133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86C1FD1-E78B-B047-0E0D-052CE5F9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Zero-Infrastructure AMI</a:t>
            </a:r>
          </a:p>
        </p:txBody>
      </p:sp>
    </p:spTree>
    <p:extLst>
      <p:ext uri="{BB962C8B-B14F-4D97-AF65-F5344CB8AC3E}">
        <p14:creationId xmlns:p14="http://schemas.microsoft.com/office/powerpoint/2010/main" val="43788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B0802B-EFDB-4073-BE6F-0A8A69958DDE}"/>
              </a:ext>
            </a:extLst>
          </p:cNvPr>
          <p:cNvSpPr txBox="1">
            <a:spLocks/>
          </p:cNvSpPr>
          <p:nvPr/>
        </p:nvSpPr>
        <p:spPr>
          <a:xfrm>
            <a:off x="517584" y="1627789"/>
            <a:ext cx="6591139" cy="3689713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>
            <a:lvl1pPr marL="0" indent="0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/>
              <a:buNone/>
              <a:defRPr sz="2133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/>
              <a:buNone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18" indent="-182858" algn="l" defTabSz="39133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tx2"/>
              </a:buClr>
              <a:buSzPct val="100000"/>
              <a:buFont typeface="Arial"/>
              <a:buChar char="•"/>
              <a:tabLst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430" indent="-182858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00000"/>
              <a:buFont typeface="Arial"/>
              <a:buChar char="•"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143" indent="-182858" algn="l" defTabSz="5193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4"/>
              </a:buClr>
              <a:buSzPct val="100000"/>
              <a:buFont typeface="Arial"/>
              <a:buChar char="•"/>
              <a:defRPr sz="2133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6571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5953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5328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4706" indent="-259690" algn="l" defTabSz="519382" rtl="0" eaLnBrk="1" latinLnBrk="0" hangingPunct="1">
              <a:spcBef>
                <a:spcPct val="20000"/>
              </a:spcBef>
              <a:buFont typeface="Arial"/>
              <a:buChar char="•"/>
              <a:defRPr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Aft>
                <a:spcPts val="1200"/>
              </a:spcAft>
            </a:pPr>
            <a:r>
              <a:rPr lang="en-US" sz="2400" dirty="0"/>
              <a:t>Zero-Infrastructure AMI cont.</a:t>
            </a:r>
          </a:p>
          <a:p>
            <a:pPr lvl="3">
              <a:spcAft>
                <a:spcPts val="1200"/>
              </a:spcAft>
            </a:pPr>
            <a:r>
              <a:rPr lang="en-US" sz="2000" dirty="0"/>
              <a:t>Leveraging Private LTE</a:t>
            </a:r>
          </a:p>
          <a:p>
            <a:pPr lvl="4">
              <a:spcAft>
                <a:spcPts val="1200"/>
              </a:spcAft>
            </a:pPr>
            <a:r>
              <a:rPr lang="en-US" sz="2000" dirty="0"/>
              <a:t>Mostly applicable to large utilities / IOU’s</a:t>
            </a:r>
          </a:p>
          <a:p>
            <a:pPr lvl="4">
              <a:spcAft>
                <a:spcPts val="1200"/>
              </a:spcAft>
            </a:pPr>
            <a:r>
              <a:rPr lang="en-US" sz="2000" dirty="0"/>
              <a:t>Protect lifespan of the data backhaul</a:t>
            </a:r>
          </a:p>
          <a:p>
            <a:pPr lvl="4">
              <a:spcAft>
                <a:spcPts val="1200"/>
              </a:spcAft>
            </a:pPr>
            <a:r>
              <a:rPr lang="en-US" sz="2000" dirty="0"/>
              <a:t>Easy access to higher frequencies </a:t>
            </a:r>
            <a:r>
              <a:rPr lang="en-US" sz="2000"/>
              <a:t>and amounts of </a:t>
            </a:r>
            <a:r>
              <a:rPr lang="en-US" sz="2000" dirty="0"/>
              <a:t>interval data for AMI </a:t>
            </a:r>
            <a:r>
              <a:rPr lang="en-US" sz="2000"/>
              <a:t>2.0 applications</a:t>
            </a:r>
            <a:endParaRPr lang="en-US" sz="2000" dirty="0"/>
          </a:p>
          <a:p>
            <a:pPr lvl="4">
              <a:spcAft>
                <a:spcPts val="1200"/>
              </a:spcAft>
            </a:pPr>
            <a:endParaRPr lang="en-US" sz="2000" dirty="0"/>
          </a:p>
          <a:p>
            <a:pPr lvl="4">
              <a:spcAft>
                <a:spcPts val="1200"/>
              </a:spcAft>
            </a:pPr>
            <a:endParaRPr lang="en-US" sz="2000" dirty="0"/>
          </a:p>
          <a:p>
            <a:pPr lvl="4">
              <a:spcAft>
                <a:spcPts val="1200"/>
              </a:spcAft>
            </a:pPr>
            <a:endParaRPr lang="en-US" sz="2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874579-683E-43EA-8C13-48AAB19339DD}"/>
              </a:ext>
            </a:extLst>
          </p:cNvPr>
          <p:cNvSpPr txBox="1">
            <a:spLocks/>
          </p:cNvSpPr>
          <p:nvPr/>
        </p:nvSpPr>
        <p:spPr>
          <a:xfrm>
            <a:off x="517585" y="960879"/>
            <a:ext cx="7116792" cy="614855"/>
          </a:xfrm>
          <a:prstGeom prst="rect">
            <a:avLst/>
          </a:prstGeom>
        </p:spPr>
        <p:txBody>
          <a:bodyPr vert="horz" lIns="91440" tIns="38958" rIns="91440" bIns="38958" rtlCol="0" anchor="t" anchorCtr="0">
            <a:noAutofit/>
          </a:bodyPr>
          <a:lstStyle>
            <a:lvl1pPr marL="0" indent="0" algn="l" defTabSz="519382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200" spc="150" dirty="0">
                <a:solidFill>
                  <a:schemeClr val="accent2"/>
                </a:solidFill>
              </a:rPr>
              <a:t>AMI </a:t>
            </a:r>
            <a:r>
              <a:rPr lang="en-US" sz="1200" spc="150" dirty="0">
                <a:solidFill>
                  <a:schemeClr val="accent6">
                    <a:lumMod val="90000"/>
                  </a:schemeClr>
                </a:solidFill>
              </a:rPr>
              <a:t>|</a:t>
            </a:r>
            <a:r>
              <a:rPr lang="en-US" sz="1200" spc="150" dirty="0">
                <a:solidFill>
                  <a:schemeClr val="accent2"/>
                </a:solidFill>
              </a:rPr>
              <a:t> ADVANCED METERING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1AE38-61EE-2E64-8A7B-34BFF6DB4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tescometering.com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38187-0060-ADA2-5082-EBDDF76CE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56531E-31F6-4B97-9A92-1FE8A8960D3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2E93FB4-2926-93A1-1302-EE25ACC96998}"/>
              </a:ext>
            </a:extLst>
          </p:cNvPr>
          <p:cNvSpPr/>
          <p:nvPr/>
        </p:nvSpPr>
        <p:spPr bwMode="hidden">
          <a:xfrm flipH="1">
            <a:off x="6681305" y="908824"/>
            <a:ext cx="4951257" cy="5950465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4572000"/>
              <a:gd name="connsiteY0" fmla="*/ 0 h 5143500"/>
              <a:gd name="connsiteX1" fmla="*/ 1528091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3694422"/>
              <a:gd name="connsiteY0" fmla="*/ 0 h 5143500"/>
              <a:gd name="connsiteX1" fmla="*/ 1528091 w 3694422"/>
              <a:gd name="connsiteY1" fmla="*/ 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6137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82614 w 3694422"/>
              <a:gd name="connsiteY1" fmla="*/ 2279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1269110 w 3694422"/>
              <a:gd name="connsiteY1" fmla="*/ 350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0 h 5143500"/>
              <a:gd name="connsiteX1" fmla="*/ 2501930 w 3694422"/>
              <a:gd name="connsiteY1" fmla="*/ 5374 h 5143500"/>
              <a:gd name="connsiteX2" fmla="*/ 3694422 w 3694422"/>
              <a:gd name="connsiteY2" fmla="*/ 5143500 h 5143500"/>
              <a:gd name="connsiteX3" fmla="*/ 0 w 3694422"/>
              <a:gd name="connsiteY3" fmla="*/ 5143500 h 5143500"/>
              <a:gd name="connsiteX4" fmla="*/ 0 w 3694422"/>
              <a:gd name="connsiteY4" fmla="*/ 0 h 5143500"/>
              <a:gd name="connsiteX0" fmla="*/ 0 w 3694422"/>
              <a:gd name="connsiteY0" fmla="*/ 967 h 5144467"/>
              <a:gd name="connsiteX1" fmla="*/ 2509979 w 3694422"/>
              <a:gd name="connsiteY1" fmla="*/ 0 h 5144467"/>
              <a:gd name="connsiteX2" fmla="*/ 3694422 w 3694422"/>
              <a:gd name="connsiteY2" fmla="*/ 5144467 h 5144467"/>
              <a:gd name="connsiteX3" fmla="*/ 0 w 3694422"/>
              <a:gd name="connsiteY3" fmla="*/ 5144467 h 5144467"/>
              <a:gd name="connsiteX4" fmla="*/ 0 w 3694422"/>
              <a:gd name="connsiteY4" fmla="*/ 967 h 514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4422" h="5144467">
                <a:moveTo>
                  <a:pt x="0" y="967"/>
                </a:moveTo>
                <a:lnTo>
                  <a:pt x="2509979" y="0"/>
                </a:lnTo>
                <a:lnTo>
                  <a:pt x="3694422" y="5144467"/>
                </a:lnTo>
                <a:lnTo>
                  <a:pt x="0" y="5144467"/>
                </a:lnTo>
                <a:lnTo>
                  <a:pt x="0" y="967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13757" r="133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86C1FD1-E78B-B047-0E0D-052CE5F9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Zero-Infrastructure AMI</a:t>
            </a:r>
          </a:p>
        </p:txBody>
      </p:sp>
    </p:spTree>
    <p:extLst>
      <p:ext uri="{BB962C8B-B14F-4D97-AF65-F5344CB8AC3E}">
        <p14:creationId xmlns:p14="http://schemas.microsoft.com/office/powerpoint/2010/main" val="164271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56251A-BD67-4877-985A-684F94346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8525" y="1396699"/>
            <a:ext cx="8766495" cy="1557595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A6A596AA-8EF2-A238-9C6C-216D74BD2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2958" y="5223076"/>
            <a:ext cx="6839044" cy="1018291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Jon Scott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(404) 451-8444</a:t>
            </a:r>
          </a:p>
          <a:p>
            <a:pPr algn="r">
              <a:lnSpc>
                <a:spcPts val="2200"/>
              </a:lnSpc>
            </a:pPr>
            <a:r>
              <a:rPr lang="en-US" sz="2800" dirty="0">
                <a:solidFill>
                  <a:srgbClr val="C00000"/>
                </a:solidFill>
              </a:rPr>
              <a:t>jonathan.scott@nighthawkcontrol.com</a:t>
            </a:r>
          </a:p>
        </p:txBody>
      </p:sp>
    </p:spTree>
    <p:extLst>
      <p:ext uri="{BB962C8B-B14F-4D97-AF65-F5344CB8AC3E}">
        <p14:creationId xmlns:p14="http://schemas.microsoft.com/office/powerpoint/2010/main" val="2029848162"/>
      </p:ext>
    </p:extLst>
  </p:cSld>
  <p:clrMapOvr>
    <a:masterClrMapping/>
  </p:clrMapOvr>
</p:sld>
</file>

<file path=ppt/theme/theme1.xml><?xml version="1.0" encoding="utf-8"?>
<a:theme xmlns:a="http://schemas.openxmlformats.org/drawingml/2006/main" name="TESCO Template">
  <a:themeElements>
    <a:clrScheme name="TESCO">
      <a:dk1>
        <a:srgbClr val="000000"/>
      </a:dk1>
      <a:lt1>
        <a:srgbClr val="D8D8D8"/>
      </a:lt1>
      <a:dk2>
        <a:srgbClr val="4C5055"/>
      </a:dk2>
      <a:lt2>
        <a:srgbClr val="FFFFFF"/>
      </a:lt2>
      <a:accent1>
        <a:srgbClr val="E10027"/>
      </a:accent1>
      <a:accent2>
        <a:srgbClr val="000000"/>
      </a:accent2>
      <a:accent3>
        <a:srgbClr val="A5A5A5"/>
      </a:accent3>
      <a:accent4>
        <a:srgbClr val="FF3758"/>
      </a:accent4>
      <a:accent5>
        <a:srgbClr val="8A0017"/>
      </a:accent5>
      <a:accent6>
        <a:srgbClr val="FFB3C0"/>
      </a:accent6>
      <a:hlink>
        <a:srgbClr val="3F3F3F"/>
      </a:hlink>
      <a:folHlink>
        <a:srgbClr val="D8D8D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35005F94768442817AD2FB9DBD18EB" ma:contentTypeVersion="37" ma:contentTypeDescription="Create a new document." ma:contentTypeScope="" ma:versionID="f4f0ee8450a870a5bd2e577e1346d5a6">
  <xsd:schema xmlns:xsd="http://www.w3.org/2001/XMLSchema" xmlns:xs="http://www.w3.org/2001/XMLSchema" xmlns:p="http://schemas.microsoft.com/office/2006/metadata/properties" xmlns:ns2="283aafca-defe-4dd9-97c8-5138e0ece9dc" xmlns:ns3="6ad024af-bb4a-41d8-bad7-0d5cfda6a777" targetNamespace="http://schemas.microsoft.com/office/2006/metadata/properties" ma:root="true" ma:fieldsID="4f66c9dde7dda2b71a2b13655521d961" ns2:_="" ns3:_="">
    <xsd:import namespace="283aafca-defe-4dd9-97c8-5138e0ece9dc"/>
    <xsd:import namespace="6ad024af-bb4a-41d8-bad7-0d5cfda6a77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aafca-defe-4dd9-97c8-5138e0ece9d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024af-bb4a-41d8-bad7-0d5cfda6a7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83aafca-defe-4dd9-97c8-5138e0ece9dc">X4RM4HMEJPVD-1893981893-10070</_dlc_DocId>
    <_dlc_DocIdUrl xmlns="283aafca-defe-4dd9-97c8-5138e0ece9dc">
      <Url>https://mcwane.sharepoint.com/sites/Zinwave/custface/_layouts/15/DocIdRedir.aspx?ID=X4RM4HMEJPVD-1893981893-10070</Url>
      <Description>X4RM4HMEJPVD-1893981893-10070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9B756D-DE35-4785-A334-CB603C3B0E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3aafca-defe-4dd9-97c8-5138e0ece9dc"/>
    <ds:schemaRef ds:uri="6ad024af-bb4a-41d8-bad7-0d5cfda6a7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DFB58B-F371-406B-8F00-05D466844BE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F7F5789-0BBA-4355-913A-1ACA183F4B0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3aafca-defe-4dd9-97c8-5138e0ece9dc"/>
    <ds:schemaRef ds:uri="http://schemas.microsoft.com/office/2006/documentManagement/types"/>
    <ds:schemaRef ds:uri="http://purl.org/dc/elements/1.1/"/>
    <ds:schemaRef ds:uri="http://schemas.microsoft.com/office/2006/metadata/properties"/>
    <ds:schemaRef ds:uri="6ad024af-bb4a-41d8-bad7-0d5cfda6a777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039B52FD-CA9E-4150-82A4-52204AE3B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14262</TotalTime>
  <Words>246</Words>
  <Application>Microsoft Office PowerPoint</Application>
  <PresentationFormat>Widescreen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TESCO Template</vt:lpstr>
      <vt:lpstr>Zero-Infrastructure AMI</vt:lpstr>
      <vt:lpstr>Zero-Infrastructure AMI</vt:lpstr>
      <vt:lpstr>Zero-Infrastructure AMI</vt:lpstr>
      <vt:lpstr>Zero-Infrastructure AMI</vt:lpstr>
      <vt:lpstr>Zero-Infrastructure AMI</vt:lpstr>
      <vt:lpstr>Zero-Infrastructure AMI</vt:lpstr>
      <vt:lpstr>Zero-Infrastructure AMI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Raybourn</dc:creator>
  <cp:lastModifiedBy>Sandy Garcia</cp:lastModifiedBy>
  <cp:revision>50</cp:revision>
  <dcterms:created xsi:type="dcterms:W3CDTF">2020-03-17T02:20:56Z</dcterms:created>
  <dcterms:modified xsi:type="dcterms:W3CDTF">2023-03-10T19:30:58Z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0x0101005E35005F94768442817AD2FB9DBD18EB</vt:lpwstr>
  </property>
  <property fmtid="{D5CDD505-2E9C-101B-9397-08002B2CF9AE}" pid="3" name="_dlc_DocIdItemGuid">
    <vt:lpwstr>517e06ac-7e13-471b-abc2-5497d9bf61a5</vt:lpwstr>
  </property>
</Properties>
</file>