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59" r:id="rId2"/>
    <p:sldId id="329" r:id="rId3"/>
    <p:sldId id="428" r:id="rId4"/>
    <p:sldId id="405" r:id="rId5"/>
    <p:sldId id="361" r:id="rId6"/>
    <p:sldId id="408" r:id="rId7"/>
    <p:sldId id="406" r:id="rId8"/>
    <p:sldId id="433" r:id="rId9"/>
    <p:sldId id="434" r:id="rId10"/>
    <p:sldId id="435" r:id="rId11"/>
    <p:sldId id="436" r:id="rId12"/>
    <p:sldId id="448" r:id="rId13"/>
    <p:sldId id="421" r:id="rId14"/>
    <p:sldId id="422" r:id="rId15"/>
    <p:sldId id="411" r:id="rId16"/>
    <p:sldId id="449" r:id="rId17"/>
    <p:sldId id="450" r:id="rId18"/>
    <p:sldId id="451" r:id="rId19"/>
    <p:sldId id="442" r:id="rId20"/>
    <p:sldId id="443" r:id="rId21"/>
    <p:sldId id="452" r:id="rId22"/>
    <p:sldId id="453" r:id="rId23"/>
    <p:sldId id="437" r:id="rId24"/>
    <p:sldId id="439" r:id="rId25"/>
    <p:sldId id="440" r:id="rId26"/>
    <p:sldId id="441" r:id="rId27"/>
    <p:sldId id="360" r:id="rId28"/>
    <p:sldId id="277" r:id="rId29"/>
    <p:sldId id="371" r:id="rId30"/>
    <p:sldId id="278" r:id="rId31"/>
    <p:sldId id="279" r:id="rId32"/>
    <p:sldId id="454" r:id="rId33"/>
    <p:sldId id="457" r:id="rId34"/>
    <p:sldId id="458" r:id="rId35"/>
    <p:sldId id="455" r:id="rId36"/>
    <p:sldId id="348" r:id="rId37"/>
    <p:sldId id="342" r:id="rId38"/>
    <p:sldId id="343" r:id="rId39"/>
    <p:sldId id="344" r:id="rId40"/>
    <p:sldId id="345" r:id="rId41"/>
    <p:sldId id="460" r:id="rId4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 varScale="1">
        <p:scale>
          <a:sx n="108" d="100"/>
          <a:sy n="108" d="100"/>
        </p:scale>
        <p:origin x="172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5247" y="6332788"/>
            <a:ext cx="5915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19611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79028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83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3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60638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04" y="6087930"/>
            <a:ext cx="1219200" cy="625740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8610600" y="6400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fld id="{B5975DE6-0631-4050-86C7-0154B6BBE92B}" type="slidenum">
              <a:rPr lang="ru-RU" altLang="en-US" sz="1200" smtClean="0">
                <a:solidFill>
                  <a:schemeClr val="tx1"/>
                </a:solidFill>
              </a:rPr>
              <a:pPr algn="l" eaLnBrk="1" hangingPunct="1">
                <a:spcBef>
                  <a:spcPct val="0"/>
                </a:spcBef>
                <a:defRPr/>
              </a:pPr>
              <a:t>‹#›</a:t>
            </a:fld>
            <a:endParaRPr lang="ru-RU" altLang="en-US" sz="12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8" r:id="rId6"/>
    <p:sldLayoutId id="2147483660" r:id="rId7"/>
    <p:sldLayoutId id="2147483661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▪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Arial" pitchFamily="34" charset="0"/>
        <a:buChar char="♦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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</a:rPr>
              <a:t>10/02/2012</a:t>
            </a:r>
          </a:p>
        </p:txBody>
      </p:sp>
      <p:sp>
        <p:nvSpPr>
          <p:cNvPr id="2051" name="Slide Number Placeholder 4"/>
          <p:cNvSpPr txBox="1">
            <a:spLocks noGrp="1"/>
          </p:cNvSpPr>
          <p:nvPr/>
        </p:nvSpPr>
        <p:spPr bwMode="auto">
          <a:xfrm>
            <a:off x="3810000" y="6248400"/>
            <a:ext cx="1066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400" dirty="0">
                <a:solidFill>
                  <a:schemeClr val="tx1"/>
                </a:solidFill>
              </a:rPr>
              <a:t>Slide </a:t>
            </a:r>
            <a:fld id="{B5746CF4-46DD-45AD-BFA5-BAC84EE7E736}" type="slidenum">
              <a:rPr lang="en-US" altLang="en-US" sz="14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z="1400" dirty="0">
              <a:solidFill>
                <a:schemeClr val="tx1"/>
              </a:solidFill>
            </a:endParaRPr>
          </a:p>
        </p:txBody>
      </p:sp>
      <p:pic>
        <p:nvPicPr>
          <p:cNvPr id="2052" name="Picture 11" descr="tesco-ami-meter-f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9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1143000"/>
            <a:ext cx="91440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2030937" y="1615467"/>
            <a:ext cx="5208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2F549D"/>
                </a:solidFill>
              </a:rPr>
              <a:t>EV Charging Stations</a:t>
            </a:r>
          </a:p>
        </p:txBody>
      </p:sp>
      <p:pic>
        <p:nvPicPr>
          <p:cNvPr id="2056" name="Picture 17" descr="logo_pl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7" y="1928024"/>
            <a:ext cx="1905000" cy="94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62000" y="4800600"/>
            <a:ext cx="8229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Prepared by Tom Lawton, TESCO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The Eastern Specialty Company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For Southeastern Distribution Apparatus School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Module 200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Tuesday, November 9, 2021, 3-4 p.m.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A7F74-8F15-497C-8E7D-80306AF58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92" y="1971674"/>
            <a:ext cx="1894242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33447" y="265467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29400" cy="4756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1  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Multiple vehicles announced for 2022</a:t>
            </a:r>
          </a:p>
          <a:p>
            <a:pPr lvl="2" algn="ctr">
              <a:lnSpc>
                <a:spcPct val="90000"/>
              </a:lnSpc>
            </a:pPr>
            <a:r>
              <a:rPr lang="en-US" sz="2800" dirty="0"/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E50D4-04DD-47DD-998D-1D0DD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5" y="1676400"/>
            <a:ext cx="1696485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848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EVSE MARKET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1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848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EVSE 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91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247" y="1270582"/>
            <a:ext cx="8027403" cy="10916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Manufacturers have announced over 100 EV models to be introduced by 2024.</a:t>
            </a:r>
            <a:endParaRPr lang="en-US" b="1" dirty="0">
              <a:highlight>
                <a:srgbClr val="F7FF8B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r>
              <a:rPr lang="en-US" sz="4000" dirty="0">
                <a:solidFill>
                  <a:srgbClr val="FF0000"/>
                </a:solidFill>
                <a:latin typeface="BankGothic Md BT" pitchFamily="34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24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announced during its fourth-quarter earnings report that it will invest $22 billion in electric vehicles and $7 billion in autonomous vehicles through 2025.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57200" y="1485185"/>
            <a:ext cx="8077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Toyota Details Six New EV Models Launching for 2020–2025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6096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EVSE MANUFCATURERS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Electric Vehicle Service Equipment</a:t>
            </a:r>
          </a:p>
          <a:p>
            <a:pPr marL="0" indent="0" algn="ctr">
              <a:buNone/>
            </a:pPr>
            <a:r>
              <a:rPr lang="en-US" sz="4400" dirty="0"/>
              <a:t>What is it all about?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networks</a:t>
            </a:r>
          </a:p>
          <a:p>
            <a:pPr lvl="1"/>
            <a:r>
              <a:rPr lang="en-US" b="1" dirty="0"/>
              <a:t>Blink</a:t>
            </a:r>
          </a:p>
          <a:p>
            <a:pPr lvl="1"/>
            <a:r>
              <a:rPr lang="en-US" b="1" dirty="0"/>
              <a:t>Chargepoint</a:t>
            </a:r>
          </a:p>
          <a:p>
            <a:pPr lvl="1"/>
            <a:r>
              <a:rPr lang="en-US" b="1" dirty="0"/>
              <a:t>Electrify America</a:t>
            </a:r>
          </a:p>
          <a:p>
            <a:pPr lvl="1"/>
            <a:r>
              <a:rPr lang="en-US" b="1" dirty="0"/>
              <a:t>EvGo</a:t>
            </a:r>
          </a:p>
          <a:p>
            <a:pPr lvl="1"/>
            <a:r>
              <a:rPr lang="en-US" b="1" dirty="0"/>
              <a:t>Tesla</a:t>
            </a:r>
          </a:p>
          <a:p>
            <a:pPr lvl="1"/>
            <a:r>
              <a:rPr lang="en-US" b="1" dirty="0"/>
              <a:t>Volta</a:t>
            </a:r>
          </a:p>
          <a:p>
            <a:pPr lvl="1"/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9729" y="254312"/>
            <a:ext cx="8229600" cy="10754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Americans drove 3.23 trillion miles in 2019.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Average household uses 10.6 MWh/yr.</a:t>
            </a:r>
          </a:p>
          <a:p>
            <a:pPr algn="ctr"/>
            <a:r>
              <a:rPr lang="en-US" sz="2800" dirty="0"/>
              <a:t>Charging their cars would take 8.8 MWh/yr.</a:t>
            </a:r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US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US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49362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6096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445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World EV Market</a:t>
            </a:r>
            <a:endParaRPr lang="en-US" sz="4000" dirty="0">
              <a:solidFill>
                <a:srgbClr val="FF0000"/>
              </a:solidFill>
              <a:latin typeface="BankGothic Md BT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Sales of electricity as a vehicle fuel are regulated by the Department of Commerce</a:t>
            </a:r>
          </a:p>
          <a:p>
            <a:r>
              <a:rPr lang="en-US" b="1" dirty="0"/>
              <a:t>Like all sales of all things based on quantity sold, EVSE sales are regulated by NIST Handbooks 130 and 44.</a:t>
            </a:r>
          </a:p>
          <a:p>
            <a:r>
              <a:rPr lang="en-US" b="1" dirty="0"/>
              <a:t>HB130 establishes that all sales of electricity as a vehicle fuel must be based on the quantity delivered.</a:t>
            </a:r>
          </a:p>
          <a:p>
            <a:r>
              <a:rPr lang="en-US" b="1" dirty="0"/>
              <a:t>HB44 sets performance requirements for devices (Electric Vehicle Service Equipment) used to dispense electricity for sale.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A.1.	General.</a:t>
            </a:r>
            <a:r>
              <a:rPr lang="en-US" dirty="0"/>
              <a:t> – 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Exceptions-This code does not apply to:</a:t>
            </a:r>
          </a:p>
          <a:p>
            <a:pPr lvl="1"/>
            <a:r>
              <a:rPr lang="en-US" sz="2400" dirty="0"/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/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/>
              <a:t>The wholesale delivery of electricity.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Types of EVSE’s</a:t>
            </a:r>
          </a:p>
          <a:p>
            <a:r>
              <a:rPr lang="en-US" sz="5400" dirty="0"/>
              <a:t>Market growth</a:t>
            </a:r>
          </a:p>
          <a:p>
            <a:r>
              <a:rPr lang="en-US" sz="5400" dirty="0"/>
              <a:t>Regulatory environment</a:t>
            </a:r>
          </a:p>
          <a:p>
            <a:r>
              <a:rPr lang="en-US" sz="5400" dirty="0"/>
              <a:t>Type approval &amp; testing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Use Cases – </a:t>
            </a:r>
            <a:r>
              <a:rPr lang="en-US" b="1" dirty="0">
                <a:solidFill>
                  <a:srgbClr val="C00000"/>
                </a:solidFill>
              </a:rPr>
              <a:t>NOT COVERED</a:t>
            </a:r>
          </a:p>
          <a:p>
            <a:pPr lvl="1"/>
            <a:r>
              <a:rPr lang="en-US" sz="2400" dirty="0"/>
              <a:t>A store provides a free EVSE in its parking lot</a:t>
            </a:r>
          </a:p>
          <a:p>
            <a:pPr lvl="1"/>
            <a:r>
              <a:rPr lang="en-US" sz="2400" dirty="0"/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/>
              <a:t>Tesla provides free charging services for some owners</a:t>
            </a:r>
          </a:p>
          <a:p>
            <a:pPr lvl="1"/>
            <a:r>
              <a:rPr lang="en-US" sz="2400" dirty="0"/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/>
              <a:t>Use Cases –</a:t>
            </a:r>
            <a:r>
              <a:rPr lang="en-US" b="1" dirty="0">
                <a:solidFill>
                  <a:srgbClr val="C00000"/>
                </a:solidFill>
              </a:rPr>
              <a:t>COVERED</a:t>
            </a:r>
          </a:p>
          <a:p>
            <a:pPr lvl="1"/>
            <a:r>
              <a:rPr lang="en-US" dirty="0"/>
              <a:t>ANY transaction which is based on the amount of energy delivered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A network of charge stations charges a monthly fee to belong AND a fee based on the amount of energy used</a:t>
            </a:r>
          </a:p>
          <a:p>
            <a:pPr lvl="2"/>
            <a:r>
              <a:rPr lang="en-US" dirty="0"/>
              <a:t>A EVSE charges for the amount of energy delivered</a:t>
            </a:r>
          </a:p>
          <a:p>
            <a:pPr lvl="2"/>
            <a:r>
              <a:rPr lang="en-US" dirty="0"/>
              <a:t>A parking lot charges for parking and EVSEs located in it also charge for the amount of energy delivered if used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Type Approval</a:t>
            </a:r>
          </a:p>
          <a:p>
            <a:pPr lvl="1"/>
            <a:r>
              <a:rPr lang="en-US" dirty="0"/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/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/>
              <a:t>For EVSE, the NTEP lab is the CTEP lab of the California Department of Weights and Measures</a:t>
            </a:r>
          </a:p>
          <a:p>
            <a:pPr lvl="2"/>
            <a:r>
              <a:rPr lang="en-US" dirty="0"/>
              <a:t>EVSE type approvals for AC EVSE are being done now.</a:t>
            </a:r>
          </a:p>
          <a:p>
            <a:pPr lvl="2"/>
            <a:r>
              <a:rPr lang="en-US" dirty="0"/>
              <a:t>Three devices have been approved.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/>
              <a:t>Light Load Test. </a:t>
            </a:r>
            <a:r>
              <a:rPr lang="en-US" sz="1800" dirty="0"/>
              <a:t>-  ≤ 15% of maximum available charge current </a:t>
            </a:r>
          </a:p>
          <a:p>
            <a:pPr lvl="2"/>
            <a:r>
              <a:rPr lang="en-US" sz="1800" b="1" dirty="0"/>
              <a:t>Full Load Test</a:t>
            </a:r>
            <a:r>
              <a:rPr lang="en-US" sz="1800" dirty="0"/>
              <a:t>. -  ≥ 85% of maximum available charge current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1188"/>
          </a:xfrm>
        </p:spPr>
        <p:txBody>
          <a:bodyPr>
            <a:normAutofit/>
          </a:bodyPr>
          <a:lstStyle/>
          <a:p>
            <a:r>
              <a:rPr lang="en-US" dirty="0"/>
              <a:t>Commissioning</a:t>
            </a:r>
          </a:p>
          <a:p>
            <a:pPr lvl="1"/>
            <a:r>
              <a:rPr lang="en-US" dirty="0"/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/>
              <a:t>EVSE performance must be reverified on a periodic basis as long as they are in service.</a:t>
            </a:r>
          </a:p>
          <a:p>
            <a:pPr lvl="1"/>
            <a:r>
              <a:rPr lang="en-US" dirty="0"/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PL400 AC Level 1 &amp; 2 to 64 Amps,  DC Level 2 to 32 Amps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57200"/>
            <a:ext cx="8229600" cy="792162"/>
          </a:xfrm>
          <a:prstGeom prst="rect">
            <a:avLst/>
          </a:prstGeom>
          <a:solidFill>
            <a:srgbClr val="FF0000"/>
          </a:solidFill>
        </p:spPr>
        <p:txBody>
          <a:bodyPr anchor="ctr" anchorCtr="0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GENERATION TEST SOLUTIONS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Second Generation EVSE Site Testers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 descr="A picture containing text, electronics, oven, different&#10;&#10;Description automatically generated">
            <a:extLst>
              <a:ext uri="{FF2B5EF4-FFF2-40B4-BE49-F238E27FC236}">
                <a16:creationId xmlns:a16="http://schemas.microsoft.com/office/drawing/2014/main" id="{19D11239-ECFE-425A-9889-91CEFA64A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892892"/>
            <a:ext cx="6362700" cy="43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Second Generation EVSE Tester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Universal Testing Capabilities</a:t>
            </a:r>
          </a:p>
          <a:p>
            <a:pPr lvl="1"/>
            <a:r>
              <a:rPr lang="en-US" b="1" dirty="0"/>
              <a:t>AC Single Phase (CCS1, CCS2, GB/T, Tesla)</a:t>
            </a:r>
          </a:p>
          <a:p>
            <a:pPr lvl="1"/>
            <a:r>
              <a:rPr lang="en-US" b="1" dirty="0"/>
              <a:t>AC 3-Phase (CCS2, GB/T)</a:t>
            </a:r>
          </a:p>
          <a:p>
            <a:pPr lvl="1"/>
            <a:r>
              <a:rPr lang="en-US" b="1" dirty="0"/>
              <a:t>DC to 200A at 1000V (Higher when connectors are available)</a:t>
            </a:r>
          </a:p>
          <a:p>
            <a:pPr lvl="2"/>
            <a:r>
              <a:rPr lang="en-US" b="1" dirty="0"/>
              <a:t>CCS1 (J1772 DUO)</a:t>
            </a:r>
          </a:p>
          <a:p>
            <a:pPr lvl="2"/>
            <a:r>
              <a:rPr lang="en-US" b="1" dirty="0"/>
              <a:t>CCS2</a:t>
            </a:r>
          </a:p>
          <a:p>
            <a:pPr lvl="2"/>
            <a:r>
              <a:rPr lang="en-US" b="1" dirty="0"/>
              <a:t>CHadeMO</a:t>
            </a:r>
          </a:p>
          <a:p>
            <a:pPr lvl="2"/>
            <a:r>
              <a:rPr lang="en-US" b="1" dirty="0"/>
              <a:t>GB/T</a:t>
            </a:r>
          </a:p>
          <a:p>
            <a:pPr lvl="2"/>
            <a:r>
              <a:rPr lang="en-US" b="1" dirty="0"/>
              <a:t>Tesla </a:t>
            </a:r>
          </a:p>
          <a:p>
            <a:pPr lvl="1"/>
            <a:r>
              <a:rPr lang="en-US" b="1" dirty="0"/>
              <a:t>Use programmable load to 17kW or EV for higher DC loads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371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Testing is  then a simple one click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Why?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Industry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J1772  AC Level 2</a:t>
            </a:r>
          </a:p>
          <a:p>
            <a:pPr lvl="1"/>
            <a:r>
              <a:rPr lang="en-US" dirty="0"/>
              <a:t>Home and Commercial Installation</a:t>
            </a:r>
          </a:p>
          <a:p>
            <a:pPr lvl="1"/>
            <a:r>
              <a:rPr lang="en-US" dirty="0"/>
              <a:t>240 Volts at up to 80 Amps (</a:t>
            </a:r>
            <a:r>
              <a:rPr lang="en-US" dirty="0">
                <a:highlight>
                  <a:srgbClr val="FFFF00"/>
                </a:highlight>
              </a:rPr>
              <a:t>30A</a:t>
            </a:r>
            <a:r>
              <a:rPr lang="en-US" dirty="0"/>
              <a:t> most common)</a:t>
            </a:r>
          </a:p>
          <a:p>
            <a:pPr lvl="2"/>
            <a:r>
              <a:rPr lang="en-US" dirty="0"/>
              <a:t>Home 30A, Commercial 30A, 50A, 75A</a:t>
            </a:r>
          </a:p>
          <a:p>
            <a:pPr lvl="1"/>
            <a:r>
              <a:rPr lang="en-US" dirty="0"/>
              <a:t>Maximum Power Delivery  ( 19.2 kW )</a:t>
            </a:r>
          </a:p>
          <a:p>
            <a:pPr lvl="2"/>
            <a:r>
              <a:rPr lang="en-US" dirty="0"/>
              <a:t>Mostly vehicle limited to 7.2kW</a:t>
            </a:r>
          </a:p>
          <a:p>
            <a:pPr lvl="1"/>
            <a:r>
              <a:rPr lang="en-US" dirty="0"/>
              <a:t>Typical time to charge </a:t>
            </a:r>
          </a:p>
          <a:p>
            <a:pPr lvl="2"/>
            <a:r>
              <a:rPr lang="en-US" dirty="0"/>
              <a:t>Pluggable Hybrid  (  0.5 – 1.5 hours,  0% to 90%)</a:t>
            </a:r>
          </a:p>
          <a:p>
            <a:pPr lvl="2"/>
            <a:r>
              <a:rPr lang="en-US" dirty="0"/>
              <a:t>EV 80 Mile Range (1.5 – 4 hours, 20% to 90%)</a:t>
            </a:r>
          </a:p>
          <a:p>
            <a:pPr lvl="2"/>
            <a:r>
              <a:rPr lang="en-US" dirty="0"/>
              <a:t>EV200 Mile Range ( 3.2 – 10 hours, 20% to 90%)</a:t>
            </a:r>
          </a:p>
          <a:p>
            <a:pPr lvl="1"/>
            <a:r>
              <a:rPr lang="en-US" dirty="0"/>
              <a:t>21 miles per hour of charge @ 30A</a:t>
            </a:r>
          </a:p>
          <a:p>
            <a:pPr lvl="1"/>
            <a:r>
              <a:rPr lang="en-US" dirty="0"/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 EVSE STANDARDS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4418" y="1752600"/>
            <a:ext cx="712382" cy="28481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5432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None of this means anything if we can not certify and provide traceability for these tests.</a:t>
            </a:r>
          </a:p>
          <a:p>
            <a:r>
              <a:rPr lang="en-US" b="1" dirty="0"/>
              <a:t>Two general approaches – New York approach and California Approach</a:t>
            </a:r>
          </a:p>
          <a:p>
            <a:r>
              <a:rPr lang="en-US" b="1" dirty="0"/>
              <a:t>Traceability through a National Lab to an International Standard</a:t>
            </a:r>
          </a:p>
          <a:p>
            <a:pPr lvl="1"/>
            <a:r>
              <a:rPr lang="en-US" b="1" dirty="0"/>
              <a:t>This requires a DC “Standard”</a:t>
            </a:r>
          </a:p>
          <a:p>
            <a:pPr lvl="1"/>
            <a:r>
              <a:rPr lang="en-US" b="1" dirty="0"/>
              <a:t>Fortunately DC Power = VA</a:t>
            </a:r>
          </a:p>
          <a:p>
            <a:pPr lvl="2"/>
            <a:r>
              <a:rPr lang="en-US" b="1" dirty="0"/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b="1" dirty="0"/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Certification and Traceability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 anchor="ctr"/>
          <a:lstStyle/>
          <a:p>
            <a:pPr algn="l" eaLnBrk="1" hangingPunct="1"/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Questions and Discussion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Tom Lawton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tom.lawton@tescometering.com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215-228-0500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>
              <a:solidFill>
                <a:srgbClr val="CC3300"/>
              </a:solidFill>
            </a:endParaRPr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100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Over 85% of commercial EVSEs are AC Level 2</a:t>
            </a:r>
          </a:p>
          <a:p>
            <a:pPr lvl="1"/>
            <a:r>
              <a:rPr lang="en-US" dirty="0"/>
              <a:t>All current EV/PEV in US can use this type though some (Tesla) need adapters </a:t>
            </a:r>
          </a:p>
          <a:p>
            <a:pPr lvl="1"/>
            <a:r>
              <a:rPr lang="en-US" dirty="0"/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214884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43800" y="1676400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61729" y="2890391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Standards evolving rapidly</a:t>
            </a:r>
          </a:p>
          <a:p>
            <a:pPr lvl="1"/>
            <a:r>
              <a:rPr lang="en-US" dirty="0"/>
              <a:t>Combined Charging System</a:t>
            </a:r>
          </a:p>
          <a:p>
            <a:pPr lvl="2"/>
            <a:r>
              <a:rPr lang="en-US" dirty="0"/>
              <a:t>CCS1 SAE J1772 North America</a:t>
            </a:r>
          </a:p>
          <a:p>
            <a:pPr lvl="2"/>
            <a:r>
              <a:rPr lang="en-US" dirty="0"/>
              <a:t>CCS2 Europe</a:t>
            </a:r>
          </a:p>
          <a:p>
            <a:pPr lvl="1"/>
            <a:r>
              <a:rPr lang="en-US" dirty="0"/>
              <a:t>	CHadeMO (Only Nissan and Mitsubishi)</a:t>
            </a:r>
          </a:p>
          <a:p>
            <a:pPr lvl="1"/>
            <a:r>
              <a:rPr lang="en-US" dirty="0"/>
              <a:t>Tesla V1</a:t>
            </a:r>
          </a:p>
          <a:p>
            <a:pPr lvl="1"/>
            <a:r>
              <a:rPr lang="en-US" dirty="0"/>
              <a:t>Tesla V2/V3 (New in 2019)</a:t>
            </a:r>
          </a:p>
          <a:p>
            <a:pPr lvl="1"/>
            <a:r>
              <a:rPr lang="en-US" dirty="0"/>
              <a:t>Chaoji (China, Japan, India – successor to CHadeMO and GB/T</a:t>
            </a:r>
          </a:p>
          <a:p>
            <a:pPr lvl="1"/>
            <a:r>
              <a:rPr lang="en-US" dirty="0"/>
              <a:t>&gt;100kW is considered “high end” (400V Systems)</a:t>
            </a:r>
          </a:p>
          <a:p>
            <a:pPr lvl="1"/>
            <a:r>
              <a:rPr lang="en-US" dirty="0"/>
              <a:t>First US </a:t>
            </a:r>
            <a:r>
              <a:rPr lang="en-US" b="1" dirty="0">
                <a:solidFill>
                  <a:srgbClr val="FF0000"/>
                </a:solidFill>
              </a:rPr>
              <a:t>350kW</a:t>
            </a:r>
            <a:r>
              <a:rPr lang="en-US" dirty="0"/>
              <a:t> units installed Dec 10, 2018 (800V)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Deployment is growing rapidly in US</a:t>
            </a:r>
          </a:p>
          <a:p>
            <a:pPr lvl="1"/>
            <a:r>
              <a:rPr lang="en-US" b="1" dirty="0"/>
              <a:t>Biden proposes adding </a:t>
            </a:r>
            <a:r>
              <a:rPr lang="en-US" b="1" dirty="0">
                <a:solidFill>
                  <a:srgbClr val="FF0000"/>
                </a:solidFill>
              </a:rPr>
              <a:t>400K</a:t>
            </a:r>
            <a:r>
              <a:rPr lang="en-US" b="1" dirty="0"/>
              <a:t> stations by 2025</a:t>
            </a:r>
          </a:p>
          <a:p>
            <a:r>
              <a:rPr lang="en-US" b="1" dirty="0"/>
              <a:t>But slowly compared to Europe, China and Japan</a:t>
            </a:r>
          </a:p>
          <a:p>
            <a:r>
              <a:rPr lang="en-US" dirty="0"/>
              <a:t>Total PUBLIC chargers installed </a:t>
            </a:r>
          </a:p>
          <a:p>
            <a:pPr lvl="1"/>
            <a:r>
              <a:rPr lang="en-US" dirty="0"/>
              <a:t>AC Level 1		1180</a:t>
            </a:r>
          </a:p>
          <a:p>
            <a:pPr lvl="1"/>
            <a:r>
              <a:rPr lang="en-US" dirty="0"/>
              <a:t>AC Level 2		43,132 locations</a:t>
            </a:r>
          </a:p>
          <a:p>
            <a:pPr lvl="1"/>
            <a:r>
              <a:rPr lang="en-US" dirty="0"/>
              <a:t>DC Rapid		6,028 locations</a:t>
            </a:r>
          </a:p>
          <a:p>
            <a:pPr lvl="2"/>
            <a:r>
              <a:rPr lang="en-US" dirty="0"/>
              <a:t>Tesla			1,126 locations</a:t>
            </a:r>
          </a:p>
          <a:p>
            <a:pPr lvl="2"/>
            <a:r>
              <a:rPr lang="en-US" dirty="0"/>
              <a:t>CHadeMO		4,390 locations</a:t>
            </a:r>
          </a:p>
          <a:p>
            <a:pPr lvl="2"/>
            <a:r>
              <a:rPr lang="en-US" dirty="0"/>
              <a:t>J1772			4,333 locations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499" y="1600201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696200" y="3048000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PMI_Presentation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7785</TotalTime>
  <Words>1899</Words>
  <Application>Microsoft Office PowerPoint</Application>
  <PresentationFormat>On-screen Show (4:3)</PresentationFormat>
  <Paragraphs>292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BankGothic Md BT</vt:lpstr>
      <vt:lpstr>Calibri</vt:lpstr>
      <vt:lpstr>Courier New</vt:lpstr>
      <vt:lpstr>Gliko</vt:lpstr>
      <vt:lpstr>Wingdings</vt:lpstr>
      <vt:lpstr>PMI_Presentation_1</vt:lpstr>
      <vt:lpstr>PowerPoint Presentation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MarketT</vt:lpstr>
      <vt:lpstr>The EV Market</vt:lpstr>
      <vt:lpstr>The EV Market</vt:lpstr>
      <vt:lpstr>The EV Market</vt:lpstr>
      <vt:lpstr>EVSE MANUFCATURERS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PowerPoint Presentation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Andrea Koch</cp:lastModifiedBy>
  <cp:revision>285</cp:revision>
  <dcterms:created xsi:type="dcterms:W3CDTF">2015-09-20T12:59:46Z</dcterms:created>
  <dcterms:modified xsi:type="dcterms:W3CDTF">2021-11-03T21:16:39Z</dcterms:modified>
</cp:coreProperties>
</file>