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3"/>
  </p:notesMasterIdLst>
  <p:handoutMasterIdLst>
    <p:handoutMasterId r:id="rId24"/>
  </p:handoutMasterIdLst>
  <p:sldIdLst>
    <p:sldId id="256" r:id="rId2"/>
    <p:sldId id="291" r:id="rId3"/>
    <p:sldId id="280" r:id="rId4"/>
    <p:sldId id="275" r:id="rId5"/>
    <p:sldId id="278" r:id="rId6"/>
    <p:sldId id="281" r:id="rId7"/>
    <p:sldId id="276" r:id="rId8"/>
    <p:sldId id="279" r:id="rId9"/>
    <p:sldId id="274" r:id="rId10"/>
    <p:sldId id="282" r:id="rId11"/>
    <p:sldId id="283" r:id="rId12"/>
    <p:sldId id="284" r:id="rId13"/>
    <p:sldId id="285" r:id="rId14"/>
    <p:sldId id="286" r:id="rId15"/>
    <p:sldId id="287" r:id="rId16"/>
    <p:sldId id="288" r:id="rId17"/>
    <p:sldId id="290" r:id="rId18"/>
    <p:sldId id="289" r:id="rId19"/>
    <p:sldId id="273" r:id="rId20"/>
    <p:sldId id="271"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4" d="100"/>
          <a:sy n="114" d="100"/>
        </p:scale>
        <p:origin x="221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11F32E-089E-437B-98F5-BFD4641900EA}" type="datetime4">
              <a:rPr lang="en-US" smtClean="0"/>
              <a:t>March 11, 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5B991B-D4A8-480C-962C-9A491F5E5D07}" type="slidenum">
              <a:rPr lang="en-US" smtClean="0"/>
              <a:t>‹#›</a:t>
            </a:fld>
            <a:endParaRPr lang="en-US" dirty="0"/>
          </a:p>
        </p:txBody>
      </p:sp>
    </p:spTree>
    <p:extLst>
      <p:ext uri="{BB962C8B-B14F-4D97-AF65-F5344CB8AC3E}">
        <p14:creationId xmlns:p14="http://schemas.microsoft.com/office/powerpoint/2010/main" val="40932929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E71EC-787E-45FA-B2E2-0D3F019CD3A4}" type="datetime4">
              <a:rPr lang="en-US" smtClean="0"/>
              <a:t>March 11, 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A539B-9C58-4856-9A00-29ECA8213FEA}" type="slidenum">
              <a:rPr lang="en-US" smtClean="0"/>
              <a:t>‹#›</a:t>
            </a:fld>
            <a:endParaRPr lang="en-US" dirty="0"/>
          </a:p>
        </p:txBody>
      </p:sp>
    </p:spTree>
    <p:extLst>
      <p:ext uri="{BB962C8B-B14F-4D97-AF65-F5344CB8AC3E}">
        <p14:creationId xmlns:p14="http://schemas.microsoft.com/office/powerpoint/2010/main" val="128065956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0C4FAA09-BCF8-49AE-82ED-4EB6B858A3BD}" type="datetime4">
              <a:rPr lang="en-US" smtClean="0"/>
              <a:t>March 11, 2022</a:t>
            </a:fld>
            <a:endParaRPr lang="en-US" dirty="0"/>
          </a:p>
        </p:txBody>
      </p:sp>
    </p:spTree>
    <p:extLst>
      <p:ext uri="{BB962C8B-B14F-4D97-AF65-F5344CB8AC3E}">
        <p14:creationId xmlns:p14="http://schemas.microsoft.com/office/powerpoint/2010/main" val="173083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07C1F42-6AA1-4CAB-8459-10FD60637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CFCDFC-2A8D-4310-B129-72C39D0DC033}" type="slidenum">
              <a:rPr lang="en-US" altLang="en-US" smtClean="0"/>
              <a:pPr>
                <a:spcBef>
                  <a:spcPct val="0"/>
                </a:spcBef>
              </a:pPr>
              <a:t>21</a:t>
            </a:fld>
            <a:endParaRPr lang="en-US" altLang="en-US"/>
          </a:p>
        </p:txBody>
      </p:sp>
      <p:sp>
        <p:nvSpPr>
          <p:cNvPr id="45059" name="Rectangle 2">
            <a:extLst>
              <a:ext uri="{FF2B5EF4-FFF2-40B4-BE49-F238E27FC236}">
                <a16:creationId xmlns:a16="http://schemas.microsoft.com/office/drawing/2014/main" id="{899B320A-C1F0-4CF4-8202-57E6F3047B8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F52ED34-7226-4191-9AD0-748A742828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5DC67F28-CEE2-47D9-B2A1-819AE8A0B319}" type="datetime4">
              <a:rPr lang="en-US" smtClean="0"/>
              <a:t>March 11, 2022</a:t>
            </a:fld>
            <a:endParaRPr lang="en-US" dirty="0"/>
          </a:p>
        </p:txBody>
      </p:sp>
    </p:spTree>
    <p:extLst>
      <p:ext uri="{BB962C8B-B14F-4D97-AF65-F5344CB8AC3E}">
        <p14:creationId xmlns:p14="http://schemas.microsoft.com/office/powerpoint/2010/main" val="177390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30696872-FEC4-4A3C-8929-608F015A9C21}" type="datetime4">
              <a:rPr lang="en-US" smtClean="0"/>
              <a:t>March 11, 2022</a:t>
            </a:fld>
            <a:endParaRPr lang="en-US" dirty="0"/>
          </a:p>
        </p:txBody>
      </p:sp>
    </p:spTree>
    <p:extLst>
      <p:ext uri="{BB962C8B-B14F-4D97-AF65-F5344CB8AC3E}">
        <p14:creationId xmlns:p14="http://schemas.microsoft.com/office/powerpoint/2010/main" val="39400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A539B-9C58-4856-9A00-29ECA8213FEA}" type="slidenum">
              <a:rPr lang="en-US" smtClean="0"/>
              <a:t>6</a:t>
            </a:fld>
            <a:endParaRPr lang="en-US" dirty="0"/>
          </a:p>
        </p:txBody>
      </p:sp>
    </p:spTree>
    <p:extLst>
      <p:ext uri="{BB962C8B-B14F-4D97-AF65-F5344CB8AC3E}">
        <p14:creationId xmlns:p14="http://schemas.microsoft.com/office/powerpoint/2010/main" val="324599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99D6A2F9-B8CE-499F-8681-BFF83B37B017}" type="datetime4">
              <a:rPr lang="en-US" smtClean="0"/>
              <a:t>March 11, 2022</a:t>
            </a:fld>
            <a:endParaRPr lang="en-US" dirty="0"/>
          </a:p>
        </p:txBody>
      </p:sp>
    </p:spTree>
    <p:extLst>
      <p:ext uri="{BB962C8B-B14F-4D97-AF65-F5344CB8AC3E}">
        <p14:creationId xmlns:p14="http://schemas.microsoft.com/office/powerpoint/2010/main" val="344730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238C7AA8-8736-4D05-A85D-D074A55B2DEF}" type="datetime4">
              <a:rPr lang="en-US" smtClean="0"/>
              <a:t>March 11, 2022</a:t>
            </a:fld>
            <a:endParaRPr lang="en-US" dirty="0"/>
          </a:p>
        </p:txBody>
      </p:sp>
    </p:spTree>
    <p:extLst>
      <p:ext uri="{BB962C8B-B14F-4D97-AF65-F5344CB8AC3E}">
        <p14:creationId xmlns:p14="http://schemas.microsoft.com/office/powerpoint/2010/main" val="159756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40D37A0E-7E86-4804-B7EB-60DEE19D500C}" type="datetime4">
              <a:rPr lang="en-US" smtClean="0"/>
              <a:t>March 11, 2022</a:t>
            </a:fld>
            <a:endParaRPr lang="en-US" dirty="0"/>
          </a:p>
        </p:txBody>
      </p:sp>
    </p:spTree>
    <p:extLst>
      <p:ext uri="{BB962C8B-B14F-4D97-AF65-F5344CB8AC3E}">
        <p14:creationId xmlns:p14="http://schemas.microsoft.com/office/powerpoint/2010/main" val="139573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C79B38FA-F82B-4FF8-AFE6-A801CCD103B1}" type="datetime4">
              <a:rPr lang="en-US" smtClean="0"/>
              <a:t>March 11, 2022</a:t>
            </a:fld>
            <a:endParaRPr lang="en-US" dirty="0"/>
          </a:p>
        </p:txBody>
      </p:sp>
    </p:spTree>
    <p:extLst>
      <p:ext uri="{BB962C8B-B14F-4D97-AF65-F5344CB8AC3E}">
        <p14:creationId xmlns:p14="http://schemas.microsoft.com/office/powerpoint/2010/main" val="278972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7E28539C-D8C8-494D-B7CB-D329193C2BAB}" type="datetime4">
              <a:rPr lang="en-US" smtClean="0"/>
              <a:t>March 11, 2022</a:t>
            </a:fld>
            <a:endParaRPr lang="en-US" dirty="0"/>
          </a:p>
        </p:txBody>
      </p:sp>
    </p:spTree>
    <p:extLst>
      <p:ext uri="{BB962C8B-B14F-4D97-AF65-F5344CB8AC3E}">
        <p14:creationId xmlns:p14="http://schemas.microsoft.com/office/powerpoint/2010/main" val="2079950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287199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6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spTree>
    <p:extLst>
      <p:ext uri="{BB962C8B-B14F-4D97-AF65-F5344CB8AC3E}">
        <p14:creationId xmlns:p14="http://schemas.microsoft.com/office/powerpoint/2010/main" val="406798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66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1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18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20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60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58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071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C4ECB-B553-46E2-8485-406217221233}"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17986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B21B58-1600-4DA0-A309-F2BD7AE30905}"/>
              </a:ext>
            </a:extLst>
          </p:cNvPr>
          <p:cNvSpPr>
            <a:spLocks noGrp="1"/>
          </p:cNvSpPr>
          <p:nvPr>
            <p:ph type="ctrTitle"/>
          </p:nvPr>
        </p:nvSpPr>
        <p:spPr>
          <a:xfrm>
            <a:off x="1600199" y="2914756"/>
            <a:ext cx="6858001" cy="1557595"/>
          </a:xfrm>
        </p:spPr>
        <p:txBody>
          <a:bodyPr>
            <a:normAutofit fontScale="90000"/>
          </a:bodyPr>
          <a:lstStyle/>
          <a:p>
            <a:r>
              <a:rPr lang="en-US" sz="6000" dirty="0"/>
              <a:t>Test Switch Operation &amp; Accessories</a:t>
            </a:r>
            <a:br>
              <a:rPr lang="en-US" sz="7200" dirty="0"/>
            </a:br>
            <a:endParaRPr lang="en-US" dirty="0"/>
          </a:p>
        </p:txBody>
      </p:sp>
      <p:sp>
        <p:nvSpPr>
          <p:cNvPr id="14" name="Content Placeholder 13"/>
          <p:cNvSpPr>
            <a:spLocks noGrp="1"/>
          </p:cNvSpPr>
          <p:nvPr>
            <p:ph type="subTitle" idx="1"/>
          </p:nvPr>
        </p:nvSpPr>
        <p:spPr>
          <a:xfrm>
            <a:off x="1905000" y="4413052"/>
            <a:ext cx="6858000" cy="674859"/>
          </a:xfrm>
        </p:spPr>
        <p:txBody>
          <a:bodyPr>
            <a:normAutofit fontScale="25000" lnSpcReduction="20000"/>
          </a:bodyPr>
          <a:lstStyle/>
          <a:p>
            <a:pPr algn="r" eaLnBrk="1" hangingPunct="1">
              <a:lnSpc>
                <a:spcPct val="100000"/>
              </a:lnSpc>
              <a:spcBef>
                <a:spcPct val="0"/>
              </a:spcBef>
              <a:buFontTx/>
              <a:buNone/>
            </a:pPr>
            <a:r>
              <a:rPr lang="en-US" altLang="en-US" sz="9600" dirty="0">
                <a:solidFill>
                  <a:srgbClr val="C00000"/>
                </a:solidFill>
                <a:latin typeface="Arial" panose="020B0604020202020204" pitchFamily="34" charset="0"/>
              </a:rPr>
              <a:t>Prepared by Dan Hollow</a:t>
            </a:r>
            <a:br>
              <a:rPr lang="en-US" altLang="en-US" sz="7200" dirty="0">
                <a:solidFill>
                  <a:srgbClr val="C00000"/>
                </a:solidFill>
                <a:latin typeface="Arial" panose="020B0604020202020204" pitchFamily="34" charset="0"/>
              </a:rPr>
            </a:br>
            <a:r>
              <a:rPr lang="en-US" altLang="en-US" sz="8000" i="1" dirty="0">
                <a:solidFill>
                  <a:schemeClr val="bg1">
                    <a:lumMod val="50000"/>
                  </a:schemeClr>
                </a:solidFill>
                <a:latin typeface="Arial" panose="020B0604020202020204" pitchFamily="34" charset="0"/>
              </a:rPr>
              <a:t>Rocky Mountain Regional Sales Manager, </a:t>
            </a:r>
            <a:br>
              <a:rPr lang="en-US" altLang="en-US" sz="8000" dirty="0">
                <a:solidFill>
                  <a:srgbClr val="C00000"/>
                </a:solidFill>
                <a:latin typeface="Arial" panose="020B0604020202020204" pitchFamily="34" charset="0"/>
              </a:rPr>
            </a:br>
            <a:r>
              <a:rPr lang="en-US" altLang="en-US" sz="8000" dirty="0">
                <a:solidFill>
                  <a:srgbClr val="C00000"/>
                </a:solidFill>
                <a:latin typeface="Arial" panose="020B0604020202020204" pitchFamily="34" charset="0"/>
              </a:rPr>
              <a:t>TESCO – The Eastern Specialty Company</a:t>
            </a:r>
          </a:p>
          <a:p>
            <a:pPr algn="r" eaLnBrk="1" hangingPunct="1">
              <a:lnSpc>
                <a:spcPct val="100000"/>
              </a:lnSpc>
              <a:spcBef>
                <a:spcPct val="0"/>
              </a:spcBef>
              <a:buFontTx/>
              <a:buNone/>
            </a:pPr>
            <a:endParaRPr lang="en-US" altLang="en-US" sz="8000" dirty="0">
              <a:solidFill>
                <a:srgbClr val="C00000"/>
              </a:solidFill>
              <a:latin typeface="Arial" panose="020B0604020202020204" pitchFamily="34" charset="0"/>
            </a:endParaRPr>
          </a:p>
          <a:p>
            <a:pPr algn="r" eaLnBrk="1" hangingPunct="1">
              <a:lnSpc>
                <a:spcPct val="100000"/>
              </a:lnSpc>
              <a:spcBef>
                <a:spcPct val="0"/>
              </a:spcBef>
              <a:buFontTx/>
              <a:buNone/>
            </a:pPr>
            <a:endParaRPr lang="en-US" altLang="en-US" sz="7200" dirty="0">
              <a:solidFill>
                <a:srgbClr val="C00000"/>
              </a:solidFill>
              <a:latin typeface="Arial" panose="020B0604020202020204" pitchFamily="34" charset="0"/>
            </a:endParaRPr>
          </a:p>
          <a:p>
            <a:pPr algn="r" eaLnBrk="1" hangingPunct="1">
              <a:lnSpc>
                <a:spcPct val="100000"/>
              </a:lnSpc>
              <a:spcBef>
                <a:spcPct val="0"/>
              </a:spcBef>
              <a:buFontTx/>
              <a:buNone/>
            </a:pPr>
            <a:r>
              <a:rPr lang="en-US" altLang="en-US" sz="6400" i="1" dirty="0">
                <a:solidFill>
                  <a:schemeClr val="bg1">
                    <a:lumMod val="50000"/>
                  </a:schemeClr>
                </a:solidFill>
                <a:latin typeface="Arial" panose="020B0604020202020204" pitchFamily="34" charset="0"/>
              </a:rPr>
              <a:t>for Rocky Mountain Meter School</a:t>
            </a:r>
          </a:p>
          <a:p>
            <a:pPr algn="r" eaLnBrk="1" hangingPunct="1">
              <a:lnSpc>
                <a:spcPct val="100000"/>
              </a:lnSpc>
              <a:spcBef>
                <a:spcPct val="0"/>
              </a:spcBef>
              <a:buFontTx/>
              <a:buNone/>
            </a:pPr>
            <a:r>
              <a:rPr lang="en-US" altLang="en-US" sz="6400" i="1" dirty="0">
                <a:solidFill>
                  <a:schemeClr val="bg1">
                    <a:lumMod val="50000"/>
                  </a:schemeClr>
                </a:solidFill>
                <a:latin typeface="Arial" panose="020B0604020202020204" pitchFamily="34" charset="0"/>
              </a:rPr>
              <a:t>March 16, 2022</a:t>
            </a:r>
          </a:p>
          <a:p>
            <a:pPr algn="r" eaLnBrk="1" hangingPunct="1">
              <a:lnSpc>
                <a:spcPct val="100000"/>
              </a:lnSpc>
              <a:spcBef>
                <a:spcPct val="0"/>
              </a:spcBef>
              <a:buFontTx/>
              <a:buNone/>
            </a:pPr>
            <a:r>
              <a:rPr lang="en-US" altLang="en-US" sz="6400" i="1" dirty="0">
                <a:solidFill>
                  <a:schemeClr val="bg1">
                    <a:lumMod val="50000"/>
                  </a:schemeClr>
                </a:solidFill>
                <a:latin typeface="Arial" panose="020B0604020202020204" pitchFamily="34" charset="0"/>
              </a:rPr>
              <a:t>10:30AM-11:30 AM</a:t>
            </a:r>
          </a:p>
          <a:p>
            <a:pPr marL="0" indent="0">
              <a:buNone/>
            </a:pPr>
            <a:endParaRPr lang="en-US" dirty="0"/>
          </a:p>
        </p:txBody>
      </p:sp>
      <p:sp>
        <p:nvSpPr>
          <p:cNvPr id="6" name="Footer Placeholder 5">
            <a:extLst>
              <a:ext uri="{FF2B5EF4-FFF2-40B4-BE49-F238E27FC236}">
                <a16:creationId xmlns:a16="http://schemas.microsoft.com/office/drawing/2014/main" id="{B0E0E24A-216F-4553-828C-DF9ECCA170D5}"/>
              </a:ext>
            </a:extLst>
          </p:cNvPr>
          <p:cNvSpPr>
            <a:spLocks noGrp="1"/>
          </p:cNvSpPr>
          <p:nvPr>
            <p:ph type="ftr" sz="quarter" idx="4294967295"/>
          </p:nvPr>
        </p:nvSpPr>
        <p:spPr>
          <a:xfrm>
            <a:off x="0" y="6337300"/>
            <a:ext cx="3086100" cy="365125"/>
          </a:xfrm>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0603C9DC-B929-466C-9830-C7F4903C3FFA}"/>
              </a:ext>
            </a:extLst>
          </p:cNvPr>
          <p:cNvSpPr>
            <a:spLocks noGrp="1"/>
          </p:cNvSpPr>
          <p:nvPr>
            <p:ph type="sldNum" sz="quarter" idx="4294967295"/>
          </p:nvPr>
        </p:nvSpPr>
        <p:spPr>
          <a:xfrm>
            <a:off x="7086600" y="6356350"/>
            <a:ext cx="2057400" cy="365125"/>
          </a:xfrm>
        </p:spPr>
        <p:txBody>
          <a:bodyPr/>
          <a:lstStyle/>
          <a:p>
            <a:fld id="{BCCC4ECB-B553-46E2-8485-406217221233}" type="slidenum">
              <a:rPr lang="en-US" smtClean="0"/>
              <a:t>1</a:t>
            </a:fld>
            <a:endParaRPr lang="en-US" dirty="0"/>
          </a:p>
        </p:txBody>
      </p:sp>
      <p:pic>
        <p:nvPicPr>
          <p:cNvPr id="16" name="Picture 9" descr="Rocky Mountain Electric Metering Association">
            <a:extLst>
              <a:ext uri="{FF2B5EF4-FFF2-40B4-BE49-F238E27FC236}">
                <a16:creationId xmlns:a16="http://schemas.microsoft.com/office/drawing/2014/main" id="{BF8E9E0D-1E78-4D2C-80ED-69BBFE089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00600"/>
            <a:ext cx="1743075" cy="144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79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905000" y="247269"/>
            <a:ext cx="7208107" cy="590931"/>
          </a:xfrm>
          <a:prstGeom prst="rect">
            <a:avLst/>
          </a:prstGeom>
          <a:noFill/>
          <a:ln w="9525">
            <a:noFill/>
            <a:miter lim="800000"/>
            <a:headEnd/>
            <a:tailEnd/>
          </a:ln>
          <a:effectLst/>
        </p:spPr>
        <p:txBody>
          <a:bodyPr wrap="square">
            <a:spAutoFit/>
          </a:bodyPr>
          <a:lstStyle/>
          <a:p>
            <a:pPr algn="ctr"/>
            <a:r>
              <a:rPr lang="en-US" sz="3600" dirty="0">
                <a:solidFill>
                  <a:srgbClr val="C00000"/>
                </a:solidFill>
                <a:latin typeface="+mj-lt"/>
                <a:cs typeface="Arial" panose="020B0604020202020204" pitchFamily="34" charset="0"/>
              </a:rPr>
              <a:t>ANSI C12.9 Test Switch Definitions</a:t>
            </a:r>
          </a:p>
        </p:txBody>
      </p:sp>
      <p:sp>
        <p:nvSpPr>
          <p:cNvPr id="2" name="Footer Placeholder 1">
            <a:extLst>
              <a:ext uri="{FF2B5EF4-FFF2-40B4-BE49-F238E27FC236}">
                <a16:creationId xmlns:a16="http://schemas.microsoft.com/office/drawing/2014/main" id="{7AF6B967-3DBE-4860-8BFE-F43E249FF7C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F673644-46C9-4869-9CBF-6B9EBD7B6549}"/>
              </a:ext>
            </a:extLst>
          </p:cNvPr>
          <p:cNvSpPr>
            <a:spLocks noGrp="1"/>
          </p:cNvSpPr>
          <p:nvPr>
            <p:ph type="sldNum" sz="quarter" idx="4"/>
          </p:nvPr>
        </p:nvSpPr>
        <p:spPr/>
        <p:txBody>
          <a:bodyPr/>
          <a:lstStyle/>
          <a:p>
            <a:fld id="{BCCC4ECB-B553-46E2-8485-406217221233}" type="slidenum">
              <a:rPr lang="en-US" smtClean="0"/>
              <a:t>10</a:t>
            </a:fld>
            <a:endParaRPr lang="en-US" dirty="0"/>
          </a:p>
        </p:txBody>
      </p:sp>
      <p:graphicFrame>
        <p:nvGraphicFramePr>
          <p:cNvPr id="7" name="Object 6"/>
          <p:cNvGraphicFramePr>
            <a:graphicFrameLocks noGrp="1" noChangeAspect="1"/>
          </p:cNvGraphicFramePr>
          <p:nvPr>
            <p:extLst>
              <p:ext uri="{D42A27DB-BD31-4B8C-83A1-F6EECF244321}">
                <p14:modId xmlns:p14="http://schemas.microsoft.com/office/powerpoint/2010/main" val="811830862"/>
              </p:ext>
            </p:extLst>
          </p:nvPr>
        </p:nvGraphicFramePr>
        <p:xfrm>
          <a:off x="2286000" y="1014441"/>
          <a:ext cx="4038600" cy="5233959"/>
        </p:xfrm>
        <a:graphic>
          <a:graphicData uri="http://schemas.openxmlformats.org/presentationml/2006/ole">
            <mc:AlternateContent xmlns:mc="http://schemas.openxmlformats.org/markup-compatibility/2006">
              <mc:Choice xmlns:v="urn:schemas-microsoft-com:vml" Requires="v">
                <p:oleObj spid="_x0000_s1061" name="Document" r:id="rId3" imgW="6195728" imgH="8030362" progId="Word.Document.8">
                  <p:embed/>
                </p:oleObj>
              </mc:Choice>
              <mc:Fallback>
                <p:oleObj name="Document" r:id="rId3" imgW="6195728" imgH="8030362" progId="Word.Documen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14441"/>
                        <a:ext cx="4038600" cy="523395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1375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Grp="1" noChangeAspect="1"/>
          </p:cNvGraphicFramePr>
          <p:nvPr>
            <p:extLst>
              <p:ext uri="{D42A27DB-BD31-4B8C-83A1-F6EECF244321}">
                <p14:modId xmlns:p14="http://schemas.microsoft.com/office/powerpoint/2010/main" val="926610145"/>
              </p:ext>
            </p:extLst>
          </p:nvPr>
        </p:nvGraphicFramePr>
        <p:xfrm>
          <a:off x="2286000" y="1009406"/>
          <a:ext cx="4613275" cy="5715000"/>
        </p:xfrm>
        <a:graphic>
          <a:graphicData uri="http://schemas.openxmlformats.org/presentationml/2006/ole">
            <mc:AlternateContent xmlns:mc="http://schemas.openxmlformats.org/markup-compatibility/2006">
              <mc:Choice xmlns:v="urn:schemas-microsoft-com:vml" Requires="v">
                <p:oleObj spid="_x0000_s2084" name="Document" r:id="rId3" imgW="5757989" imgH="7132139" progId="Word.Document.8">
                  <p:embed/>
                </p:oleObj>
              </mc:Choice>
              <mc:Fallback>
                <p:oleObj name="Document" r:id="rId3" imgW="5757989" imgH="7132139" progId="Word.Documen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09406"/>
                        <a:ext cx="4613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a:extLst>
              <a:ext uri="{FF2B5EF4-FFF2-40B4-BE49-F238E27FC236}">
                <a16:creationId xmlns:a16="http://schemas.microsoft.com/office/drawing/2014/main" id="{4E966649-C326-40FB-9A8B-29D889793FBF}"/>
              </a:ext>
            </a:extLst>
          </p:cNvPr>
          <p:cNvSpPr>
            <a:spLocks noGrp="1"/>
          </p:cNvSpPr>
          <p:nvPr>
            <p:ph type="title"/>
          </p:nvPr>
        </p:nvSpPr>
        <p:spPr/>
        <p:txBody>
          <a:bodyPr/>
          <a:lstStyle/>
          <a:p>
            <a:r>
              <a:rPr lang="en-US" dirty="0"/>
              <a:t>ANSI C12.9 Test Switches</a:t>
            </a:r>
          </a:p>
        </p:txBody>
      </p:sp>
      <p:sp>
        <p:nvSpPr>
          <p:cNvPr id="2" name="Footer Placeholder 1">
            <a:extLst>
              <a:ext uri="{FF2B5EF4-FFF2-40B4-BE49-F238E27FC236}">
                <a16:creationId xmlns:a16="http://schemas.microsoft.com/office/drawing/2014/main" id="{EBCD0754-6EEB-4C1A-A8E1-ABF8BE971A8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4CF7A16-00B7-41D9-9790-F122E0C67F4D}"/>
              </a:ext>
            </a:extLst>
          </p:cNvPr>
          <p:cNvSpPr>
            <a:spLocks noGrp="1"/>
          </p:cNvSpPr>
          <p:nvPr>
            <p:ph type="sldNum" sz="quarter" idx="4"/>
          </p:nvPr>
        </p:nvSpPr>
        <p:spPr/>
        <p:txBody>
          <a:bodyPr/>
          <a:lstStyle/>
          <a:p>
            <a:fld id="{BCCC4ECB-B553-46E2-8485-406217221233}" type="slidenum">
              <a:rPr lang="en-US" smtClean="0"/>
              <a:t>11</a:t>
            </a:fld>
            <a:endParaRPr lang="en-US" dirty="0"/>
          </a:p>
        </p:txBody>
      </p:sp>
    </p:spTree>
    <p:extLst>
      <p:ext uri="{BB962C8B-B14F-4D97-AF65-F5344CB8AC3E}">
        <p14:creationId xmlns:p14="http://schemas.microsoft.com/office/powerpoint/2010/main" val="147825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Grp="1" noChangeAspect="1"/>
          </p:cNvGraphicFramePr>
          <p:nvPr>
            <p:extLst>
              <p:ext uri="{D42A27DB-BD31-4B8C-83A1-F6EECF244321}">
                <p14:modId xmlns:p14="http://schemas.microsoft.com/office/powerpoint/2010/main" val="2080179798"/>
              </p:ext>
            </p:extLst>
          </p:nvPr>
        </p:nvGraphicFramePr>
        <p:xfrm>
          <a:off x="2286000" y="990600"/>
          <a:ext cx="4492894" cy="5842000"/>
        </p:xfrm>
        <a:graphic>
          <a:graphicData uri="http://schemas.openxmlformats.org/presentationml/2006/ole">
            <mc:AlternateContent xmlns:mc="http://schemas.openxmlformats.org/markup-compatibility/2006">
              <mc:Choice xmlns:v="urn:schemas-microsoft-com:vml" Requires="v">
                <p:oleObj spid="_x0000_s3108" name="Document" r:id="rId3" imgW="6255895" imgH="8115684" progId="Word.Document.8">
                  <p:embed/>
                </p:oleObj>
              </mc:Choice>
              <mc:Fallback>
                <p:oleObj name="Document" r:id="rId3" imgW="6255895" imgH="8115684"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990600"/>
                        <a:ext cx="4492894" cy="5842000"/>
                      </a:xfrm>
                      <a:prstGeom prst="rect">
                        <a:avLst/>
                      </a:prstGeom>
                      <a:noFill/>
                      <a:ln>
                        <a:noFill/>
                      </a:ln>
                    </p:spPr>
                  </p:pic>
                </p:oleObj>
              </mc:Fallback>
            </mc:AlternateContent>
          </a:graphicData>
        </a:graphic>
      </p:graphicFrame>
      <p:sp>
        <p:nvSpPr>
          <p:cNvPr id="4" name="Title 3">
            <a:extLst>
              <a:ext uri="{FF2B5EF4-FFF2-40B4-BE49-F238E27FC236}">
                <a16:creationId xmlns:a16="http://schemas.microsoft.com/office/drawing/2014/main" id="{CEB5FCA2-889A-49DA-9AEE-1F830A3802E3}"/>
              </a:ext>
            </a:extLst>
          </p:cNvPr>
          <p:cNvSpPr>
            <a:spLocks noGrp="1"/>
          </p:cNvSpPr>
          <p:nvPr>
            <p:ph type="title"/>
          </p:nvPr>
        </p:nvSpPr>
        <p:spPr/>
        <p:txBody>
          <a:bodyPr/>
          <a:lstStyle/>
          <a:p>
            <a:pPr>
              <a:lnSpc>
                <a:spcPts val="3000"/>
              </a:lnSpc>
            </a:pPr>
            <a:r>
              <a:rPr lang="en-US" sz="3200" dirty="0"/>
              <a:t>ANSI C12.9 General </a:t>
            </a:r>
            <a:br>
              <a:rPr lang="en-US" sz="3200" dirty="0"/>
            </a:br>
            <a:r>
              <a:rPr lang="en-US" sz="3200" dirty="0"/>
              <a:t>Test Switch Specifications</a:t>
            </a:r>
          </a:p>
        </p:txBody>
      </p:sp>
      <p:sp>
        <p:nvSpPr>
          <p:cNvPr id="2" name="Footer Placeholder 1">
            <a:extLst>
              <a:ext uri="{FF2B5EF4-FFF2-40B4-BE49-F238E27FC236}">
                <a16:creationId xmlns:a16="http://schemas.microsoft.com/office/drawing/2014/main" id="{99E876A8-DDB5-47F3-A080-BCD4B6650E3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DBBC30B-C306-42F2-A0EF-D73B36708A0B}"/>
              </a:ext>
            </a:extLst>
          </p:cNvPr>
          <p:cNvSpPr>
            <a:spLocks noGrp="1"/>
          </p:cNvSpPr>
          <p:nvPr>
            <p:ph type="sldNum" sz="quarter" idx="4"/>
          </p:nvPr>
        </p:nvSpPr>
        <p:spPr/>
        <p:txBody>
          <a:bodyPr/>
          <a:lstStyle/>
          <a:p>
            <a:fld id="{BCCC4ECB-B553-46E2-8485-406217221233}" type="slidenum">
              <a:rPr lang="en-US" smtClean="0"/>
              <a:t>12</a:t>
            </a:fld>
            <a:endParaRPr lang="en-US" dirty="0"/>
          </a:p>
        </p:txBody>
      </p:sp>
    </p:spTree>
    <p:extLst>
      <p:ext uri="{BB962C8B-B14F-4D97-AF65-F5344CB8AC3E}">
        <p14:creationId xmlns:p14="http://schemas.microsoft.com/office/powerpoint/2010/main" val="175732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30FE2C-3ECD-4786-ADB7-95655D83F166}"/>
              </a:ext>
            </a:extLst>
          </p:cNvPr>
          <p:cNvSpPr>
            <a:spLocks noGrp="1"/>
          </p:cNvSpPr>
          <p:nvPr>
            <p:ph type="title"/>
          </p:nvPr>
        </p:nvSpPr>
        <p:spPr/>
        <p:txBody>
          <a:bodyPr/>
          <a:lstStyle/>
          <a:p>
            <a:r>
              <a:rPr lang="en-US" dirty="0"/>
              <a:t>Test Switch Configurations</a:t>
            </a:r>
          </a:p>
        </p:txBody>
      </p:sp>
      <p:pic>
        <p:nvPicPr>
          <p:cNvPr id="5" name="Content Placeholder 10" descr="909884 rev1"/>
          <p:cNvPicPr>
            <a:picLocks noGrp="1" noChangeAspect="1" noChangeArrowheads="1"/>
          </p:cNvPicPr>
          <p:nvPr>
            <p:ph idx="1"/>
          </p:nvPr>
        </p:nvPicPr>
        <p:blipFill>
          <a:blip r:embed="rId2"/>
          <a:stretch>
            <a:fillRect/>
          </a:stretch>
        </p:blipFill>
        <p:spPr bwMode="auto">
          <a:xfrm>
            <a:off x="3714750" y="1600200"/>
            <a:ext cx="4963012" cy="3209334"/>
          </a:xfrm>
          <a:prstGeom prst="rect">
            <a:avLst/>
          </a:prstGeom>
          <a:noFill/>
        </p:spPr>
      </p:pic>
      <p:sp>
        <p:nvSpPr>
          <p:cNvPr id="2" name="Footer Placeholder 1">
            <a:extLst>
              <a:ext uri="{FF2B5EF4-FFF2-40B4-BE49-F238E27FC236}">
                <a16:creationId xmlns:a16="http://schemas.microsoft.com/office/drawing/2014/main" id="{BA1267ED-5EBE-4BF6-8A76-5652706312F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6696793-C0D6-4B05-B315-941B96703720}"/>
              </a:ext>
            </a:extLst>
          </p:cNvPr>
          <p:cNvSpPr>
            <a:spLocks noGrp="1"/>
          </p:cNvSpPr>
          <p:nvPr>
            <p:ph type="sldNum" sz="quarter" idx="4"/>
          </p:nvPr>
        </p:nvSpPr>
        <p:spPr/>
        <p:txBody>
          <a:bodyPr/>
          <a:lstStyle/>
          <a:p>
            <a:fld id="{BCCC4ECB-B553-46E2-8485-406217221233}" type="slidenum">
              <a:rPr lang="en-US" smtClean="0"/>
              <a:t>13</a:t>
            </a:fld>
            <a:endParaRPr lang="en-US" dirty="0"/>
          </a:p>
        </p:txBody>
      </p:sp>
      <p:sp>
        <p:nvSpPr>
          <p:cNvPr id="6" name="Text Box 5"/>
          <p:cNvSpPr txBox="1">
            <a:spLocks noChangeArrowheads="1"/>
          </p:cNvSpPr>
          <p:nvPr/>
        </p:nvSpPr>
        <p:spPr bwMode="auto">
          <a:xfrm>
            <a:off x="533400" y="1600200"/>
            <a:ext cx="3810000" cy="3575338"/>
          </a:xfrm>
          <a:prstGeom prst="rect">
            <a:avLst/>
          </a:prstGeom>
          <a:noFill/>
          <a:ln w="9525">
            <a:noFill/>
            <a:miter lim="800000"/>
            <a:headEnd/>
            <a:tailEnd/>
          </a:ln>
          <a:effectLst/>
        </p:spPr>
        <p:txBody>
          <a:bodyPr wrap="square">
            <a:spAutoFit/>
          </a:bodyPr>
          <a:lstStyle/>
          <a:p>
            <a:pPr marL="342900" indent="-342900">
              <a:spcBef>
                <a:spcPts val="1200"/>
              </a:spcBef>
              <a:spcAft>
                <a:spcPts val="200"/>
              </a:spcAft>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Layout</a:t>
            </a:r>
          </a:p>
          <a:p>
            <a:pPr marL="342900" indent="-342900">
              <a:spcBef>
                <a:spcPts val="1200"/>
              </a:spcBef>
              <a:spcAft>
                <a:spcPts val="200"/>
              </a:spcAft>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Handle Colors</a:t>
            </a:r>
          </a:p>
          <a:p>
            <a:pPr marL="342900" indent="-342900">
              <a:spcBef>
                <a:spcPts val="1200"/>
              </a:spcBef>
              <a:spcAft>
                <a:spcPts val="200"/>
              </a:spcAft>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Reversed vs. Normal Potentials</a:t>
            </a:r>
          </a:p>
          <a:p>
            <a:pPr marL="342900" indent="-342900">
              <a:spcBef>
                <a:spcPts val="1200"/>
              </a:spcBef>
              <a:spcAft>
                <a:spcPts val="200"/>
              </a:spcAft>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Current Links</a:t>
            </a:r>
          </a:p>
          <a:p>
            <a:pPr marL="342900" indent="-342900">
              <a:spcBef>
                <a:spcPts val="1200"/>
              </a:spcBef>
              <a:spcAft>
                <a:spcPts val="200"/>
              </a:spcAft>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Base Sizing</a:t>
            </a:r>
          </a:p>
          <a:p>
            <a:pPr marL="342900" indent="-342900">
              <a:spcBef>
                <a:spcPts val="1200"/>
              </a:spcBef>
              <a:spcAft>
                <a:spcPts val="200"/>
              </a:spcAft>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 Locations</a:t>
            </a:r>
          </a:p>
        </p:txBody>
      </p:sp>
    </p:spTree>
    <p:extLst>
      <p:ext uri="{BB962C8B-B14F-4D97-AF65-F5344CB8AC3E}">
        <p14:creationId xmlns:p14="http://schemas.microsoft.com/office/powerpoint/2010/main" val="155159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831908" y="1295400"/>
            <a:ext cx="3587692" cy="1200329"/>
          </a:xfrm>
          <a:prstGeom prst="rect">
            <a:avLst/>
          </a:prstGeom>
          <a:noFill/>
          <a:ln w="9525">
            <a:noFill/>
            <a:miter lim="800000"/>
            <a:headEnd/>
            <a:tailEnd/>
          </a:ln>
          <a:effectLst/>
        </p:spPr>
        <p:txBody>
          <a:bodyPr wrap="square">
            <a:spAutoFit/>
          </a:bodyPr>
          <a:lstStyle/>
          <a:p>
            <a:pPr marL="342900" indent="-342900">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Plugs</a:t>
            </a:r>
          </a:p>
          <a:p>
            <a:pPr marL="342900" indent="-342900">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Safety Covers</a:t>
            </a:r>
          </a:p>
          <a:p>
            <a:pPr marL="342900" indent="-342900">
              <a:buClr>
                <a:srgbClr val="C00000"/>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Isolators</a:t>
            </a:r>
          </a:p>
        </p:txBody>
      </p:sp>
      <p:sp>
        <p:nvSpPr>
          <p:cNvPr id="6" name="Text Box 5"/>
          <p:cNvSpPr txBox="1">
            <a:spLocks noChangeArrowheads="1"/>
          </p:cNvSpPr>
          <p:nvPr/>
        </p:nvSpPr>
        <p:spPr bwMode="auto">
          <a:xfrm>
            <a:off x="838200" y="2828365"/>
            <a:ext cx="3810000" cy="2308324"/>
          </a:xfrm>
          <a:prstGeom prst="rect">
            <a:avLst/>
          </a:prstGeom>
          <a:noFill/>
          <a:ln w="9525">
            <a:noFill/>
            <a:miter lim="800000"/>
            <a:headEnd/>
            <a:tailEnd/>
          </a:ln>
          <a:effectLst/>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On installations that contain Test Switches, test leads terminated with a test switch safety test probe (test plug) should be used for CT testing. This provides a “make-before-break” connection to prevent accidental opening of the current transformer secondary loop. </a:t>
            </a:r>
          </a:p>
        </p:txBody>
      </p:sp>
      <p:pic>
        <p:nvPicPr>
          <p:cNvPr id="7" name="Picture 6" descr="tesco-equipment-6441-test-switch-protector"/>
          <p:cNvPicPr>
            <a:picLocks noChangeAspect="1" noChangeArrowheads="1"/>
          </p:cNvPicPr>
          <p:nvPr/>
        </p:nvPicPr>
        <p:blipFill>
          <a:blip r:embed="rId2"/>
          <a:srcRect/>
          <a:stretch>
            <a:fillRect/>
          </a:stretch>
        </p:blipFill>
        <p:spPr bwMode="auto">
          <a:xfrm>
            <a:off x="5410200" y="1231571"/>
            <a:ext cx="3511550" cy="2528316"/>
          </a:xfrm>
          <a:prstGeom prst="rect">
            <a:avLst/>
          </a:prstGeom>
          <a:noFill/>
        </p:spPr>
      </p:pic>
      <p:pic>
        <p:nvPicPr>
          <p:cNvPr id="8" name="Picture 7" descr="tesco-1077-test-plug"/>
          <p:cNvPicPr>
            <a:picLocks noChangeAspect="1" noChangeArrowheads="1"/>
          </p:cNvPicPr>
          <p:nvPr/>
        </p:nvPicPr>
        <p:blipFill>
          <a:blip r:embed="rId3"/>
          <a:srcRect/>
          <a:stretch>
            <a:fillRect/>
          </a:stretch>
        </p:blipFill>
        <p:spPr bwMode="auto">
          <a:xfrm>
            <a:off x="5410200" y="3962400"/>
            <a:ext cx="3400425" cy="1573911"/>
          </a:xfrm>
          <a:prstGeom prst="rect">
            <a:avLst/>
          </a:prstGeom>
          <a:noFill/>
        </p:spPr>
      </p:pic>
      <p:sp>
        <p:nvSpPr>
          <p:cNvPr id="10" name="Title 9">
            <a:extLst>
              <a:ext uri="{FF2B5EF4-FFF2-40B4-BE49-F238E27FC236}">
                <a16:creationId xmlns:a16="http://schemas.microsoft.com/office/drawing/2014/main" id="{ADEA71E9-7A54-48B3-B851-22067AD6D138}"/>
              </a:ext>
            </a:extLst>
          </p:cNvPr>
          <p:cNvSpPr>
            <a:spLocks noGrp="1"/>
          </p:cNvSpPr>
          <p:nvPr>
            <p:ph type="title"/>
          </p:nvPr>
        </p:nvSpPr>
        <p:spPr/>
        <p:txBody>
          <a:bodyPr/>
          <a:lstStyle/>
          <a:p>
            <a:r>
              <a:rPr lang="en-US" dirty="0"/>
              <a:t>Test Switch Accessories</a:t>
            </a:r>
          </a:p>
        </p:txBody>
      </p:sp>
      <p:sp>
        <p:nvSpPr>
          <p:cNvPr id="2" name="Footer Placeholder 1">
            <a:extLst>
              <a:ext uri="{FF2B5EF4-FFF2-40B4-BE49-F238E27FC236}">
                <a16:creationId xmlns:a16="http://schemas.microsoft.com/office/drawing/2014/main" id="{EC152FB6-5424-4C4D-9EDD-B71E20CD33DC}"/>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6B46477-8ACF-4521-8F26-582FF36BD436}"/>
              </a:ext>
            </a:extLst>
          </p:cNvPr>
          <p:cNvSpPr>
            <a:spLocks noGrp="1"/>
          </p:cNvSpPr>
          <p:nvPr>
            <p:ph type="sldNum" sz="quarter" idx="4"/>
          </p:nvPr>
        </p:nvSpPr>
        <p:spPr/>
        <p:txBody>
          <a:bodyPr/>
          <a:lstStyle/>
          <a:p>
            <a:fld id="{BCCC4ECB-B553-46E2-8485-406217221233}" type="slidenum">
              <a:rPr lang="en-US" smtClean="0"/>
              <a:t>14</a:t>
            </a:fld>
            <a:endParaRPr lang="en-US" dirty="0"/>
          </a:p>
        </p:txBody>
      </p:sp>
    </p:spTree>
    <p:extLst>
      <p:ext uri="{BB962C8B-B14F-4D97-AF65-F5344CB8AC3E}">
        <p14:creationId xmlns:p14="http://schemas.microsoft.com/office/powerpoint/2010/main" val="276464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Grp="1" noChangeAspect="1"/>
          </p:cNvGraphicFramePr>
          <p:nvPr>
            <p:extLst>
              <p:ext uri="{D42A27DB-BD31-4B8C-83A1-F6EECF244321}">
                <p14:modId xmlns:p14="http://schemas.microsoft.com/office/powerpoint/2010/main" val="3941335083"/>
              </p:ext>
            </p:extLst>
          </p:nvPr>
        </p:nvGraphicFramePr>
        <p:xfrm>
          <a:off x="2784232" y="1189642"/>
          <a:ext cx="3638549" cy="5668358"/>
        </p:xfrm>
        <a:graphic>
          <a:graphicData uri="http://schemas.openxmlformats.org/presentationml/2006/ole">
            <mc:AlternateContent xmlns:mc="http://schemas.openxmlformats.org/markup-compatibility/2006">
              <mc:Choice xmlns:v="urn:schemas-microsoft-com:vml" Requires="v">
                <p:oleObj spid="_x0000_s4127" name="Document" r:id="rId3" imgW="5648199" imgH="8799115" progId="Word.Document.8">
                  <p:embed/>
                </p:oleObj>
              </mc:Choice>
              <mc:Fallback>
                <p:oleObj name="Document" r:id="rId3" imgW="5648199" imgH="8799115" progId="Word.Documen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232" y="1189642"/>
                        <a:ext cx="3638549" cy="5668358"/>
                      </a:xfrm>
                      <a:prstGeom prst="rect">
                        <a:avLst/>
                      </a:prstGeom>
                      <a:noFill/>
                      <a:ln>
                        <a:noFill/>
                      </a:ln>
                    </p:spPr>
                  </p:pic>
                </p:oleObj>
              </mc:Fallback>
            </mc:AlternateContent>
          </a:graphicData>
        </a:graphic>
      </p:graphicFrame>
      <p:sp>
        <p:nvSpPr>
          <p:cNvPr id="6" name="Title 5">
            <a:extLst>
              <a:ext uri="{FF2B5EF4-FFF2-40B4-BE49-F238E27FC236}">
                <a16:creationId xmlns:a16="http://schemas.microsoft.com/office/drawing/2014/main" id="{4C5391F9-1FB0-4BE7-9436-F70D9C514789}"/>
              </a:ext>
            </a:extLst>
          </p:cNvPr>
          <p:cNvSpPr>
            <a:spLocks noGrp="1"/>
          </p:cNvSpPr>
          <p:nvPr>
            <p:ph type="title"/>
          </p:nvPr>
        </p:nvSpPr>
        <p:spPr>
          <a:xfrm>
            <a:off x="1524000" y="228600"/>
            <a:ext cx="7208107" cy="679832"/>
          </a:xfrm>
        </p:spPr>
        <p:txBody>
          <a:bodyPr/>
          <a:lstStyle/>
          <a:p>
            <a:r>
              <a:rPr lang="en-US" sz="3800" dirty="0"/>
              <a:t>ANSI C12.9 Test Jack Specifications</a:t>
            </a:r>
          </a:p>
        </p:txBody>
      </p:sp>
      <p:sp>
        <p:nvSpPr>
          <p:cNvPr id="2" name="Footer Placeholder 1">
            <a:extLst>
              <a:ext uri="{FF2B5EF4-FFF2-40B4-BE49-F238E27FC236}">
                <a16:creationId xmlns:a16="http://schemas.microsoft.com/office/drawing/2014/main" id="{9DDDBDFF-F397-45BF-A625-A4EE91B173E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7691207-718A-4966-8A30-E0FD7B5D1B9E}"/>
              </a:ext>
            </a:extLst>
          </p:cNvPr>
          <p:cNvSpPr>
            <a:spLocks noGrp="1"/>
          </p:cNvSpPr>
          <p:nvPr>
            <p:ph type="sldNum" sz="quarter" idx="4"/>
          </p:nvPr>
        </p:nvSpPr>
        <p:spPr/>
        <p:txBody>
          <a:bodyPr/>
          <a:lstStyle/>
          <a:p>
            <a:fld id="{BCCC4ECB-B553-46E2-8485-406217221233}" type="slidenum">
              <a:rPr lang="en-US" smtClean="0"/>
              <a:t>15</a:t>
            </a:fld>
            <a:endParaRPr lang="en-US" dirty="0"/>
          </a:p>
        </p:txBody>
      </p:sp>
    </p:spTree>
    <p:extLst>
      <p:ext uri="{BB962C8B-B14F-4D97-AF65-F5344CB8AC3E}">
        <p14:creationId xmlns:p14="http://schemas.microsoft.com/office/powerpoint/2010/main" val="138524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sco-1077-test-plug"/>
          <p:cNvPicPr>
            <a:picLocks noChangeAspect="1" noChangeArrowheads="1"/>
          </p:cNvPicPr>
          <p:nvPr/>
        </p:nvPicPr>
        <p:blipFill>
          <a:blip r:embed="rId3"/>
          <a:srcRect/>
          <a:stretch>
            <a:fillRect/>
          </a:stretch>
        </p:blipFill>
        <p:spPr bwMode="auto">
          <a:xfrm>
            <a:off x="512373" y="3048000"/>
            <a:ext cx="2900363" cy="1342454"/>
          </a:xfrm>
          <a:prstGeom prst="rect">
            <a:avLst/>
          </a:prstGeom>
          <a:noFill/>
        </p:spPr>
      </p:pic>
      <p:graphicFrame>
        <p:nvGraphicFramePr>
          <p:cNvPr id="6" name="Object 5"/>
          <p:cNvGraphicFramePr>
            <a:graphicFrameLocks noGrp="1" noChangeAspect="1"/>
          </p:cNvGraphicFramePr>
          <p:nvPr>
            <p:extLst>
              <p:ext uri="{D42A27DB-BD31-4B8C-83A1-F6EECF244321}">
                <p14:modId xmlns:p14="http://schemas.microsoft.com/office/powerpoint/2010/main" val="4232824155"/>
              </p:ext>
            </p:extLst>
          </p:nvPr>
        </p:nvGraphicFramePr>
        <p:xfrm>
          <a:off x="3428999" y="974726"/>
          <a:ext cx="3619907" cy="5746750"/>
        </p:xfrm>
        <a:graphic>
          <a:graphicData uri="http://schemas.openxmlformats.org/presentationml/2006/ole">
            <mc:AlternateContent xmlns:mc="http://schemas.openxmlformats.org/markup-compatibility/2006">
              <mc:Choice xmlns:v="urn:schemas-microsoft-com:vml" Requires="v">
                <p:oleObj spid="_x0000_s5150" name="Document" r:id="rId4" imgW="5648199" imgH="8961795" progId="Word.Document.8">
                  <p:embed/>
                </p:oleObj>
              </mc:Choice>
              <mc:Fallback>
                <p:oleObj name="Document" r:id="rId4" imgW="5648199" imgH="8961795"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99" y="974726"/>
                        <a:ext cx="3619907" cy="5746750"/>
                      </a:xfrm>
                      <a:prstGeom prst="rect">
                        <a:avLst/>
                      </a:prstGeom>
                      <a:noFill/>
                      <a:ln>
                        <a:noFill/>
                      </a:ln>
                    </p:spPr>
                  </p:pic>
                </p:oleObj>
              </mc:Fallback>
            </mc:AlternateContent>
          </a:graphicData>
        </a:graphic>
      </p:graphicFrame>
      <p:sp>
        <p:nvSpPr>
          <p:cNvPr id="7" name="Title 6">
            <a:extLst>
              <a:ext uri="{FF2B5EF4-FFF2-40B4-BE49-F238E27FC236}">
                <a16:creationId xmlns:a16="http://schemas.microsoft.com/office/drawing/2014/main" id="{44B98A20-CC83-4D71-AD82-6DAB3DBF973F}"/>
              </a:ext>
            </a:extLst>
          </p:cNvPr>
          <p:cNvSpPr>
            <a:spLocks noGrp="1"/>
          </p:cNvSpPr>
          <p:nvPr>
            <p:ph type="title"/>
          </p:nvPr>
        </p:nvSpPr>
        <p:spPr>
          <a:xfrm>
            <a:off x="1219200" y="191897"/>
            <a:ext cx="7543800" cy="679832"/>
          </a:xfrm>
        </p:spPr>
        <p:txBody>
          <a:bodyPr/>
          <a:lstStyle/>
          <a:p>
            <a:r>
              <a:rPr lang="en-US" sz="3800" dirty="0"/>
              <a:t>ANSI C12.9 Test Plug Specifications</a:t>
            </a:r>
          </a:p>
        </p:txBody>
      </p:sp>
      <p:sp>
        <p:nvSpPr>
          <p:cNvPr id="2" name="Footer Placeholder 1">
            <a:extLst>
              <a:ext uri="{FF2B5EF4-FFF2-40B4-BE49-F238E27FC236}">
                <a16:creationId xmlns:a16="http://schemas.microsoft.com/office/drawing/2014/main" id="{1BFB9D55-9BEB-4736-8573-557EA970343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EC7C2AD-9FD2-4CB8-9004-24BD54FFF3D3}"/>
              </a:ext>
            </a:extLst>
          </p:cNvPr>
          <p:cNvSpPr>
            <a:spLocks noGrp="1"/>
          </p:cNvSpPr>
          <p:nvPr>
            <p:ph type="sldNum" sz="quarter" idx="4"/>
          </p:nvPr>
        </p:nvSpPr>
        <p:spPr/>
        <p:txBody>
          <a:bodyPr/>
          <a:lstStyle/>
          <a:p>
            <a:fld id="{BCCC4ECB-B553-46E2-8485-406217221233}" type="slidenum">
              <a:rPr lang="en-US" smtClean="0"/>
              <a:t>16</a:t>
            </a:fld>
            <a:endParaRPr lang="en-US" dirty="0"/>
          </a:p>
        </p:txBody>
      </p:sp>
    </p:spTree>
    <p:extLst>
      <p:ext uri="{BB962C8B-B14F-4D97-AF65-F5344CB8AC3E}">
        <p14:creationId xmlns:p14="http://schemas.microsoft.com/office/powerpoint/2010/main" val="242349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6868"/>
            <a:ext cx="7924800" cy="533399"/>
          </a:xfrm>
        </p:spPr>
        <p:txBody>
          <a:bodyPr>
            <a:normAutofit/>
          </a:bodyPr>
          <a:lstStyle/>
          <a:p>
            <a:pPr algn="ctr"/>
            <a:r>
              <a:rPr lang="en-US" sz="2800" dirty="0"/>
              <a:t>For Utilities not Currently Using Test Switches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9338" y="1134922"/>
            <a:ext cx="5111062" cy="4884877"/>
          </a:xfrm>
        </p:spPr>
      </p:pic>
      <p:sp>
        <p:nvSpPr>
          <p:cNvPr id="3" name="Footer Placeholder 2">
            <a:extLst>
              <a:ext uri="{FF2B5EF4-FFF2-40B4-BE49-F238E27FC236}">
                <a16:creationId xmlns:a16="http://schemas.microsoft.com/office/drawing/2014/main" id="{31B1140E-3224-4544-ABF8-AA62CE762051}"/>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A42DC58A-786B-446D-9AF4-D448B84EDDF6}"/>
              </a:ext>
            </a:extLst>
          </p:cNvPr>
          <p:cNvSpPr>
            <a:spLocks noGrp="1"/>
          </p:cNvSpPr>
          <p:nvPr>
            <p:ph type="sldNum" sz="quarter" idx="4"/>
          </p:nvPr>
        </p:nvSpPr>
        <p:spPr/>
        <p:txBody>
          <a:bodyPr/>
          <a:lstStyle/>
          <a:p>
            <a:fld id="{BCCC4ECB-B553-46E2-8485-406217221233}" type="slidenum">
              <a:rPr lang="en-US" smtClean="0"/>
              <a:t>17</a:t>
            </a:fld>
            <a:endParaRPr lang="en-US" dirty="0"/>
          </a:p>
        </p:txBody>
      </p:sp>
    </p:spTree>
    <p:extLst>
      <p:ext uri="{BB962C8B-B14F-4D97-AF65-F5344CB8AC3E}">
        <p14:creationId xmlns:p14="http://schemas.microsoft.com/office/powerpoint/2010/main" val="356164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85800" y="2469776"/>
            <a:ext cx="2514600" cy="1292662"/>
          </a:xfrm>
          <a:prstGeom prst="rect">
            <a:avLst/>
          </a:prstGeom>
          <a:noFill/>
          <a:ln w="9525">
            <a:noFill/>
            <a:miter lim="800000"/>
            <a:headEnd/>
            <a:tailEnd/>
          </a:ln>
          <a:effectLst/>
        </p:spPr>
        <p:txBody>
          <a:bodyPr wrap="square">
            <a:spAutoFit/>
          </a:bodyPr>
          <a:lstStyle/>
          <a:p>
            <a:pPr marL="457200" indent="-457200">
              <a:buClr>
                <a:srgbClr val="C00000"/>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Cover Types</a:t>
            </a:r>
          </a:p>
          <a:p>
            <a:pPr marL="457200" indent="-457200">
              <a:buClr>
                <a:srgbClr val="C00000"/>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Wiring</a:t>
            </a:r>
          </a:p>
          <a:p>
            <a:pPr marL="457200" indent="-457200">
              <a:buClr>
                <a:srgbClr val="C00000"/>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Sockets</a:t>
            </a:r>
          </a:p>
        </p:txBody>
      </p:sp>
      <p:pic>
        <p:nvPicPr>
          <p:cNvPr id="6" name="Picture 5" descr="907020 rev1"/>
          <p:cNvPicPr>
            <a:picLocks noChangeAspect="1" noChangeArrowheads="1"/>
          </p:cNvPicPr>
          <p:nvPr/>
        </p:nvPicPr>
        <p:blipFill>
          <a:blip r:embed="rId2"/>
          <a:srcRect/>
          <a:stretch>
            <a:fillRect/>
          </a:stretch>
        </p:blipFill>
        <p:spPr bwMode="auto">
          <a:xfrm>
            <a:off x="3266275" y="1600200"/>
            <a:ext cx="5431536" cy="4195382"/>
          </a:xfrm>
          <a:prstGeom prst="rect">
            <a:avLst/>
          </a:prstGeom>
          <a:noFill/>
        </p:spPr>
      </p:pic>
      <p:sp>
        <p:nvSpPr>
          <p:cNvPr id="8" name="Title 7">
            <a:extLst>
              <a:ext uri="{FF2B5EF4-FFF2-40B4-BE49-F238E27FC236}">
                <a16:creationId xmlns:a16="http://schemas.microsoft.com/office/drawing/2014/main" id="{2A4FF3F6-9A73-40E8-A5F1-79B9E7A6E2F9}"/>
              </a:ext>
            </a:extLst>
          </p:cNvPr>
          <p:cNvSpPr>
            <a:spLocks noGrp="1"/>
          </p:cNvSpPr>
          <p:nvPr>
            <p:ph type="title"/>
          </p:nvPr>
        </p:nvSpPr>
        <p:spPr>
          <a:xfrm>
            <a:off x="838200" y="183469"/>
            <a:ext cx="7891849" cy="679832"/>
          </a:xfrm>
        </p:spPr>
        <p:txBody>
          <a:bodyPr/>
          <a:lstStyle/>
          <a:p>
            <a:r>
              <a:rPr lang="en-US" sz="3200" dirty="0"/>
              <a:t>Pre-Wired Transformer Rated Enclosures</a:t>
            </a:r>
          </a:p>
        </p:txBody>
      </p:sp>
      <p:sp>
        <p:nvSpPr>
          <p:cNvPr id="2" name="Footer Placeholder 1">
            <a:extLst>
              <a:ext uri="{FF2B5EF4-FFF2-40B4-BE49-F238E27FC236}">
                <a16:creationId xmlns:a16="http://schemas.microsoft.com/office/drawing/2014/main" id="{1B558632-0E54-42CC-813E-49ECB0A6888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00B230E-8247-4116-91A8-F2C37314E9C0}"/>
              </a:ext>
            </a:extLst>
          </p:cNvPr>
          <p:cNvSpPr>
            <a:spLocks noGrp="1"/>
          </p:cNvSpPr>
          <p:nvPr>
            <p:ph type="sldNum" sz="quarter" idx="4"/>
          </p:nvPr>
        </p:nvSpPr>
        <p:spPr/>
        <p:txBody>
          <a:bodyPr/>
          <a:lstStyle/>
          <a:p>
            <a:fld id="{BCCC4ECB-B553-46E2-8485-406217221233}" type="slidenum">
              <a:rPr lang="en-US" smtClean="0"/>
              <a:t>18</a:t>
            </a:fld>
            <a:endParaRPr lang="en-US" dirty="0"/>
          </a:p>
        </p:txBody>
      </p:sp>
    </p:spTree>
    <p:extLst>
      <p:ext uri="{BB962C8B-B14F-4D97-AF65-F5344CB8AC3E}">
        <p14:creationId xmlns:p14="http://schemas.microsoft.com/office/powerpoint/2010/main" val="189062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829" y="2002991"/>
            <a:ext cx="5308342" cy="2748188"/>
          </a:xfrm>
          <a:prstGeom prst="rect">
            <a:avLst/>
          </a:prstGeom>
        </p:spPr>
      </p:pic>
      <p:sp>
        <p:nvSpPr>
          <p:cNvPr id="12" name="Title 11">
            <a:extLst>
              <a:ext uri="{FF2B5EF4-FFF2-40B4-BE49-F238E27FC236}">
                <a16:creationId xmlns:a16="http://schemas.microsoft.com/office/drawing/2014/main" id="{5DF4FF8A-A1F3-43C1-959A-493A9F5C1A3F}"/>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541E657D-C7BA-4A60-B080-29FB0AF87346}"/>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1238083-714C-4223-BA05-71E7AAF7AFCF}"/>
              </a:ext>
            </a:extLst>
          </p:cNvPr>
          <p:cNvSpPr>
            <a:spLocks noGrp="1"/>
          </p:cNvSpPr>
          <p:nvPr>
            <p:ph type="sldNum" sz="quarter" idx="4"/>
          </p:nvPr>
        </p:nvSpPr>
        <p:spPr/>
        <p:txBody>
          <a:bodyPr/>
          <a:lstStyle/>
          <a:p>
            <a:fld id="{BCCC4ECB-B553-46E2-8485-406217221233}" type="slidenum">
              <a:rPr lang="en-US" smtClean="0"/>
              <a:t>19</a:t>
            </a:fld>
            <a:endParaRPr lang="en-US" dirty="0"/>
          </a:p>
        </p:txBody>
      </p:sp>
    </p:spTree>
    <p:extLst>
      <p:ext uri="{BB962C8B-B14F-4D97-AF65-F5344CB8AC3E}">
        <p14:creationId xmlns:p14="http://schemas.microsoft.com/office/powerpoint/2010/main" val="277541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0E0E24A-216F-4553-828C-DF9ECCA170D5}"/>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0603C9DC-B929-466C-9830-C7F4903C3FFA}"/>
              </a:ext>
            </a:extLst>
          </p:cNvPr>
          <p:cNvSpPr>
            <a:spLocks noGrp="1"/>
          </p:cNvSpPr>
          <p:nvPr>
            <p:ph type="sldNum" sz="quarter" idx="4"/>
          </p:nvPr>
        </p:nvSpPr>
        <p:spPr/>
        <p:txBody>
          <a:bodyPr/>
          <a:lstStyle/>
          <a:p>
            <a:fld id="{BCCC4ECB-B553-46E2-8485-406217221233}" type="slidenum">
              <a:rPr lang="en-US" smtClean="0"/>
              <a:t>2</a:t>
            </a:fld>
            <a:endParaRPr lang="en-US" dirty="0"/>
          </a:p>
        </p:txBody>
      </p:sp>
      <p:sp>
        <p:nvSpPr>
          <p:cNvPr id="9" name="Title 5">
            <a:extLst>
              <a:ext uri="{FF2B5EF4-FFF2-40B4-BE49-F238E27FC236}">
                <a16:creationId xmlns:a16="http://schemas.microsoft.com/office/drawing/2014/main" id="{161030C2-2A20-4CAA-9758-E8F536F65B1C}"/>
              </a:ext>
            </a:extLst>
          </p:cNvPr>
          <p:cNvSpPr>
            <a:spLocks noGrp="1"/>
          </p:cNvSpPr>
          <p:nvPr>
            <p:ph type="title"/>
          </p:nvPr>
        </p:nvSpPr>
        <p:spPr>
          <a:xfrm>
            <a:off x="1557338" y="136525"/>
            <a:ext cx="7207250" cy="679450"/>
          </a:xfrm>
        </p:spPr>
        <p:txBody>
          <a:bodyPr/>
          <a:lstStyle/>
          <a:p>
            <a:pPr eaLnBrk="1" fontAlgn="auto" hangingPunct="1">
              <a:spcAft>
                <a:spcPts val="0"/>
              </a:spcAft>
              <a:defRPr/>
            </a:pPr>
            <a:r>
              <a:rPr altLang="en-US" dirty="0">
                <a:solidFill>
                  <a:srgbClr val="C00000"/>
                </a:solidFill>
              </a:rPr>
              <a:t>Introduction / Biography</a:t>
            </a:r>
            <a:endParaRPr dirty="0">
              <a:solidFill>
                <a:srgbClr val="C00000"/>
              </a:solidFill>
            </a:endParaRPr>
          </a:p>
        </p:txBody>
      </p:sp>
      <p:sp>
        <p:nvSpPr>
          <p:cNvPr id="12" name="Rectangle 3">
            <a:extLst>
              <a:ext uri="{FF2B5EF4-FFF2-40B4-BE49-F238E27FC236}">
                <a16:creationId xmlns:a16="http://schemas.microsoft.com/office/drawing/2014/main" id="{4F3825C3-052D-4CD3-B4F0-15259503DB59}"/>
              </a:ext>
            </a:extLst>
          </p:cNvPr>
          <p:cNvSpPr>
            <a:spLocks noGrp="1" noChangeArrowheads="1"/>
          </p:cNvSpPr>
          <p:nvPr>
            <p:ph idx="1"/>
          </p:nvPr>
        </p:nvSpPr>
        <p:spPr>
          <a:xfrm>
            <a:off x="628650" y="1309688"/>
            <a:ext cx="7886700" cy="4841875"/>
          </a:xfrm>
          <a:solidFill>
            <a:srgbClr val="FFFFFF"/>
          </a:solidFill>
        </p:spPr>
        <p:txBody>
          <a:bodyPr/>
          <a:lstStyle/>
          <a:p>
            <a:pPr marL="0" indent="0" eaLnBrk="1" hangingPunct="1">
              <a:spcAft>
                <a:spcPct val="100000"/>
              </a:spcAft>
              <a:buFontTx/>
              <a:buNone/>
            </a:pPr>
            <a:r>
              <a:rPr lang="en-US" altLang="en-US" sz="1800" dirty="0"/>
              <a:t>Dan has worked for TESCO since 2015, and was originally hired to sell the Meter Manager Meter Asset Management Software and then was given the Rocky Mountain Region Sales Territory in late 2016. He now sells the TESCO products in 4 states (CO, WY, UT, MT, ID, AZ, and the western half of KS, NE, SD, and ND). Dan has been working in the utility industry since 1988 and began his career in the utility industry as the Test Department Supervisor for Aptech. In 1992 he accepted an outside sales position with Aptech and has been in outside sales ever since. Dan has worked for companies such as UTS/</a:t>
            </a:r>
            <a:r>
              <a:rPr lang="en-US" altLang="en-US" sz="1800" dirty="0" err="1"/>
              <a:t>Itron</a:t>
            </a:r>
            <a:r>
              <a:rPr lang="en-US" altLang="en-US" sz="1800" dirty="0"/>
              <a:t>, </a:t>
            </a:r>
            <a:r>
              <a:rPr lang="en-US" altLang="en-US" sz="1800" dirty="0" err="1"/>
              <a:t>Datamatic</a:t>
            </a:r>
            <a:r>
              <a:rPr lang="en-US" altLang="en-US" sz="1800" dirty="0"/>
              <a:t>, </a:t>
            </a:r>
            <a:r>
              <a:rPr lang="en-US" altLang="en-US" sz="1800" dirty="0" err="1"/>
              <a:t>SmartSynch</a:t>
            </a:r>
            <a:r>
              <a:rPr lang="en-US" altLang="en-US" sz="1800" dirty="0"/>
              <a:t>, </a:t>
            </a:r>
            <a:r>
              <a:rPr lang="en-US" altLang="en-US" sz="1800" dirty="0" err="1"/>
              <a:t>Metrum</a:t>
            </a:r>
            <a:r>
              <a:rPr lang="en-US" altLang="en-US" sz="1800" dirty="0"/>
              <a:t> Technologies/</a:t>
            </a:r>
            <a:r>
              <a:rPr lang="en-US" altLang="en-US" sz="1800" dirty="0" err="1"/>
              <a:t>Aclara</a:t>
            </a:r>
            <a:r>
              <a:rPr lang="en-US" altLang="en-US" sz="1800" dirty="0"/>
              <a:t>, and TESCO. Primary background is in Electronics.</a:t>
            </a:r>
          </a:p>
          <a:p>
            <a:pPr marL="0" indent="0" eaLnBrk="1" hangingPunct="1">
              <a:spcAft>
                <a:spcPct val="100000"/>
              </a:spcAft>
              <a:buFontTx/>
              <a:buNone/>
            </a:pPr>
            <a:r>
              <a:rPr lang="en-US" altLang="en-US" sz="1800" dirty="0"/>
              <a:t>Dan has worked in the technology industry since 1980 and has worked in other industries such as Banking Equipment, Industrial CNC Controls, Process Controls and Flight Simulation Equipment prior to working in the utility industry.</a:t>
            </a:r>
          </a:p>
        </p:txBody>
      </p:sp>
    </p:spTree>
    <p:extLst>
      <p:ext uri="{BB962C8B-B14F-4D97-AF65-F5344CB8AC3E}">
        <p14:creationId xmlns:p14="http://schemas.microsoft.com/office/powerpoint/2010/main" val="214886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30E70B-6366-4289-AE43-7FB84D8C9D93}"/>
              </a:ext>
            </a:extLst>
          </p:cNvPr>
          <p:cNvSpPr>
            <a:spLocks noGrp="1"/>
          </p:cNvSpPr>
          <p:nvPr>
            <p:ph type="title"/>
          </p:nvPr>
        </p:nvSpPr>
        <p:spPr>
          <a:xfrm>
            <a:off x="1524000" y="149991"/>
            <a:ext cx="7208107" cy="679832"/>
          </a:xfrm>
        </p:spPr>
        <p:txBody>
          <a:bodyPr/>
          <a:lstStyle/>
          <a:p>
            <a:r>
              <a:rPr lang="en-US" sz="4000" dirty="0"/>
              <a:t>3 Quiz Questions Multiple Choice</a:t>
            </a:r>
          </a:p>
        </p:txBody>
      </p:sp>
      <p:sp>
        <p:nvSpPr>
          <p:cNvPr id="4" name="Footer Placeholder 3">
            <a:extLst>
              <a:ext uri="{FF2B5EF4-FFF2-40B4-BE49-F238E27FC236}">
                <a16:creationId xmlns:a16="http://schemas.microsoft.com/office/drawing/2014/main" id="{6ED5F5D1-3246-43D6-897C-D55C33F07BA7}"/>
              </a:ext>
            </a:extLst>
          </p:cNvPr>
          <p:cNvSpPr>
            <a:spLocks noGrp="1"/>
          </p:cNvSpPr>
          <p:nvPr>
            <p:ph type="ftr" sz="quarter" idx="3"/>
          </p:nvPr>
        </p:nvSpPr>
        <p:spPr/>
        <p:txBody>
          <a:bodyPr/>
          <a:lstStyle/>
          <a:p>
            <a:r>
              <a:rPr lang="en-US"/>
              <a:t>tescometering.com</a:t>
            </a:r>
            <a:endParaRPr lang="en-US" dirty="0"/>
          </a:p>
        </p:txBody>
      </p:sp>
      <p:sp>
        <p:nvSpPr>
          <p:cNvPr id="8" name="Slide Number Placeholder 7">
            <a:extLst>
              <a:ext uri="{FF2B5EF4-FFF2-40B4-BE49-F238E27FC236}">
                <a16:creationId xmlns:a16="http://schemas.microsoft.com/office/drawing/2014/main" id="{83A380CF-B739-4874-93BD-C1DA1C9F0737}"/>
              </a:ext>
            </a:extLst>
          </p:cNvPr>
          <p:cNvSpPr>
            <a:spLocks noGrp="1"/>
          </p:cNvSpPr>
          <p:nvPr>
            <p:ph type="sldNum" sz="quarter" idx="4"/>
          </p:nvPr>
        </p:nvSpPr>
        <p:spPr/>
        <p:txBody>
          <a:bodyPr/>
          <a:lstStyle/>
          <a:p>
            <a:fld id="{BCCC4ECB-B553-46E2-8485-406217221233}" type="slidenum">
              <a:rPr lang="en-US" smtClean="0"/>
              <a:t>20</a:t>
            </a:fld>
            <a:endParaRPr lang="en-US" dirty="0"/>
          </a:p>
        </p:txBody>
      </p:sp>
      <p:sp>
        <p:nvSpPr>
          <p:cNvPr id="6" name="TextBox 5"/>
          <p:cNvSpPr txBox="1"/>
          <p:nvPr/>
        </p:nvSpPr>
        <p:spPr>
          <a:xfrm>
            <a:off x="609600" y="1219200"/>
            <a:ext cx="6400800" cy="4247317"/>
          </a:xfrm>
          <a:prstGeom prst="rect">
            <a:avLst/>
          </a:prstGeom>
          <a:noFill/>
        </p:spPr>
        <p:txBody>
          <a:bodyPr wrap="square" rtlCol="0">
            <a:spAutoFit/>
          </a:bodyPr>
          <a:lstStyle/>
          <a:p>
            <a:r>
              <a:rPr lang="en-US" b="1" dirty="0">
                <a:solidFill>
                  <a:srgbClr val="C00000"/>
                </a:solidFill>
              </a:rPr>
              <a:t>1.   Which type of metering service typically has a test switch?</a:t>
            </a:r>
          </a:p>
          <a:p>
            <a:pPr marL="342900" indent="-342900">
              <a:buAutoNum type="alphaUcPeriod"/>
            </a:pPr>
            <a:r>
              <a:rPr lang="en-US" dirty="0"/>
              <a:t>Self Contained</a:t>
            </a:r>
          </a:p>
          <a:p>
            <a:pPr marL="342900" indent="-342900">
              <a:buAutoNum type="alphaUcPeriod"/>
            </a:pPr>
            <a:r>
              <a:rPr lang="en-US" dirty="0"/>
              <a:t>Transformer Rated</a:t>
            </a:r>
          </a:p>
          <a:p>
            <a:pPr marL="342900" indent="-342900">
              <a:buAutoNum type="alphaUcPeriod"/>
            </a:pPr>
            <a:r>
              <a:rPr lang="en-US" dirty="0"/>
              <a:t>Gas</a:t>
            </a:r>
          </a:p>
          <a:p>
            <a:endParaRPr lang="en-US" dirty="0"/>
          </a:p>
          <a:p>
            <a:r>
              <a:rPr lang="en-US" b="1" dirty="0">
                <a:solidFill>
                  <a:srgbClr val="C00000"/>
                </a:solidFill>
              </a:rPr>
              <a:t>2.   Why would you want to reverse the potentials on test switch?</a:t>
            </a:r>
          </a:p>
          <a:p>
            <a:pPr marL="342900" indent="-342900">
              <a:buAutoNum type="alphaUcPeriod"/>
            </a:pPr>
            <a:r>
              <a:rPr lang="en-US" dirty="0"/>
              <a:t>Aesthetics</a:t>
            </a:r>
          </a:p>
          <a:p>
            <a:pPr marL="342900" indent="-342900">
              <a:buAutoNum type="alphaUcPeriod"/>
            </a:pPr>
            <a:r>
              <a:rPr lang="en-US" dirty="0"/>
              <a:t>To use multiple voltages</a:t>
            </a:r>
          </a:p>
          <a:p>
            <a:pPr marL="342900" indent="-342900">
              <a:buAutoNum type="alphaUcPeriod"/>
            </a:pPr>
            <a:r>
              <a:rPr lang="en-US" dirty="0"/>
              <a:t>To de-energize the potential blades when open for safety</a:t>
            </a:r>
          </a:p>
          <a:p>
            <a:pPr marL="342900" indent="-342900">
              <a:buAutoNum type="alphaUcPeriod"/>
            </a:pPr>
            <a:endParaRPr lang="en-US" dirty="0"/>
          </a:p>
          <a:p>
            <a:r>
              <a:rPr lang="en-US" b="1" dirty="0">
                <a:solidFill>
                  <a:srgbClr val="C00000"/>
                </a:solidFill>
              </a:rPr>
              <a:t>3.   What is the purpose of a current link on a test switch?</a:t>
            </a:r>
          </a:p>
          <a:p>
            <a:pPr marL="342900" indent="-342900">
              <a:buAutoNum type="alphaUcPeriod"/>
            </a:pPr>
            <a:r>
              <a:rPr lang="en-US" dirty="0"/>
              <a:t>To enable connection of the test jack and shunt in the current pair to complete the current loop.</a:t>
            </a:r>
          </a:p>
          <a:p>
            <a:pPr marL="342900" indent="-342900">
              <a:buAutoNum type="alphaUcPeriod"/>
            </a:pPr>
            <a:r>
              <a:rPr lang="en-US" dirty="0"/>
              <a:t>To connect the current pairs to the potentials</a:t>
            </a:r>
          </a:p>
          <a:p>
            <a:pPr marL="342900" indent="-342900">
              <a:buAutoNum type="alphaUcPeriod"/>
            </a:pPr>
            <a:r>
              <a:rPr lang="en-US" dirty="0"/>
              <a:t>To eliminate the need for barriers between the poles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132538"/>
            <a:ext cx="1791902" cy="2420640"/>
          </a:xfrm>
          <a:prstGeom prst="rect">
            <a:avLst/>
          </a:prstGeom>
        </p:spPr>
      </p:pic>
    </p:spTree>
    <p:extLst>
      <p:ext uri="{BB962C8B-B14F-4D97-AF65-F5344CB8AC3E}">
        <p14:creationId xmlns:p14="http://schemas.microsoft.com/office/powerpoint/2010/main" val="281613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FF0A7C92-11DE-4BF1-BA4F-D0E68ACB4781}"/>
              </a:ext>
            </a:extLst>
          </p:cNvPr>
          <p:cNvSpPr>
            <a:spLocks noGrp="1" noChangeArrowheads="1"/>
          </p:cNvSpPr>
          <p:nvPr>
            <p:ph type="title"/>
          </p:nvPr>
        </p:nvSpPr>
        <p:spPr>
          <a:xfrm>
            <a:off x="1447800" y="158750"/>
            <a:ext cx="7208838" cy="679450"/>
          </a:xfrm>
        </p:spPr>
        <p:txBody>
          <a:bodyPr/>
          <a:lstStyle/>
          <a:p>
            <a:pPr eaLnBrk="1" fontAlgn="auto" hangingPunct="1">
              <a:spcAft>
                <a:spcPts val="0"/>
              </a:spcAft>
              <a:defRPr/>
            </a:pPr>
            <a:r>
              <a:rPr altLang="en-US" sz="4000" dirty="0">
                <a:solidFill>
                  <a:srgbClr val="C00000"/>
                </a:solidFill>
              </a:rPr>
              <a:t>More Questions and Discussion  </a:t>
            </a:r>
          </a:p>
        </p:txBody>
      </p:sp>
      <p:sp>
        <p:nvSpPr>
          <p:cNvPr id="44035" name="Rectangle 5">
            <a:extLst>
              <a:ext uri="{FF2B5EF4-FFF2-40B4-BE49-F238E27FC236}">
                <a16:creationId xmlns:a16="http://schemas.microsoft.com/office/drawing/2014/main" id="{F1016A97-5EFE-4465-B008-02735A853F70}"/>
              </a:ext>
            </a:extLst>
          </p:cNvPr>
          <p:cNvSpPr>
            <a:spLocks noGrp="1" noChangeArrowheads="1"/>
          </p:cNvSpPr>
          <p:nvPr>
            <p:ph idx="1"/>
          </p:nvPr>
        </p:nvSpPr>
        <p:spPr>
          <a:xfrm>
            <a:off x="304800" y="1600200"/>
            <a:ext cx="8229600" cy="4525963"/>
          </a:xfrm>
        </p:spPr>
        <p:txBody>
          <a:bodyPr/>
          <a:lstStyle/>
          <a:p>
            <a:pPr algn="ctr" eaLnBrk="1" hangingPunct="1">
              <a:buFontTx/>
              <a:buNone/>
            </a:pPr>
            <a:r>
              <a:rPr lang="en-US" altLang="en-US"/>
              <a:t>Dan Hollow</a:t>
            </a:r>
          </a:p>
          <a:p>
            <a:pPr algn="ctr" eaLnBrk="1" hangingPunct="1">
              <a:buFontTx/>
              <a:buNone/>
            </a:pPr>
            <a:r>
              <a:rPr lang="en-US" altLang="en-US" sz="2000" i="1"/>
              <a:t>Rocky Mountain Regional Sales Manager</a:t>
            </a:r>
          </a:p>
          <a:p>
            <a:pPr algn="ctr" eaLnBrk="1" hangingPunct="1">
              <a:buFontTx/>
              <a:buNone/>
            </a:pPr>
            <a:r>
              <a:rPr lang="en-US" altLang="en-US" sz="2000">
                <a:solidFill>
                  <a:srgbClr val="FF0000"/>
                </a:solidFill>
              </a:rPr>
              <a:t>dan.hollow@tescometering.com</a:t>
            </a:r>
          </a:p>
          <a:p>
            <a:pPr algn="ctr" eaLnBrk="1" hangingPunct="1">
              <a:buFontTx/>
              <a:buNone/>
            </a:pPr>
            <a:endParaRPr lang="en-US" altLang="en-US" sz="1200">
              <a:solidFill>
                <a:srgbClr val="FF0000"/>
              </a:solidFill>
            </a:endParaRPr>
          </a:p>
          <a:p>
            <a:pPr algn="ctr" eaLnBrk="1" hangingPunct="1">
              <a:buFontTx/>
              <a:buNone/>
            </a:pPr>
            <a:r>
              <a:rPr lang="en-US" altLang="en-US" sz="2400" b="1"/>
              <a:t>TESCO – The Eastern Specialty Company</a:t>
            </a:r>
            <a:r>
              <a:rPr lang="en-US" altLang="en-US" sz="2400"/>
              <a:t> </a:t>
            </a:r>
          </a:p>
          <a:p>
            <a:pPr algn="ctr" eaLnBrk="1" hangingPunct="1">
              <a:buFontTx/>
              <a:buNone/>
            </a:pPr>
            <a:r>
              <a:rPr lang="en-US" altLang="en-US" sz="1800" i="1"/>
              <a:t>Bristol, PA</a:t>
            </a:r>
          </a:p>
          <a:p>
            <a:pPr algn="ctr" eaLnBrk="1" hangingPunct="1">
              <a:buFontTx/>
              <a:buNone/>
            </a:pPr>
            <a:r>
              <a:rPr lang="en-US" altLang="en-US" sz="2400">
                <a:solidFill>
                  <a:srgbClr val="FF0000"/>
                </a:solidFill>
              </a:rPr>
              <a:t>303.810.6528</a:t>
            </a:r>
            <a:endParaRPr lang="en-US" altLang="en-US" sz="2000">
              <a:solidFill>
                <a:srgbClr val="FF0000"/>
              </a:solidFill>
            </a:endParaRPr>
          </a:p>
          <a:p>
            <a:pPr algn="ctr" eaLnBrk="1" hangingPunct="1">
              <a:buFontTx/>
              <a:buNone/>
            </a:pPr>
            <a:br>
              <a:rPr lang="en-US" altLang="en-US" sz="2000"/>
            </a:br>
            <a:r>
              <a:rPr lang="en-US" altLang="en-US" sz="2000"/>
              <a:t>This presentation can also be found under Meter Conferences and Schools on the TESCO website: </a:t>
            </a:r>
            <a:r>
              <a:rPr lang="en-US" altLang="en-US" sz="2000">
                <a:solidFill>
                  <a:srgbClr val="FF0000"/>
                </a:solidFill>
              </a:rPr>
              <a:t>tescometering.com</a:t>
            </a:r>
          </a:p>
          <a:p>
            <a:pPr algn="ctr" eaLnBrk="1" hangingPunct="1">
              <a:buFontTx/>
              <a:buNone/>
            </a:pPr>
            <a:endParaRPr lang="en-US" altLang="en-US" sz="2300">
              <a:solidFill>
                <a:srgbClr val="CC3300"/>
              </a:solidFill>
            </a:endParaRPr>
          </a:p>
        </p:txBody>
      </p:sp>
      <p:pic>
        <p:nvPicPr>
          <p:cNvPr id="44036" name="Picture 7" descr="MC900431512[1]">
            <a:extLst>
              <a:ext uri="{FF2B5EF4-FFF2-40B4-BE49-F238E27FC236}">
                <a16:creationId xmlns:a16="http://schemas.microsoft.com/office/drawing/2014/main" id="{2421895C-11B1-49DB-9BF3-235AEDB3E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763" y="104616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3">
            <a:extLst>
              <a:ext uri="{FF2B5EF4-FFF2-40B4-BE49-F238E27FC236}">
                <a16:creationId xmlns:a16="http://schemas.microsoft.com/office/drawing/2014/main" id="{464B6A17-CDA4-47A9-8167-55143A5177EA}"/>
              </a:ext>
            </a:extLst>
          </p:cNvPr>
          <p:cNvSpPr txBox="1">
            <a:spLocks noChangeArrowheads="1"/>
          </p:cNvSpPr>
          <p:nvPr/>
        </p:nvSpPr>
        <p:spPr bwMode="auto">
          <a:xfrm>
            <a:off x="914400" y="6019800"/>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a:solidFill>
                  <a:srgbClr val="2F549D"/>
                </a:solidFill>
                <a:latin typeface="Arial" panose="020B0604020202020204" pitchFamily="34" charset="0"/>
              </a:rPr>
              <a:t>ISO 9001:2015 Certified Quality Company</a:t>
            </a:r>
          </a:p>
          <a:p>
            <a:pPr algn="ctr" eaLnBrk="1" hangingPunct="1">
              <a:lnSpc>
                <a:spcPct val="100000"/>
              </a:lnSpc>
              <a:spcBef>
                <a:spcPct val="0"/>
              </a:spcBef>
              <a:buFontTx/>
              <a:buNone/>
            </a:pPr>
            <a:r>
              <a:rPr lang="en-US" altLang="en-US" sz="1400" b="1">
                <a:solidFill>
                  <a:srgbClr val="2F549D"/>
                </a:solidFill>
                <a:latin typeface="Arial" panose="020B0604020202020204" pitchFamily="34" charset="0"/>
              </a:rPr>
              <a:t>ISO 17025:2017 Accredited Laboratory</a:t>
            </a:r>
          </a:p>
        </p:txBody>
      </p:sp>
      <p:sp>
        <p:nvSpPr>
          <p:cNvPr id="44038" name="Footer Placeholder 1">
            <a:extLst>
              <a:ext uri="{FF2B5EF4-FFF2-40B4-BE49-F238E27FC236}">
                <a16:creationId xmlns:a16="http://schemas.microsoft.com/office/drawing/2014/main" id="{E64796C6-0A81-4E82-BA84-5BF171B23325}"/>
              </a:ext>
            </a:extLst>
          </p:cNvPr>
          <p:cNvSpPr>
            <a:spLocks noGrp="1" noChangeArrowheads="1"/>
          </p:cNvSpPr>
          <p:nvPr>
            <p:ph type="ftr" sz="quarter" idx="10"/>
          </p:nvPr>
        </p:nvSpPr>
        <p:spPr bwMode="auto">
          <a:xfrm>
            <a:off x="628650" y="6337300"/>
            <a:ext cx="308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rtl="0" eaLnBrk="1" fontAlgn="base" hangingPunct="1">
              <a:spcBef>
                <a:spcPct val="0"/>
              </a:spcBef>
              <a:spcAft>
                <a:spcPct val="0"/>
              </a:spcAft>
              <a:defRPr sz="1200" b="1" kern="1200">
                <a:solidFill>
                  <a:schemeClr val="accent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nSpc>
                <a:spcPct val="100000"/>
              </a:lnSpc>
              <a:spcBef>
                <a:spcPct val="0"/>
              </a:spcBef>
              <a:buFontTx/>
              <a:buNone/>
            </a:pPr>
            <a:r>
              <a:rPr lang="en-US"/>
              <a:t>tescometering.com</a:t>
            </a:r>
            <a:endParaRPr lang="en-US" altLang="en-US" sz="1200">
              <a:solidFill>
                <a:schemeClr val="accent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F46B027D-AF03-44F1-B3D3-68B9A4992EA3}"/>
              </a:ext>
            </a:extLst>
          </p:cNvPr>
          <p:cNvSpPr>
            <a:spLocks noGrp="1"/>
          </p:cNvSpPr>
          <p:nvPr>
            <p:ph type="sldNum" sz="quarter" idx="11"/>
          </p:nvPr>
        </p:nvSpPr>
        <p:spPr>
          <a:xfrm>
            <a:off x="6457950" y="6356350"/>
            <a:ext cx="2057400" cy="365125"/>
          </a:xfrm>
          <a:prstGeom prst="rect">
            <a:avLst/>
          </a:prstGeom>
        </p:spPr>
        <p:txBody>
          <a:bodyPr vert="horz" lIns="91440" tIns="45720" rIns="91440" bIns="45720" rtlCol="0" anchor="ctr"/>
          <a:lstStyle>
            <a:defPPr>
              <a:defRPr lang="en-US"/>
            </a:defPPr>
            <a:lvl1pPr algn="r" rtl="0" eaLnBrk="1" fontAlgn="base" hangingPunct="1">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C66E173D-F1C9-4F35-8F85-B93EC735BF19}" type="slidenum">
              <a:rPr lang="en-US" smtClean="0"/>
              <a:pPr>
                <a:defRPr/>
              </a:pPr>
              <a:t>21</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366664-9B97-4D85-A86C-FE19334B8C78}"/>
              </a:ext>
            </a:extLst>
          </p:cNvPr>
          <p:cNvSpPr>
            <a:spLocks noGrp="1"/>
          </p:cNvSpPr>
          <p:nvPr>
            <p:ph type="title"/>
          </p:nvPr>
        </p:nvSpPr>
        <p:spPr/>
        <p:txBody>
          <a:bodyPr/>
          <a:lstStyle/>
          <a:p>
            <a:r>
              <a:rPr lang="en-US" dirty="0"/>
              <a:t>Purpose:</a:t>
            </a:r>
          </a:p>
        </p:txBody>
      </p:sp>
      <p:sp>
        <p:nvSpPr>
          <p:cNvPr id="14" name="Content Placeholder 13"/>
          <p:cNvSpPr>
            <a:spLocks noGrp="1"/>
          </p:cNvSpPr>
          <p:nvPr>
            <p:ph idx="1"/>
          </p:nvPr>
        </p:nvSpPr>
        <p:spPr>
          <a:xfrm>
            <a:off x="304800" y="1143000"/>
            <a:ext cx="7886700" cy="4842433"/>
          </a:xfrm>
        </p:spPr>
        <p:txBody>
          <a:bodyPr>
            <a:normAutofit fontScale="92500" lnSpcReduction="10000"/>
          </a:bodyPr>
          <a:lstStyle/>
          <a:p>
            <a:pPr marL="0" indent="0">
              <a:buNone/>
            </a:pPr>
            <a:r>
              <a:rPr lang="en-US" dirty="0">
                <a:latin typeface="Arial" panose="020B0604020202090204" pitchFamily="34" charset="0"/>
                <a:cs typeface="Arial" panose="020B0604020202090204" pitchFamily="34" charset="0"/>
              </a:rPr>
              <a:t>To acquaint the attendees with the </a:t>
            </a:r>
            <a:br>
              <a:rPr lang="en-US" dirty="0">
                <a:latin typeface="Arial" panose="020B0604020202090204" pitchFamily="34" charset="0"/>
                <a:cs typeface="Arial" panose="020B0604020202090204" pitchFamily="34" charset="0"/>
              </a:rPr>
            </a:br>
            <a:r>
              <a:rPr lang="en-US" dirty="0">
                <a:latin typeface="Arial" panose="020B0604020202090204" pitchFamily="34" charset="0"/>
                <a:cs typeface="Arial" panose="020B0604020202090204" pitchFamily="34" charset="0"/>
              </a:rPr>
              <a:t>use and purpose of Meter Test Switches </a:t>
            </a:r>
          </a:p>
          <a:p>
            <a:pPr marL="0" indent="0">
              <a:buNone/>
            </a:pPr>
            <a:endParaRPr lang="en-US" b="1" dirty="0">
              <a:solidFill>
                <a:srgbClr val="3672A8"/>
              </a:solidFill>
            </a:endParaRPr>
          </a:p>
          <a:p>
            <a:pPr marL="0" indent="0">
              <a:buNone/>
            </a:pPr>
            <a:r>
              <a:rPr lang="en-US" sz="2400" b="1" dirty="0">
                <a:solidFill>
                  <a:srgbClr val="C00000"/>
                </a:solidFill>
              </a:rPr>
              <a:t>Course Breakdown of Topics:</a:t>
            </a:r>
            <a:r>
              <a:rPr lang="en-US" sz="2400" b="1" dirty="0">
                <a:solidFill>
                  <a:srgbClr val="3672A8"/>
                </a:solidFill>
              </a:rPr>
              <a:t> </a:t>
            </a: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Using Test Switches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Specifications </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Configurations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Meter Test Switch Accessories</a:t>
            </a:r>
          </a:p>
          <a:p>
            <a:pPr>
              <a:lnSpc>
                <a:spcPct val="80000"/>
              </a:lnSpc>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Pre-Wired Transformer Rated Enclosures</a:t>
            </a:r>
          </a:p>
          <a:p>
            <a:pPr marL="0" indent="0">
              <a:spcBef>
                <a:spcPts val="600"/>
              </a:spcBef>
              <a:buNone/>
            </a:pPr>
            <a:endParaRPr lang="en-US" dirty="0"/>
          </a:p>
          <a:p>
            <a:pPr marL="0" indent="0">
              <a:buNone/>
            </a:pPr>
            <a:endParaRPr lang="en-US" dirty="0"/>
          </a:p>
          <a:p>
            <a:pPr marL="0" indent="0">
              <a:buNone/>
            </a:pPr>
            <a:endParaRPr lang="en-US" dirty="0"/>
          </a:p>
        </p:txBody>
      </p:sp>
      <p:sp>
        <p:nvSpPr>
          <p:cNvPr id="3" name="Footer Placeholder 2">
            <a:extLst>
              <a:ext uri="{FF2B5EF4-FFF2-40B4-BE49-F238E27FC236}">
                <a16:creationId xmlns:a16="http://schemas.microsoft.com/office/drawing/2014/main" id="{CD548D93-3003-4787-8F06-5BFC36D4484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77275021-85BD-4271-AB05-C34BA130E74A}"/>
              </a:ext>
            </a:extLst>
          </p:cNvPr>
          <p:cNvSpPr>
            <a:spLocks noGrp="1"/>
          </p:cNvSpPr>
          <p:nvPr>
            <p:ph type="sldNum" sz="quarter" idx="4"/>
          </p:nvPr>
        </p:nvSpPr>
        <p:spPr/>
        <p:txBody>
          <a:bodyPr/>
          <a:lstStyle/>
          <a:p>
            <a:fld id="{BCCC4ECB-B553-46E2-8485-406217221233}" type="slidenum">
              <a:rPr lang="en-US" smtClean="0"/>
              <a:t>3</a:t>
            </a:fld>
            <a:endParaRPr lang="en-US" dirty="0"/>
          </a:p>
        </p:txBody>
      </p:sp>
      <p:pic>
        <p:nvPicPr>
          <p:cNvPr id="9" name="Picture 6" descr="TESCO-equipment-prewired-meter-box"/>
          <p:cNvPicPr>
            <a:picLocks noChangeAspect="1" noChangeArrowheads="1"/>
          </p:cNvPicPr>
          <p:nvPr/>
        </p:nvPicPr>
        <p:blipFill rotWithShape="1">
          <a:blip r:embed="rId3"/>
          <a:srcRect l="4023" r="9476"/>
          <a:stretch/>
        </p:blipFill>
        <p:spPr bwMode="auto">
          <a:xfrm>
            <a:off x="5715000" y="2133600"/>
            <a:ext cx="3276600" cy="2846347"/>
          </a:xfrm>
          <a:prstGeom prst="rect">
            <a:avLst/>
          </a:prstGeom>
          <a:noFill/>
        </p:spPr>
      </p:pic>
    </p:spTree>
    <p:extLst>
      <p:ext uri="{BB962C8B-B14F-4D97-AF65-F5344CB8AC3E}">
        <p14:creationId xmlns:p14="http://schemas.microsoft.com/office/powerpoint/2010/main" val="330075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54424" y="1143000"/>
            <a:ext cx="3581400" cy="4708981"/>
          </a:xfrm>
          <a:prstGeom prst="rect">
            <a:avLst/>
          </a:prstGeom>
          <a:noFill/>
          <a:ln w="9525">
            <a:noFill/>
            <a:miter lim="800000"/>
            <a:headEnd/>
            <a:tailEnd/>
          </a:ln>
          <a:effectLst/>
        </p:spPr>
        <p:txBody>
          <a:bodyPr wrap="square">
            <a:spAutoFit/>
          </a:bodyPr>
          <a:lstStyle/>
          <a:p>
            <a:pPr marL="342900" indent="-342900">
              <a:spcBef>
                <a:spcPct val="50000"/>
              </a:spcBef>
              <a:buClr>
                <a:schemeClr val="accent1"/>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Typically found in residential metering</a:t>
            </a:r>
          </a:p>
          <a:p>
            <a:pPr marL="342900" indent="-342900">
              <a:spcBef>
                <a:spcPct val="50000"/>
              </a:spcBef>
              <a:buClr>
                <a:schemeClr val="accent1"/>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Meters are capable of handling the direct incoming amperage</a:t>
            </a:r>
          </a:p>
          <a:p>
            <a:pPr marL="342900" indent="-342900">
              <a:spcBef>
                <a:spcPct val="50000"/>
              </a:spcBef>
              <a:buClr>
                <a:schemeClr val="accent1"/>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 is connected directly to the load being measured</a:t>
            </a:r>
          </a:p>
          <a:p>
            <a:pPr marL="342900" indent="-342900">
              <a:spcBef>
                <a:spcPct val="50000"/>
              </a:spcBef>
              <a:buClr>
                <a:schemeClr val="accent1"/>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 is part of the circuit</a:t>
            </a:r>
          </a:p>
          <a:p>
            <a:pPr marL="342900" indent="-342900">
              <a:spcBef>
                <a:spcPct val="50000"/>
              </a:spcBef>
              <a:buClr>
                <a:schemeClr val="accent1"/>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When the meter is removed from the socket, power to the customer is interrupted</a:t>
            </a:r>
          </a:p>
        </p:txBody>
      </p:sp>
      <p:sp>
        <p:nvSpPr>
          <p:cNvPr id="9" name="Title 8">
            <a:extLst>
              <a:ext uri="{FF2B5EF4-FFF2-40B4-BE49-F238E27FC236}">
                <a16:creationId xmlns:a16="http://schemas.microsoft.com/office/drawing/2014/main" id="{B4998624-8F06-4929-83A4-E55853F643E8}"/>
              </a:ext>
            </a:extLst>
          </p:cNvPr>
          <p:cNvSpPr>
            <a:spLocks noGrp="1"/>
          </p:cNvSpPr>
          <p:nvPr>
            <p:ph type="title"/>
          </p:nvPr>
        </p:nvSpPr>
        <p:spPr>
          <a:xfrm>
            <a:off x="1524000" y="503502"/>
            <a:ext cx="7208107" cy="679832"/>
          </a:xfrm>
        </p:spPr>
        <p:txBody>
          <a:bodyPr/>
          <a:lstStyle/>
          <a:p>
            <a:r>
              <a:rPr lang="en-US" sz="4400" dirty="0">
                <a:solidFill>
                  <a:srgbClr val="C00000"/>
                </a:solidFill>
                <a:latin typeface="+mj-lt"/>
                <a:cs typeface="Arial" panose="020B0604020202020204" pitchFamily="34" charset="0"/>
              </a:rPr>
              <a:t>Typical Self Contained Service</a:t>
            </a:r>
            <a:br>
              <a:rPr lang="en-US" sz="4400" b="1" dirty="0">
                <a:solidFill>
                  <a:schemeClr val="tx1">
                    <a:lumMod val="75000"/>
                    <a:lumOff val="25000"/>
                  </a:schemeClr>
                </a:solidFill>
                <a:latin typeface="Arial" panose="020B0604020202020204" pitchFamily="34" charset="0"/>
                <a:cs typeface="Arial" panose="020B0604020202020204" pitchFamily="34" charset="0"/>
              </a:rPr>
            </a:br>
            <a:endParaRPr lang="en-US" dirty="0"/>
          </a:p>
        </p:txBody>
      </p:sp>
      <p:pic>
        <p:nvPicPr>
          <p:cNvPr id="7" name="Content Placeholder 4" descr="self contained doc_001"/>
          <p:cNvPicPr>
            <a:picLocks noGrp="1" noChangeAspect="1" noChangeArrowheads="1"/>
          </p:cNvPicPr>
          <p:nvPr>
            <p:ph idx="1"/>
          </p:nvPr>
        </p:nvPicPr>
        <p:blipFill>
          <a:blip r:embed="rId3"/>
          <a:stretch>
            <a:fillRect/>
          </a:stretch>
        </p:blipFill>
        <p:spPr bwMode="auto">
          <a:xfrm>
            <a:off x="4876800" y="1076552"/>
            <a:ext cx="3741448" cy="4841875"/>
          </a:xfrm>
          <a:noFill/>
          <a:ln/>
        </p:spPr>
      </p:pic>
      <p:sp>
        <p:nvSpPr>
          <p:cNvPr id="3" name="Footer Placeholder 2">
            <a:extLst>
              <a:ext uri="{FF2B5EF4-FFF2-40B4-BE49-F238E27FC236}">
                <a16:creationId xmlns:a16="http://schemas.microsoft.com/office/drawing/2014/main" id="{2B520F65-7DA2-4AF8-AE27-EE72558F6967}"/>
              </a:ext>
            </a:extLst>
          </p:cNvPr>
          <p:cNvSpPr>
            <a:spLocks noGrp="1"/>
          </p:cNvSpPr>
          <p:nvPr>
            <p:ph type="ftr" sz="quarter" idx="3"/>
          </p:nvPr>
        </p:nvSpPr>
        <p:spPr/>
        <p:txBody>
          <a:bodyPr/>
          <a:lstStyle/>
          <a:p>
            <a:r>
              <a:rPr lang="en-US"/>
              <a:t>tescometering.com</a:t>
            </a:r>
            <a:endParaRPr lang="en-US" dirty="0"/>
          </a:p>
        </p:txBody>
      </p:sp>
      <p:sp>
        <p:nvSpPr>
          <p:cNvPr id="8" name="Slide Number Placeholder 7">
            <a:extLst>
              <a:ext uri="{FF2B5EF4-FFF2-40B4-BE49-F238E27FC236}">
                <a16:creationId xmlns:a16="http://schemas.microsoft.com/office/drawing/2014/main" id="{0F727926-1D14-4CA6-9AE9-190C0E77CC2E}"/>
              </a:ext>
            </a:extLst>
          </p:cNvPr>
          <p:cNvSpPr>
            <a:spLocks noGrp="1"/>
          </p:cNvSpPr>
          <p:nvPr>
            <p:ph type="sldNum" sz="quarter" idx="4"/>
          </p:nvPr>
        </p:nvSpPr>
        <p:spPr/>
        <p:txBody>
          <a:bodyPr/>
          <a:lstStyle/>
          <a:p>
            <a:fld id="{BCCC4ECB-B553-46E2-8485-406217221233}" type="slidenum">
              <a:rPr lang="en-US" smtClean="0"/>
              <a:t>4</a:t>
            </a:fld>
            <a:endParaRPr lang="en-US" dirty="0"/>
          </a:p>
        </p:txBody>
      </p:sp>
    </p:spTree>
    <p:extLst>
      <p:ext uri="{BB962C8B-B14F-4D97-AF65-F5344CB8AC3E}">
        <p14:creationId xmlns:p14="http://schemas.microsoft.com/office/powerpoint/2010/main" val="4509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63190" y="1295400"/>
            <a:ext cx="400881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Meter measures scaled down representation of the load.</a:t>
            </a: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Scaling is accomplished by the use of external current transformers (CTs) and sometimes voltage transformers or PTs).</a:t>
            </a: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The meter is NOT part of the circuit</a:t>
            </a: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When the meter is removed from the socket, power to the customer is not effected.</a:t>
            </a:r>
          </a:p>
        </p:txBody>
      </p:sp>
      <p:sp>
        <p:nvSpPr>
          <p:cNvPr id="9" name="Title 8">
            <a:extLst>
              <a:ext uri="{FF2B5EF4-FFF2-40B4-BE49-F238E27FC236}">
                <a16:creationId xmlns:a16="http://schemas.microsoft.com/office/drawing/2014/main" id="{B3E2E4E8-B010-4FC7-8A17-E141D173274D}"/>
              </a:ext>
            </a:extLst>
          </p:cNvPr>
          <p:cNvSpPr>
            <a:spLocks noGrp="1"/>
          </p:cNvSpPr>
          <p:nvPr>
            <p:ph type="title"/>
          </p:nvPr>
        </p:nvSpPr>
        <p:spPr/>
        <p:txBody>
          <a:bodyPr/>
          <a:lstStyle/>
          <a:p>
            <a:r>
              <a:rPr lang="en-US" dirty="0"/>
              <a:t>Transformer Rated Service</a:t>
            </a:r>
          </a:p>
        </p:txBody>
      </p:sp>
      <p:pic>
        <p:nvPicPr>
          <p:cNvPr id="6" name="Picture 7" descr="factory_00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572000" y="1414668"/>
            <a:ext cx="3741448" cy="4841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ooter Placeholder 2">
            <a:extLst>
              <a:ext uri="{FF2B5EF4-FFF2-40B4-BE49-F238E27FC236}">
                <a16:creationId xmlns:a16="http://schemas.microsoft.com/office/drawing/2014/main" id="{A4E69D78-F532-480F-B8D6-BA83A586615A}"/>
              </a:ext>
            </a:extLst>
          </p:cNvPr>
          <p:cNvSpPr>
            <a:spLocks noGrp="1"/>
          </p:cNvSpPr>
          <p:nvPr>
            <p:ph type="ftr" sz="quarter" idx="3"/>
          </p:nvPr>
        </p:nvSpPr>
        <p:spPr/>
        <p:txBody>
          <a:bodyPr/>
          <a:lstStyle/>
          <a:p>
            <a:r>
              <a:rPr lang="en-US"/>
              <a:t>tescometering.com</a:t>
            </a:r>
            <a:endParaRPr lang="en-US" dirty="0"/>
          </a:p>
        </p:txBody>
      </p:sp>
      <p:sp>
        <p:nvSpPr>
          <p:cNvPr id="8" name="Slide Number Placeholder 7">
            <a:extLst>
              <a:ext uri="{FF2B5EF4-FFF2-40B4-BE49-F238E27FC236}">
                <a16:creationId xmlns:a16="http://schemas.microsoft.com/office/drawing/2014/main" id="{1ACFABC9-AE3F-499B-843B-1300C9544799}"/>
              </a:ext>
            </a:extLst>
          </p:cNvPr>
          <p:cNvSpPr>
            <a:spLocks noGrp="1"/>
          </p:cNvSpPr>
          <p:nvPr>
            <p:ph type="sldNum" sz="quarter" idx="4"/>
          </p:nvPr>
        </p:nvSpPr>
        <p:spPr/>
        <p:txBody>
          <a:bodyPr/>
          <a:lstStyle/>
          <a:p>
            <a:fld id="{BCCC4ECB-B553-46E2-8485-406217221233}" type="slidenum">
              <a:rPr lang="en-US" smtClean="0"/>
              <a:t>5</a:t>
            </a:fld>
            <a:endParaRPr lang="en-US" dirty="0"/>
          </a:p>
        </p:txBody>
      </p:sp>
    </p:spTree>
    <p:extLst>
      <p:ext uri="{BB962C8B-B14F-4D97-AF65-F5344CB8AC3E}">
        <p14:creationId xmlns:p14="http://schemas.microsoft.com/office/powerpoint/2010/main" val="83528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ct"/>
          <p:cNvPicPr>
            <a:picLocks noChangeAspect="1" noChangeArrowheads="1"/>
          </p:cNvPicPr>
          <p:nvPr/>
        </p:nvPicPr>
        <p:blipFill>
          <a:blip r:embed="rId3"/>
          <a:srcRect/>
          <a:stretch>
            <a:fillRect/>
          </a:stretch>
        </p:blipFill>
        <p:spPr bwMode="auto">
          <a:xfrm>
            <a:off x="5257800" y="2898776"/>
            <a:ext cx="914400" cy="822325"/>
          </a:xfrm>
          <a:prstGeom prst="rect">
            <a:avLst/>
          </a:prstGeom>
          <a:noFill/>
        </p:spPr>
      </p:pic>
      <p:pic>
        <p:nvPicPr>
          <p:cNvPr id="61" name="Picture 3" descr="ct"/>
          <p:cNvPicPr>
            <a:picLocks noChangeAspect="1" noChangeArrowheads="1"/>
          </p:cNvPicPr>
          <p:nvPr/>
        </p:nvPicPr>
        <p:blipFill>
          <a:blip r:embed="rId3"/>
          <a:srcRect/>
          <a:stretch>
            <a:fillRect/>
          </a:stretch>
        </p:blipFill>
        <p:spPr bwMode="auto">
          <a:xfrm>
            <a:off x="3733800" y="2120901"/>
            <a:ext cx="914400" cy="822325"/>
          </a:xfrm>
          <a:prstGeom prst="rect">
            <a:avLst/>
          </a:prstGeom>
          <a:noFill/>
        </p:spPr>
      </p:pic>
      <p:pic>
        <p:nvPicPr>
          <p:cNvPr id="62" name="Picture 5" descr="ct"/>
          <p:cNvPicPr>
            <a:picLocks noChangeAspect="1" noChangeArrowheads="1"/>
          </p:cNvPicPr>
          <p:nvPr/>
        </p:nvPicPr>
        <p:blipFill>
          <a:blip r:embed="rId3"/>
          <a:srcRect/>
          <a:stretch>
            <a:fillRect/>
          </a:stretch>
        </p:blipFill>
        <p:spPr bwMode="auto">
          <a:xfrm>
            <a:off x="2357718" y="1450976"/>
            <a:ext cx="914400" cy="822325"/>
          </a:xfrm>
          <a:prstGeom prst="rect">
            <a:avLst/>
          </a:prstGeom>
          <a:noFill/>
        </p:spPr>
      </p:pic>
      <p:sp>
        <p:nvSpPr>
          <p:cNvPr id="63" name="Text Box 6"/>
          <p:cNvSpPr txBox="1">
            <a:spLocks noChangeArrowheads="1"/>
          </p:cNvSpPr>
          <p:nvPr/>
        </p:nvSpPr>
        <p:spPr bwMode="auto">
          <a:xfrm>
            <a:off x="6019800" y="4940301"/>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pic>
        <p:nvPicPr>
          <p:cNvPr id="64" name="Picture 7" descr="9s"/>
          <p:cNvPicPr>
            <a:picLocks noChangeAspect="1" noChangeArrowheads="1"/>
          </p:cNvPicPr>
          <p:nvPr/>
        </p:nvPicPr>
        <p:blipFill>
          <a:blip r:embed="rId4"/>
          <a:srcRect/>
          <a:stretch>
            <a:fillRect/>
          </a:stretch>
        </p:blipFill>
        <p:spPr bwMode="auto">
          <a:xfrm>
            <a:off x="3784672" y="5537200"/>
            <a:ext cx="1066800" cy="939800"/>
          </a:xfrm>
          <a:prstGeom prst="rect">
            <a:avLst/>
          </a:prstGeom>
          <a:noFill/>
        </p:spPr>
      </p:pic>
      <p:sp>
        <p:nvSpPr>
          <p:cNvPr id="65" name="Line 8"/>
          <p:cNvSpPr>
            <a:spLocks noChangeShapeType="1"/>
          </p:cNvSpPr>
          <p:nvPr/>
        </p:nvSpPr>
        <p:spPr bwMode="auto">
          <a:xfrm>
            <a:off x="609600" y="1989350"/>
            <a:ext cx="8077200" cy="0"/>
          </a:xfrm>
          <a:prstGeom prst="line">
            <a:avLst/>
          </a:prstGeom>
          <a:noFill/>
          <a:ln w="38100">
            <a:solidFill>
              <a:schemeClr val="tx1"/>
            </a:solidFill>
            <a:round/>
            <a:headEnd/>
            <a:tailEnd/>
          </a:ln>
          <a:effectLst/>
        </p:spPr>
        <p:txBody>
          <a:bodyPr/>
          <a:lstStyle/>
          <a:p>
            <a:endParaRPr lang="en-US" dirty="0"/>
          </a:p>
        </p:txBody>
      </p:sp>
      <p:sp>
        <p:nvSpPr>
          <p:cNvPr id="66" name="Line 9"/>
          <p:cNvSpPr>
            <a:spLocks noChangeShapeType="1"/>
          </p:cNvSpPr>
          <p:nvPr/>
        </p:nvSpPr>
        <p:spPr bwMode="auto">
          <a:xfrm>
            <a:off x="609600" y="2684463"/>
            <a:ext cx="8077200" cy="0"/>
          </a:xfrm>
          <a:prstGeom prst="line">
            <a:avLst/>
          </a:prstGeom>
          <a:noFill/>
          <a:ln w="38100">
            <a:solidFill>
              <a:schemeClr val="tx1"/>
            </a:solidFill>
            <a:round/>
            <a:headEnd/>
            <a:tailEnd/>
          </a:ln>
          <a:effectLst/>
        </p:spPr>
        <p:txBody>
          <a:bodyPr/>
          <a:lstStyle/>
          <a:p>
            <a:endParaRPr lang="en-US" dirty="0"/>
          </a:p>
        </p:txBody>
      </p:sp>
      <p:sp>
        <p:nvSpPr>
          <p:cNvPr id="67" name="Line 10"/>
          <p:cNvSpPr>
            <a:spLocks noChangeShapeType="1"/>
          </p:cNvSpPr>
          <p:nvPr/>
        </p:nvSpPr>
        <p:spPr bwMode="auto">
          <a:xfrm>
            <a:off x="609600" y="3416301"/>
            <a:ext cx="8077200" cy="0"/>
          </a:xfrm>
          <a:prstGeom prst="line">
            <a:avLst/>
          </a:prstGeom>
          <a:noFill/>
          <a:ln w="38100">
            <a:solidFill>
              <a:schemeClr val="tx1"/>
            </a:solidFill>
            <a:round/>
            <a:headEnd/>
            <a:tailEnd/>
          </a:ln>
          <a:effectLst/>
        </p:spPr>
        <p:txBody>
          <a:bodyPr/>
          <a:lstStyle/>
          <a:p>
            <a:endParaRPr lang="en-US" dirty="0"/>
          </a:p>
        </p:txBody>
      </p:sp>
      <p:sp>
        <p:nvSpPr>
          <p:cNvPr id="68" name="Text Box 11"/>
          <p:cNvSpPr txBox="1">
            <a:spLocks noChangeArrowheads="1"/>
          </p:cNvSpPr>
          <p:nvPr/>
        </p:nvSpPr>
        <p:spPr bwMode="auto">
          <a:xfrm>
            <a:off x="430306" y="1673531"/>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A</a:t>
            </a:r>
          </a:p>
        </p:txBody>
      </p:sp>
      <p:sp>
        <p:nvSpPr>
          <p:cNvPr id="69" name="Text Box 12"/>
          <p:cNvSpPr txBox="1">
            <a:spLocks noChangeArrowheads="1"/>
          </p:cNvSpPr>
          <p:nvPr/>
        </p:nvSpPr>
        <p:spPr bwMode="auto">
          <a:xfrm>
            <a:off x="403412" y="1427498"/>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SOURCE</a:t>
            </a:r>
          </a:p>
        </p:txBody>
      </p:sp>
      <p:sp>
        <p:nvSpPr>
          <p:cNvPr id="70" name="Text Box 13"/>
          <p:cNvSpPr txBox="1">
            <a:spLocks noChangeArrowheads="1"/>
          </p:cNvSpPr>
          <p:nvPr/>
        </p:nvSpPr>
        <p:spPr bwMode="auto">
          <a:xfrm>
            <a:off x="428065" y="3111501"/>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C</a:t>
            </a:r>
          </a:p>
        </p:txBody>
      </p:sp>
      <p:sp>
        <p:nvSpPr>
          <p:cNvPr id="71" name="Text Box 14"/>
          <p:cNvSpPr txBox="1">
            <a:spLocks noChangeArrowheads="1"/>
          </p:cNvSpPr>
          <p:nvPr/>
        </p:nvSpPr>
        <p:spPr bwMode="auto">
          <a:xfrm>
            <a:off x="430306" y="2379663"/>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B</a:t>
            </a:r>
          </a:p>
        </p:txBody>
      </p:sp>
      <p:sp>
        <p:nvSpPr>
          <p:cNvPr id="72" name="Text Box 15"/>
          <p:cNvSpPr txBox="1">
            <a:spLocks noChangeArrowheads="1"/>
          </p:cNvSpPr>
          <p:nvPr/>
        </p:nvSpPr>
        <p:spPr bwMode="auto">
          <a:xfrm>
            <a:off x="7696200" y="2343804"/>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LOAD</a:t>
            </a:r>
          </a:p>
        </p:txBody>
      </p:sp>
      <p:sp>
        <p:nvSpPr>
          <p:cNvPr id="73" name="Line 16"/>
          <p:cNvSpPr>
            <a:spLocks noChangeShapeType="1"/>
          </p:cNvSpPr>
          <p:nvPr/>
        </p:nvSpPr>
        <p:spPr bwMode="auto">
          <a:xfrm flipV="1">
            <a:off x="2971800" y="2197099"/>
            <a:ext cx="0" cy="3810001"/>
          </a:xfrm>
          <a:prstGeom prst="line">
            <a:avLst/>
          </a:prstGeom>
          <a:noFill/>
          <a:ln w="38100">
            <a:solidFill>
              <a:schemeClr val="tx1"/>
            </a:solidFill>
            <a:round/>
            <a:headEnd/>
            <a:tailEnd/>
          </a:ln>
          <a:effectLst/>
        </p:spPr>
        <p:txBody>
          <a:bodyPr/>
          <a:lstStyle/>
          <a:p>
            <a:endParaRPr lang="en-US" dirty="0"/>
          </a:p>
        </p:txBody>
      </p:sp>
      <p:sp>
        <p:nvSpPr>
          <p:cNvPr id="74" name="Line 17"/>
          <p:cNvSpPr>
            <a:spLocks noChangeShapeType="1"/>
          </p:cNvSpPr>
          <p:nvPr/>
        </p:nvSpPr>
        <p:spPr bwMode="auto">
          <a:xfrm flipV="1">
            <a:off x="3119718" y="2082799"/>
            <a:ext cx="4482" cy="3695702"/>
          </a:xfrm>
          <a:prstGeom prst="line">
            <a:avLst/>
          </a:prstGeom>
          <a:noFill/>
          <a:ln w="38100">
            <a:solidFill>
              <a:schemeClr val="tx1"/>
            </a:solidFill>
            <a:round/>
            <a:headEnd/>
            <a:tailEnd/>
          </a:ln>
          <a:effectLst/>
        </p:spPr>
        <p:txBody>
          <a:bodyPr/>
          <a:lstStyle/>
          <a:p>
            <a:endParaRPr lang="en-US" dirty="0"/>
          </a:p>
        </p:txBody>
      </p:sp>
      <p:sp>
        <p:nvSpPr>
          <p:cNvPr id="75" name="Line 18"/>
          <p:cNvSpPr>
            <a:spLocks noChangeShapeType="1"/>
          </p:cNvSpPr>
          <p:nvPr/>
        </p:nvSpPr>
        <p:spPr bwMode="auto">
          <a:xfrm flipV="1">
            <a:off x="4343400" y="2806699"/>
            <a:ext cx="0" cy="2730499"/>
          </a:xfrm>
          <a:prstGeom prst="line">
            <a:avLst/>
          </a:prstGeom>
          <a:noFill/>
          <a:ln w="38100">
            <a:solidFill>
              <a:schemeClr val="tx1"/>
            </a:solidFill>
            <a:round/>
            <a:headEnd/>
            <a:tailEnd/>
          </a:ln>
          <a:effectLst/>
        </p:spPr>
        <p:txBody>
          <a:bodyPr/>
          <a:lstStyle/>
          <a:p>
            <a:endParaRPr lang="en-US" dirty="0"/>
          </a:p>
        </p:txBody>
      </p:sp>
      <p:sp>
        <p:nvSpPr>
          <p:cNvPr id="76" name="Line 19"/>
          <p:cNvSpPr>
            <a:spLocks noChangeShapeType="1"/>
          </p:cNvSpPr>
          <p:nvPr/>
        </p:nvSpPr>
        <p:spPr bwMode="auto">
          <a:xfrm flipV="1">
            <a:off x="4495800" y="2730500"/>
            <a:ext cx="0" cy="2904565"/>
          </a:xfrm>
          <a:prstGeom prst="line">
            <a:avLst/>
          </a:prstGeom>
          <a:noFill/>
          <a:ln w="38100">
            <a:solidFill>
              <a:schemeClr val="tx1"/>
            </a:solidFill>
            <a:round/>
            <a:headEnd/>
            <a:tailEnd/>
          </a:ln>
          <a:effectLst/>
        </p:spPr>
        <p:txBody>
          <a:bodyPr/>
          <a:lstStyle/>
          <a:p>
            <a:endParaRPr lang="en-US" dirty="0"/>
          </a:p>
        </p:txBody>
      </p:sp>
      <p:sp>
        <p:nvSpPr>
          <p:cNvPr id="77" name="Line 20"/>
          <p:cNvSpPr>
            <a:spLocks noChangeShapeType="1"/>
          </p:cNvSpPr>
          <p:nvPr/>
        </p:nvSpPr>
        <p:spPr bwMode="auto">
          <a:xfrm flipH="1" flipV="1">
            <a:off x="5867399" y="3340101"/>
            <a:ext cx="13447" cy="2523565"/>
          </a:xfrm>
          <a:prstGeom prst="line">
            <a:avLst/>
          </a:prstGeom>
          <a:noFill/>
          <a:ln w="38100">
            <a:solidFill>
              <a:schemeClr val="tx1"/>
            </a:solidFill>
            <a:round/>
            <a:headEnd/>
            <a:tailEnd/>
          </a:ln>
          <a:effectLst/>
        </p:spPr>
        <p:txBody>
          <a:bodyPr/>
          <a:lstStyle/>
          <a:p>
            <a:endParaRPr lang="en-US" dirty="0"/>
          </a:p>
        </p:txBody>
      </p:sp>
      <p:sp>
        <p:nvSpPr>
          <p:cNvPr id="78" name="Line 21"/>
          <p:cNvSpPr>
            <a:spLocks noChangeShapeType="1"/>
          </p:cNvSpPr>
          <p:nvPr/>
        </p:nvSpPr>
        <p:spPr bwMode="auto">
          <a:xfrm flipV="1">
            <a:off x="6019800" y="3416301"/>
            <a:ext cx="0" cy="2667000"/>
          </a:xfrm>
          <a:prstGeom prst="line">
            <a:avLst/>
          </a:prstGeom>
          <a:noFill/>
          <a:ln w="38100">
            <a:solidFill>
              <a:schemeClr val="tx1"/>
            </a:solidFill>
            <a:round/>
            <a:headEnd/>
            <a:tailEnd/>
          </a:ln>
          <a:effectLst/>
        </p:spPr>
        <p:txBody>
          <a:bodyPr/>
          <a:lstStyle/>
          <a:p>
            <a:endParaRPr lang="en-US" dirty="0"/>
          </a:p>
        </p:txBody>
      </p:sp>
      <p:sp>
        <p:nvSpPr>
          <p:cNvPr id="79" name="Line 22"/>
          <p:cNvSpPr>
            <a:spLocks noChangeShapeType="1"/>
          </p:cNvSpPr>
          <p:nvPr/>
        </p:nvSpPr>
        <p:spPr bwMode="auto">
          <a:xfrm flipH="1" flipV="1">
            <a:off x="3119718" y="5778501"/>
            <a:ext cx="762000" cy="0"/>
          </a:xfrm>
          <a:prstGeom prst="line">
            <a:avLst/>
          </a:prstGeom>
          <a:noFill/>
          <a:ln w="38100">
            <a:solidFill>
              <a:schemeClr val="tx1"/>
            </a:solidFill>
            <a:round/>
            <a:headEnd/>
            <a:tailEnd/>
          </a:ln>
          <a:effectLst/>
        </p:spPr>
        <p:txBody>
          <a:bodyPr/>
          <a:lstStyle/>
          <a:p>
            <a:endParaRPr lang="en-US" dirty="0"/>
          </a:p>
        </p:txBody>
      </p:sp>
      <p:sp>
        <p:nvSpPr>
          <p:cNvPr id="80" name="Line 23"/>
          <p:cNvSpPr>
            <a:spLocks noChangeShapeType="1"/>
          </p:cNvSpPr>
          <p:nvPr/>
        </p:nvSpPr>
        <p:spPr bwMode="auto">
          <a:xfrm flipH="1" flipV="1">
            <a:off x="2971799" y="6007100"/>
            <a:ext cx="812873" cy="1"/>
          </a:xfrm>
          <a:prstGeom prst="line">
            <a:avLst/>
          </a:prstGeom>
          <a:noFill/>
          <a:ln w="38100">
            <a:solidFill>
              <a:schemeClr val="tx1"/>
            </a:solidFill>
            <a:round/>
            <a:headEnd/>
            <a:tailEnd/>
          </a:ln>
          <a:effectLst/>
        </p:spPr>
        <p:txBody>
          <a:bodyPr/>
          <a:lstStyle/>
          <a:p>
            <a:endParaRPr lang="en-US" dirty="0"/>
          </a:p>
        </p:txBody>
      </p:sp>
      <p:sp>
        <p:nvSpPr>
          <p:cNvPr id="81" name="Line 24"/>
          <p:cNvSpPr>
            <a:spLocks noChangeShapeType="1"/>
          </p:cNvSpPr>
          <p:nvPr/>
        </p:nvSpPr>
        <p:spPr bwMode="auto">
          <a:xfrm flipH="1" flipV="1">
            <a:off x="4814047" y="5863666"/>
            <a:ext cx="1066800" cy="0"/>
          </a:xfrm>
          <a:prstGeom prst="line">
            <a:avLst/>
          </a:prstGeom>
          <a:noFill/>
          <a:ln w="38100">
            <a:solidFill>
              <a:schemeClr val="tx1"/>
            </a:solidFill>
            <a:round/>
            <a:headEnd/>
            <a:tailEnd/>
          </a:ln>
          <a:effectLst/>
        </p:spPr>
        <p:txBody>
          <a:bodyPr/>
          <a:lstStyle/>
          <a:p>
            <a:endParaRPr lang="en-US" dirty="0"/>
          </a:p>
        </p:txBody>
      </p:sp>
      <p:sp>
        <p:nvSpPr>
          <p:cNvPr id="82" name="Line 25"/>
          <p:cNvSpPr>
            <a:spLocks noChangeShapeType="1"/>
          </p:cNvSpPr>
          <p:nvPr/>
        </p:nvSpPr>
        <p:spPr bwMode="auto">
          <a:xfrm flipH="1" flipV="1">
            <a:off x="4838700" y="6083301"/>
            <a:ext cx="1181100" cy="0"/>
          </a:xfrm>
          <a:prstGeom prst="line">
            <a:avLst/>
          </a:prstGeom>
          <a:noFill/>
          <a:ln w="38100">
            <a:solidFill>
              <a:schemeClr val="tx1"/>
            </a:solidFill>
            <a:round/>
            <a:headEnd/>
            <a:tailEnd/>
          </a:ln>
          <a:effectLst/>
        </p:spPr>
        <p:txBody>
          <a:bodyPr/>
          <a:lstStyle/>
          <a:p>
            <a:endParaRPr lang="en-US" dirty="0"/>
          </a:p>
        </p:txBody>
      </p:sp>
      <p:sp>
        <p:nvSpPr>
          <p:cNvPr id="83" name="Text Box 26"/>
          <p:cNvSpPr txBox="1">
            <a:spLocks noChangeArrowheads="1"/>
          </p:cNvSpPr>
          <p:nvPr/>
        </p:nvSpPr>
        <p:spPr bwMode="auto">
          <a:xfrm>
            <a:off x="3408829" y="1601813"/>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4" name="Text Box 27"/>
          <p:cNvSpPr txBox="1">
            <a:spLocks noChangeArrowheads="1"/>
          </p:cNvSpPr>
          <p:nvPr/>
        </p:nvSpPr>
        <p:spPr bwMode="auto">
          <a:xfrm>
            <a:off x="4919382" y="2303463"/>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5" name="Text Box 28"/>
          <p:cNvSpPr txBox="1">
            <a:spLocks noChangeArrowheads="1"/>
          </p:cNvSpPr>
          <p:nvPr/>
        </p:nvSpPr>
        <p:spPr bwMode="auto">
          <a:xfrm>
            <a:off x="6454588" y="3035301"/>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6" name="Text Box 29"/>
          <p:cNvSpPr txBox="1">
            <a:spLocks noChangeArrowheads="1"/>
          </p:cNvSpPr>
          <p:nvPr/>
        </p:nvSpPr>
        <p:spPr bwMode="auto">
          <a:xfrm>
            <a:off x="4495800" y="4940301"/>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87" name="Text Box 30"/>
          <p:cNvSpPr txBox="1">
            <a:spLocks noChangeArrowheads="1"/>
          </p:cNvSpPr>
          <p:nvPr/>
        </p:nvSpPr>
        <p:spPr bwMode="auto">
          <a:xfrm>
            <a:off x="3124200" y="4940301"/>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pic>
        <p:nvPicPr>
          <p:cNvPr id="88" name="Picture 31" descr="switch"/>
          <p:cNvPicPr>
            <a:picLocks noChangeAspect="1" noChangeArrowheads="1"/>
          </p:cNvPicPr>
          <p:nvPr/>
        </p:nvPicPr>
        <p:blipFill>
          <a:blip r:embed="rId5"/>
          <a:srcRect/>
          <a:stretch>
            <a:fillRect/>
          </a:stretch>
        </p:blipFill>
        <p:spPr bwMode="auto">
          <a:xfrm>
            <a:off x="2514600" y="3806826"/>
            <a:ext cx="3962400" cy="1590675"/>
          </a:xfrm>
          <a:prstGeom prst="rect">
            <a:avLst/>
          </a:prstGeom>
          <a:noFill/>
        </p:spPr>
      </p:pic>
      <p:sp>
        <p:nvSpPr>
          <p:cNvPr id="89" name="Text Box 34"/>
          <p:cNvSpPr txBox="1">
            <a:spLocks noChangeArrowheads="1"/>
          </p:cNvSpPr>
          <p:nvPr/>
        </p:nvSpPr>
        <p:spPr bwMode="auto">
          <a:xfrm>
            <a:off x="3191542" y="5406466"/>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0" name="Text Box 35"/>
          <p:cNvSpPr txBox="1">
            <a:spLocks noChangeArrowheads="1"/>
          </p:cNvSpPr>
          <p:nvPr/>
        </p:nvSpPr>
        <p:spPr bwMode="auto">
          <a:xfrm>
            <a:off x="4475629" y="5321301"/>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1" name="Text Box 36"/>
          <p:cNvSpPr txBox="1">
            <a:spLocks noChangeArrowheads="1"/>
          </p:cNvSpPr>
          <p:nvPr/>
        </p:nvSpPr>
        <p:spPr bwMode="auto">
          <a:xfrm>
            <a:off x="6019800" y="5343713"/>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2" name="Text Box 4"/>
          <p:cNvSpPr txBox="1">
            <a:spLocks noChangeArrowheads="1"/>
          </p:cNvSpPr>
          <p:nvPr/>
        </p:nvSpPr>
        <p:spPr bwMode="auto">
          <a:xfrm>
            <a:off x="3234018" y="1050235"/>
            <a:ext cx="6096000" cy="461665"/>
          </a:xfrm>
          <a:prstGeom prst="rect">
            <a:avLst/>
          </a:prstGeom>
          <a:noFill/>
          <a:ln w="9525">
            <a:noFill/>
            <a:miter lim="800000"/>
            <a:headEnd/>
            <a:tailEnd/>
          </a:ln>
          <a:effectLst/>
        </p:spPr>
        <p:txBody>
          <a:bodyPr wrap="square">
            <a:spAutoFit/>
          </a:bodyPr>
          <a:lstStyle/>
          <a:p>
            <a:pPr algn="ctr">
              <a:spcBef>
                <a:spcPct val="30000"/>
              </a:spcBef>
            </a:pPr>
            <a:r>
              <a:rPr lang="en-US" sz="2400" dirty="0">
                <a:solidFill>
                  <a:schemeClr val="tx1">
                    <a:lumMod val="75000"/>
                    <a:lumOff val="25000"/>
                  </a:schemeClr>
                </a:solidFill>
                <a:latin typeface="Arial" panose="020B0604020202020204" pitchFamily="34" charset="0"/>
                <a:cs typeface="Arial" panose="020B0604020202020204" pitchFamily="34" charset="0"/>
              </a:rPr>
              <a:t>9S Meter Installation with 400:5 CT’s</a:t>
            </a:r>
          </a:p>
        </p:txBody>
      </p:sp>
      <p:sp>
        <p:nvSpPr>
          <p:cNvPr id="5" name="Title 4">
            <a:extLst>
              <a:ext uri="{FF2B5EF4-FFF2-40B4-BE49-F238E27FC236}">
                <a16:creationId xmlns:a16="http://schemas.microsoft.com/office/drawing/2014/main" id="{C51E745F-C2A1-4725-B0AB-A2D838B2BE6E}"/>
              </a:ext>
            </a:extLst>
          </p:cNvPr>
          <p:cNvSpPr>
            <a:spLocks noGrp="1"/>
          </p:cNvSpPr>
          <p:nvPr>
            <p:ph type="title"/>
          </p:nvPr>
        </p:nvSpPr>
        <p:spPr>
          <a:xfrm>
            <a:off x="1501346" y="187959"/>
            <a:ext cx="7208107" cy="679832"/>
          </a:xfrm>
        </p:spPr>
        <p:txBody>
          <a:bodyPr/>
          <a:lstStyle/>
          <a:p>
            <a:r>
              <a:rPr lang="en-US" dirty="0"/>
              <a:t>Transformer Rated Service</a:t>
            </a:r>
          </a:p>
        </p:txBody>
      </p:sp>
      <p:sp>
        <p:nvSpPr>
          <p:cNvPr id="3" name="Footer Placeholder 2">
            <a:extLst>
              <a:ext uri="{FF2B5EF4-FFF2-40B4-BE49-F238E27FC236}">
                <a16:creationId xmlns:a16="http://schemas.microsoft.com/office/drawing/2014/main" id="{85BAEBBC-5FA5-49AA-B2BA-684FDC7F61D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0ED81C6-D460-476A-AED7-14790367C436}"/>
              </a:ext>
            </a:extLst>
          </p:cNvPr>
          <p:cNvSpPr>
            <a:spLocks noGrp="1"/>
          </p:cNvSpPr>
          <p:nvPr>
            <p:ph type="sldNum" sz="quarter" idx="4"/>
          </p:nvPr>
        </p:nvSpPr>
        <p:spPr/>
        <p:txBody>
          <a:bodyPr/>
          <a:lstStyle/>
          <a:p>
            <a:fld id="{BCCC4ECB-B553-46E2-8485-406217221233}" type="slidenum">
              <a:rPr lang="en-US" smtClean="0"/>
              <a:t>6</a:t>
            </a:fld>
            <a:endParaRPr lang="en-US" dirty="0"/>
          </a:p>
        </p:txBody>
      </p:sp>
    </p:spTree>
    <p:extLst>
      <p:ext uri="{BB962C8B-B14F-4D97-AF65-F5344CB8AC3E}">
        <p14:creationId xmlns:p14="http://schemas.microsoft.com/office/powerpoint/2010/main" val="111550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599E96-EE05-4268-B5E1-BDE5440EE511}"/>
              </a:ext>
            </a:extLst>
          </p:cNvPr>
          <p:cNvSpPr>
            <a:spLocks noGrp="1"/>
          </p:cNvSpPr>
          <p:nvPr>
            <p:ph type="title"/>
          </p:nvPr>
        </p:nvSpPr>
        <p:spPr/>
        <p:txBody>
          <a:bodyPr/>
          <a:lstStyle/>
          <a:p>
            <a:r>
              <a:rPr lang="en-US" dirty="0"/>
              <a:t>Safety</a:t>
            </a:r>
          </a:p>
        </p:txBody>
      </p:sp>
      <p:sp>
        <p:nvSpPr>
          <p:cNvPr id="4" name="Content Placeholder 3"/>
          <p:cNvSpPr>
            <a:spLocks noGrp="1"/>
          </p:cNvSpPr>
          <p:nvPr>
            <p:ph idx="1"/>
          </p:nvPr>
        </p:nvSpPr>
        <p:spPr>
          <a:xfrm>
            <a:off x="628650" y="1066800"/>
            <a:ext cx="7886700" cy="5319583"/>
          </a:xfrm>
        </p:spPr>
        <p:txBody>
          <a:bodyPr>
            <a:normAutofit fontScale="47500" lnSpcReduction="20000"/>
          </a:bodyPr>
          <a:lstStyle/>
          <a:p>
            <a:endParaRPr lang="en-US" b="1" dirty="0">
              <a:latin typeface="Arial" panose="020B0604020202020204" pitchFamily="34" charset="0"/>
              <a:cs typeface="Arial" panose="020B0604020202020204" pitchFamily="34" charset="0"/>
            </a:endParaRPr>
          </a:p>
          <a:p>
            <a:pPr>
              <a:lnSpc>
                <a:spcPct val="170000"/>
              </a:lnSpc>
            </a:pPr>
            <a:r>
              <a:rPr lang="en-US" dirty="0">
                <a:latin typeface="Arial" panose="020B0604020202020204" pitchFamily="34" charset="0"/>
                <a:cs typeface="Arial" panose="020B0604020202020204" pitchFamily="34" charset="0"/>
              </a:rPr>
              <a:t>Testing current transformers while they are in service can be a dangerous operation if certain safety procedures are not followed. The secondary loop of a current transformer must </a:t>
            </a:r>
            <a:r>
              <a:rPr lang="en-US" b="1" dirty="0">
                <a:solidFill>
                  <a:srgbClr val="E51937"/>
                </a:solidFill>
                <a:latin typeface="Arial" panose="020B0604020202020204" pitchFamily="34" charset="0"/>
                <a:cs typeface="Arial" panose="020B0604020202020204" pitchFamily="34" charset="0"/>
              </a:rPr>
              <a:t>NEVER BE OPENED</a:t>
            </a:r>
            <a:r>
              <a:rPr lang="en-US" b="1" dirty="0">
                <a:solidFill>
                  <a:schemeClr val="accent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when service current is present in the primary. When there is current in the primary, and the secondary of a current transformer is open circuited, the voltage across the secondary can rise to hundreds and even thousands of volts, creating an extremely dangerous situation. The open CT secondary voltage magnitude varies with CT design and primary</a:t>
            </a:r>
          </a:p>
          <a:p>
            <a:pPr>
              <a:lnSpc>
                <a:spcPct val="170000"/>
              </a:lnSpc>
            </a:pPr>
            <a:r>
              <a:rPr lang="en-US" dirty="0">
                <a:latin typeface="Arial" panose="020B0604020202020204" pitchFamily="34" charset="0"/>
                <a:cs typeface="Arial" panose="020B0604020202020204" pitchFamily="34" charset="0"/>
              </a:rPr>
              <a:t>current flow. The high voltage that is present on the open secondary of an energized current transformer generates two great hazards. The first hazard is</a:t>
            </a:r>
            <a:r>
              <a:rPr lang="en-US" dirty="0">
                <a:solidFill>
                  <a:schemeClr val="accent2"/>
                </a:solidFill>
                <a:latin typeface="Arial" panose="020B0604020202020204" pitchFamily="34" charset="0"/>
                <a:cs typeface="Arial" panose="020B0604020202020204" pitchFamily="34" charset="0"/>
              </a:rPr>
              <a:t> </a:t>
            </a:r>
            <a:r>
              <a:rPr lang="en-US" b="1" dirty="0">
                <a:solidFill>
                  <a:srgbClr val="E51937"/>
                </a:solidFill>
                <a:latin typeface="Arial" panose="020B0604020202020204" pitchFamily="34" charset="0"/>
                <a:cs typeface="Arial" panose="020B0604020202020204" pitchFamily="34" charset="0"/>
              </a:rPr>
              <a:t>ELECTRICAL SHOCK TO TESTING PERSONNEL</a:t>
            </a:r>
            <a:r>
              <a:rPr lang="en-US" dirty="0">
                <a:solidFill>
                  <a:schemeClr val="accent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second hazard is </a:t>
            </a:r>
            <a:r>
              <a:rPr lang="en-US" b="1" dirty="0">
                <a:solidFill>
                  <a:srgbClr val="E51937"/>
                </a:solidFill>
                <a:latin typeface="Arial" panose="020B0604020202020204" pitchFamily="34" charset="0"/>
                <a:cs typeface="Arial" panose="020B0604020202020204" pitchFamily="34" charset="0"/>
              </a:rPr>
              <a:t>THE BREAKDOWN OF THE CURRENT TRANSFORMER INSULATION</a:t>
            </a:r>
            <a:r>
              <a:rPr lang="en-US" dirty="0">
                <a:solidFill>
                  <a:schemeClr val="accent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Both hazards can be avoided provided that the secondary of the current transformer is never opened. The safest current transformer installations for testing are those that have a Test Switch as part of the secondary loop. A Test Switch is a device that will facilitate inserting instrumentation in the current transformer secondary loop without the danger of opening the circuit.</a:t>
            </a:r>
            <a:endParaRPr lang="en-US" dirty="0"/>
          </a:p>
        </p:txBody>
      </p:sp>
      <p:sp>
        <p:nvSpPr>
          <p:cNvPr id="3" name="Footer Placeholder 2">
            <a:extLst>
              <a:ext uri="{FF2B5EF4-FFF2-40B4-BE49-F238E27FC236}">
                <a16:creationId xmlns:a16="http://schemas.microsoft.com/office/drawing/2014/main" id="{DB798E38-92B4-42EA-A889-E53898E2808A}"/>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D98678D9-6501-4689-953E-A521193AEB92}"/>
              </a:ext>
            </a:extLst>
          </p:cNvPr>
          <p:cNvSpPr>
            <a:spLocks noGrp="1"/>
          </p:cNvSpPr>
          <p:nvPr>
            <p:ph type="sldNum" sz="quarter" idx="4"/>
          </p:nvPr>
        </p:nvSpPr>
        <p:spPr/>
        <p:txBody>
          <a:bodyPr/>
          <a:lstStyle/>
          <a:p>
            <a:fld id="{BCCC4ECB-B553-46E2-8485-406217221233}" type="slidenum">
              <a:rPr lang="en-US" smtClean="0"/>
              <a:t>7</a:t>
            </a:fld>
            <a:endParaRPr lang="en-US" dirty="0"/>
          </a:p>
        </p:txBody>
      </p:sp>
    </p:spTree>
    <p:extLst>
      <p:ext uri="{BB962C8B-B14F-4D97-AF65-F5344CB8AC3E}">
        <p14:creationId xmlns:p14="http://schemas.microsoft.com/office/powerpoint/2010/main" val="348895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C7E1DA7-2A69-44DC-B151-FC575A011D32}"/>
              </a:ext>
            </a:extLst>
          </p:cNvPr>
          <p:cNvSpPr>
            <a:spLocks noGrp="1"/>
          </p:cNvSpPr>
          <p:nvPr>
            <p:ph type="title"/>
          </p:nvPr>
        </p:nvSpPr>
        <p:spPr>
          <a:xfrm>
            <a:off x="1447800" y="136525"/>
            <a:ext cx="7208107" cy="679832"/>
          </a:xfrm>
        </p:spPr>
        <p:txBody>
          <a:bodyPr/>
          <a:lstStyle/>
          <a:p>
            <a:pPr>
              <a:lnSpc>
                <a:spcPts val="3200"/>
              </a:lnSpc>
            </a:pPr>
            <a:r>
              <a:rPr lang="en-US" sz="3200" dirty="0"/>
              <a:t>Typical Connections for </a:t>
            </a:r>
            <a:br>
              <a:rPr lang="en-US" sz="3200" dirty="0"/>
            </a:br>
            <a:r>
              <a:rPr lang="en-US" sz="3200" dirty="0"/>
              <a:t>Common Meter Forms</a:t>
            </a:r>
          </a:p>
        </p:txBody>
      </p:sp>
      <p:pic>
        <p:nvPicPr>
          <p:cNvPr id="7" name="Picture 5" descr="TESCO Meter Forms"/>
          <p:cNvPicPr>
            <a:picLocks noGrp="1" noChangeAspect="1" noChangeArrowheads="1"/>
          </p:cNvPicPr>
          <p:nvPr>
            <p:ph idx="1"/>
          </p:nvPr>
        </p:nvPicPr>
        <p:blipFill>
          <a:blip r:embed="rId3"/>
          <a:stretch>
            <a:fillRect/>
          </a:stretch>
        </p:blipFill>
        <p:spPr bwMode="auto">
          <a:xfrm>
            <a:off x="2514600" y="1173300"/>
            <a:ext cx="4038600" cy="5226425"/>
          </a:xfrm>
          <a:prstGeom prst="rect">
            <a:avLst/>
          </a:prstGeom>
          <a:noFill/>
        </p:spPr>
      </p:pic>
      <p:sp>
        <p:nvSpPr>
          <p:cNvPr id="3" name="Footer Placeholder 2">
            <a:extLst>
              <a:ext uri="{FF2B5EF4-FFF2-40B4-BE49-F238E27FC236}">
                <a16:creationId xmlns:a16="http://schemas.microsoft.com/office/drawing/2014/main" id="{1FF605D8-C2E2-4BBA-9F79-B2C99D9F698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928FD999-9616-4618-87D7-A8B626AAB47D}"/>
              </a:ext>
            </a:extLst>
          </p:cNvPr>
          <p:cNvSpPr>
            <a:spLocks noGrp="1"/>
          </p:cNvSpPr>
          <p:nvPr>
            <p:ph type="sldNum" sz="quarter" idx="4"/>
          </p:nvPr>
        </p:nvSpPr>
        <p:spPr/>
        <p:txBody>
          <a:bodyPr/>
          <a:lstStyle/>
          <a:p>
            <a:fld id="{BCCC4ECB-B553-46E2-8485-406217221233}" type="slidenum">
              <a:rPr lang="en-US" smtClean="0"/>
              <a:t>8</a:t>
            </a:fld>
            <a:endParaRPr lang="en-US" dirty="0"/>
          </a:p>
        </p:txBody>
      </p:sp>
    </p:spTree>
    <p:extLst>
      <p:ext uri="{BB962C8B-B14F-4D97-AF65-F5344CB8AC3E}">
        <p14:creationId xmlns:p14="http://schemas.microsoft.com/office/powerpoint/2010/main" val="359875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2015BC-3A49-4331-82ED-8AF61B4A50F7}"/>
              </a:ext>
            </a:extLst>
          </p:cNvPr>
          <p:cNvSpPr>
            <a:spLocks noGrp="1"/>
          </p:cNvSpPr>
          <p:nvPr>
            <p:ph type="title"/>
          </p:nvPr>
        </p:nvSpPr>
        <p:spPr>
          <a:xfrm>
            <a:off x="1524000" y="188019"/>
            <a:ext cx="7208107" cy="679832"/>
          </a:xfrm>
        </p:spPr>
        <p:txBody>
          <a:bodyPr/>
          <a:lstStyle/>
          <a:p>
            <a:r>
              <a:rPr lang="en-US" dirty="0"/>
              <a:t>Test Switch Specifications</a:t>
            </a:r>
          </a:p>
        </p:txBody>
      </p:sp>
      <p:sp>
        <p:nvSpPr>
          <p:cNvPr id="7" name="Text Box 5"/>
          <p:cNvSpPr txBox="1">
            <a:spLocks noGrp="1" noChangeArrowheads="1"/>
          </p:cNvSpPr>
          <p:nvPr>
            <p:ph idx="1"/>
          </p:nvPr>
        </p:nvSpPr>
        <p:spPr bwMode="auto">
          <a:prstGeom prst="rect">
            <a:avLst/>
          </a:prstGeom>
          <a:noFill/>
          <a:ln w="9525">
            <a:noFill/>
            <a:miter lim="800000"/>
            <a:headEnd/>
            <a:tailEnd/>
          </a:ln>
          <a:effectLst/>
        </p:spPr>
        <p:txBody>
          <a:bodyPr wrap="square">
            <a:spAutoFit/>
          </a:bodyPr>
          <a:lstStyle/>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ANSI C12 Definitions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Materials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Plating</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Wiring Connections</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What to look for</a:t>
            </a:r>
          </a:p>
          <a:p>
            <a:pP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Covers</a:t>
            </a:r>
          </a:p>
        </p:txBody>
      </p:sp>
      <p:sp>
        <p:nvSpPr>
          <p:cNvPr id="3" name="Footer Placeholder 2">
            <a:extLst>
              <a:ext uri="{FF2B5EF4-FFF2-40B4-BE49-F238E27FC236}">
                <a16:creationId xmlns:a16="http://schemas.microsoft.com/office/drawing/2014/main" id="{2DE5BB97-E540-4565-8FC3-369FEC5A7634}"/>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700C6485-E8E6-4A1E-9730-DA76E193D85B}"/>
              </a:ext>
            </a:extLst>
          </p:cNvPr>
          <p:cNvSpPr>
            <a:spLocks noGrp="1"/>
          </p:cNvSpPr>
          <p:nvPr>
            <p:ph type="sldNum" sz="quarter" idx="4"/>
          </p:nvPr>
        </p:nvSpPr>
        <p:spPr/>
        <p:txBody>
          <a:bodyPr/>
          <a:lstStyle/>
          <a:p>
            <a:fld id="{BCCC4ECB-B553-46E2-8485-406217221233}" type="slidenum">
              <a:rPr lang="en-US" smtClean="0"/>
              <a:t>9</a:t>
            </a:fld>
            <a:endParaRPr lang="en-US" dirty="0"/>
          </a:p>
        </p:txBody>
      </p:sp>
      <p:pic>
        <p:nvPicPr>
          <p:cNvPr id="8" name="Picture 6" descr="tesco-meter-test-switches"/>
          <p:cNvPicPr>
            <a:picLocks noChangeAspect="1" noChangeArrowheads="1"/>
          </p:cNvPicPr>
          <p:nvPr/>
        </p:nvPicPr>
        <p:blipFill>
          <a:blip r:embed="rId3"/>
          <a:srcRect/>
          <a:stretch>
            <a:fillRect/>
          </a:stretch>
        </p:blipFill>
        <p:spPr bwMode="auto">
          <a:xfrm>
            <a:off x="4483590" y="2062777"/>
            <a:ext cx="4233863" cy="2794349"/>
          </a:xfrm>
          <a:prstGeom prst="rect">
            <a:avLst/>
          </a:prstGeom>
          <a:noFill/>
        </p:spPr>
      </p:pic>
    </p:spTree>
    <p:extLst>
      <p:ext uri="{BB962C8B-B14F-4D97-AF65-F5344CB8AC3E}">
        <p14:creationId xmlns:p14="http://schemas.microsoft.com/office/powerpoint/2010/main" val="4086754181"/>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TESCO Template 2022</Template>
  <TotalTime>198</TotalTime>
  <Words>989</Words>
  <Application>Microsoft Office PowerPoint</Application>
  <PresentationFormat>On-screen Show (4:3)</PresentationFormat>
  <Paragraphs>165</Paragraphs>
  <Slides>21</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Wingdings</vt:lpstr>
      <vt:lpstr>TESCO Template</vt:lpstr>
      <vt:lpstr>Document</vt:lpstr>
      <vt:lpstr>Test Switch Operation &amp; Accessories </vt:lpstr>
      <vt:lpstr>Introduction / Biography</vt:lpstr>
      <vt:lpstr>Purpose:</vt:lpstr>
      <vt:lpstr>Typical Self Contained Service </vt:lpstr>
      <vt:lpstr>Transformer Rated Service</vt:lpstr>
      <vt:lpstr>Transformer Rated Service</vt:lpstr>
      <vt:lpstr>Safety</vt:lpstr>
      <vt:lpstr>Typical Connections for  Common Meter Forms</vt:lpstr>
      <vt:lpstr>Test Switch Specifications</vt:lpstr>
      <vt:lpstr>ANSI C12.9 Test Switch Definitions</vt:lpstr>
      <vt:lpstr>ANSI C12.9 Test Switches</vt:lpstr>
      <vt:lpstr>ANSI C12.9 General  Test Switch Specifications</vt:lpstr>
      <vt:lpstr>Test Switch Configurations</vt:lpstr>
      <vt:lpstr>Test Switch Accessories</vt:lpstr>
      <vt:lpstr>ANSI C12.9 Test Jack Specifications</vt:lpstr>
      <vt:lpstr>ANSI C12.9 Test Plug Specifications</vt:lpstr>
      <vt:lpstr>For Utilities not Currently Using Test Switches</vt:lpstr>
      <vt:lpstr>Pre-Wired Transformer Rated Enclosures</vt:lpstr>
      <vt:lpstr>Questions?</vt:lpstr>
      <vt:lpstr>3 Quiz Questions Multiple Choice</vt:lpstr>
      <vt:lpstr>More Questions and Discussion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dc:title>
  <dc:creator>Michele Gravel</dc:creator>
  <cp:lastModifiedBy>Andrea Koch</cp:lastModifiedBy>
  <cp:revision>36</cp:revision>
  <dcterms:created xsi:type="dcterms:W3CDTF">2018-02-13T20:13:38Z</dcterms:created>
  <dcterms:modified xsi:type="dcterms:W3CDTF">2022-03-11T19:03:43Z</dcterms:modified>
</cp:coreProperties>
</file>