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20"/>
  </p:notesMasterIdLst>
  <p:handoutMasterIdLst>
    <p:handoutMasterId r:id="rId21"/>
  </p:handoutMasterIdLst>
  <p:sldIdLst>
    <p:sldId id="256" r:id="rId2"/>
    <p:sldId id="280" r:id="rId3"/>
    <p:sldId id="275" r:id="rId4"/>
    <p:sldId id="278" r:id="rId5"/>
    <p:sldId id="281" r:id="rId6"/>
    <p:sldId id="276" r:id="rId7"/>
    <p:sldId id="279" r:id="rId8"/>
    <p:sldId id="274" r:id="rId9"/>
    <p:sldId id="282" r:id="rId10"/>
    <p:sldId id="283" r:id="rId11"/>
    <p:sldId id="284" r:id="rId12"/>
    <p:sldId id="285" r:id="rId13"/>
    <p:sldId id="286" r:id="rId14"/>
    <p:sldId id="287" r:id="rId15"/>
    <p:sldId id="288" r:id="rId16"/>
    <p:sldId id="289" r:id="rId17"/>
    <p:sldId id="273"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72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1" d="100"/>
          <a:sy n="71" d="100"/>
        </p:scale>
        <p:origin x="-1908" y="-48"/>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C791CD-077D-4AF9-8FB2-9122B4F7FD18}" type="datetime4">
              <a:rPr lang="en-US" smtClean="0"/>
              <a:t>February 13, 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5B991B-D4A8-480C-962C-9A491F5E5D07}" type="slidenum">
              <a:rPr lang="en-US" smtClean="0"/>
              <a:t>‹#›</a:t>
            </a:fld>
            <a:endParaRPr lang="en-US" dirty="0"/>
          </a:p>
        </p:txBody>
      </p:sp>
    </p:spTree>
    <p:extLst>
      <p:ext uri="{BB962C8B-B14F-4D97-AF65-F5344CB8AC3E}">
        <p14:creationId xmlns:p14="http://schemas.microsoft.com/office/powerpoint/2010/main" val="4093292975"/>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E7F10-1036-4ADA-94A1-99D0720D36C5}" type="datetime4">
              <a:rPr lang="en-US" smtClean="0"/>
              <a:t>February 13, 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A539B-9C58-4856-9A00-29ECA8213FEA}" type="slidenum">
              <a:rPr lang="en-US" smtClean="0"/>
              <a:t>‹#›</a:t>
            </a:fld>
            <a:endParaRPr lang="en-US" dirty="0"/>
          </a:p>
        </p:txBody>
      </p:sp>
    </p:spTree>
    <p:extLst>
      <p:ext uri="{BB962C8B-B14F-4D97-AF65-F5344CB8AC3E}">
        <p14:creationId xmlns:p14="http://schemas.microsoft.com/office/powerpoint/2010/main" val="128065956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70E00087-8CC1-4B7E-8ECE-6674522570EE}" type="datetime4">
              <a:rPr lang="en-US" smtClean="0"/>
              <a:t>February 13, 2018</a:t>
            </a:fld>
            <a:endParaRPr lang="en-US" dirty="0"/>
          </a:p>
        </p:txBody>
      </p:sp>
    </p:spTree>
    <p:extLst>
      <p:ext uri="{BB962C8B-B14F-4D97-AF65-F5344CB8AC3E}">
        <p14:creationId xmlns:p14="http://schemas.microsoft.com/office/powerpoint/2010/main" val="1730831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A5DA6E51-74C2-4C9B-BC5B-A10C7B94AC94}" type="datetime4">
              <a:rPr lang="en-US" smtClean="0"/>
              <a:t>February 13, 2018</a:t>
            </a:fld>
            <a:endParaRPr lang="en-US" dirty="0"/>
          </a:p>
        </p:txBody>
      </p:sp>
    </p:spTree>
    <p:extLst>
      <p:ext uri="{BB962C8B-B14F-4D97-AF65-F5344CB8AC3E}">
        <p14:creationId xmlns:p14="http://schemas.microsoft.com/office/powerpoint/2010/main" val="1773909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1388E2B2-5F33-4235-95EA-539FE83CD40B}" type="datetime4">
              <a:rPr lang="en-US" smtClean="0"/>
              <a:t>February 13, 2018</a:t>
            </a:fld>
            <a:endParaRPr lang="en-US" dirty="0"/>
          </a:p>
        </p:txBody>
      </p:sp>
    </p:spTree>
    <p:extLst>
      <p:ext uri="{BB962C8B-B14F-4D97-AF65-F5344CB8AC3E}">
        <p14:creationId xmlns:p14="http://schemas.microsoft.com/office/powerpoint/2010/main" val="3940096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A539B-9C58-4856-9A00-29ECA8213FEA}" type="slidenum">
              <a:rPr lang="en-US" smtClean="0"/>
              <a:t>5</a:t>
            </a:fld>
            <a:endParaRPr lang="en-US" dirty="0"/>
          </a:p>
        </p:txBody>
      </p:sp>
    </p:spTree>
    <p:extLst>
      <p:ext uri="{BB962C8B-B14F-4D97-AF65-F5344CB8AC3E}">
        <p14:creationId xmlns:p14="http://schemas.microsoft.com/office/powerpoint/2010/main" val="3245993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1488607B-3889-4440-94DB-23A7783D88B7}" type="datetime4">
              <a:rPr lang="en-US" smtClean="0"/>
              <a:t>February 13, 2018</a:t>
            </a:fld>
            <a:endParaRPr lang="en-US" dirty="0"/>
          </a:p>
        </p:txBody>
      </p:sp>
    </p:spTree>
    <p:extLst>
      <p:ext uri="{BB962C8B-B14F-4D97-AF65-F5344CB8AC3E}">
        <p14:creationId xmlns:p14="http://schemas.microsoft.com/office/powerpoint/2010/main" val="344730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FC3BF86A-46CF-4A3B-8DF0-543BFFF42D68}" type="datetime4">
              <a:rPr lang="en-US" smtClean="0"/>
              <a:t>February 13, 2018</a:t>
            </a:fld>
            <a:endParaRPr lang="en-US" dirty="0"/>
          </a:p>
        </p:txBody>
      </p:sp>
    </p:spTree>
    <p:extLst>
      <p:ext uri="{BB962C8B-B14F-4D97-AF65-F5344CB8AC3E}">
        <p14:creationId xmlns:p14="http://schemas.microsoft.com/office/powerpoint/2010/main" val="1597566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8846DA40-5386-4836-9BEB-185FAFDCFB14}" type="datetime4">
              <a:rPr lang="en-US" smtClean="0"/>
              <a:t>February 13, 2018</a:t>
            </a:fld>
            <a:endParaRPr lang="en-US" dirty="0"/>
          </a:p>
        </p:txBody>
      </p:sp>
    </p:spTree>
    <p:extLst>
      <p:ext uri="{BB962C8B-B14F-4D97-AF65-F5344CB8AC3E}">
        <p14:creationId xmlns:p14="http://schemas.microsoft.com/office/powerpoint/2010/main" val="1395730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9D6FC600-FEA4-4EAD-9AD6-46614D115A5E}" type="datetime4">
              <a:rPr lang="en-US" smtClean="0"/>
              <a:t>February 13, 2018</a:t>
            </a:fld>
            <a:endParaRPr lang="en-US" dirty="0"/>
          </a:p>
        </p:txBody>
      </p:sp>
    </p:spTree>
    <p:extLst>
      <p:ext uri="{BB962C8B-B14F-4D97-AF65-F5344CB8AC3E}">
        <p14:creationId xmlns:p14="http://schemas.microsoft.com/office/powerpoint/2010/main" val="2789726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DA346FDB-B023-4C90-AF6D-AC1B37D49C53}" type="datetime4">
              <a:rPr lang="en-US" smtClean="0"/>
              <a:t>February 13, 2018</a:t>
            </a:fld>
            <a:endParaRPr lang="en-US" dirty="0"/>
          </a:p>
        </p:txBody>
      </p:sp>
    </p:spTree>
    <p:extLst>
      <p:ext uri="{BB962C8B-B14F-4D97-AF65-F5344CB8AC3E}">
        <p14:creationId xmlns:p14="http://schemas.microsoft.com/office/powerpoint/2010/main" val="2079950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7223760" y="6048306"/>
            <a:ext cx="1920240" cy="82296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a:noFill/>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a:xfrm>
            <a:off x="2764638" y="6459786"/>
            <a:ext cx="2721761" cy="365125"/>
          </a:xfrm>
        </p:spPr>
        <p:txBody>
          <a:bodyPr/>
          <a:lstStyle>
            <a:lvl1pPr>
              <a:defRPr sz="1600" b="1">
                <a:solidFill>
                  <a:schemeClr val="tx1"/>
                </a:solidFill>
                <a:latin typeface="Copperplate Gothic Bold" panose="020E0705020206020404" pitchFamily="34" charset="0"/>
              </a:defRPr>
            </a:lvl1pPr>
          </a:lstStyle>
          <a:p>
            <a:r>
              <a:rPr lang="en-US" dirty="0"/>
              <a:t>2016 Meter School</a:t>
            </a:r>
          </a:p>
        </p:txBody>
      </p:sp>
      <p:sp>
        <p:nvSpPr>
          <p:cNvPr id="6" name="Slide Number Placeholder 5"/>
          <p:cNvSpPr>
            <a:spLocks noGrp="1"/>
          </p:cNvSpPr>
          <p:nvPr>
            <p:ph type="sldNum" sz="quarter" idx="12"/>
          </p:nvPr>
        </p:nvSpPr>
        <p:spPr>
          <a:xfrm>
            <a:off x="76200" y="6439252"/>
            <a:ext cx="984019" cy="365125"/>
          </a:xfrm>
        </p:spPr>
        <p:txBody>
          <a:bodyPr/>
          <a:lstStyle/>
          <a:p>
            <a:fld id="{BCCC4ECB-B553-46E2-8485-406217221233}"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1522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C5B55A-7D70-41CB-949C-0593263D63C2}" type="datetimeFigureOut">
              <a:rPr lang="en-US" smtClean="0"/>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CC4ECB-B553-46E2-8485-406217221233}" type="slidenum">
              <a:rPr lang="en-US" smtClean="0"/>
              <a:t>‹#›</a:t>
            </a:fld>
            <a:endParaRPr lang="en-US" dirty="0"/>
          </a:p>
        </p:txBody>
      </p:sp>
    </p:spTree>
    <p:extLst>
      <p:ext uri="{BB962C8B-B14F-4D97-AF65-F5344CB8AC3E}">
        <p14:creationId xmlns:p14="http://schemas.microsoft.com/office/powerpoint/2010/main" val="1778314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C5B55A-7D70-41CB-949C-0593263D63C2}" type="datetimeFigureOut">
              <a:rPr lang="en-US" smtClean="0"/>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CC4ECB-B553-46E2-8485-406217221233}" type="slidenum">
              <a:rPr lang="en-US" smtClean="0"/>
              <a:t>‹#›</a:t>
            </a:fld>
            <a:endParaRPr lang="en-US" dirty="0"/>
          </a:p>
        </p:txBody>
      </p:sp>
    </p:spTree>
    <p:extLst>
      <p:ext uri="{BB962C8B-B14F-4D97-AF65-F5344CB8AC3E}">
        <p14:creationId xmlns:p14="http://schemas.microsoft.com/office/powerpoint/2010/main" val="1461612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idx="1"/>
          </p:nvPr>
        </p:nvSpPr>
        <p:spPr>
          <a:xfrm>
            <a:off x="822959" y="1845734"/>
            <a:ext cx="7543801"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C5B55A-7D70-41CB-949C-0593263D63C2}" type="datetimeFigureOut">
              <a:rPr lang="en-US" smtClean="0"/>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CC4ECB-B553-46E2-8485-406217221233}" type="slidenum">
              <a:rPr lang="en-US" smtClean="0"/>
              <a:t>‹#›</a:t>
            </a:fld>
            <a:endParaRPr lang="en-US" dirty="0"/>
          </a:p>
        </p:txBody>
      </p:sp>
    </p:spTree>
    <p:extLst>
      <p:ext uri="{BB962C8B-B14F-4D97-AF65-F5344CB8AC3E}">
        <p14:creationId xmlns:p14="http://schemas.microsoft.com/office/powerpoint/2010/main" val="3638026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C5B55A-7D70-41CB-949C-0593263D63C2}" type="datetimeFigureOut">
              <a:rPr lang="en-US" smtClean="0"/>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CC4ECB-B553-46E2-8485-406217221233}"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253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C5B55A-7D70-41CB-949C-0593263D63C2}" type="datetimeFigureOut">
              <a:rPr lang="en-US" smtClean="0"/>
              <a:t>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CC4ECB-B553-46E2-8485-406217221233}" type="slidenum">
              <a:rPr lang="en-US" smtClean="0"/>
              <a:t>‹#›</a:t>
            </a:fld>
            <a:endParaRPr lang="en-US" dirty="0"/>
          </a:p>
        </p:txBody>
      </p:sp>
    </p:spTree>
    <p:extLst>
      <p:ext uri="{BB962C8B-B14F-4D97-AF65-F5344CB8AC3E}">
        <p14:creationId xmlns:p14="http://schemas.microsoft.com/office/powerpoint/2010/main" val="224857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C5B55A-7D70-41CB-949C-0593263D63C2}" type="datetimeFigureOut">
              <a:rPr lang="en-US" smtClean="0"/>
              <a:t>2/13/2018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CC4ECB-B553-46E2-8485-406217221233}" type="slidenum">
              <a:rPr lang="en-US" smtClean="0"/>
              <a:t>‹#›</a:t>
            </a:fld>
            <a:endParaRPr lang="en-US" dirty="0"/>
          </a:p>
        </p:txBody>
      </p:sp>
    </p:spTree>
    <p:extLst>
      <p:ext uri="{BB962C8B-B14F-4D97-AF65-F5344CB8AC3E}">
        <p14:creationId xmlns:p14="http://schemas.microsoft.com/office/powerpoint/2010/main" val="1856106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C5B55A-7D70-41CB-949C-0593263D63C2}" type="datetimeFigureOut">
              <a:rPr lang="en-US" smtClean="0"/>
              <a:t>2/13/2018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CC4ECB-B553-46E2-8485-406217221233}" type="slidenum">
              <a:rPr lang="en-US" smtClean="0"/>
              <a:t>‹#›</a:t>
            </a:fld>
            <a:endParaRPr lang="en-US" dirty="0"/>
          </a:p>
        </p:txBody>
      </p:sp>
    </p:spTree>
    <p:extLst>
      <p:ext uri="{BB962C8B-B14F-4D97-AF65-F5344CB8AC3E}">
        <p14:creationId xmlns:p14="http://schemas.microsoft.com/office/powerpoint/2010/main" val="483325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2C5B55A-7D70-41CB-949C-0593263D63C2}" type="datetimeFigureOut">
              <a:rPr lang="en-US" smtClean="0"/>
              <a:t>2/13/2018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BCCC4ECB-B553-46E2-8485-406217221233}" type="slidenum">
              <a:rPr lang="en-US" smtClean="0"/>
              <a:t>‹#›</a:t>
            </a:fld>
            <a:endParaRPr lang="en-US" dirty="0"/>
          </a:p>
        </p:txBody>
      </p:sp>
    </p:spTree>
    <p:extLst>
      <p:ext uri="{BB962C8B-B14F-4D97-AF65-F5344CB8AC3E}">
        <p14:creationId xmlns:p14="http://schemas.microsoft.com/office/powerpoint/2010/main" val="3632455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2C5B55A-7D70-41CB-949C-0593263D63C2}" type="datetimeFigureOut">
              <a:rPr lang="en-US" smtClean="0"/>
              <a:t>2/13/2018</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CCC4ECB-B553-46E2-8485-406217221233}" type="slidenum">
              <a:rPr lang="en-US" smtClean="0"/>
              <a:t>‹#›</a:t>
            </a:fld>
            <a:endParaRPr lang="en-US" dirty="0"/>
          </a:p>
        </p:txBody>
      </p:sp>
    </p:spTree>
    <p:extLst>
      <p:ext uri="{BB962C8B-B14F-4D97-AF65-F5344CB8AC3E}">
        <p14:creationId xmlns:p14="http://schemas.microsoft.com/office/powerpoint/2010/main" val="2067713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2C5B55A-7D70-41CB-949C-0593263D63C2}" type="datetimeFigureOut">
              <a:rPr lang="en-US" smtClean="0"/>
              <a:t>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CC4ECB-B553-46E2-8485-406217221233}" type="slidenum">
              <a:rPr lang="en-US" smtClean="0"/>
              <a:t>‹#›</a:t>
            </a:fld>
            <a:endParaRPr lang="en-US" dirty="0"/>
          </a:p>
        </p:txBody>
      </p:sp>
    </p:spTree>
    <p:extLst>
      <p:ext uri="{BB962C8B-B14F-4D97-AF65-F5344CB8AC3E}">
        <p14:creationId xmlns:p14="http://schemas.microsoft.com/office/powerpoint/2010/main" val="706738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
              <a:schemeClr val="accent5">
                <a:lumMod val="37000"/>
                <a:lumOff val="63000"/>
              </a:schemeClr>
            </a:gs>
            <a:gs pos="2000">
              <a:schemeClr val="accent1">
                <a:lumMod val="45000"/>
                <a:lumOff val="55000"/>
              </a:schemeClr>
            </a:gs>
            <a:gs pos="9000">
              <a:schemeClr val="bg2"/>
            </a:gs>
            <a:gs pos="5000">
              <a:schemeClr val="accent1">
                <a:lumMod val="20000"/>
                <a:lumOff val="80000"/>
              </a:schemeClr>
            </a:gs>
          </a:gsLst>
          <a:lin ang="0" scaled="1"/>
          <a:tileRect/>
        </a:grad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E2C5B55A-7D70-41CB-949C-0593263D63C2}" type="datetimeFigureOut">
              <a:rPr lang="en-US" smtClean="0"/>
              <a:t>2/13/2018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CCC4ECB-B553-46E2-8485-406217221233}" type="slidenum">
              <a:rPr lang="en-US" smtClean="0"/>
              <a:t>‹#›</a:t>
            </a:fld>
            <a:endParaRPr lang="en-US" dirty="0"/>
          </a:p>
        </p:txBody>
      </p:sp>
    </p:spTree>
    <p:extLst>
      <p:ext uri="{BB962C8B-B14F-4D97-AF65-F5344CB8AC3E}">
        <p14:creationId xmlns:p14="http://schemas.microsoft.com/office/powerpoint/2010/main" val="117983788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Word_97_-_2003_Document3.doc"/><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Word_97_-_2003_Document4.doc"/><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2.emf"/><Relationship Id="rId4" Type="http://schemas.openxmlformats.org/officeDocument/2006/relationships/oleObject" Target="../embeddings/Microsoft_Word_97_-_2003_Document5.doc"/></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6.png"/><Relationship Id="rId7"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3.jp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516006" y="1828800"/>
            <a:ext cx="8229600" cy="4292600"/>
          </a:xfrm>
        </p:spPr>
        <p:txBody>
          <a:bodyPr>
            <a:normAutofit fontScale="92500" lnSpcReduction="10000"/>
          </a:bodyPr>
          <a:lstStyle/>
          <a:p>
            <a:pPr marL="0" indent="0" algn="ctr">
              <a:buNone/>
            </a:pPr>
            <a:r>
              <a:rPr lang="en-US" dirty="0" smtClean="0"/>
              <a:t>Instructor: Dan Hollow - </a:t>
            </a:r>
            <a:r>
              <a:rPr lang="en-US" dirty="0"/>
              <a:t>Rocky Mountain Regional Sales Manager - TESCO, </a:t>
            </a:r>
            <a:r>
              <a:rPr lang="en-US" dirty="0" smtClean="0"/>
              <a:t>The </a:t>
            </a:r>
            <a:r>
              <a:rPr lang="en-US" dirty="0"/>
              <a:t>Eastern Specialty Company</a:t>
            </a:r>
          </a:p>
          <a:p>
            <a:r>
              <a:rPr lang="en-US" dirty="0"/>
              <a:t>TESCO is a wholly owned subsidiary of Advent Design Corporation of Bristol, PA.  </a:t>
            </a:r>
            <a:r>
              <a:rPr lang="en-US" dirty="0" smtClean="0"/>
              <a:t>Dan </a:t>
            </a:r>
            <a:r>
              <a:rPr lang="en-US" dirty="0"/>
              <a:t>has worked for </a:t>
            </a:r>
            <a:r>
              <a:rPr lang="en-US" dirty="0" smtClean="0"/>
              <a:t>TESCO </a:t>
            </a:r>
            <a:r>
              <a:rPr lang="en-US" dirty="0"/>
              <a:t>since </a:t>
            </a:r>
            <a:r>
              <a:rPr lang="en-US" dirty="0" smtClean="0"/>
              <a:t>2015, originally hired to sell the Meter Manager Meter Asset Management Software and then was given the Rocky Mountain Region Sales Territory in late 2016 and now sells the TESCO products in 4 states (CO, WY, UT, AZ, and the western half of KS, NE, SD, and ND). Dan has been working in the utility industry since 1988 and began his career in the utility industry as the Test Department Supervisor for </a:t>
            </a:r>
            <a:r>
              <a:rPr lang="en-US" dirty="0" smtClean="0"/>
              <a:t>Aptech</a:t>
            </a:r>
            <a:r>
              <a:rPr lang="en-US" dirty="0" smtClean="0"/>
              <a:t> and accepted an outside sales position for </a:t>
            </a:r>
            <a:r>
              <a:rPr lang="en-US" dirty="0" smtClean="0"/>
              <a:t>Aptech</a:t>
            </a:r>
            <a:r>
              <a:rPr lang="en-US" dirty="0" smtClean="0"/>
              <a:t> in 1992 and has been in outside sales ever since. Dan has worked for companies such as UTS/Itron, </a:t>
            </a:r>
            <a:r>
              <a:rPr lang="en-US" dirty="0" smtClean="0"/>
              <a:t>Datamatic</a:t>
            </a:r>
            <a:r>
              <a:rPr lang="en-US" dirty="0" smtClean="0"/>
              <a:t>, Metrum Technologies/Aclara, and TESCO.   </a:t>
            </a:r>
            <a:endParaRPr lang="en-US" dirty="0"/>
          </a:p>
          <a:p>
            <a:r>
              <a:rPr lang="en-US" dirty="0" smtClean="0"/>
              <a:t>Dan has worked in the technology industry since 1980 and has worked in other industries such as Banking Equipment, Industrial CNC Controls, Process Control and Flight Simulator Equipment prior to working in the utility industry.</a:t>
            </a:r>
            <a:endParaRPr lang="en-US" dirty="0"/>
          </a:p>
          <a:p>
            <a:pPr marL="0" indent="0">
              <a:buNone/>
            </a:pPr>
            <a:endParaRPr lang="en-US" dirty="0"/>
          </a:p>
        </p:txBody>
      </p:sp>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91193" y="0"/>
            <a:ext cx="1866207" cy="1058171"/>
          </a:xfrm>
          <a:prstGeom prst="rect">
            <a:avLst/>
          </a:prstGeom>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1835145" y="303"/>
            <a:ext cx="3152775" cy="1057867"/>
          </a:xfrm>
          <a:prstGeom prst="rect">
            <a:avLst/>
          </a:prstGeom>
        </p:spPr>
      </p:pic>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7091040" y="0"/>
            <a:ext cx="2052960" cy="1058170"/>
          </a:xfrm>
          <a:prstGeom prst="rect">
            <a:avLst/>
          </a:prstGeom>
        </p:spPr>
      </p:pic>
      <p:pic>
        <p:nvPicPr>
          <p:cNvPr id="5" name="Picture 4"/>
          <p:cNvPicPr>
            <a:picLocks/>
          </p:cNvPicPr>
          <p:nvPr/>
        </p:nvPicPr>
        <p:blipFill>
          <a:blip r:embed="rId5">
            <a:extLst>
              <a:ext uri="{28A0092B-C50C-407E-A947-70E740481C1C}">
                <a14:useLocalDpi xmlns:a14="http://schemas.microsoft.com/office/drawing/2010/main" val="0"/>
              </a:ext>
            </a:extLst>
          </a:blip>
          <a:stretch>
            <a:fillRect/>
          </a:stretch>
        </p:blipFill>
        <p:spPr>
          <a:xfrm>
            <a:off x="4987920" y="-5859"/>
            <a:ext cx="2103120" cy="1064029"/>
          </a:xfrm>
          <a:prstGeom prst="rect">
            <a:avLst/>
          </a:prstGeom>
        </p:spPr>
      </p:pic>
      <p:sp>
        <p:nvSpPr>
          <p:cNvPr id="8" name="TextBox 7"/>
          <p:cNvSpPr txBox="1"/>
          <p:nvPr/>
        </p:nvSpPr>
        <p:spPr>
          <a:xfrm>
            <a:off x="3276600" y="6456803"/>
            <a:ext cx="2998124" cy="400110"/>
          </a:xfrm>
          <a:prstGeom prst="rect">
            <a:avLst/>
          </a:prstGeom>
          <a:noFill/>
        </p:spPr>
        <p:txBody>
          <a:bodyPr wrap="square" rtlCol="0">
            <a:spAutoFit/>
          </a:bodyPr>
          <a:lstStyle/>
          <a:p>
            <a:pPr algn="ctr"/>
            <a:r>
              <a:rPr lang="en-US" sz="2000" dirty="0">
                <a:latin typeface="Copperplate Gothic Bold" panose="020E0705020206020404" pitchFamily="34" charset="0"/>
              </a:rPr>
              <a:t>2017 Meter School</a:t>
            </a:r>
          </a:p>
        </p:txBody>
      </p:sp>
      <p:pic>
        <p:nvPicPr>
          <p:cNvPr id="10" name="Picture 9">
            <a:extLst>
              <a:ext uri="{FF2B5EF4-FFF2-40B4-BE49-F238E27FC236}">
                <a16:creationId xmlns:a16="http://schemas.microsoft.com/office/drawing/2014/main" xmlns="" id="{9441AA4E-BA93-4C0E-934C-6A4AC84E48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0" y="6045200"/>
            <a:ext cx="4572000" cy="812800"/>
          </a:xfrm>
          <a:prstGeom prst="rect">
            <a:avLst/>
          </a:prstGeom>
        </p:spPr>
      </p:pic>
      <p:sp>
        <p:nvSpPr>
          <p:cNvPr id="11" name="Title 12"/>
          <p:cNvSpPr txBox="1">
            <a:spLocks/>
          </p:cNvSpPr>
          <p:nvPr/>
        </p:nvSpPr>
        <p:spPr>
          <a:xfrm>
            <a:off x="574813" y="1058171"/>
            <a:ext cx="8111987" cy="6944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dirty="0" smtClean="0"/>
              <a:t>Test Switch Operation &amp; Accessories</a:t>
            </a:r>
            <a:endParaRPr lang="en-US" sz="4000" dirty="0"/>
          </a:p>
        </p:txBody>
      </p:sp>
    </p:spTree>
    <p:extLst>
      <p:ext uri="{BB962C8B-B14F-4D97-AF65-F5344CB8AC3E}">
        <p14:creationId xmlns:p14="http://schemas.microsoft.com/office/powerpoint/2010/main" val="3114790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56008" y="2362200"/>
            <a:ext cx="2696791" cy="954107"/>
          </a:xfrm>
          <a:prstGeom prst="rect">
            <a:avLst/>
          </a:prstGeom>
          <a:noFill/>
          <a:ln w="9525">
            <a:noFill/>
            <a:miter lim="800000"/>
            <a:headEnd/>
            <a:tailEnd/>
          </a:ln>
          <a:effectLst/>
        </p:spPr>
        <p:txBody>
          <a:bodyPr wrap="square">
            <a:spAutoFit/>
          </a:bodyPr>
          <a:lstStyle/>
          <a:p>
            <a:pPr algn="ctr"/>
            <a:r>
              <a:rPr lang="en-US" sz="2800" b="1" dirty="0">
                <a:solidFill>
                  <a:schemeClr val="tx1">
                    <a:lumMod val="75000"/>
                    <a:lumOff val="25000"/>
                  </a:schemeClr>
                </a:solidFill>
                <a:latin typeface="Arial" panose="020B0604020202020204" pitchFamily="34" charset="0"/>
                <a:cs typeface="Arial" panose="020B0604020202020204" pitchFamily="34" charset="0"/>
              </a:rPr>
              <a:t>ANSI C12.9 </a:t>
            </a:r>
          </a:p>
          <a:p>
            <a:pPr algn="ctr"/>
            <a:r>
              <a:rPr lang="en-US" sz="2800" b="1" dirty="0">
                <a:solidFill>
                  <a:schemeClr val="tx1">
                    <a:lumMod val="75000"/>
                    <a:lumOff val="25000"/>
                  </a:schemeClr>
                </a:solidFill>
                <a:latin typeface="Arial" panose="020B0604020202020204" pitchFamily="34" charset="0"/>
                <a:cs typeface="Arial" panose="020B0604020202020204" pitchFamily="34" charset="0"/>
              </a:rPr>
              <a:t>Test </a:t>
            </a:r>
            <a:r>
              <a:rPr lang="en-US" sz="2800" b="1" dirty="0" smtClean="0">
                <a:solidFill>
                  <a:schemeClr val="tx1">
                    <a:lumMod val="75000"/>
                    <a:lumOff val="25000"/>
                  </a:schemeClr>
                </a:solidFill>
                <a:latin typeface="Arial" panose="020B0604020202020204" pitchFamily="34" charset="0"/>
                <a:cs typeface="Arial" panose="020B0604020202020204" pitchFamily="34" charset="0"/>
              </a:rPr>
              <a:t>Switches</a:t>
            </a:r>
            <a:endParaRPr lang="en-US" sz="2800" b="1"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6" name="Object 5"/>
          <p:cNvGraphicFramePr>
            <a:graphicFrameLocks noGrp="1" noChangeAspect="1"/>
          </p:cNvGraphicFramePr>
          <p:nvPr>
            <p:extLst>
              <p:ext uri="{D42A27DB-BD31-4B8C-83A1-F6EECF244321}">
                <p14:modId xmlns:p14="http://schemas.microsoft.com/office/powerpoint/2010/main" val="416907499"/>
              </p:ext>
            </p:extLst>
          </p:nvPr>
        </p:nvGraphicFramePr>
        <p:xfrm>
          <a:off x="4114800" y="330200"/>
          <a:ext cx="4613275" cy="5715000"/>
        </p:xfrm>
        <a:graphic>
          <a:graphicData uri="http://schemas.openxmlformats.org/presentationml/2006/ole">
            <mc:AlternateContent xmlns:mc="http://schemas.openxmlformats.org/markup-compatibility/2006">
              <mc:Choice xmlns:v="urn:schemas-microsoft-com:vml" Requires="v">
                <p:oleObj spid="_x0000_s2068" name="Document" r:id="rId3" imgW="5757989" imgH="7132139" progId="Word.Document.8">
                  <p:embed/>
                </p:oleObj>
              </mc:Choice>
              <mc:Fallback>
                <p:oleObj name="Document" r:id="rId3" imgW="5757989" imgH="7132139" progId="Word.Documen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30200"/>
                        <a:ext cx="46132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78253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56008" y="2063859"/>
            <a:ext cx="2696791" cy="1815882"/>
          </a:xfrm>
          <a:prstGeom prst="rect">
            <a:avLst/>
          </a:prstGeom>
          <a:noFill/>
          <a:ln w="9525">
            <a:noFill/>
            <a:miter lim="800000"/>
            <a:headEnd/>
            <a:tailEnd/>
          </a:ln>
          <a:effectLst/>
        </p:spPr>
        <p:txBody>
          <a:bodyPr wrap="square">
            <a:spAutoFit/>
          </a:bodyPr>
          <a:lstStyle/>
          <a:p>
            <a:pPr algn="ctr"/>
            <a:r>
              <a:rPr lang="en-US" sz="2800" b="1" dirty="0">
                <a:solidFill>
                  <a:schemeClr val="tx1">
                    <a:lumMod val="75000"/>
                    <a:lumOff val="25000"/>
                  </a:schemeClr>
                </a:solidFill>
                <a:latin typeface="Arial" panose="020B0604020202020204" pitchFamily="34" charset="0"/>
                <a:cs typeface="Arial" panose="020B0604020202020204" pitchFamily="34" charset="0"/>
              </a:rPr>
              <a:t>ANSI C12.9 General Test Switch Specifications</a:t>
            </a:r>
          </a:p>
        </p:txBody>
      </p:sp>
      <p:graphicFrame>
        <p:nvGraphicFramePr>
          <p:cNvPr id="6" name="Object 5"/>
          <p:cNvGraphicFramePr>
            <a:graphicFrameLocks noGrp="1" noChangeAspect="1"/>
          </p:cNvGraphicFramePr>
          <p:nvPr>
            <p:extLst>
              <p:ext uri="{D42A27DB-BD31-4B8C-83A1-F6EECF244321}">
                <p14:modId xmlns:p14="http://schemas.microsoft.com/office/powerpoint/2010/main" val="951216679"/>
              </p:ext>
            </p:extLst>
          </p:nvPr>
        </p:nvGraphicFramePr>
        <p:xfrm>
          <a:off x="4114800" y="228600"/>
          <a:ext cx="4610100" cy="5994400"/>
        </p:xfrm>
        <a:graphic>
          <a:graphicData uri="http://schemas.openxmlformats.org/presentationml/2006/ole">
            <mc:AlternateContent xmlns:mc="http://schemas.openxmlformats.org/markup-compatibility/2006">
              <mc:Choice xmlns:v="urn:schemas-microsoft-com:vml" Requires="v">
                <p:oleObj spid="_x0000_s3092" name="Document" r:id="rId3" imgW="6255895" imgH="8115684" progId="Word.Document.8">
                  <p:embed/>
                </p:oleObj>
              </mc:Choice>
              <mc:Fallback>
                <p:oleObj name="Document" r:id="rId3" imgW="6255895" imgH="8115684" progId="Word.Documen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28600"/>
                        <a:ext cx="4610100"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57328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00200" y="0"/>
            <a:ext cx="6096000" cy="519113"/>
          </a:xfrm>
          <a:prstGeom prst="rect">
            <a:avLst/>
          </a:prstGeom>
          <a:noFill/>
          <a:ln w="9525">
            <a:noFill/>
            <a:miter lim="800000"/>
            <a:headEnd/>
            <a:tailEnd/>
          </a:ln>
          <a:effectLst/>
        </p:spPr>
        <p:txBody>
          <a:bodyPr>
            <a:spAutoFit/>
          </a:bodyPr>
          <a:lstStyle/>
          <a:p>
            <a:pPr algn="ctr"/>
            <a:r>
              <a:rPr lang="en-US" sz="2800" b="1" dirty="0" smtClean="0">
                <a:solidFill>
                  <a:schemeClr val="tx1">
                    <a:lumMod val="75000"/>
                    <a:lumOff val="25000"/>
                  </a:schemeClr>
                </a:solidFill>
                <a:latin typeface="Arial" panose="020B0604020202020204" pitchFamily="34" charset="0"/>
                <a:cs typeface="Arial" panose="020B0604020202020204" pitchFamily="34" charset="0"/>
              </a:rPr>
              <a:t>Test Switch Configurations</a:t>
            </a:r>
            <a:endParaRPr lang="en-US" sz="28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5" name="Content Placeholder 10" descr="909884 rev1"/>
          <p:cNvPicPr>
            <a:picLocks noGrp="1" noChangeAspect="1" noChangeArrowheads="1"/>
          </p:cNvPicPr>
          <p:nvPr>
            <p:ph idx="1"/>
          </p:nvPr>
        </p:nvPicPr>
        <p:blipFill>
          <a:blip r:embed="rId2"/>
          <a:srcRect/>
          <a:stretch>
            <a:fillRect/>
          </a:stretch>
        </p:blipFill>
        <p:spPr bwMode="auto">
          <a:xfrm>
            <a:off x="4343400" y="1752600"/>
            <a:ext cx="4663440" cy="3015615"/>
          </a:xfrm>
          <a:prstGeom prst="rect">
            <a:avLst/>
          </a:prstGeom>
          <a:noFill/>
        </p:spPr>
      </p:pic>
      <p:sp>
        <p:nvSpPr>
          <p:cNvPr id="6" name="Text Box 5"/>
          <p:cNvSpPr txBox="1">
            <a:spLocks noChangeArrowheads="1"/>
          </p:cNvSpPr>
          <p:nvPr/>
        </p:nvSpPr>
        <p:spPr bwMode="auto">
          <a:xfrm>
            <a:off x="533400" y="1600200"/>
            <a:ext cx="3810000" cy="3575338"/>
          </a:xfrm>
          <a:prstGeom prst="rect">
            <a:avLst/>
          </a:prstGeom>
          <a:noFill/>
          <a:ln w="9525">
            <a:noFill/>
            <a:miter lim="800000"/>
            <a:headEnd/>
            <a:tailEnd/>
          </a:ln>
          <a:effectLst/>
        </p:spPr>
        <p:txBody>
          <a:bodyPr wrap="square">
            <a:spAutoFit/>
          </a:bodyPr>
          <a:lstStyle/>
          <a:p>
            <a:pPr marL="342900" indent="-342900">
              <a:spcBef>
                <a:spcPts val="1200"/>
              </a:spcBef>
              <a:spcAft>
                <a:spcPts val="200"/>
              </a:spcAft>
              <a:buClr>
                <a:srgbClr val="1CADE4"/>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Layout</a:t>
            </a:r>
          </a:p>
          <a:p>
            <a:pPr marL="342900" indent="-342900">
              <a:spcBef>
                <a:spcPts val="1200"/>
              </a:spcBef>
              <a:spcAft>
                <a:spcPts val="200"/>
              </a:spcAft>
              <a:buClr>
                <a:srgbClr val="1CADE4"/>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Handle Colors</a:t>
            </a:r>
          </a:p>
          <a:p>
            <a:pPr marL="342900" indent="-342900">
              <a:spcBef>
                <a:spcPts val="1200"/>
              </a:spcBef>
              <a:spcAft>
                <a:spcPts val="200"/>
              </a:spcAft>
              <a:buClr>
                <a:srgbClr val="1CADE4"/>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Reversed vs. Normal Potentials</a:t>
            </a:r>
          </a:p>
          <a:p>
            <a:pPr marL="342900" indent="-342900">
              <a:spcBef>
                <a:spcPts val="1200"/>
              </a:spcBef>
              <a:spcAft>
                <a:spcPts val="200"/>
              </a:spcAft>
              <a:buClr>
                <a:srgbClr val="1CADE4"/>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Current Links</a:t>
            </a:r>
          </a:p>
          <a:p>
            <a:pPr marL="342900" indent="-342900">
              <a:spcBef>
                <a:spcPts val="1200"/>
              </a:spcBef>
              <a:spcAft>
                <a:spcPts val="200"/>
              </a:spcAft>
              <a:buClr>
                <a:srgbClr val="1CADE4"/>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Base Sizing</a:t>
            </a:r>
          </a:p>
          <a:p>
            <a:pPr marL="342900" indent="-342900">
              <a:spcBef>
                <a:spcPts val="1200"/>
              </a:spcBef>
              <a:spcAft>
                <a:spcPts val="200"/>
              </a:spcAft>
              <a:buClr>
                <a:srgbClr val="1CADE4"/>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Barrier Locations</a:t>
            </a:r>
          </a:p>
        </p:txBody>
      </p:sp>
      <p:pic>
        <p:nvPicPr>
          <p:cNvPr id="7" name="Picture 6">
            <a:extLst>
              <a:ext uri="{FF2B5EF4-FFF2-40B4-BE49-F238E27FC236}">
                <a16:creationId xmlns:a16="http://schemas.microsoft.com/office/drawing/2014/main" xmlns="" id="{400ACA9E-5812-4801-BB78-A52F7DF659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6045200"/>
            <a:ext cx="4572000" cy="812800"/>
          </a:xfrm>
          <a:prstGeom prst="rect">
            <a:avLst/>
          </a:prstGeom>
        </p:spPr>
      </p:pic>
    </p:spTree>
    <p:extLst>
      <p:ext uri="{BB962C8B-B14F-4D97-AF65-F5344CB8AC3E}">
        <p14:creationId xmlns:p14="http://schemas.microsoft.com/office/powerpoint/2010/main" val="1551596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52600" y="76200"/>
            <a:ext cx="6096000" cy="519113"/>
          </a:xfrm>
          <a:prstGeom prst="rect">
            <a:avLst/>
          </a:prstGeom>
          <a:noFill/>
          <a:ln w="9525">
            <a:noFill/>
            <a:miter lim="800000"/>
            <a:headEnd/>
            <a:tailEnd/>
          </a:ln>
          <a:effectLst/>
        </p:spPr>
        <p:txBody>
          <a:bodyPr>
            <a:spAutoFit/>
          </a:bodyPr>
          <a:lstStyle/>
          <a:p>
            <a:pPr algn="ctr"/>
            <a:r>
              <a:rPr lang="en-US" sz="2800" b="1" dirty="0" smtClean="0">
                <a:solidFill>
                  <a:schemeClr val="tx1">
                    <a:lumMod val="75000"/>
                    <a:lumOff val="25000"/>
                  </a:schemeClr>
                </a:solidFill>
                <a:latin typeface="Arial" panose="020B0604020202020204" pitchFamily="34" charset="0"/>
                <a:cs typeface="Arial" panose="020B0604020202020204" pitchFamily="34" charset="0"/>
              </a:rPr>
              <a:t>Test Switch Accessories</a:t>
            </a:r>
            <a:endParaRPr lang="en-US"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Text Box 5"/>
          <p:cNvSpPr txBox="1">
            <a:spLocks noChangeArrowheads="1"/>
          </p:cNvSpPr>
          <p:nvPr/>
        </p:nvSpPr>
        <p:spPr bwMode="auto">
          <a:xfrm>
            <a:off x="685800" y="1295400"/>
            <a:ext cx="3587692" cy="1200329"/>
          </a:xfrm>
          <a:prstGeom prst="rect">
            <a:avLst/>
          </a:prstGeom>
          <a:noFill/>
          <a:ln w="9525">
            <a:noFill/>
            <a:miter lim="800000"/>
            <a:headEnd/>
            <a:tailEnd/>
          </a:ln>
          <a:effectLst/>
        </p:spPr>
        <p:txBody>
          <a:bodyPr wrap="square">
            <a:spAutoFit/>
          </a:bodyPr>
          <a:lstStyle/>
          <a:p>
            <a:pPr marL="342900" indent="-342900">
              <a:buClr>
                <a:srgbClr val="1CADE4"/>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Test Plugs</a:t>
            </a:r>
          </a:p>
          <a:p>
            <a:pPr marL="342900" indent="-342900">
              <a:buClr>
                <a:srgbClr val="1CADE4"/>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Safety Covers</a:t>
            </a:r>
          </a:p>
          <a:p>
            <a:pPr marL="342900" indent="-342900">
              <a:buClr>
                <a:srgbClr val="1CADE4"/>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Test Switch Isolators</a:t>
            </a:r>
          </a:p>
        </p:txBody>
      </p:sp>
      <p:sp>
        <p:nvSpPr>
          <p:cNvPr id="6" name="Text Box 5"/>
          <p:cNvSpPr txBox="1">
            <a:spLocks noChangeArrowheads="1"/>
          </p:cNvSpPr>
          <p:nvPr/>
        </p:nvSpPr>
        <p:spPr bwMode="auto">
          <a:xfrm>
            <a:off x="838200" y="2828365"/>
            <a:ext cx="3810000" cy="2585323"/>
          </a:xfrm>
          <a:prstGeom prst="rect">
            <a:avLst/>
          </a:prstGeom>
          <a:noFill/>
          <a:ln w="9525">
            <a:noFill/>
            <a:miter lim="800000"/>
            <a:headEnd/>
            <a:tailEnd/>
          </a:ln>
          <a:effectLst/>
        </p:spPr>
        <p:txBody>
          <a:bodyPr wrap="square">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On installations that contain Test Switches, test leads terminated with a test switch</a:t>
            </a:r>
          </a:p>
          <a:p>
            <a:r>
              <a:rPr lang="en-US" dirty="0">
                <a:solidFill>
                  <a:schemeClr val="tx1">
                    <a:lumMod val="75000"/>
                    <a:lumOff val="25000"/>
                  </a:schemeClr>
                </a:solidFill>
                <a:latin typeface="Arial" panose="020B0604020202020204" pitchFamily="34" charset="0"/>
                <a:cs typeface="Arial" panose="020B0604020202020204" pitchFamily="34" charset="0"/>
              </a:rPr>
              <a:t>safety test probe (test plug) should be used for CT testing. This provides a “make-before-break” connection to prevent accidental opening of the current transformer secondary loop</a:t>
            </a:r>
            <a:r>
              <a:rPr lang="en-US" dirty="0" smtClean="0">
                <a:solidFill>
                  <a:schemeClr val="tx1">
                    <a:lumMod val="75000"/>
                    <a:lumOff val="25000"/>
                  </a:schemeClr>
                </a:solidFill>
                <a:latin typeface="Arial" panose="020B0604020202020204" pitchFamily="34" charset="0"/>
                <a:cs typeface="Arial" panose="020B0604020202020204" pitchFamily="34" charset="0"/>
              </a:rPr>
              <a:t>. </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7" name="Picture 6" descr="tesco-equipment-6441-test-switch-protector"/>
          <p:cNvPicPr>
            <a:picLocks noChangeAspect="1" noChangeArrowheads="1"/>
          </p:cNvPicPr>
          <p:nvPr/>
        </p:nvPicPr>
        <p:blipFill>
          <a:blip r:embed="rId2"/>
          <a:srcRect/>
          <a:stretch>
            <a:fillRect/>
          </a:stretch>
        </p:blipFill>
        <p:spPr bwMode="auto">
          <a:xfrm>
            <a:off x="5410200" y="1231571"/>
            <a:ext cx="3511550" cy="2528316"/>
          </a:xfrm>
          <a:prstGeom prst="rect">
            <a:avLst/>
          </a:prstGeom>
          <a:noFill/>
        </p:spPr>
      </p:pic>
      <p:pic>
        <p:nvPicPr>
          <p:cNvPr id="8" name="Picture 7" descr="tesco-1077-test-plug"/>
          <p:cNvPicPr>
            <a:picLocks noChangeAspect="1" noChangeArrowheads="1"/>
          </p:cNvPicPr>
          <p:nvPr/>
        </p:nvPicPr>
        <p:blipFill>
          <a:blip r:embed="rId3"/>
          <a:srcRect/>
          <a:stretch>
            <a:fillRect/>
          </a:stretch>
        </p:blipFill>
        <p:spPr bwMode="auto">
          <a:xfrm>
            <a:off x="5410200" y="3962400"/>
            <a:ext cx="3400425" cy="1573911"/>
          </a:xfrm>
          <a:prstGeom prst="rect">
            <a:avLst/>
          </a:prstGeom>
          <a:noFill/>
        </p:spPr>
      </p:pic>
      <p:pic>
        <p:nvPicPr>
          <p:cNvPr id="9" name="Picture 8">
            <a:extLst>
              <a:ext uri="{FF2B5EF4-FFF2-40B4-BE49-F238E27FC236}">
                <a16:creationId xmlns:a16="http://schemas.microsoft.com/office/drawing/2014/main" xmlns="" id="{400ACA9E-5812-4801-BB78-A52F7DF659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6045200"/>
            <a:ext cx="4572000" cy="812800"/>
          </a:xfrm>
          <a:prstGeom prst="rect">
            <a:avLst/>
          </a:prstGeom>
        </p:spPr>
      </p:pic>
    </p:spTree>
    <p:extLst>
      <p:ext uri="{BB962C8B-B14F-4D97-AF65-F5344CB8AC3E}">
        <p14:creationId xmlns:p14="http://schemas.microsoft.com/office/powerpoint/2010/main" val="2764642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62000" y="2209800"/>
            <a:ext cx="2696791" cy="1384995"/>
          </a:xfrm>
          <a:prstGeom prst="rect">
            <a:avLst/>
          </a:prstGeom>
          <a:noFill/>
          <a:ln w="9525">
            <a:noFill/>
            <a:miter lim="800000"/>
            <a:headEnd/>
            <a:tailEnd/>
          </a:ln>
          <a:effectLst/>
        </p:spPr>
        <p:txBody>
          <a:bodyPr wrap="square">
            <a:spAutoFit/>
          </a:bodyPr>
          <a:lstStyle/>
          <a:p>
            <a:pPr algn="ctr"/>
            <a:r>
              <a:rPr lang="en-US" sz="2800" b="1" dirty="0">
                <a:solidFill>
                  <a:schemeClr val="tx1">
                    <a:lumMod val="75000"/>
                    <a:lumOff val="25000"/>
                  </a:schemeClr>
                </a:solidFill>
                <a:latin typeface="Arial" panose="020B0604020202020204" pitchFamily="34" charset="0"/>
                <a:cs typeface="Arial" panose="020B0604020202020204" pitchFamily="34" charset="0"/>
              </a:rPr>
              <a:t>ANSI C12.9 Test Jack Specifications</a:t>
            </a:r>
          </a:p>
        </p:txBody>
      </p:sp>
      <p:graphicFrame>
        <p:nvGraphicFramePr>
          <p:cNvPr id="5" name="Object 4"/>
          <p:cNvGraphicFramePr>
            <a:graphicFrameLocks noGrp="1" noChangeAspect="1"/>
          </p:cNvGraphicFramePr>
          <p:nvPr>
            <p:extLst>
              <p:ext uri="{D42A27DB-BD31-4B8C-83A1-F6EECF244321}">
                <p14:modId xmlns:p14="http://schemas.microsoft.com/office/powerpoint/2010/main" val="2025777767"/>
              </p:ext>
            </p:extLst>
          </p:nvPr>
        </p:nvGraphicFramePr>
        <p:xfrm>
          <a:off x="4572000" y="228600"/>
          <a:ext cx="3840775" cy="5983398"/>
        </p:xfrm>
        <a:graphic>
          <a:graphicData uri="http://schemas.openxmlformats.org/presentationml/2006/ole">
            <mc:AlternateContent xmlns:mc="http://schemas.openxmlformats.org/markup-compatibility/2006">
              <mc:Choice xmlns:v="urn:schemas-microsoft-com:vml" Requires="v">
                <p:oleObj spid="_x0000_s4111" name="Document" r:id="rId3" imgW="5648199" imgH="8799115" progId="Word.Document.8">
                  <p:embed/>
                </p:oleObj>
              </mc:Choice>
              <mc:Fallback>
                <p:oleObj name="Document" r:id="rId3" imgW="5648199" imgH="8799115" progId="Word.Documen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8600"/>
                        <a:ext cx="3840775" cy="598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85249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823304" y="1905000"/>
            <a:ext cx="2696791" cy="1384995"/>
          </a:xfrm>
          <a:prstGeom prst="rect">
            <a:avLst/>
          </a:prstGeom>
          <a:noFill/>
          <a:ln w="9525">
            <a:noFill/>
            <a:miter lim="800000"/>
            <a:headEnd/>
            <a:tailEnd/>
          </a:ln>
          <a:effectLst/>
        </p:spPr>
        <p:txBody>
          <a:bodyPr wrap="square">
            <a:spAutoFit/>
          </a:bodyPr>
          <a:lstStyle/>
          <a:p>
            <a:pPr algn="ctr"/>
            <a:r>
              <a:rPr lang="en-US" sz="2800" b="1" dirty="0">
                <a:solidFill>
                  <a:schemeClr val="tx1">
                    <a:lumMod val="75000"/>
                    <a:lumOff val="25000"/>
                  </a:schemeClr>
                </a:solidFill>
                <a:latin typeface="Arial" panose="020B0604020202020204" pitchFamily="34" charset="0"/>
                <a:cs typeface="Arial" panose="020B0604020202020204" pitchFamily="34" charset="0"/>
              </a:rPr>
              <a:t>ANSI C12.9 Test </a:t>
            </a:r>
            <a:r>
              <a:rPr lang="en-US" sz="2800" b="1" dirty="0" smtClean="0">
                <a:solidFill>
                  <a:schemeClr val="tx1">
                    <a:lumMod val="75000"/>
                    <a:lumOff val="25000"/>
                  </a:schemeClr>
                </a:solidFill>
                <a:latin typeface="Arial" panose="020B0604020202020204" pitchFamily="34" charset="0"/>
                <a:cs typeface="Arial" panose="020B0604020202020204" pitchFamily="34" charset="0"/>
              </a:rPr>
              <a:t>Plug </a:t>
            </a:r>
            <a:r>
              <a:rPr lang="en-US" sz="2800" b="1" dirty="0">
                <a:solidFill>
                  <a:schemeClr val="tx1">
                    <a:lumMod val="75000"/>
                    <a:lumOff val="25000"/>
                  </a:schemeClr>
                </a:solidFill>
                <a:latin typeface="Arial" panose="020B0604020202020204" pitchFamily="34" charset="0"/>
                <a:cs typeface="Arial" panose="020B0604020202020204" pitchFamily="34" charset="0"/>
              </a:rPr>
              <a:t>Specifications</a:t>
            </a:r>
          </a:p>
        </p:txBody>
      </p:sp>
      <p:pic>
        <p:nvPicPr>
          <p:cNvPr id="5" name="Picture 4" descr="tesco-1077-test-plug"/>
          <p:cNvPicPr>
            <a:picLocks noChangeAspect="1" noChangeArrowheads="1"/>
          </p:cNvPicPr>
          <p:nvPr/>
        </p:nvPicPr>
        <p:blipFill>
          <a:blip r:embed="rId3"/>
          <a:srcRect/>
          <a:stretch>
            <a:fillRect/>
          </a:stretch>
        </p:blipFill>
        <p:spPr bwMode="auto">
          <a:xfrm>
            <a:off x="762000" y="3733800"/>
            <a:ext cx="2819400" cy="1304979"/>
          </a:xfrm>
          <a:prstGeom prst="rect">
            <a:avLst/>
          </a:prstGeom>
          <a:noFill/>
        </p:spPr>
      </p:pic>
      <p:graphicFrame>
        <p:nvGraphicFramePr>
          <p:cNvPr id="6" name="Object 5"/>
          <p:cNvGraphicFramePr>
            <a:graphicFrameLocks noGrp="1" noChangeAspect="1"/>
          </p:cNvGraphicFramePr>
          <p:nvPr>
            <p:extLst>
              <p:ext uri="{D42A27DB-BD31-4B8C-83A1-F6EECF244321}">
                <p14:modId xmlns:p14="http://schemas.microsoft.com/office/powerpoint/2010/main" val="1720986377"/>
              </p:ext>
            </p:extLst>
          </p:nvPr>
        </p:nvGraphicFramePr>
        <p:xfrm>
          <a:off x="4495800" y="60485"/>
          <a:ext cx="3898900" cy="6189663"/>
        </p:xfrm>
        <a:graphic>
          <a:graphicData uri="http://schemas.openxmlformats.org/presentationml/2006/ole">
            <mc:AlternateContent xmlns:mc="http://schemas.openxmlformats.org/markup-compatibility/2006">
              <mc:Choice xmlns:v="urn:schemas-microsoft-com:vml" Requires="v">
                <p:oleObj spid="_x0000_s5134" name="Document" r:id="rId4" imgW="5648199" imgH="8961795" progId="Word.Document.8">
                  <p:embed/>
                </p:oleObj>
              </mc:Choice>
              <mc:Fallback>
                <p:oleObj name="Document" r:id="rId4" imgW="5648199" imgH="8961795" progId="Word.Documen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60485"/>
                        <a:ext cx="3898900" cy="618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23497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143000" y="152400"/>
            <a:ext cx="7251583" cy="523220"/>
          </a:xfrm>
          <a:prstGeom prst="rect">
            <a:avLst/>
          </a:prstGeom>
          <a:noFill/>
          <a:ln w="9525">
            <a:noFill/>
            <a:miter lim="800000"/>
            <a:headEnd/>
            <a:tailEnd/>
          </a:ln>
          <a:effectLst/>
        </p:spPr>
        <p:txBody>
          <a:bodyPr wrap="square">
            <a:spAutoFit/>
          </a:bodyPr>
          <a:lstStyle/>
          <a:p>
            <a:pPr algn="ctr"/>
            <a:r>
              <a:rPr lang="en-US" sz="2800" b="1" dirty="0" smtClean="0">
                <a:solidFill>
                  <a:schemeClr val="tx1">
                    <a:lumMod val="75000"/>
                    <a:lumOff val="25000"/>
                  </a:schemeClr>
                </a:solidFill>
                <a:latin typeface="Arial" panose="020B0604020202020204" pitchFamily="34" charset="0"/>
                <a:cs typeface="Arial" panose="020B0604020202020204" pitchFamily="34" charset="0"/>
              </a:rPr>
              <a:t>Pre-Wired Transformer Rated Enclosures</a:t>
            </a:r>
            <a:endParaRPr lang="en-US"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Text Box 5"/>
          <p:cNvSpPr txBox="1">
            <a:spLocks noChangeArrowheads="1"/>
          </p:cNvSpPr>
          <p:nvPr/>
        </p:nvSpPr>
        <p:spPr bwMode="auto">
          <a:xfrm>
            <a:off x="685800" y="2469776"/>
            <a:ext cx="2514600" cy="1292662"/>
          </a:xfrm>
          <a:prstGeom prst="rect">
            <a:avLst/>
          </a:prstGeom>
          <a:noFill/>
          <a:ln w="9525">
            <a:noFill/>
            <a:miter lim="800000"/>
            <a:headEnd/>
            <a:tailEnd/>
          </a:ln>
          <a:effectLst/>
        </p:spPr>
        <p:txBody>
          <a:bodyPr wrap="square">
            <a:spAutoFit/>
          </a:bodyPr>
          <a:lstStyle/>
          <a:p>
            <a:pPr marL="457200" indent="-457200">
              <a:buClr>
                <a:srgbClr val="1CADE4"/>
              </a:buClr>
              <a:buFont typeface="Wingdings" panose="05000000000000000000" pitchFamily="2" charset="2"/>
              <a:buChar char="Ø"/>
            </a:pPr>
            <a:r>
              <a:rPr lang="en-US" sz="2600" dirty="0">
                <a:solidFill>
                  <a:schemeClr val="tx1">
                    <a:lumMod val="75000"/>
                    <a:lumOff val="25000"/>
                  </a:schemeClr>
                </a:solidFill>
                <a:latin typeface="Arial" panose="020B0604020202020204" pitchFamily="34" charset="0"/>
                <a:cs typeface="Arial" panose="020B0604020202020204" pitchFamily="34" charset="0"/>
              </a:rPr>
              <a:t>Cover Types</a:t>
            </a:r>
          </a:p>
          <a:p>
            <a:pPr marL="457200" indent="-457200">
              <a:buClr>
                <a:srgbClr val="1CADE4"/>
              </a:buClr>
              <a:buFont typeface="Wingdings" panose="05000000000000000000" pitchFamily="2" charset="2"/>
              <a:buChar char="Ø"/>
            </a:pPr>
            <a:r>
              <a:rPr lang="en-US" sz="2600" dirty="0">
                <a:solidFill>
                  <a:schemeClr val="tx1">
                    <a:lumMod val="75000"/>
                    <a:lumOff val="25000"/>
                  </a:schemeClr>
                </a:solidFill>
                <a:latin typeface="Arial" panose="020B0604020202020204" pitchFamily="34" charset="0"/>
                <a:cs typeface="Arial" panose="020B0604020202020204" pitchFamily="34" charset="0"/>
              </a:rPr>
              <a:t>Wiring</a:t>
            </a:r>
          </a:p>
          <a:p>
            <a:pPr marL="457200" indent="-457200">
              <a:buClr>
                <a:srgbClr val="1CADE4"/>
              </a:buClr>
              <a:buFont typeface="Wingdings" panose="05000000000000000000" pitchFamily="2" charset="2"/>
              <a:buChar char="Ø"/>
            </a:pPr>
            <a:r>
              <a:rPr lang="en-US" sz="2600" dirty="0">
                <a:solidFill>
                  <a:schemeClr val="tx1">
                    <a:lumMod val="75000"/>
                    <a:lumOff val="25000"/>
                  </a:schemeClr>
                </a:solidFill>
                <a:latin typeface="Arial" panose="020B0604020202020204" pitchFamily="34" charset="0"/>
                <a:cs typeface="Arial" panose="020B0604020202020204" pitchFamily="34" charset="0"/>
              </a:rPr>
              <a:t>Sockets</a:t>
            </a:r>
          </a:p>
        </p:txBody>
      </p:sp>
      <p:pic>
        <p:nvPicPr>
          <p:cNvPr id="6" name="Picture 5" descr="907020 rev1"/>
          <p:cNvPicPr>
            <a:picLocks noChangeAspect="1" noChangeArrowheads="1"/>
          </p:cNvPicPr>
          <p:nvPr/>
        </p:nvPicPr>
        <p:blipFill>
          <a:blip r:embed="rId2"/>
          <a:srcRect/>
          <a:stretch>
            <a:fillRect/>
          </a:stretch>
        </p:blipFill>
        <p:spPr bwMode="auto">
          <a:xfrm>
            <a:off x="3612776" y="1295400"/>
            <a:ext cx="5431536" cy="4195382"/>
          </a:xfrm>
          <a:prstGeom prst="rect">
            <a:avLst/>
          </a:prstGeom>
          <a:noFill/>
        </p:spPr>
      </p:pic>
      <p:pic>
        <p:nvPicPr>
          <p:cNvPr id="7" name="Picture 6">
            <a:extLst>
              <a:ext uri="{FF2B5EF4-FFF2-40B4-BE49-F238E27FC236}">
                <a16:creationId xmlns:a16="http://schemas.microsoft.com/office/drawing/2014/main" xmlns="" id="{400ACA9E-5812-4801-BB78-A52F7DF659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6045200"/>
            <a:ext cx="4572000" cy="812800"/>
          </a:xfrm>
          <a:prstGeom prst="rect">
            <a:avLst/>
          </a:prstGeom>
        </p:spPr>
      </p:pic>
    </p:spTree>
    <p:extLst>
      <p:ext uri="{BB962C8B-B14F-4D97-AF65-F5344CB8AC3E}">
        <p14:creationId xmlns:p14="http://schemas.microsoft.com/office/powerpoint/2010/main" val="1890629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609" y="6467886"/>
            <a:ext cx="2682402" cy="369332"/>
          </a:xfrm>
          <a:prstGeom prst="rect">
            <a:avLst/>
          </a:prstGeom>
        </p:spPr>
        <p:txBody>
          <a:bodyPr wrap="none">
            <a:spAutoFit/>
          </a:bodyPr>
          <a:lstStyle/>
          <a:p>
            <a:pPr algn="ctr"/>
            <a:r>
              <a:rPr lang="en-US" dirty="0">
                <a:latin typeface="Copperplate Gothic Bold" panose="020E0705020206020404" pitchFamily="34" charset="0"/>
              </a:rPr>
              <a:t>2017 Meter School</a:t>
            </a:r>
          </a:p>
        </p:txBody>
      </p:sp>
      <p:pic>
        <p:nvPicPr>
          <p:cNvPr id="5" name="Picture 4">
            <a:extLst>
              <a:ext uri="{FF2B5EF4-FFF2-40B4-BE49-F238E27FC236}">
                <a16:creationId xmlns:a16="http://schemas.microsoft.com/office/drawing/2014/main" xmlns="" id="{400ACA9E-5812-4801-BB78-A52F7DF659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6045200"/>
            <a:ext cx="4572000" cy="812800"/>
          </a:xfrm>
          <a:prstGeom prst="rect">
            <a:avLst/>
          </a:prstGeom>
        </p:spPr>
      </p:pic>
      <p:sp>
        <p:nvSpPr>
          <p:cNvPr id="6" name="Text Box 5"/>
          <p:cNvSpPr txBox="1">
            <a:spLocks noChangeArrowheads="1"/>
          </p:cNvSpPr>
          <p:nvPr/>
        </p:nvSpPr>
        <p:spPr bwMode="auto">
          <a:xfrm>
            <a:off x="3035162" y="1523999"/>
            <a:ext cx="3399746" cy="830997"/>
          </a:xfrm>
          <a:prstGeom prst="rect">
            <a:avLst/>
          </a:prstGeom>
          <a:noFill/>
          <a:ln w="9525">
            <a:noFill/>
            <a:miter lim="800000"/>
            <a:headEnd/>
            <a:tailEnd/>
          </a:ln>
          <a:effectLst/>
        </p:spPr>
        <p:txBody>
          <a:bodyPr wrap="square">
            <a:spAutoFit/>
          </a:bodyPr>
          <a:lstStyle/>
          <a:p>
            <a:pPr>
              <a:buClr>
                <a:srgbClr val="1CADE4"/>
              </a:buClr>
            </a:pPr>
            <a:r>
              <a:rPr lang="en-US" sz="4800" dirty="0" smtClean="0">
                <a:solidFill>
                  <a:schemeClr val="tx1">
                    <a:lumMod val="75000"/>
                    <a:lumOff val="25000"/>
                  </a:schemeClr>
                </a:solidFill>
                <a:latin typeface="Arial" panose="020B0604020202020204" pitchFamily="34" charset="0"/>
                <a:cs typeface="Arial" panose="020B0604020202020204" pitchFamily="34" charset="0"/>
              </a:rPr>
              <a:t>Questions?</a:t>
            </a:r>
            <a:endParaRPr lang="en-US" sz="48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7" name="Picture 6"/>
          <p:cNvPicPr>
            <a:picLocks/>
          </p:cNvPicPr>
          <p:nvPr/>
        </p:nvPicPr>
        <p:blipFill>
          <a:blip r:embed="rId4">
            <a:extLst>
              <a:ext uri="{28A0092B-C50C-407E-A947-70E740481C1C}">
                <a14:useLocalDpi xmlns:a14="http://schemas.microsoft.com/office/drawing/2010/main" val="0"/>
              </a:ext>
            </a:extLst>
          </a:blip>
          <a:stretch>
            <a:fillRect/>
          </a:stretch>
        </p:blipFill>
        <p:spPr>
          <a:xfrm>
            <a:off x="191193" y="0"/>
            <a:ext cx="1866207" cy="1058171"/>
          </a:xfrm>
          <a:prstGeom prst="rect">
            <a:avLst/>
          </a:prstGeom>
        </p:spPr>
      </p:pic>
      <p:pic>
        <p:nvPicPr>
          <p:cNvPr id="8" name="Picture 7"/>
          <p:cNvPicPr>
            <a:picLocks/>
          </p:cNvPicPr>
          <p:nvPr/>
        </p:nvPicPr>
        <p:blipFill>
          <a:blip r:embed="rId5">
            <a:extLst>
              <a:ext uri="{28A0092B-C50C-407E-A947-70E740481C1C}">
                <a14:useLocalDpi xmlns:a14="http://schemas.microsoft.com/office/drawing/2010/main" val="0"/>
              </a:ext>
            </a:extLst>
          </a:blip>
          <a:stretch>
            <a:fillRect/>
          </a:stretch>
        </p:blipFill>
        <p:spPr>
          <a:xfrm>
            <a:off x="1835145" y="303"/>
            <a:ext cx="3152775" cy="1057867"/>
          </a:xfrm>
          <a:prstGeom prst="rect">
            <a:avLst/>
          </a:prstGeom>
        </p:spPr>
      </p:pic>
      <p:pic>
        <p:nvPicPr>
          <p:cNvPr id="9" name="Picture 8"/>
          <p:cNvPicPr>
            <a:picLocks/>
          </p:cNvPicPr>
          <p:nvPr/>
        </p:nvPicPr>
        <p:blipFill>
          <a:blip r:embed="rId6">
            <a:extLst>
              <a:ext uri="{28A0092B-C50C-407E-A947-70E740481C1C}">
                <a14:useLocalDpi xmlns:a14="http://schemas.microsoft.com/office/drawing/2010/main" val="0"/>
              </a:ext>
            </a:extLst>
          </a:blip>
          <a:stretch>
            <a:fillRect/>
          </a:stretch>
        </p:blipFill>
        <p:spPr>
          <a:xfrm>
            <a:off x="4987920" y="-5859"/>
            <a:ext cx="2103120" cy="1064029"/>
          </a:xfrm>
          <a:prstGeom prst="rect">
            <a:avLst/>
          </a:prstGeom>
        </p:spPr>
      </p:pic>
      <p:pic>
        <p:nvPicPr>
          <p:cNvPr id="10" name="Picture 9"/>
          <p:cNvPicPr>
            <a:picLocks/>
          </p:cNvPicPr>
          <p:nvPr/>
        </p:nvPicPr>
        <p:blipFill>
          <a:blip r:embed="rId7">
            <a:extLst>
              <a:ext uri="{28A0092B-C50C-407E-A947-70E740481C1C}">
                <a14:useLocalDpi xmlns:a14="http://schemas.microsoft.com/office/drawing/2010/main" val="0"/>
              </a:ext>
            </a:extLst>
          </a:blip>
          <a:stretch>
            <a:fillRect/>
          </a:stretch>
        </p:blipFill>
        <p:spPr>
          <a:xfrm>
            <a:off x="7091040" y="0"/>
            <a:ext cx="2052960" cy="105817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26137" y="2667000"/>
            <a:ext cx="5308342" cy="2748188"/>
          </a:xfrm>
          <a:prstGeom prst="rect">
            <a:avLst/>
          </a:prstGeom>
        </p:spPr>
      </p:pic>
    </p:spTree>
    <p:extLst>
      <p:ext uri="{BB962C8B-B14F-4D97-AF65-F5344CB8AC3E}">
        <p14:creationId xmlns:p14="http://schemas.microsoft.com/office/powerpoint/2010/main" val="2775413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609" y="6467886"/>
            <a:ext cx="2682402" cy="369332"/>
          </a:xfrm>
          <a:prstGeom prst="rect">
            <a:avLst/>
          </a:prstGeom>
        </p:spPr>
        <p:txBody>
          <a:bodyPr wrap="none">
            <a:spAutoFit/>
          </a:bodyPr>
          <a:lstStyle/>
          <a:p>
            <a:pPr algn="ctr"/>
            <a:r>
              <a:rPr lang="en-US" dirty="0">
                <a:latin typeface="Copperplate Gothic Bold" panose="020E0705020206020404" pitchFamily="34" charset="0"/>
              </a:rPr>
              <a:t>2017 Meter School</a:t>
            </a:r>
          </a:p>
        </p:txBody>
      </p:sp>
      <p:sp>
        <p:nvSpPr>
          <p:cNvPr id="3" name="Content Placeholder 2"/>
          <p:cNvSpPr>
            <a:spLocks noGrp="1"/>
          </p:cNvSpPr>
          <p:nvPr>
            <p:ph idx="1"/>
          </p:nvPr>
        </p:nvSpPr>
        <p:spPr>
          <a:xfrm>
            <a:off x="800099" y="13447"/>
            <a:ext cx="7543801" cy="668866"/>
          </a:xfrm>
        </p:spPr>
        <p:txBody>
          <a:bodyPr>
            <a:normAutofit fontScale="92500"/>
          </a:bodyPr>
          <a:lstStyle/>
          <a:p>
            <a:pPr algn="ctr"/>
            <a:r>
              <a:rPr lang="en-US" sz="4400" dirty="0"/>
              <a:t>3 Quiz </a:t>
            </a:r>
            <a:r>
              <a:rPr lang="en-US" sz="4400" dirty="0" smtClean="0"/>
              <a:t>Questions Multiple </a:t>
            </a:r>
            <a:r>
              <a:rPr lang="en-US" sz="4400" dirty="0"/>
              <a:t>Choice</a:t>
            </a:r>
          </a:p>
        </p:txBody>
      </p:sp>
      <p:pic>
        <p:nvPicPr>
          <p:cNvPr id="5" name="Picture 4">
            <a:extLst>
              <a:ext uri="{FF2B5EF4-FFF2-40B4-BE49-F238E27FC236}">
                <a16:creationId xmlns:a16="http://schemas.microsoft.com/office/drawing/2014/main" xmlns="" id="{1BBC6CA9-D39F-4C6E-99E1-5A3966C726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6045200"/>
            <a:ext cx="4572000" cy="812800"/>
          </a:xfrm>
          <a:prstGeom prst="rect">
            <a:avLst/>
          </a:prstGeom>
        </p:spPr>
      </p:pic>
      <p:sp>
        <p:nvSpPr>
          <p:cNvPr id="6" name="TextBox 5"/>
          <p:cNvSpPr txBox="1"/>
          <p:nvPr/>
        </p:nvSpPr>
        <p:spPr>
          <a:xfrm>
            <a:off x="609600" y="1219200"/>
            <a:ext cx="6400800" cy="4247317"/>
          </a:xfrm>
          <a:prstGeom prst="rect">
            <a:avLst/>
          </a:prstGeom>
          <a:noFill/>
        </p:spPr>
        <p:txBody>
          <a:bodyPr wrap="square" rtlCol="0">
            <a:spAutoFit/>
          </a:bodyPr>
          <a:lstStyle/>
          <a:p>
            <a:r>
              <a:rPr lang="en-US" dirty="0" smtClean="0">
                <a:solidFill>
                  <a:srgbClr val="0070C0"/>
                </a:solidFill>
              </a:rPr>
              <a:t>1.   Which type of metering service typically has a test switch?</a:t>
            </a:r>
          </a:p>
          <a:p>
            <a:pPr marL="342900" indent="-342900">
              <a:buAutoNum type="alphaUcPeriod"/>
            </a:pPr>
            <a:r>
              <a:rPr lang="en-US" dirty="0" smtClean="0"/>
              <a:t>Self Contained</a:t>
            </a:r>
          </a:p>
          <a:p>
            <a:pPr marL="342900" indent="-342900">
              <a:buAutoNum type="alphaUcPeriod"/>
            </a:pPr>
            <a:r>
              <a:rPr lang="en-US" dirty="0" smtClean="0"/>
              <a:t>Transformer Rated</a:t>
            </a:r>
          </a:p>
          <a:p>
            <a:pPr marL="342900" indent="-342900">
              <a:buAutoNum type="alphaUcPeriod"/>
            </a:pPr>
            <a:r>
              <a:rPr lang="en-US" dirty="0" smtClean="0"/>
              <a:t>Gas</a:t>
            </a:r>
          </a:p>
          <a:p>
            <a:endParaRPr lang="en-US" dirty="0" smtClean="0"/>
          </a:p>
          <a:p>
            <a:r>
              <a:rPr lang="en-US" dirty="0" smtClean="0">
                <a:solidFill>
                  <a:srgbClr val="0070C0"/>
                </a:solidFill>
              </a:rPr>
              <a:t>2.   Why would you want to reverse the potentials on test switch?</a:t>
            </a:r>
            <a:endParaRPr lang="en-US" dirty="0">
              <a:solidFill>
                <a:srgbClr val="0070C0"/>
              </a:solidFill>
            </a:endParaRPr>
          </a:p>
          <a:p>
            <a:pPr marL="342900" indent="-342900">
              <a:buAutoNum type="alphaUcPeriod"/>
            </a:pPr>
            <a:r>
              <a:rPr lang="en-US" dirty="0" smtClean="0"/>
              <a:t>Aesthetics</a:t>
            </a:r>
            <a:endParaRPr lang="en-US" dirty="0"/>
          </a:p>
          <a:p>
            <a:pPr marL="342900" indent="-342900">
              <a:buAutoNum type="alphaUcPeriod"/>
            </a:pPr>
            <a:r>
              <a:rPr lang="en-US" dirty="0" smtClean="0"/>
              <a:t>To use multiple voltages</a:t>
            </a:r>
            <a:endParaRPr lang="en-US" dirty="0"/>
          </a:p>
          <a:p>
            <a:pPr marL="342900" indent="-342900">
              <a:buAutoNum type="alphaUcPeriod"/>
            </a:pPr>
            <a:r>
              <a:rPr lang="en-US" dirty="0" smtClean="0"/>
              <a:t>To de-energize the potential blades when open for safety</a:t>
            </a:r>
          </a:p>
          <a:p>
            <a:pPr marL="342900" indent="-342900">
              <a:buAutoNum type="alphaUcPeriod"/>
            </a:pPr>
            <a:endParaRPr lang="en-US" dirty="0"/>
          </a:p>
          <a:p>
            <a:r>
              <a:rPr lang="en-US" dirty="0" smtClean="0">
                <a:solidFill>
                  <a:srgbClr val="0070C0"/>
                </a:solidFill>
              </a:rPr>
              <a:t>3.   What is the purpose of a current link on a test switch?</a:t>
            </a:r>
            <a:endParaRPr lang="en-US" dirty="0">
              <a:solidFill>
                <a:srgbClr val="0070C0"/>
              </a:solidFill>
            </a:endParaRPr>
          </a:p>
          <a:p>
            <a:pPr marL="342900" indent="-342900">
              <a:buAutoNum type="alphaUcPeriod"/>
            </a:pPr>
            <a:r>
              <a:rPr lang="en-US" dirty="0" smtClean="0"/>
              <a:t>To enable connection of the test jack and shunt in the current pair to complete the current loop.</a:t>
            </a:r>
            <a:endParaRPr lang="en-US" dirty="0"/>
          </a:p>
          <a:p>
            <a:pPr marL="342900" indent="-342900">
              <a:buAutoNum type="alphaUcPeriod"/>
            </a:pPr>
            <a:r>
              <a:rPr lang="en-US" dirty="0" smtClean="0"/>
              <a:t>To connect the current pairs to the potentials</a:t>
            </a:r>
            <a:endParaRPr lang="en-US" dirty="0"/>
          </a:p>
          <a:p>
            <a:pPr marL="342900" indent="-342900">
              <a:buAutoNum type="alphaUcPeriod"/>
            </a:pPr>
            <a:r>
              <a:rPr lang="en-US" dirty="0" smtClean="0"/>
              <a:t>To eliminate the need for barriers between the poles</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2132538"/>
            <a:ext cx="1791902" cy="2420640"/>
          </a:xfrm>
          <a:prstGeom prst="rect">
            <a:avLst/>
          </a:prstGeom>
        </p:spPr>
      </p:pic>
    </p:spTree>
    <p:extLst>
      <p:ext uri="{BB962C8B-B14F-4D97-AF65-F5344CB8AC3E}">
        <p14:creationId xmlns:p14="http://schemas.microsoft.com/office/powerpoint/2010/main" val="2816131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533400" y="381000"/>
            <a:ext cx="8582891" cy="5664200"/>
          </a:xfrm>
        </p:spPr>
        <p:txBody>
          <a:bodyPr>
            <a:normAutofit/>
          </a:bodyPr>
          <a:lstStyle/>
          <a:p>
            <a:pPr marL="0" indent="0">
              <a:buNone/>
            </a:pPr>
            <a:r>
              <a:rPr lang="en-US" sz="2400" b="1" dirty="0" smtClean="0">
                <a:solidFill>
                  <a:srgbClr val="3672A8"/>
                </a:solidFill>
              </a:rPr>
              <a:t>Purpose: </a:t>
            </a:r>
          </a:p>
          <a:p>
            <a:pPr marL="0" indent="0">
              <a:buNone/>
            </a:pPr>
            <a:r>
              <a:rPr lang="en-US" dirty="0" smtClean="0">
                <a:latin typeface="Arial" panose="020B0604020202090204" pitchFamily="34" charset="0"/>
                <a:cs typeface="Arial" panose="020B0604020202090204" pitchFamily="34" charset="0"/>
              </a:rPr>
              <a:t>To acquaint the attendees with the use and purpose of Meter Test </a:t>
            </a:r>
            <a:r>
              <a:rPr lang="en-US" dirty="0">
                <a:latin typeface="Arial" panose="020B0604020202090204" pitchFamily="34" charset="0"/>
                <a:cs typeface="Arial" panose="020B0604020202090204" pitchFamily="34" charset="0"/>
              </a:rPr>
              <a:t>S</a:t>
            </a:r>
            <a:r>
              <a:rPr lang="en-US" dirty="0" smtClean="0">
                <a:latin typeface="Arial" panose="020B0604020202090204" pitchFamily="34" charset="0"/>
                <a:cs typeface="Arial" panose="020B0604020202090204" pitchFamily="34" charset="0"/>
              </a:rPr>
              <a:t>witches </a:t>
            </a:r>
          </a:p>
          <a:p>
            <a:pPr marL="0" indent="0">
              <a:buNone/>
            </a:pPr>
            <a:endParaRPr lang="en-US" b="1" dirty="0" smtClean="0">
              <a:solidFill>
                <a:srgbClr val="3672A8"/>
              </a:solidFill>
            </a:endParaRPr>
          </a:p>
          <a:p>
            <a:pPr marL="0" indent="0">
              <a:buNone/>
            </a:pPr>
            <a:r>
              <a:rPr lang="en-US" sz="2400" b="1" dirty="0" smtClean="0">
                <a:solidFill>
                  <a:srgbClr val="3672A8"/>
                </a:solidFill>
              </a:rPr>
              <a:t>C</a:t>
            </a:r>
            <a:r>
              <a:rPr lang="en-US" sz="2400" b="1" dirty="0" smtClean="0">
                <a:solidFill>
                  <a:srgbClr val="3672A8"/>
                </a:solidFill>
              </a:rPr>
              <a:t>ourse </a:t>
            </a:r>
            <a:r>
              <a:rPr lang="en-US" sz="2400" b="1" dirty="0">
                <a:solidFill>
                  <a:srgbClr val="3672A8"/>
                </a:solidFill>
              </a:rPr>
              <a:t>Breakdown of </a:t>
            </a:r>
            <a:r>
              <a:rPr lang="en-US" sz="2400" b="1" dirty="0" smtClean="0">
                <a:solidFill>
                  <a:srgbClr val="3672A8"/>
                </a:solidFill>
              </a:rPr>
              <a:t>Topics: </a:t>
            </a:r>
          </a:p>
          <a:p>
            <a:pPr>
              <a:lnSpc>
                <a:spcPct val="80000"/>
              </a:lnSpc>
              <a:spcBef>
                <a:spcPts val="600"/>
              </a:spcBef>
              <a:buFont typeface="Wingdings" panose="05000000000000000000" pitchFamily="2" charset="2"/>
              <a:buChar char="Ø"/>
            </a:pPr>
            <a:r>
              <a:rPr lang="en-US" dirty="0">
                <a:latin typeface="Arial" panose="020B0604020202020204" pitchFamily="34" charset="0"/>
                <a:cs typeface="Arial" panose="020B0604020202020204" pitchFamily="34" charset="0"/>
              </a:rPr>
              <a:t>Using Test Switches</a:t>
            </a:r>
          </a:p>
          <a:p>
            <a:pPr>
              <a:lnSpc>
                <a:spcPct val="80000"/>
              </a:lnSpc>
              <a:spcBef>
                <a:spcPts val="600"/>
              </a:spcBef>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lnSpc>
                <a:spcPct val="80000"/>
              </a:lnSpc>
              <a:spcBef>
                <a:spcPts val="600"/>
              </a:spcBef>
              <a:buFont typeface="Wingdings" panose="05000000000000000000" pitchFamily="2" charset="2"/>
              <a:buChar char="Ø"/>
            </a:pPr>
            <a:r>
              <a:rPr lang="en-US" dirty="0">
                <a:latin typeface="Arial" panose="020B0604020202020204" pitchFamily="34" charset="0"/>
                <a:cs typeface="Arial" panose="020B0604020202020204" pitchFamily="34" charset="0"/>
              </a:rPr>
              <a:t>Meter Test Switch Specifications </a:t>
            </a:r>
          </a:p>
          <a:p>
            <a:pPr>
              <a:lnSpc>
                <a:spcPct val="80000"/>
              </a:lnSpc>
              <a:spcBef>
                <a:spcPts val="600"/>
              </a:spcBef>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lnSpc>
                <a:spcPct val="80000"/>
              </a:lnSpc>
              <a:spcBef>
                <a:spcPts val="600"/>
              </a:spcBef>
              <a:buFont typeface="Wingdings" panose="05000000000000000000" pitchFamily="2" charset="2"/>
              <a:buChar char="Ø"/>
            </a:pPr>
            <a:r>
              <a:rPr lang="en-US" dirty="0">
                <a:latin typeface="Arial" panose="020B0604020202020204" pitchFamily="34" charset="0"/>
                <a:cs typeface="Arial" panose="020B0604020202020204" pitchFamily="34" charset="0"/>
              </a:rPr>
              <a:t>Meter Test Switch Configurations</a:t>
            </a:r>
          </a:p>
          <a:p>
            <a:pPr>
              <a:lnSpc>
                <a:spcPct val="80000"/>
              </a:lnSpc>
              <a:spcBef>
                <a:spcPts val="600"/>
              </a:spcBef>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lnSpc>
                <a:spcPct val="80000"/>
              </a:lnSpc>
              <a:spcBef>
                <a:spcPts val="600"/>
              </a:spcBef>
              <a:buFont typeface="Wingdings" panose="05000000000000000000" pitchFamily="2" charset="2"/>
              <a:buChar char="Ø"/>
            </a:pPr>
            <a:r>
              <a:rPr lang="en-US" dirty="0">
                <a:latin typeface="Arial" panose="020B0604020202020204" pitchFamily="34" charset="0"/>
                <a:cs typeface="Arial" panose="020B0604020202020204" pitchFamily="34" charset="0"/>
              </a:rPr>
              <a:t>Meter Test Switch Accessories</a:t>
            </a:r>
          </a:p>
          <a:p>
            <a:pPr>
              <a:lnSpc>
                <a:spcPct val="80000"/>
              </a:lnSpc>
              <a:spcBef>
                <a:spcPts val="600"/>
              </a:spcBef>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lnSpc>
                <a:spcPct val="80000"/>
              </a:lnSpc>
              <a:spcBef>
                <a:spcPts val="600"/>
              </a:spcBef>
              <a:buFont typeface="Wingdings" panose="05000000000000000000" pitchFamily="2" charset="2"/>
              <a:buChar char="Ø"/>
            </a:pPr>
            <a:r>
              <a:rPr lang="en-US" dirty="0">
                <a:latin typeface="Arial" panose="020B0604020202020204" pitchFamily="34" charset="0"/>
                <a:cs typeface="Arial" panose="020B0604020202020204" pitchFamily="34" charset="0"/>
              </a:rPr>
              <a:t>Pre-Wired Transformer Rated Enclosures</a:t>
            </a:r>
          </a:p>
          <a:p>
            <a:pPr marL="0" indent="0">
              <a:spcBef>
                <a:spcPts val="600"/>
              </a:spcBef>
              <a:buNone/>
            </a:pPr>
            <a:endParaRPr lang="en-US" dirty="0"/>
          </a:p>
          <a:p>
            <a:pPr marL="0" indent="0">
              <a:buNone/>
            </a:pPr>
            <a:endParaRPr lang="en-US" dirty="0"/>
          </a:p>
          <a:p>
            <a:pPr marL="0" indent="0">
              <a:buNone/>
            </a:pPr>
            <a:endParaRPr lang="en-US" dirty="0"/>
          </a:p>
        </p:txBody>
      </p:sp>
      <p:sp>
        <p:nvSpPr>
          <p:cNvPr id="2" name="Rectangle 1"/>
          <p:cNvSpPr/>
          <p:nvPr/>
        </p:nvSpPr>
        <p:spPr>
          <a:xfrm>
            <a:off x="3048609" y="6467886"/>
            <a:ext cx="2682402" cy="369332"/>
          </a:xfrm>
          <a:prstGeom prst="rect">
            <a:avLst/>
          </a:prstGeom>
        </p:spPr>
        <p:txBody>
          <a:bodyPr wrap="none">
            <a:spAutoFit/>
          </a:bodyPr>
          <a:lstStyle/>
          <a:p>
            <a:pPr algn="ctr"/>
            <a:r>
              <a:rPr lang="en-US" dirty="0">
                <a:latin typeface="Copperplate Gothic Bold" panose="020E0705020206020404" pitchFamily="34" charset="0"/>
              </a:rPr>
              <a:t>2017 Meter School</a:t>
            </a:r>
          </a:p>
        </p:txBody>
      </p:sp>
      <p:pic>
        <p:nvPicPr>
          <p:cNvPr id="5" name="Picture 4">
            <a:extLst>
              <a:ext uri="{FF2B5EF4-FFF2-40B4-BE49-F238E27FC236}">
                <a16:creationId xmlns:a16="http://schemas.microsoft.com/office/drawing/2014/main" xmlns="" id="{7003B44E-9BE7-4107-8D2F-CDAD8B80A4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6045200"/>
            <a:ext cx="4572000" cy="812800"/>
          </a:xfrm>
          <a:prstGeom prst="rect">
            <a:avLst/>
          </a:prstGeom>
        </p:spPr>
      </p:pic>
      <p:pic>
        <p:nvPicPr>
          <p:cNvPr id="9" name="Picture 6" descr="TESCO-equipment-prewired-meter-box"/>
          <p:cNvPicPr>
            <a:picLocks noChangeAspect="1" noChangeArrowheads="1"/>
          </p:cNvPicPr>
          <p:nvPr/>
        </p:nvPicPr>
        <p:blipFill>
          <a:blip r:embed="rId4"/>
          <a:srcRect/>
          <a:stretch>
            <a:fillRect/>
          </a:stretch>
        </p:blipFill>
        <p:spPr bwMode="auto">
          <a:xfrm>
            <a:off x="4897783" y="1676400"/>
            <a:ext cx="4089400" cy="3072892"/>
          </a:xfrm>
          <a:prstGeom prst="rect">
            <a:avLst/>
          </a:prstGeom>
          <a:noFill/>
        </p:spPr>
      </p:pic>
    </p:spTree>
    <p:extLst>
      <p:ext uri="{BB962C8B-B14F-4D97-AF65-F5344CB8AC3E}">
        <p14:creationId xmlns:p14="http://schemas.microsoft.com/office/powerpoint/2010/main" val="3300752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609" y="6467886"/>
            <a:ext cx="2682402" cy="369332"/>
          </a:xfrm>
          <a:prstGeom prst="rect">
            <a:avLst/>
          </a:prstGeom>
        </p:spPr>
        <p:txBody>
          <a:bodyPr wrap="none">
            <a:spAutoFit/>
          </a:bodyPr>
          <a:lstStyle/>
          <a:p>
            <a:pPr algn="ctr"/>
            <a:r>
              <a:rPr lang="en-US" dirty="0">
                <a:latin typeface="Copperplate Gothic Bold" panose="020E0705020206020404" pitchFamily="34" charset="0"/>
              </a:rPr>
              <a:t>2017 Meter School</a:t>
            </a:r>
          </a:p>
        </p:txBody>
      </p:sp>
      <p:pic>
        <p:nvPicPr>
          <p:cNvPr id="4" name="Picture 3">
            <a:extLst>
              <a:ext uri="{FF2B5EF4-FFF2-40B4-BE49-F238E27FC236}">
                <a16:creationId xmlns:a16="http://schemas.microsoft.com/office/drawing/2014/main" xmlns="" id="{1164D442-2B35-4531-8B49-CCF1D7E92D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6045200"/>
            <a:ext cx="4572000" cy="812800"/>
          </a:xfrm>
          <a:prstGeom prst="rect">
            <a:avLst/>
          </a:prstGeom>
        </p:spPr>
      </p:pic>
      <p:sp>
        <p:nvSpPr>
          <p:cNvPr id="5" name="Text Box 5"/>
          <p:cNvSpPr txBox="1">
            <a:spLocks noChangeArrowheads="1"/>
          </p:cNvSpPr>
          <p:nvPr/>
        </p:nvSpPr>
        <p:spPr bwMode="auto">
          <a:xfrm>
            <a:off x="654424" y="1143000"/>
            <a:ext cx="3581400" cy="4708981"/>
          </a:xfrm>
          <a:prstGeom prst="rect">
            <a:avLst/>
          </a:prstGeom>
          <a:noFill/>
          <a:ln w="9525">
            <a:noFill/>
            <a:miter lim="800000"/>
            <a:headEnd/>
            <a:tailEnd/>
          </a:ln>
          <a:effectLst/>
        </p:spPr>
        <p:txBody>
          <a:bodyPr wrap="square">
            <a:spAutoFit/>
          </a:bodyPr>
          <a:lstStyle/>
          <a:p>
            <a:pPr marL="342900" indent="-342900">
              <a:spcBef>
                <a:spcPct val="50000"/>
              </a:spcBef>
              <a:buClr>
                <a:srgbClr val="1CADE4"/>
              </a:buClr>
              <a:buFont typeface="Wingdings" panose="05000000000000000000" pitchFamily="2" charset="2"/>
              <a:buChar char="Ø"/>
            </a:pPr>
            <a:r>
              <a:rPr lang="en-US" sz="2000" dirty="0">
                <a:solidFill>
                  <a:schemeClr val="tx1">
                    <a:lumMod val="75000"/>
                    <a:lumOff val="25000"/>
                  </a:schemeClr>
                </a:solidFill>
                <a:latin typeface="Arial" panose="020B0604020202020204" pitchFamily="34" charset="0"/>
                <a:cs typeface="Arial" panose="020B0604020202020204" pitchFamily="34" charset="0"/>
              </a:rPr>
              <a:t>Typically found in residential </a:t>
            </a:r>
            <a:r>
              <a:rPr lang="en-US" sz="2000" dirty="0" smtClean="0">
                <a:solidFill>
                  <a:schemeClr val="tx1">
                    <a:lumMod val="75000"/>
                    <a:lumOff val="25000"/>
                  </a:schemeClr>
                </a:solidFill>
                <a:latin typeface="Arial" panose="020B0604020202020204" pitchFamily="34" charset="0"/>
                <a:cs typeface="Arial" panose="020B0604020202020204" pitchFamily="34" charset="0"/>
              </a:rPr>
              <a:t>metering</a:t>
            </a: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spcBef>
                <a:spcPct val="50000"/>
              </a:spcBef>
              <a:buClr>
                <a:srgbClr val="1CADE4"/>
              </a:buClr>
              <a:buFont typeface="Wingdings" panose="05000000000000000000" pitchFamily="2" charset="2"/>
              <a:buChar char="Ø"/>
            </a:pPr>
            <a:r>
              <a:rPr lang="en-US" sz="2000" dirty="0">
                <a:solidFill>
                  <a:schemeClr val="tx1">
                    <a:lumMod val="75000"/>
                    <a:lumOff val="25000"/>
                  </a:schemeClr>
                </a:solidFill>
                <a:latin typeface="Arial" panose="020B0604020202020204" pitchFamily="34" charset="0"/>
                <a:cs typeface="Arial" panose="020B0604020202020204" pitchFamily="34" charset="0"/>
              </a:rPr>
              <a:t>Meters are capable of handling the direct incoming amperage</a:t>
            </a:r>
          </a:p>
          <a:p>
            <a:pPr marL="342900" indent="-342900">
              <a:spcBef>
                <a:spcPct val="50000"/>
              </a:spcBef>
              <a:buClr>
                <a:srgbClr val="1CADE4"/>
              </a:buClr>
              <a:buFont typeface="Wingdings" panose="05000000000000000000" pitchFamily="2" charset="2"/>
              <a:buChar char="Ø"/>
            </a:pPr>
            <a:r>
              <a:rPr lang="en-US" sz="2000" dirty="0">
                <a:solidFill>
                  <a:schemeClr val="tx1">
                    <a:lumMod val="75000"/>
                    <a:lumOff val="25000"/>
                  </a:schemeClr>
                </a:solidFill>
                <a:latin typeface="Arial" panose="020B0604020202020204" pitchFamily="34" charset="0"/>
                <a:cs typeface="Arial" panose="020B0604020202020204" pitchFamily="34" charset="0"/>
              </a:rPr>
              <a:t>Meter is connected directly to the load being measured</a:t>
            </a:r>
          </a:p>
          <a:p>
            <a:pPr marL="342900" indent="-342900">
              <a:spcBef>
                <a:spcPct val="50000"/>
              </a:spcBef>
              <a:buClr>
                <a:srgbClr val="1CADE4"/>
              </a:buClr>
              <a:buFont typeface="Wingdings" panose="05000000000000000000" pitchFamily="2" charset="2"/>
              <a:buChar char="Ø"/>
            </a:pPr>
            <a:r>
              <a:rPr lang="en-US" sz="2000" dirty="0">
                <a:solidFill>
                  <a:schemeClr val="tx1">
                    <a:lumMod val="75000"/>
                    <a:lumOff val="25000"/>
                  </a:schemeClr>
                </a:solidFill>
                <a:latin typeface="Arial" panose="020B0604020202020204" pitchFamily="34" charset="0"/>
                <a:cs typeface="Arial" panose="020B0604020202020204" pitchFamily="34" charset="0"/>
              </a:rPr>
              <a:t>Meter is part of the circuit</a:t>
            </a:r>
          </a:p>
          <a:p>
            <a:pPr marL="342900" indent="-342900">
              <a:spcBef>
                <a:spcPct val="50000"/>
              </a:spcBef>
              <a:buClr>
                <a:srgbClr val="1CADE4"/>
              </a:buClr>
              <a:buFont typeface="Wingdings" panose="05000000000000000000" pitchFamily="2" charset="2"/>
              <a:buChar char="Ø"/>
            </a:pPr>
            <a:r>
              <a:rPr lang="en-US" sz="2000" dirty="0">
                <a:solidFill>
                  <a:schemeClr val="tx1">
                    <a:lumMod val="75000"/>
                    <a:lumOff val="25000"/>
                  </a:schemeClr>
                </a:solidFill>
                <a:latin typeface="Arial" panose="020B0604020202020204" pitchFamily="34" charset="0"/>
                <a:cs typeface="Arial" panose="020B0604020202020204" pitchFamily="34" charset="0"/>
              </a:rPr>
              <a:t>When the meter is removed from the socket, power to the customer is interrupted</a:t>
            </a:r>
          </a:p>
        </p:txBody>
      </p:sp>
      <p:sp>
        <p:nvSpPr>
          <p:cNvPr id="6" name="Rectangle 2"/>
          <p:cNvSpPr>
            <a:spLocks noChangeArrowheads="1"/>
          </p:cNvSpPr>
          <p:nvPr/>
        </p:nvSpPr>
        <p:spPr bwMode="auto">
          <a:xfrm>
            <a:off x="1981200" y="242887"/>
            <a:ext cx="5650774" cy="519113"/>
          </a:xfrm>
          <a:prstGeom prst="rect">
            <a:avLst/>
          </a:prstGeom>
          <a:noFill/>
          <a:ln w="9525">
            <a:noFill/>
            <a:miter lim="800000"/>
            <a:headEnd/>
            <a:tailEnd/>
          </a:ln>
          <a:effectLst/>
        </p:spPr>
        <p:txBody>
          <a:bodyPr wrap="square">
            <a:spAutoFit/>
          </a:bodyPr>
          <a:lstStyle/>
          <a:p>
            <a:pPr algn="ctr"/>
            <a:r>
              <a:rPr lang="en-US" sz="2800" b="1" dirty="0">
                <a:solidFill>
                  <a:schemeClr val="tx1">
                    <a:lumMod val="75000"/>
                    <a:lumOff val="25000"/>
                  </a:schemeClr>
                </a:solidFill>
                <a:latin typeface="Arial" panose="020B0604020202020204" pitchFamily="34" charset="0"/>
                <a:cs typeface="Arial" panose="020B0604020202020204" pitchFamily="34" charset="0"/>
              </a:rPr>
              <a:t>Typical Self Contained Service</a:t>
            </a:r>
          </a:p>
        </p:txBody>
      </p:sp>
      <p:pic>
        <p:nvPicPr>
          <p:cNvPr id="7" name="Content Placeholder 4" descr="self contained doc_001"/>
          <p:cNvPicPr>
            <a:picLocks noGrp="1" noChangeAspect="1" noChangeArrowheads="1"/>
          </p:cNvPicPr>
          <p:nvPr>
            <p:ph idx="1"/>
          </p:nvPr>
        </p:nvPicPr>
        <p:blipFill>
          <a:blip r:embed="rId4"/>
          <a:srcRect l="15686" t="18182" r="15686" b="35152"/>
          <a:stretch>
            <a:fillRect/>
          </a:stretch>
        </p:blipFill>
        <p:spPr bwMode="auto">
          <a:xfrm>
            <a:off x="4857734" y="1447800"/>
            <a:ext cx="4000532" cy="3520390"/>
          </a:xfrm>
          <a:noFill/>
          <a:ln/>
        </p:spPr>
      </p:pic>
    </p:spTree>
    <p:extLst>
      <p:ext uri="{BB962C8B-B14F-4D97-AF65-F5344CB8AC3E}">
        <p14:creationId xmlns:p14="http://schemas.microsoft.com/office/powerpoint/2010/main" val="45090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609" y="6467886"/>
            <a:ext cx="2682402" cy="369332"/>
          </a:xfrm>
          <a:prstGeom prst="rect">
            <a:avLst/>
          </a:prstGeom>
        </p:spPr>
        <p:txBody>
          <a:bodyPr wrap="none">
            <a:spAutoFit/>
          </a:bodyPr>
          <a:lstStyle/>
          <a:p>
            <a:pPr algn="ctr"/>
            <a:r>
              <a:rPr lang="en-US" dirty="0">
                <a:latin typeface="Copperplate Gothic Bold" panose="020E0705020206020404" pitchFamily="34" charset="0"/>
              </a:rPr>
              <a:t>2017 Meter School</a:t>
            </a:r>
          </a:p>
        </p:txBody>
      </p:sp>
      <p:pic>
        <p:nvPicPr>
          <p:cNvPr id="4" name="Picture 3">
            <a:extLst>
              <a:ext uri="{FF2B5EF4-FFF2-40B4-BE49-F238E27FC236}">
                <a16:creationId xmlns:a16="http://schemas.microsoft.com/office/drawing/2014/main" xmlns="" id="{33885D02-8AD5-4898-98FC-18B0E8D21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6045200"/>
            <a:ext cx="4572000" cy="812800"/>
          </a:xfrm>
          <a:prstGeom prst="rect">
            <a:avLst/>
          </a:prstGeom>
        </p:spPr>
      </p:pic>
      <p:sp>
        <p:nvSpPr>
          <p:cNvPr id="5" name="Text Box 8"/>
          <p:cNvSpPr txBox="1">
            <a:spLocks noChangeArrowheads="1"/>
          </p:cNvSpPr>
          <p:nvPr/>
        </p:nvSpPr>
        <p:spPr bwMode="auto">
          <a:xfrm>
            <a:off x="563190" y="1295400"/>
            <a:ext cx="400881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Aft>
                <a:spcPts val="1200"/>
              </a:spcAft>
              <a:buClr>
                <a:srgbClr val="1CADE4"/>
              </a:buClr>
              <a:buFont typeface="Wingdings" panose="05000000000000000000" pitchFamily="2" charset="2"/>
              <a:buChar char="Ø"/>
            </a:pPr>
            <a:r>
              <a:rPr lang="en-US" altLang="en-US" sz="2000" dirty="0">
                <a:solidFill>
                  <a:schemeClr val="tx1">
                    <a:lumMod val="75000"/>
                    <a:lumOff val="25000"/>
                  </a:schemeClr>
                </a:solidFill>
                <a:latin typeface="Arial" panose="020B0604020202090204" pitchFamily="34" charset="0"/>
                <a:cs typeface="Arial" panose="020B0604020202090204" pitchFamily="34" charset="0"/>
              </a:rPr>
              <a:t>Meter measures scaled </a:t>
            </a:r>
            <a:r>
              <a:rPr lang="en-US" altLang="en-US" sz="2000" dirty="0" smtClean="0">
                <a:solidFill>
                  <a:schemeClr val="tx1">
                    <a:lumMod val="75000"/>
                    <a:lumOff val="25000"/>
                  </a:schemeClr>
                </a:solidFill>
                <a:latin typeface="Arial" panose="020B0604020202090204" pitchFamily="34" charset="0"/>
                <a:cs typeface="Arial" panose="020B0604020202090204" pitchFamily="34" charset="0"/>
              </a:rPr>
              <a:t>down representation </a:t>
            </a:r>
            <a:r>
              <a:rPr lang="en-US" altLang="en-US" sz="2000" dirty="0">
                <a:solidFill>
                  <a:schemeClr val="tx1">
                    <a:lumMod val="75000"/>
                    <a:lumOff val="25000"/>
                  </a:schemeClr>
                </a:solidFill>
                <a:latin typeface="Arial" panose="020B0604020202090204" pitchFamily="34" charset="0"/>
                <a:cs typeface="Arial" panose="020B0604020202090204" pitchFamily="34" charset="0"/>
              </a:rPr>
              <a:t>of the load.</a:t>
            </a:r>
          </a:p>
          <a:p>
            <a:pPr marL="285750" indent="-285750">
              <a:spcAft>
                <a:spcPts val="1200"/>
              </a:spcAft>
              <a:buClr>
                <a:srgbClr val="1CADE4"/>
              </a:buClr>
              <a:buFont typeface="Wingdings" panose="05000000000000000000" pitchFamily="2" charset="2"/>
              <a:buChar char="Ø"/>
            </a:pPr>
            <a:r>
              <a:rPr lang="en-US" altLang="en-US" sz="2000" dirty="0">
                <a:solidFill>
                  <a:schemeClr val="tx1">
                    <a:lumMod val="75000"/>
                    <a:lumOff val="25000"/>
                  </a:schemeClr>
                </a:solidFill>
                <a:latin typeface="Arial" panose="020B0604020202090204" pitchFamily="34" charset="0"/>
                <a:cs typeface="Arial" panose="020B0604020202090204" pitchFamily="34" charset="0"/>
              </a:rPr>
              <a:t>Scaling is accomplished by the use of external current transformers (CTs) and sometimes voltage transformers </a:t>
            </a:r>
            <a:r>
              <a:rPr lang="en-US" altLang="en-US" sz="2000" dirty="0" smtClean="0">
                <a:solidFill>
                  <a:schemeClr val="tx1">
                    <a:lumMod val="75000"/>
                    <a:lumOff val="25000"/>
                  </a:schemeClr>
                </a:solidFill>
                <a:latin typeface="Arial" panose="020B0604020202090204" pitchFamily="34" charset="0"/>
                <a:cs typeface="Arial" panose="020B0604020202090204" pitchFamily="34" charset="0"/>
              </a:rPr>
              <a:t>or PTs).</a:t>
            </a:r>
            <a:endParaRPr lang="en-US" altLang="en-US" sz="2000" dirty="0">
              <a:solidFill>
                <a:schemeClr val="tx1">
                  <a:lumMod val="75000"/>
                  <a:lumOff val="25000"/>
                </a:schemeClr>
              </a:solidFill>
              <a:latin typeface="Arial" panose="020B0604020202090204" pitchFamily="34" charset="0"/>
              <a:cs typeface="Arial" panose="020B0604020202090204" pitchFamily="34" charset="0"/>
            </a:endParaRPr>
          </a:p>
          <a:p>
            <a:pPr marL="285750" indent="-285750">
              <a:spcAft>
                <a:spcPts val="1200"/>
              </a:spcAft>
              <a:buClr>
                <a:srgbClr val="1CADE4"/>
              </a:buClr>
              <a:buFont typeface="Wingdings" panose="05000000000000000000" pitchFamily="2" charset="2"/>
              <a:buChar char="Ø"/>
            </a:pPr>
            <a:r>
              <a:rPr lang="en-US" altLang="en-US" sz="2000" dirty="0">
                <a:solidFill>
                  <a:schemeClr val="tx1">
                    <a:lumMod val="75000"/>
                    <a:lumOff val="25000"/>
                  </a:schemeClr>
                </a:solidFill>
                <a:latin typeface="Arial" panose="020B0604020202090204" pitchFamily="34" charset="0"/>
                <a:cs typeface="Arial" panose="020B0604020202090204" pitchFamily="34" charset="0"/>
              </a:rPr>
              <a:t>The meter is NOT part of the </a:t>
            </a:r>
            <a:r>
              <a:rPr lang="en-US" altLang="en-US" sz="2000" dirty="0" smtClean="0">
                <a:solidFill>
                  <a:schemeClr val="tx1">
                    <a:lumMod val="75000"/>
                    <a:lumOff val="25000"/>
                  </a:schemeClr>
                </a:solidFill>
                <a:latin typeface="Arial" panose="020B0604020202090204" pitchFamily="34" charset="0"/>
                <a:cs typeface="Arial" panose="020B0604020202090204" pitchFamily="34" charset="0"/>
              </a:rPr>
              <a:t>circuit</a:t>
            </a:r>
          </a:p>
          <a:p>
            <a:pPr marL="285750" indent="-285750">
              <a:spcAft>
                <a:spcPts val="1200"/>
              </a:spcAft>
              <a:buClr>
                <a:srgbClr val="1CADE4"/>
              </a:buClr>
              <a:buFont typeface="Wingdings" panose="05000000000000000000" pitchFamily="2" charset="2"/>
              <a:buChar char="Ø"/>
            </a:pPr>
            <a:r>
              <a:rPr lang="en-US" altLang="en-US" sz="2000" dirty="0" smtClean="0">
                <a:solidFill>
                  <a:schemeClr val="tx1">
                    <a:lumMod val="75000"/>
                    <a:lumOff val="25000"/>
                  </a:schemeClr>
                </a:solidFill>
                <a:latin typeface="Arial" panose="020B0604020202090204" pitchFamily="34" charset="0"/>
                <a:cs typeface="Arial" panose="020B0604020202090204" pitchFamily="34" charset="0"/>
              </a:rPr>
              <a:t>When </a:t>
            </a:r>
            <a:r>
              <a:rPr lang="en-US" altLang="en-US" sz="2000" dirty="0">
                <a:solidFill>
                  <a:schemeClr val="tx1">
                    <a:lumMod val="75000"/>
                    <a:lumOff val="25000"/>
                  </a:schemeClr>
                </a:solidFill>
                <a:latin typeface="Arial" panose="020B0604020202090204" pitchFamily="34" charset="0"/>
                <a:cs typeface="Arial" panose="020B0604020202090204" pitchFamily="34" charset="0"/>
              </a:rPr>
              <a:t>the meter is removed from the socket, power to the customer is not effected.</a:t>
            </a:r>
          </a:p>
        </p:txBody>
      </p:sp>
      <p:pic>
        <p:nvPicPr>
          <p:cNvPr id="6" name="Picture 7" descr="factory_001"/>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b="33940"/>
          <a:stretch>
            <a:fillRect/>
          </a:stretch>
        </p:blipFill>
        <p:spPr>
          <a:xfrm>
            <a:off x="4830318" y="1317812"/>
            <a:ext cx="4313682" cy="368774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4"/>
          <p:cNvSpPr>
            <a:spLocks noChangeArrowheads="1"/>
          </p:cNvSpPr>
          <p:nvPr/>
        </p:nvSpPr>
        <p:spPr bwMode="auto">
          <a:xfrm>
            <a:off x="1943100" y="166687"/>
            <a:ext cx="525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solidFill>
                  <a:schemeClr val="tx1">
                    <a:lumMod val="75000"/>
                    <a:lumOff val="25000"/>
                  </a:schemeClr>
                </a:solidFill>
                <a:latin typeface="Arial" panose="020B0604020202090204" pitchFamily="34" charset="0"/>
                <a:cs typeface="Arial" panose="020B0604020202090204" pitchFamily="34" charset="0"/>
              </a:rPr>
              <a:t>Transformer Rated Service</a:t>
            </a:r>
          </a:p>
        </p:txBody>
      </p:sp>
    </p:spTree>
    <p:extLst>
      <p:ext uri="{BB962C8B-B14F-4D97-AF65-F5344CB8AC3E}">
        <p14:creationId xmlns:p14="http://schemas.microsoft.com/office/powerpoint/2010/main" val="835287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326" y="6467886"/>
            <a:ext cx="2684967" cy="369332"/>
          </a:xfrm>
          <a:prstGeom prst="rect">
            <a:avLst/>
          </a:prstGeom>
        </p:spPr>
        <p:txBody>
          <a:bodyPr wrap="none">
            <a:spAutoFit/>
          </a:bodyPr>
          <a:lstStyle/>
          <a:p>
            <a:pPr algn="ctr"/>
            <a:r>
              <a:rPr lang="en-US" dirty="0" smtClean="0">
                <a:latin typeface="Copperplate Gothic Bold" panose="020E0705020206020404" pitchFamily="34" charset="0"/>
              </a:rPr>
              <a:t>2018 </a:t>
            </a:r>
            <a:r>
              <a:rPr lang="en-US" dirty="0">
                <a:latin typeface="Copperplate Gothic Bold" panose="020E0705020206020404" pitchFamily="34" charset="0"/>
              </a:rPr>
              <a:t>Meter School</a:t>
            </a:r>
          </a:p>
        </p:txBody>
      </p:sp>
      <p:sp>
        <p:nvSpPr>
          <p:cNvPr id="7" name="Rectangle 2"/>
          <p:cNvSpPr>
            <a:spLocks noChangeArrowheads="1"/>
          </p:cNvSpPr>
          <p:nvPr/>
        </p:nvSpPr>
        <p:spPr bwMode="auto">
          <a:xfrm>
            <a:off x="1714500" y="0"/>
            <a:ext cx="6096000" cy="523220"/>
          </a:xfrm>
          <a:prstGeom prst="rect">
            <a:avLst/>
          </a:prstGeom>
          <a:noFill/>
          <a:ln w="9525">
            <a:noFill/>
            <a:miter lim="800000"/>
            <a:headEnd/>
            <a:tailEnd/>
          </a:ln>
          <a:effectLst/>
        </p:spPr>
        <p:txBody>
          <a:bodyPr>
            <a:spAutoFit/>
          </a:bodyPr>
          <a:lstStyle/>
          <a:p>
            <a:pPr algn="ctr"/>
            <a:r>
              <a:rPr lang="en-US" sz="2800" b="1" dirty="0">
                <a:solidFill>
                  <a:schemeClr val="tx1">
                    <a:lumMod val="75000"/>
                    <a:lumOff val="25000"/>
                  </a:schemeClr>
                </a:solidFill>
                <a:latin typeface="Arial" panose="020B0604020202020204" pitchFamily="34" charset="0"/>
                <a:cs typeface="Arial" panose="020B0604020202020204" pitchFamily="34" charset="0"/>
              </a:rPr>
              <a:t>Transformer Rated </a:t>
            </a:r>
            <a:r>
              <a:rPr lang="en-US" sz="2800" b="1" dirty="0" smtClean="0">
                <a:solidFill>
                  <a:schemeClr val="tx1">
                    <a:lumMod val="75000"/>
                    <a:lumOff val="25000"/>
                  </a:schemeClr>
                </a:solidFill>
                <a:latin typeface="Arial" panose="020B0604020202020204" pitchFamily="34" charset="0"/>
                <a:cs typeface="Arial" panose="020B0604020202020204" pitchFamily="34" charset="0"/>
              </a:rPr>
              <a:t>Service</a:t>
            </a:r>
            <a:endParaRPr lang="en-US" sz="28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60" name="Picture 2" descr="ct"/>
          <p:cNvPicPr>
            <a:picLocks noChangeAspect="1" noChangeArrowheads="1"/>
          </p:cNvPicPr>
          <p:nvPr/>
        </p:nvPicPr>
        <p:blipFill>
          <a:blip r:embed="rId3"/>
          <a:srcRect/>
          <a:stretch>
            <a:fillRect/>
          </a:stretch>
        </p:blipFill>
        <p:spPr bwMode="auto">
          <a:xfrm>
            <a:off x="5257800" y="2682875"/>
            <a:ext cx="914400" cy="822325"/>
          </a:xfrm>
          <a:prstGeom prst="rect">
            <a:avLst/>
          </a:prstGeom>
          <a:noFill/>
        </p:spPr>
      </p:pic>
      <p:pic>
        <p:nvPicPr>
          <p:cNvPr id="61" name="Picture 3" descr="ct"/>
          <p:cNvPicPr>
            <a:picLocks noChangeAspect="1" noChangeArrowheads="1"/>
          </p:cNvPicPr>
          <p:nvPr/>
        </p:nvPicPr>
        <p:blipFill>
          <a:blip r:embed="rId3"/>
          <a:srcRect/>
          <a:stretch>
            <a:fillRect/>
          </a:stretch>
        </p:blipFill>
        <p:spPr bwMode="auto">
          <a:xfrm>
            <a:off x="3733800" y="1905000"/>
            <a:ext cx="914400" cy="822325"/>
          </a:xfrm>
          <a:prstGeom prst="rect">
            <a:avLst/>
          </a:prstGeom>
          <a:noFill/>
        </p:spPr>
      </p:pic>
      <p:pic>
        <p:nvPicPr>
          <p:cNvPr id="62" name="Picture 5" descr="ct"/>
          <p:cNvPicPr>
            <a:picLocks noChangeAspect="1" noChangeArrowheads="1"/>
          </p:cNvPicPr>
          <p:nvPr/>
        </p:nvPicPr>
        <p:blipFill>
          <a:blip r:embed="rId3"/>
          <a:srcRect/>
          <a:stretch>
            <a:fillRect/>
          </a:stretch>
        </p:blipFill>
        <p:spPr bwMode="auto">
          <a:xfrm>
            <a:off x="2357718" y="1235075"/>
            <a:ext cx="914400" cy="822325"/>
          </a:xfrm>
          <a:prstGeom prst="rect">
            <a:avLst/>
          </a:prstGeom>
          <a:noFill/>
        </p:spPr>
      </p:pic>
      <p:sp>
        <p:nvSpPr>
          <p:cNvPr id="63" name="Text Box 6"/>
          <p:cNvSpPr txBox="1">
            <a:spLocks noChangeArrowheads="1"/>
          </p:cNvSpPr>
          <p:nvPr/>
        </p:nvSpPr>
        <p:spPr bwMode="auto">
          <a:xfrm>
            <a:off x="6019800" y="4724400"/>
            <a:ext cx="6096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5A</a:t>
            </a:r>
          </a:p>
        </p:txBody>
      </p:sp>
      <p:pic>
        <p:nvPicPr>
          <p:cNvPr id="64" name="Picture 7" descr="9s"/>
          <p:cNvPicPr>
            <a:picLocks noChangeAspect="1" noChangeArrowheads="1"/>
          </p:cNvPicPr>
          <p:nvPr/>
        </p:nvPicPr>
        <p:blipFill>
          <a:blip r:embed="rId4"/>
          <a:srcRect/>
          <a:stretch>
            <a:fillRect/>
          </a:stretch>
        </p:blipFill>
        <p:spPr bwMode="auto">
          <a:xfrm>
            <a:off x="3784672" y="5321299"/>
            <a:ext cx="1066800" cy="939800"/>
          </a:xfrm>
          <a:prstGeom prst="rect">
            <a:avLst/>
          </a:prstGeom>
          <a:noFill/>
        </p:spPr>
      </p:pic>
      <p:sp>
        <p:nvSpPr>
          <p:cNvPr id="65" name="Line 8"/>
          <p:cNvSpPr>
            <a:spLocks noChangeShapeType="1"/>
          </p:cNvSpPr>
          <p:nvPr/>
        </p:nvSpPr>
        <p:spPr bwMode="auto">
          <a:xfrm>
            <a:off x="609600" y="1773449"/>
            <a:ext cx="8077200" cy="0"/>
          </a:xfrm>
          <a:prstGeom prst="line">
            <a:avLst/>
          </a:prstGeom>
          <a:noFill/>
          <a:ln w="38100">
            <a:solidFill>
              <a:schemeClr val="tx1"/>
            </a:solidFill>
            <a:round/>
            <a:headEnd/>
            <a:tailEnd/>
          </a:ln>
          <a:effectLst/>
        </p:spPr>
        <p:txBody>
          <a:bodyPr/>
          <a:lstStyle/>
          <a:p>
            <a:endParaRPr lang="en-US" dirty="0"/>
          </a:p>
        </p:txBody>
      </p:sp>
      <p:sp>
        <p:nvSpPr>
          <p:cNvPr id="66" name="Line 9"/>
          <p:cNvSpPr>
            <a:spLocks noChangeShapeType="1"/>
          </p:cNvSpPr>
          <p:nvPr/>
        </p:nvSpPr>
        <p:spPr bwMode="auto">
          <a:xfrm>
            <a:off x="609600" y="2468562"/>
            <a:ext cx="8077200" cy="0"/>
          </a:xfrm>
          <a:prstGeom prst="line">
            <a:avLst/>
          </a:prstGeom>
          <a:noFill/>
          <a:ln w="38100">
            <a:solidFill>
              <a:schemeClr val="tx1"/>
            </a:solidFill>
            <a:round/>
            <a:headEnd/>
            <a:tailEnd/>
          </a:ln>
          <a:effectLst/>
        </p:spPr>
        <p:txBody>
          <a:bodyPr/>
          <a:lstStyle/>
          <a:p>
            <a:endParaRPr lang="en-US" dirty="0"/>
          </a:p>
        </p:txBody>
      </p:sp>
      <p:sp>
        <p:nvSpPr>
          <p:cNvPr id="67" name="Line 10"/>
          <p:cNvSpPr>
            <a:spLocks noChangeShapeType="1"/>
          </p:cNvSpPr>
          <p:nvPr/>
        </p:nvSpPr>
        <p:spPr bwMode="auto">
          <a:xfrm>
            <a:off x="609600" y="3200400"/>
            <a:ext cx="8077200" cy="0"/>
          </a:xfrm>
          <a:prstGeom prst="line">
            <a:avLst/>
          </a:prstGeom>
          <a:noFill/>
          <a:ln w="38100">
            <a:solidFill>
              <a:schemeClr val="tx1"/>
            </a:solidFill>
            <a:round/>
            <a:headEnd/>
            <a:tailEnd/>
          </a:ln>
          <a:effectLst/>
        </p:spPr>
        <p:txBody>
          <a:bodyPr/>
          <a:lstStyle/>
          <a:p>
            <a:endParaRPr lang="en-US" dirty="0"/>
          </a:p>
        </p:txBody>
      </p:sp>
      <p:sp>
        <p:nvSpPr>
          <p:cNvPr id="68" name="Text Box 11"/>
          <p:cNvSpPr txBox="1">
            <a:spLocks noChangeArrowheads="1"/>
          </p:cNvSpPr>
          <p:nvPr/>
        </p:nvSpPr>
        <p:spPr bwMode="auto">
          <a:xfrm>
            <a:off x="430306" y="1457630"/>
            <a:ext cx="990600" cy="304800"/>
          </a:xfrm>
          <a:prstGeom prst="rect">
            <a:avLst/>
          </a:prstGeom>
          <a:noFill/>
          <a:ln w="9525">
            <a:noFill/>
            <a:miter lim="800000"/>
            <a:headEnd/>
            <a:tailEnd/>
          </a:ln>
          <a:effectLst/>
        </p:spPr>
        <p:txBody>
          <a:bodyPr>
            <a:spAutoFit/>
          </a:bodyPr>
          <a:lstStyle/>
          <a:p>
            <a:pPr algn="ctr">
              <a:spcBef>
                <a:spcPct val="30000"/>
              </a:spcBef>
            </a:pPr>
            <a:r>
              <a:rPr lang="en-US" sz="1400" dirty="0">
                <a:solidFill>
                  <a:srgbClr val="000000"/>
                </a:solidFill>
              </a:rPr>
              <a:t>PHASE A</a:t>
            </a:r>
          </a:p>
        </p:txBody>
      </p:sp>
      <p:sp>
        <p:nvSpPr>
          <p:cNvPr id="69" name="Text Box 12"/>
          <p:cNvSpPr txBox="1">
            <a:spLocks noChangeArrowheads="1"/>
          </p:cNvSpPr>
          <p:nvPr/>
        </p:nvSpPr>
        <p:spPr bwMode="auto">
          <a:xfrm>
            <a:off x="403412" y="1082675"/>
            <a:ext cx="990600" cy="304800"/>
          </a:xfrm>
          <a:prstGeom prst="rect">
            <a:avLst/>
          </a:prstGeom>
          <a:noFill/>
          <a:ln w="9525">
            <a:noFill/>
            <a:miter lim="800000"/>
            <a:headEnd/>
            <a:tailEnd/>
          </a:ln>
          <a:effectLst/>
        </p:spPr>
        <p:txBody>
          <a:bodyPr>
            <a:spAutoFit/>
          </a:bodyPr>
          <a:lstStyle/>
          <a:p>
            <a:pPr algn="ctr">
              <a:spcBef>
                <a:spcPct val="30000"/>
              </a:spcBef>
            </a:pPr>
            <a:r>
              <a:rPr lang="en-US" sz="1400" dirty="0">
                <a:solidFill>
                  <a:srgbClr val="000000"/>
                </a:solidFill>
              </a:rPr>
              <a:t>SOURCE</a:t>
            </a:r>
          </a:p>
        </p:txBody>
      </p:sp>
      <p:sp>
        <p:nvSpPr>
          <p:cNvPr id="70" name="Text Box 13"/>
          <p:cNvSpPr txBox="1">
            <a:spLocks noChangeArrowheads="1"/>
          </p:cNvSpPr>
          <p:nvPr/>
        </p:nvSpPr>
        <p:spPr bwMode="auto">
          <a:xfrm>
            <a:off x="428065" y="2895600"/>
            <a:ext cx="990600" cy="304800"/>
          </a:xfrm>
          <a:prstGeom prst="rect">
            <a:avLst/>
          </a:prstGeom>
          <a:noFill/>
          <a:ln w="9525">
            <a:noFill/>
            <a:miter lim="800000"/>
            <a:headEnd/>
            <a:tailEnd/>
          </a:ln>
          <a:effectLst/>
        </p:spPr>
        <p:txBody>
          <a:bodyPr>
            <a:spAutoFit/>
          </a:bodyPr>
          <a:lstStyle/>
          <a:p>
            <a:pPr algn="ctr">
              <a:spcBef>
                <a:spcPct val="30000"/>
              </a:spcBef>
            </a:pPr>
            <a:r>
              <a:rPr lang="en-US" sz="1400" dirty="0">
                <a:solidFill>
                  <a:srgbClr val="000000"/>
                </a:solidFill>
              </a:rPr>
              <a:t>PHASE C</a:t>
            </a:r>
          </a:p>
        </p:txBody>
      </p:sp>
      <p:sp>
        <p:nvSpPr>
          <p:cNvPr id="71" name="Text Box 14"/>
          <p:cNvSpPr txBox="1">
            <a:spLocks noChangeArrowheads="1"/>
          </p:cNvSpPr>
          <p:nvPr/>
        </p:nvSpPr>
        <p:spPr bwMode="auto">
          <a:xfrm>
            <a:off x="430306" y="2163762"/>
            <a:ext cx="990600" cy="304800"/>
          </a:xfrm>
          <a:prstGeom prst="rect">
            <a:avLst/>
          </a:prstGeom>
          <a:noFill/>
          <a:ln w="9525">
            <a:noFill/>
            <a:miter lim="800000"/>
            <a:headEnd/>
            <a:tailEnd/>
          </a:ln>
          <a:effectLst/>
        </p:spPr>
        <p:txBody>
          <a:bodyPr>
            <a:spAutoFit/>
          </a:bodyPr>
          <a:lstStyle/>
          <a:p>
            <a:pPr algn="ctr">
              <a:spcBef>
                <a:spcPct val="30000"/>
              </a:spcBef>
            </a:pPr>
            <a:r>
              <a:rPr lang="en-US" sz="1400" dirty="0">
                <a:solidFill>
                  <a:srgbClr val="000000"/>
                </a:solidFill>
              </a:rPr>
              <a:t>PHASE B</a:t>
            </a:r>
          </a:p>
        </p:txBody>
      </p:sp>
      <p:sp>
        <p:nvSpPr>
          <p:cNvPr id="72" name="Text Box 15"/>
          <p:cNvSpPr txBox="1">
            <a:spLocks noChangeArrowheads="1"/>
          </p:cNvSpPr>
          <p:nvPr/>
        </p:nvSpPr>
        <p:spPr bwMode="auto">
          <a:xfrm>
            <a:off x="7696200" y="2127903"/>
            <a:ext cx="990600" cy="304800"/>
          </a:xfrm>
          <a:prstGeom prst="rect">
            <a:avLst/>
          </a:prstGeom>
          <a:noFill/>
          <a:ln w="9525">
            <a:noFill/>
            <a:miter lim="800000"/>
            <a:headEnd/>
            <a:tailEnd/>
          </a:ln>
          <a:effectLst/>
        </p:spPr>
        <p:txBody>
          <a:bodyPr>
            <a:spAutoFit/>
          </a:bodyPr>
          <a:lstStyle/>
          <a:p>
            <a:pPr algn="ctr">
              <a:spcBef>
                <a:spcPct val="30000"/>
              </a:spcBef>
            </a:pPr>
            <a:r>
              <a:rPr lang="en-US" sz="1400" dirty="0">
                <a:solidFill>
                  <a:srgbClr val="000000"/>
                </a:solidFill>
              </a:rPr>
              <a:t>LOAD</a:t>
            </a:r>
          </a:p>
        </p:txBody>
      </p:sp>
      <p:sp>
        <p:nvSpPr>
          <p:cNvPr id="73" name="Line 16"/>
          <p:cNvSpPr>
            <a:spLocks noChangeShapeType="1"/>
          </p:cNvSpPr>
          <p:nvPr/>
        </p:nvSpPr>
        <p:spPr bwMode="auto">
          <a:xfrm flipV="1">
            <a:off x="2971800" y="1981198"/>
            <a:ext cx="0" cy="3810001"/>
          </a:xfrm>
          <a:prstGeom prst="line">
            <a:avLst/>
          </a:prstGeom>
          <a:noFill/>
          <a:ln w="38100">
            <a:solidFill>
              <a:schemeClr val="tx1"/>
            </a:solidFill>
            <a:round/>
            <a:headEnd/>
            <a:tailEnd/>
          </a:ln>
          <a:effectLst/>
        </p:spPr>
        <p:txBody>
          <a:bodyPr/>
          <a:lstStyle/>
          <a:p>
            <a:endParaRPr lang="en-US" dirty="0"/>
          </a:p>
        </p:txBody>
      </p:sp>
      <p:sp>
        <p:nvSpPr>
          <p:cNvPr id="74" name="Line 17"/>
          <p:cNvSpPr>
            <a:spLocks noChangeShapeType="1"/>
          </p:cNvSpPr>
          <p:nvPr/>
        </p:nvSpPr>
        <p:spPr bwMode="auto">
          <a:xfrm flipV="1">
            <a:off x="3119718" y="1866898"/>
            <a:ext cx="4482" cy="3695702"/>
          </a:xfrm>
          <a:prstGeom prst="line">
            <a:avLst/>
          </a:prstGeom>
          <a:noFill/>
          <a:ln w="38100">
            <a:solidFill>
              <a:schemeClr val="tx1"/>
            </a:solidFill>
            <a:round/>
            <a:headEnd/>
            <a:tailEnd/>
          </a:ln>
          <a:effectLst/>
        </p:spPr>
        <p:txBody>
          <a:bodyPr/>
          <a:lstStyle/>
          <a:p>
            <a:endParaRPr lang="en-US" dirty="0"/>
          </a:p>
        </p:txBody>
      </p:sp>
      <p:sp>
        <p:nvSpPr>
          <p:cNvPr id="75" name="Line 18"/>
          <p:cNvSpPr>
            <a:spLocks noChangeShapeType="1"/>
          </p:cNvSpPr>
          <p:nvPr/>
        </p:nvSpPr>
        <p:spPr bwMode="auto">
          <a:xfrm flipV="1">
            <a:off x="4343400" y="2590798"/>
            <a:ext cx="0" cy="2730499"/>
          </a:xfrm>
          <a:prstGeom prst="line">
            <a:avLst/>
          </a:prstGeom>
          <a:noFill/>
          <a:ln w="38100">
            <a:solidFill>
              <a:schemeClr val="tx1"/>
            </a:solidFill>
            <a:round/>
            <a:headEnd/>
            <a:tailEnd/>
          </a:ln>
          <a:effectLst/>
        </p:spPr>
        <p:txBody>
          <a:bodyPr/>
          <a:lstStyle/>
          <a:p>
            <a:endParaRPr lang="en-US" dirty="0"/>
          </a:p>
        </p:txBody>
      </p:sp>
      <p:sp>
        <p:nvSpPr>
          <p:cNvPr id="76" name="Line 19"/>
          <p:cNvSpPr>
            <a:spLocks noChangeShapeType="1"/>
          </p:cNvSpPr>
          <p:nvPr/>
        </p:nvSpPr>
        <p:spPr bwMode="auto">
          <a:xfrm flipV="1">
            <a:off x="4495800" y="2514599"/>
            <a:ext cx="0" cy="2904565"/>
          </a:xfrm>
          <a:prstGeom prst="line">
            <a:avLst/>
          </a:prstGeom>
          <a:noFill/>
          <a:ln w="38100">
            <a:solidFill>
              <a:schemeClr val="tx1"/>
            </a:solidFill>
            <a:round/>
            <a:headEnd/>
            <a:tailEnd/>
          </a:ln>
          <a:effectLst/>
        </p:spPr>
        <p:txBody>
          <a:bodyPr/>
          <a:lstStyle/>
          <a:p>
            <a:endParaRPr lang="en-US" dirty="0"/>
          </a:p>
        </p:txBody>
      </p:sp>
      <p:sp>
        <p:nvSpPr>
          <p:cNvPr id="77" name="Line 20"/>
          <p:cNvSpPr>
            <a:spLocks noChangeShapeType="1"/>
          </p:cNvSpPr>
          <p:nvPr/>
        </p:nvSpPr>
        <p:spPr bwMode="auto">
          <a:xfrm flipH="1" flipV="1">
            <a:off x="5867399" y="3124200"/>
            <a:ext cx="13447" cy="2523565"/>
          </a:xfrm>
          <a:prstGeom prst="line">
            <a:avLst/>
          </a:prstGeom>
          <a:noFill/>
          <a:ln w="38100">
            <a:solidFill>
              <a:schemeClr val="tx1"/>
            </a:solidFill>
            <a:round/>
            <a:headEnd/>
            <a:tailEnd/>
          </a:ln>
          <a:effectLst/>
        </p:spPr>
        <p:txBody>
          <a:bodyPr/>
          <a:lstStyle/>
          <a:p>
            <a:endParaRPr lang="en-US" dirty="0"/>
          </a:p>
        </p:txBody>
      </p:sp>
      <p:sp>
        <p:nvSpPr>
          <p:cNvPr id="78" name="Line 21"/>
          <p:cNvSpPr>
            <a:spLocks noChangeShapeType="1"/>
          </p:cNvSpPr>
          <p:nvPr/>
        </p:nvSpPr>
        <p:spPr bwMode="auto">
          <a:xfrm flipV="1">
            <a:off x="6019800" y="3200400"/>
            <a:ext cx="0" cy="2667000"/>
          </a:xfrm>
          <a:prstGeom prst="line">
            <a:avLst/>
          </a:prstGeom>
          <a:noFill/>
          <a:ln w="38100">
            <a:solidFill>
              <a:schemeClr val="tx1"/>
            </a:solidFill>
            <a:round/>
            <a:headEnd/>
            <a:tailEnd/>
          </a:ln>
          <a:effectLst/>
        </p:spPr>
        <p:txBody>
          <a:bodyPr/>
          <a:lstStyle/>
          <a:p>
            <a:endParaRPr lang="en-US" dirty="0"/>
          </a:p>
        </p:txBody>
      </p:sp>
      <p:sp>
        <p:nvSpPr>
          <p:cNvPr id="79" name="Line 22"/>
          <p:cNvSpPr>
            <a:spLocks noChangeShapeType="1"/>
          </p:cNvSpPr>
          <p:nvPr/>
        </p:nvSpPr>
        <p:spPr bwMode="auto">
          <a:xfrm flipH="1" flipV="1">
            <a:off x="3119718" y="5562600"/>
            <a:ext cx="762000" cy="0"/>
          </a:xfrm>
          <a:prstGeom prst="line">
            <a:avLst/>
          </a:prstGeom>
          <a:noFill/>
          <a:ln w="38100">
            <a:solidFill>
              <a:schemeClr val="tx1"/>
            </a:solidFill>
            <a:round/>
            <a:headEnd/>
            <a:tailEnd/>
          </a:ln>
          <a:effectLst/>
        </p:spPr>
        <p:txBody>
          <a:bodyPr/>
          <a:lstStyle/>
          <a:p>
            <a:endParaRPr lang="en-US" dirty="0"/>
          </a:p>
        </p:txBody>
      </p:sp>
      <p:sp>
        <p:nvSpPr>
          <p:cNvPr id="80" name="Line 23"/>
          <p:cNvSpPr>
            <a:spLocks noChangeShapeType="1"/>
          </p:cNvSpPr>
          <p:nvPr/>
        </p:nvSpPr>
        <p:spPr bwMode="auto">
          <a:xfrm flipH="1" flipV="1">
            <a:off x="2971799" y="5791199"/>
            <a:ext cx="812873" cy="1"/>
          </a:xfrm>
          <a:prstGeom prst="line">
            <a:avLst/>
          </a:prstGeom>
          <a:noFill/>
          <a:ln w="38100">
            <a:solidFill>
              <a:schemeClr val="tx1"/>
            </a:solidFill>
            <a:round/>
            <a:headEnd/>
            <a:tailEnd/>
          </a:ln>
          <a:effectLst/>
        </p:spPr>
        <p:txBody>
          <a:bodyPr/>
          <a:lstStyle/>
          <a:p>
            <a:endParaRPr lang="en-US" dirty="0"/>
          </a:p>
        </p:txBody>
      </p:sp>
      <p:sp>
        <p:nvSpPr>
          <p:cNvPr id="81" name="Line 24"/>
          <p:cNvSpPr>
            <a:spLocks noChangeShapeType="1"/>
          </p:cNvSpPr>
          <p:nvPr/>
        </p:nvSpPr>
        <p:spPr bwMode="auto">
          <a:xfrm flipH="1" flipV="1">
            <a:off x="4814047" y="5647765"/>
            <a:ext cx="1066800" cy="0"/>
          </a:xfrm>
          <a:prstGeom prst="line">
            <a:avLst/>
          </a:prstGeom>
          <a:noFill/>
          <a:ln w="38100">
            <a:solidFill>
              <a:schemeClr val="tx1"/>
            </a:solidFill>
            <a:round/>
            <a:headEnd/>
            <a:tailEnd/>
          </a:ln>
          <a:effectLst/>
        </p:spPr>
        <p:txBody>
          <a:bodyPr/>
          <a:lstStyle/>
          <a:p>
            <a:endParaRPr lang="en-US" dirty="0"/>
          </a:p>
        </p:txBody>
      </p:sp>
      <p:sp>
        <p:nvSpPr>
          <p:cNvPr id="82" name="Line 25"/>
          <p:cNvSpPr>
            <a:spLocks noChangeShapeType="1"/>
          </p:cNvSpPr>
          <p:nvPr/>
        </p:nvSpPr>
        <p:spPr bwMode="auto">
          <a:xfrm flipH="1" flipV="1">
            <a:off x="4838700" y="5867400"/>
            <a:ext cx="1181100" cy="0"/>
          </a:xfrm>
          <a:prstGeom prst="line">
            <a:avLst/>
          </a:prstGeom>
          <a:noFill/>
          <a:ln w="38100">
            <a:solidFill>
              <a:schemeClr val="tx1"/>
            </a:solidFill>
            <a:round/>
            <a:headEnd/>
            <a:tailEnd/>
          </a:ln>
          <a:effectLst/>
        </p:spPr>
        <p:txBody>
          <a:bodyPr/>
          <a:lstStyle/>
          <a:p>
            <a:endParaRPr lang="en-US" dirty="0"/>
          </a:p>
        </p:txBody>
      </p:sp>
      <p:sp>
        <p:nvSpPr>
          <p:cNvPr id="83" name="Text Box 26"/>
          <p:cNvSpPr txBox="1">
            <a:spLocks noChangeArrowheads="1"/>
          </p:cNvSpPr>
          <p:nvPr/>
        </p:nvSpPr>
        <p:spPr bwMode="auto">
          <a:xfrm>
            <a:off x="3408829" y="1385912"/>
            <a:ext cx="10668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400A</a:t>
            </a:r>
          </a:p>
        </p:txBody>
      </p:sp>
      <p:sp>
        <p:nvSpPr>
          <p:cNvPr id="84" name="Text Box 27"/>
          <p:cNvSpPr txBox="1">
            <a:spLocks noChangeArrowheads="1"/>
          </p:cNvSpPr>
          <p:nvPr/>
        </p:nvSpPr>
        <p:spPr bwMode="auto">
          <a:xfrm>
            <a:off x="4919382" y="2087562"/>
            <a:ext cx="10668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400A</a:t>
            </a:r>
          </a:p>
        </p:txBody>
      </p:sp>
      <p:sp>
        <p:nvSpPr>
          <p:cNvPr id="85" name="Text Box 28"/>
          <p:cNvSpPr txBox="1">
            <a:spLocks noChangeArrowheads="1"/>
          </p:cNvSpPr>
          <p:nvPr/>
        </p:nvSpPr>
        <p:spPr bwMode="auto">
          <a:xfrm>
            <a:off x="6454588" y="2819400"/>
            <a:ext cx="10668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400A</a:t>
            </a:r>
          </a:p>
        </p:txBody>
      </p:sp>
      <p:sp>
        <p:nvSpPr>
          <p:cNvPr id="86" name="Text Box 29"/>
          <p:cNvSpPr txBox="1">
            <a:spLocks noChangeArrowheads="1"/>
          </p:cNvSpPr>
          <p:nvPr/>
        </p:nvSpPr>
        <p:spPr bwMode="auto">
          <a:xfrm>
            <a:off x="4495800" y="4724400"/>
            <a:ext cx="6096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5A</a:t>
            </a:r>
          </a:p>
        </p:txBody>
      </p:sp>
      <p:sp>
        <p:nvSpPr>
          <p:cNvPr id="87" name="Text Box 30"/>
          <p:cNvSpPr txBox="1">
            <a:spLocks noChangeArrowheads="1"/>
          </p:cNvSpPr>
          <p:nvPr/>
        </p:nvSpPr>
        <p:spPr bwMode="auto">
          <a:xfrm>
            <a:off x="3124200" y="4724400"/>
            <a:ext cx="6096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5A</a:t>
            </a:r>
          </a:p>
        </p:txBody>
      </p:sp>
      <p:pic>
        <p:nvPicPr>
          <p:cNvPr id="88" name="Picture 31" descr="switch"/>
          <p:cNvPicPr>
            <a:picLocks noChangeAspect="1" noChangeArrowheads="1"/>
          </p:cNvPicPr>
          <p:nvPr/>
        </p:nvPicPr>
        <p:blipFill>
          <a:blip r:embed="rId5"/>
          <a:srcRect/>
          <a:stretch>
            <a:fillRect/>
          </a:stretch>
        </p:blipFill>
        <p:spPr bwMode="auto">
          <a:xfrm>
            <a:off x="2514600" y="3590925"/>
            <a:ext cx="3962400" cy="1590675"/>
          </a:xfrm>
          <a:prstGeom prst="rect">
            <a:avLst/>
          </a:prstGeom>
          <a:noFill/>
        </p:spPr>
      </p:pic>
      <p:sp>
        <p:nvSpPr>
          <p:cNvPr id="89" name="Text Box 34"/>
          <p:cNvSpPr txBox="1">
            <a:spLocks noChangeArrowheads="1"/>
          </p:cNvSpPr>
          <p:nvPr/>
        </p:nvSpPr>
        <p:spPr bwMode="auto">
          <a:xfrm>
            <a:off x="3191542" y="5190565"/>
            <a:ext cx="6096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5A</a:t>
            </a:r>
          </a:p>
        </p:txBody>
      </p:sp>
      <p:sp>
        <p:nvSpPr>
          <p:cNvPr id="90" name="Text Box 35"/>
          <p:cNvSpPr txBox="1">
            <a:spLocks noChangeArrowheads="1"/>
          </p:cNvSpPr>
          <p:nvPr/>
        </p:nvSpPr>
        <p:spPr bwMode="auto">
          <a:xfrm>
            <a:off x="4475629" y="5105400"/>
            <a:ext cx="6096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5A</a:t>
            </a:r>
          </a:p>
        </p:txBody>
      </p:sp>
      <p:sp>
        <p:nvSpPr>
          <p:cNvPr id="91" name="Text Box 36"/>
          <p:cNvSpPr txBox="1">
            <a:spLocks noChangeArrowheads="1"/>
          </p:cNvSpPr>
          <p:nvPr/>
        </p:nvSpPr>
        <p:spPr bwMode="auto">
          <a:xfrm>
            <a:off x="6019800" y="5127812"/>
            <a:ext cx="6096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5A</a:t>
            </a:r>
          </a:p>
        </p:txBody>
      </p:sp>
      <p:sp>
        <p:nvSpPr>
          <p:cNvPr id="92" name="Text Box 4"/>
          <p:cNvSpPr txBox="1">
            <a:spLocks noChangeArrowheads="1"/>
          </p:cNvSpPr>
          <p:nvPr/>
        </p:nvSpPr>
        <p:spPr bwMode="auto">
          <a:xfrm>
            <a:off x="1714500" y="381000"/>
            <a:ext cx="6096000" cy="461665"/>
          </a:xfrm>
          <a:prstGeom prst="rect">
            <a:avLst/>
          </a:prstGeom>
          <a:noFill/>
          <a:ln w="9525">
            <a:noFill/>
            <a:miter lim="800000"/>
            <a:headEnd/>
            <a:tailEnd/>
          </a:ln>
          <a:effectLst/>
        </p:spPr>
        <p:txBody>
          <a:bodyPr wrap="square">
            <a:spAutoFit/>
          </a:bodyPr>
          <a:lstStyle/>
          <a:p>
            <a:pPr algn="ctr">
              <a:spcBef>
                <a:spcPct val="30000"/>
              </a:spcBef>
            </a:pPr>
            <a:r>
              <a:rPr lang="en-US" sz="2400" dirty="0">
                <a:solidFill>
                  <a:schemeClr val="tx1">
                    <a:lumMod val="75000"/>
                    <a:lumOff val="25000"/>
                  </a:schemeClr>
                </a:solidFill>
                <a:latin typeface="Arial" panose="020B0604020202020204" pitchFamily="34" charset="0"/>
                <a:cs typeface="Arial" panose="020B0604020202020204" pitchFamily="34" charset="0"/>
              </a:rPr>
              <a:t>9S Meter Installation with 400:5 CT’s</a:t>
            </a:r>
          </a:p>
        </p:txBody>
      </p:sp>
      <p:pic>
        <p:nvPicPr>
          <p:cNvPr id="41" name="Picture 40">
            <a:extLst>
              <a:ext uri="{FF2B5EF4-FFF2-40B4-BE49-F238E27FC236}">
                <a16:creationId xmlns:a16="http://schemas.microsoft.com/office/drawing/2014/main" xmlns="" id="{8D41BAEC-F486-4963-AEFA-4B32D9D93F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0" y="6248400"/>
            <a:ext cx="4572000" cy="609600"/>
          </a:xfrm>
          <a:prstGeom prst="rect">
            <a:avLst/>
          </a:prstGeom>
        </p:spPr>
      </p:pic>
    </p:spTree>
    <p:extLst>
      <p:ext uri="{BB962C8B-B14F-4D97-AF65-F5344CB8AC3E}">
        <p14:creationId xmlns:p14="http://schemas.microsoft.com/office/powerpoint/2010/main" val="1115509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609" y="6467886"/>
            <a:ext cx="2682402" cy="369332"/>
          </a:xfrm>
          <a:prstGeom prst="rect">
            <a:avLst/>
          </a:prstGeom>
        </p:spPr>
        <p:txBody>
          <a:bodyPr wrap="none">
            <a:spAutoFit/>
          </a:bodyPr>
          <a:lstStyle/>
          <a:p>
            <a:pPr algn="ctr"/>
            <a:r>
              <a:rPr lang="en-US" dirty="0">
                <a:latin typeface="Copperplate Gothic Bold" panose="020E0705020206020404" pitchFamily="34" charset="0"/>
              </a:rPr>
              <a:t>2017 Meter School</a:t>
            </a:r>
          </a:p>
        </p:txBody>
      </p:sp>
      <p:sp>
        <p:nvSpPr>
          <p:cNvPr id="4" name="Content Placeholder 3"/>
          <p:cNvSpPr>
            <a:spLocks noGrp="1"/>
          </p:cNvSpPr>
          <p:nvPr>
            <p:ph idx="1"/>
          </p:nvPr>
        </p:nvSpPr>
        <p:spPr>
          <a:xfrm>
            <a:off x="822959" y="838200"/>
            <a:ext cx="7543801" cy="5029201"/>
          </a:xfrm>
        </p:spPr>
        <p:txBody>
          <a:bodyPr>
            <a:normAutofit fontScale="92500" lnSpcReduction="20000"/>
          </a:bodyPr>
          <a:lstStyle/>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Testing </a:t>
            </a:r>
            <a:r>
              <a:rPr lang="en-US" b="1" dirty="0">
                <a:latin typeface="Arial" panose="020B0604020202020204" pitchFamily="34" charset="0"/>
                <a:cs typeface="Arial" panose="020B0604020202020204" pitchFamily="34" charset="0"/>
              </a:rPr>
              <a:t>current transformers while they are in service can be a dangerous operation if certain safety procedures are not followed. The secondary loop of a current transformer must </a:t>
            </a:r>
            <a:r>
              <a:rPr lang="en-US" b="1" dirty="0">
                <a:solidFill>
                  <a:srgbClr val="E51937"/>
                </a:solidFill>
                <a:latin typeface="Arial" panose="020B0604020202020204" pitchFamily="34" charset="0"/>
                <a:cs typeface="Arial" panose="020B0604020202020204" pitchFamily="34" charset="0"/>
              </a:rPr>
              <a:t>NEVER BE OPENED</a:t>
            </a:r>
            <a:r>
              <a:rPr lang="en-US" b="1" dirty="0">
                <a:solidFill>
                  <a:schemeClr val="accent2"/>
                </a:solidFill>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when service current is present in the primary. When there is current in the primary, and the secondary of a current transformer is open circuited, the voltage across the secondary can rise to hundreds and even thousands of volts, creating an extremely dangerous situation. The open CT secondary voltage magnitude varies with CT design and primary</a:t>
            </a:r>
          </a:p>
          <a:p>
            <a:r>
              <a:rPr lang="en-US" b="1" dirty="0">
                <a:latin typeface="Arial" panose="020B0604020202020204" pitchFamily="34" charset="0"/>
                <a:cs typeface="Arial" panose="020B0604020202020204" pitchFamily="34" charset="0"/>
              </a:rPr>
              <a:t>current flow.</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The high voltage that is present on the open secondary of an energized current transformer generates two great hazards. The first hazard is</a:t>
            </a:r>
            <a:r>
              <a:rPr lang="en-US" dirty="0">
                <a:solidFill>
                  <a:schemeClr val="accent2"/>
                </a:solidFill>
                <a:latin typeface="Arial" panose="020B0604020202020204" pitchFamily="34" charset="0"/>
                <a:cs typeface="Arial" panose="020B0604020202020204" pitchFamily="34" charset="0"/>
              </a:rPr>
              <a:t> </a:t>
            </a:r>
            <a:r>
              <a:rPr lang="en-US" b="1" dirty="0">
                <a:solidFill>
                  <a:srgbClr val="E51937"/>
                </a:solidFill>
                <a:latin typeface="Arial" panose="020B0604020202020204" pitchFamily="34" charset="0"/>
                <a:cs typeface="Arial" panose="020B0604020202020204" pitchFamily="34" charset="0"/>
              </a:rPr>
              <a:t>ELECTRICAL SHOCK TO TESTING PERSONNEL</a:t>
            </a:r>
            <a:r>
              <a:rPr lang="en-US" dirty="0">
                <a:solidFill>
                  <a:schemeClr val="accent2"/>
                </a:solidFill>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The second</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hazard is</a:t>
            </a:r>
            <a:r>
              <a:rPr lang="en-US" dirty="0">
                <a:latin typeface="Arial" panose="020B0604020202020204" pitchFamily="34" charset="0"/>
                <a:cs typeface="Arial" panose="020B0604020202020204" pitchFamily="34" charset="0"/>
              </a:rPr>
              <a:t> </a:t>
            </a:r>
            <a:r>
              <a:rPr lang="en-US" b="1" dirty="0">
                <a:solidFill>
                  <a:srgbClr val="E51937"/>
                </a:solidFill>
                <a:latin typeface="Arial" panose="020B0604020202020204" pitchFamily="34" charset="0"/>
                <a:cs typeface="Arial" panose="020B0604020202020204" pitchFamily="34" charset="0"/>
              </a:rPr>
              <a:t>THE BREAKDOWN OF THE CURRENT TRANSFORMER INSULATION</a:t>
            </a:r>
            <a:r>
              <a:rPr lang="en-US" dirty="0">
                <a:solidFill>
                  <a:schemeClr val="accent2"/>
                </a:solidFill>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Both hazards can be avoided provided that the secondary of the current transformer is never opened. The safest current transformer installations for testing are those that have a Test Switch as part of the secondary loop. A Test Switch is a device that will facilitate inserting instrumentation in the current transformer secondary loop without the danger of opening the circuit.</a:t>
            </a:r>
            <a:endParaRPr lang="en-US" dirty="0"/>
          </a:p>
        </p:txBody>
      </p:sp>
      <p:pic>
        <p:nvPicPr>
          <p:cNvPr id="5" name="Picture 4">
            <a:extLst>
              <a:ext uri="{FF2B5EF4-FFF2-40B4-BE49-F238E27FC236}">
                <a16:creationId xmlns:a16="http://schemas.microsoft.com/office/drawing/2014/main" xmlns="" id="{8D41BAEC-F486-4963-AEFA-4B32D9D93F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6045200"/>
            <a:ext cx="4572000" cy="812800"/>
          </a:xfrm>
          <a:prstGeom prst="rect">
            <a:avLst/>
          </a:prstGeom>
        </p:spPr>
      </p:pic>
      <p:sp>
        <p:nvSpPr>
          <p:cNvPr id="6" name="Rectangle 2"/>
          <p:cNvSpPr>
            <a:spLocks noChangeArrowheads="1"/>
          </p:cNvSpPr>
          <p:nvPr/>
        </p:nvSpPr>
        <p:spPr bwMode="auto">
          <a:xfrm>
            <a:off x="2470207" y="139372"/>
            <a:ext cx="4203583" cy="519113"/>
          </a:xfrm>
          <a:prstGeom prst="rect">
            <a:avLst/>
          </a:prstGeom>
          <a:noFill/>
          <a:ln w="9525">
            <a:noFill/>
            <a:miter lim="800000"/>
            <a:headEnd/>
            <a:tailEnd/>
          </a:ln>
          <a:effectLst/>
        </p:spPr>
        <p:txBody>
          <a:bodyPr wrap="square">
            <a:spAutoFit/>
          </a:bodyPr>
          <a:lstStyle/>
          <a:p>
            <a:pPr algn="ctr"/>
            <a:r>
              <a:rPr lang="en-US" sz="2800" b="1" dirty="0" smtClean="0">
                <a:solidFill>
                  <a:schemeClr val="tx1">
                    <a:lumMod val="75000"/>
                    <a:lumOff val="25000"/>
                  </a:schemeClr>
                </a:solidFill>
                <a:latin typeface="Arial" panose="020B0604020202020204" pitchFamily="34" charset="0"/>
                <a:cs typeface="Arial" panose="020B0604020202020204" pitchFamily="34" charset="0"/>
              </a:rPr>
              <a:t>SAFETY</a:t>
            </a:r>
            <a:endParaRPr lang="en-US" sz="28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8959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609" y="6467886"/>
            <a:ext cx="2682402" cy="369332"/>
          </a:xfrm>
          <a:prstGeom prst="rect">
            <a:avLst/>
          </a:prstGeom>
        </p:spPr>
        <p:txBody>
          <a:bodyPr wrap="none">
            <a:spAutoFit/>
          </a:bodyPr>
          <a:lstStyle/>
          <a:p>
            <a:pPr algn="ctr"/>
            <a:r>
              <a:rPr lang="en-US" dirty="0">
                <a:latin typeface="Copperplate Gothic Bold" panose="020E0705020206020404" pitchFamily="34" charset="0"/>
              </a:rPr>
              <a:t>2017 Meter School</a:t>
            </a:r>
          </a:p>
        </p:txBody>
      </p:sp>
      <p:pic>
        <p:nvPicPr>
          <p:cNvPr id="5" name="Picture 4">
            <a:extLst>
              <a:ext uri="{FF2B5EF4-FFF2-40B4-BE49-F238E27FC236}">
                <a16:creationId xmlns:a16="http://schemas.microsoft.com/office/drawing/2014/main" xmlns="" id="{808EDC5A-C684-4B5F-AAF1-0D72DBC4D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6045200"/>
            <a:ext cx="4572000" cy="812800"/>
          </a:xfrm>
          <a:prstGeom prst="rect">
            <a:avLst/>
          </a:prstGeom>
        </p:spPr>
      </p:pic>
      <p:sp>
        <p:nvSpPr>
          <p:cNvPr id="6" name="Rectangle 2"/>
          <p:cNvSpPr>
            <a:spLocks noChangeArrowheads="1"/>
          </p:cNvSpPr>
          <p:nvPr/>
        </p:nvSpPr>
        <p:spPr bwMode="auto">
          <a:xfrm>
            <a:off x="533400" y="2362200"/>
            <a:ext cx="3733800" cy="1384995"/>
          </a:xfrm>
          <a:prstGeom prst="rect">
            <a:avLst/>
          </a:prstGeom>
          <a:noFill/>
          <a:ln w="9525">
            <a:noFill/>
            <a:miter lim="800000"/>
            <a:headEnd/>
            <a:tailEnd/>
          </a:ln>
          <a:effectLst/>
        </p:spPr>
        <p:txBody>
          <a:bodyPr wrap="square">
            <a:spAutoFit/>
          </a:bodyPr>
          <a:lstStyle/>
          <a:p>
            <a:pPr algn="ctr"/>
            <a:r>
              <a:rPr lang="en-US" sz="2800" b="1" dirty="0">
                <a:solidFill>
                  <a:schemeClr val="tx1">
                    <a:lumMod val="75000"/>
                    <a:lumOff val="25000"/>
                  </a:schemeClr>
                </a:solidFill>
                <a:latin typeface="Arial" panose="020B0604020202020204" pitchFamily="34" charset="0"/>
                <a:cs typeface="Arial" panose="020B0604020202020204" pitchFamily="34" charset="0"/>
              </a:rPr>
              <a:t>Typical </a:t>
            </a:r>
            <a:r>
              <a:rPr lang="en-US" sz="2800" b="1" dirty="0" smtClean="0">
                <a:solidFill>
                  <a:schemeClr val="tx1">
                    <a:lumMod val="75000"/>
                    <a:lumOff val="25000"/>
                  </a:schemeClr>
                </a:solidFill>
                <a:latin typeface="Arial" panose="020B0604020202020204" pitchFamily="34" charset="0"/>
                <a:cs typeface="Arial" panose="020B0604020202020204" pitchFamily="34" charset="0"/>
              </a:rPr>
              <a:t>Connections for Common Meter Forms</a:t>
            </a:r>
            <a:endParaRPr lang="en-US" sz="28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7" name="Picture 5" descr="TESCO Meter Forms"/>
          <p:cNvPicPr>
            <a:picLocks noGrp="1" noChangeAspect="1" noChangeArrowheads="1"/>
          </p:cNvPicPr>
          <p:nvPr>
            <p:ph idx="1"/>
          </p:nvPr>
        </p:nvPicPr>
        <p:blipFill>
          <a:blip r:embed="rId4"/>
          <a:srcRect/>
          <a:stretch>
            <a:fillRect/>
          </a:stretch>
        </p:blipFill>
        <p:spPr bwMode="auto">
          <a:xfrm>
            <a:off x="4759452" y="381000"/>
            <a:ext cx="4197096" cy="5431536"/>
          </a:xfrm>
          <a:prstGeom prst="rect">
            <a:avLst/>
          </a:prstGeom>
          <a:noFill/>
        </p:spPr>
      </p:pic>
    </p:spTree>
    <p:extLst>
      <p:ext uri="{BB962C8B-B14F-4D97-AF65-F5344CB8AC3E}">
        <p14:creationId xmlns:p14="http://schemas.microsoft.com/office/powerpoint/2010/main" val="3598757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609" y="6467886"/>
            <a:ext cx="2682402" cy="369332"/>
          </a:xfrm>
          <a:prstGeom prst="rect">
            <a:avLst/>
          </a:prstGeom>
        </p:spPr>
        <p:txBody>
          <a:bodyPr wrap="none">
            <a:spAutoFit/>
          </a:bodyPr>
          <a:lstStyle/>
          <a:p>
            <a:pPr algn="ctr"/>
            <a:r>
              <a:rPr lang="en-US" dirty="0">
                <a:latin typeface="Copperplate Gothic Bold" panose="020E0705020206020404" pitchFamily="34" charset="0"/>
              </a:rPr>
              <a:t>2017 Meter School</a:t>
            </a:r>
          </a:p>
        </p:txBody>
      </p:sp>
      <p:pic>
        <p:nvPicPr>
          <p:cNvPr id="5" name="Picture 4">
            <a:extLst>
              <a:ext uri="{FF2B5EF4-FFF2-40B4-BE49-F238E27FC236}">
                <a16:creationId xmlns:a16="http://schemas.microsoft.com/office/drawing/2014/main" xmlns="" id="{6C7E0D53-AF59-4BAA-B3B9-B6C1383372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6045200"/>
            <a:ext cx="4572000" cy="812800"/>
          </a:xfrm>
          <a:prstGeom prst="rect">
            <a:avLst/>
          </a:prstGeom>
        </p:spPr>
      </p:pic>
      <p:sp>
        <p:nvSpPr>
          <p:cNvPr id="6" name="Rectangle 2"/>
          <p:cNvSpPr>
            <a:spLocks noChangeArrowheads="1"/>
          </p:cNvSpPr>
          <p:nvPr/>
        </p:nvSpPr>
        <p:spPr bwMode="auto">
          <a:xfrm>
            <a:off x="1676400" y="152400"/>
            <a:ext cx="6096000" cy="519113"/>
          </a:xfrm>
          <a:prstGeom prst="rect">
            <a:avLst/>
          </a:prstGeom>
          <a:noFill/>
          <a:ln w="9525">
            <a:noFill/>
            <a:miter lim="800000"/>
            <a:headEnd/>
            <a:tailEnd/>
          </a:ln>
          <a:effectLst/>
        </p:spPr>
        <p:txBody>
          <a:bodyPr>
            <a:spAutoFit/>
          </a:bodyPr>
          <a:lstStyle/>
          <a:p>
            <a:pPr algn="ctr"/>
            <a:r>
              <a:rPr lang="en-US" sz="2800" b="1" dirty="0" smtClean="0">
                <a:solidFill>
                  <a:schemeClr val="tx1">
                    <a:lumMod val="75000"/>
                    <a:lumOff val="25000"/>
                  </a:schemeClr>
                </a:solidFill>
                <a:latin typeface="Arial" panose="020B0604020202020204" pitchFamily="34" charset="0"/>
                <a:cs typeface="Arial" panose="020B0604020202020204" pitchFamily="34" charset="0"/>
              </a:rPr>
              <a:t>Test Switch Specifications</a:t>
            </a:r>
            <a:endParaRPr lang="en-US"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Text Box 5"/>
          <p:cNvSpPr txBox="1">
            <a:spLocks noGrp="1" noChangeArrowheads="1"/>
          </p:cNvSpPr>
          <p:nvPr>
            <p:ph idx="1"/>
          </p:nvPr>
        </p:nvSpPr>
        <p:spPr bwMode="auto">
          <a:xfrm>
            <a:off x="685800" y="1371600"/>
            <a:ext cx="8077200" cy="3496342"/>
          </a:xfrm>
          <a:prstGeom prst="rect">
            <a:avLst/>
          </a:prstGeom>
          <a:noFill/>
          <a:ln w="9525">
            <a:noFill/>
            <a:miter lim="800000"/>
            <a:headEnd/>
            <a:tailEnd/>
          </a:ln>
          <a:effectLst/>
        </p:spPr>
        <p:txBody>
          <a:bodyPr wrap="square">
            <a:spAutoFit/>
          </a:bodyPr>
          <a:lstStyle/>
          <a:p>
            <a:pP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ANSI C12 Definitions</a:t>
            </a:r>
          </a:p>
          <a:p>
            <a:pP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Test Switch Materials</a:t>
            </a:r>
          </a:p>
          <a:p>
            <a:pP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Plating</a:t>
            </a:r>
          </a:p>
          <a:p>
            <a:pP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Barriers</a:t>
            </a:r>
          </a:p>
          <a:p>
            <a:pP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Wiring Connections</a:t>
            </a:r>
          </a:p>
          <a:p>
            <a:pP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What to look for</a:t>
            </a:r>
          </a:p>
          <a:p>
            <a:pP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Covers</a:t>
            </a:r>
          </a:p>
        </p:txBody>
      </p:sp>
      <p:pic>
        <p:nvPicPr>
          <p:cNvPr id="8" name="Picture 6" descr="tesco-meter-test-switches"/>
          <p:cNvPicPr>
            <a:picLocks noChangeAspect="1" noChangeArrowheads="1"/>
          </p:cNvPicPr>
          <p:nvPr/>
        </p:nvPicPr>
        <p:blipFill>
          <a:blip r:embed="rId4"/>
          <a:srcRect/>
          <a:stretch>
            <a:fillRect/>
          </a:stretch>
        </p:blipFill>
        <p:spPr bwMode="auto">
          <a:xfrm>
            <a:off x="4724400" y="1828800"/>
            <a:ext cx="4033838" cy="2662333"/>
          </a:xfrm>
          <a:prstGeom prst="rect">
            <a:avLst/>
          </a:prstGeom>
          <a:noFill/>
        </p:spPr>
      </p:pic>
    </p:spTree>
    <p:extLst>
      <p:ext uri="{BB962C8B-B14F-4D97-AF65-F5344CB8AC3E}">
        <p14:creationId xmlns:p14="http://schemas.microsoft.com/office/powerpoint/2010/main" val="4086754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609600" y="2209800"/>
            <a:ext cx="3124200" cy="1191095"/>
          </a:xfrm>
          <a:prstGeom prst="rect">
            <a:avLst/>
          </a:prstGeom>
          <a:noFill/>
          <a:ln w="9525">
            <a:noFill/>
            <a:miter lim="800000"/>
            <a:headEnd/>
            <a:tailEnd/>
          </a:ln>
          <a:effectLst/>
        </p:spPr>
        <p:txBody>
          <a:bodyPr wrap="square">
            <a:spAutoFit/>
          </a:bodyPr>
          <a:lstStyle/>
          <a:p>
            <a:pPr algn="ctr"/>
            <a:r>
              <a:rPr lang="en-US" sz="2800" b="1" dirty="0">
                <a:solidFill>
                  <a:schemeClr val="tx1">
                    <a:lumMod val="75000"/>
                    <a:lumOff val="25000"/>
                  </a:schemeClr>
                </a:solidFill>
                <a:latin typeface="Arial" panose="020B0604020202020204" pitchFamily="34" charset="0"/>
                <a:cs typeface="Arial" panose="020B0604020202020204" pitchFamily="34" charset="0"/>
              </a:rPr>
              <a:t>ANSI C12.9 </a:t>
            </a:r>
            <a:r>
              <a:rPr lang="en-US" sz="2800" b="1" dirty="0" smtClean="0">
                <a:solidFill>
                  <a:schemeClr val="tx1">
                    <a:lumMod val="75000"/>
                    <a:lumOff val="25000"/>
                  </a:schemeClr>
                </a:solidFill>
                <a:latin typeface="Arial" panose="020B0604020202020204" pitchFamily="34" charset="0"/>
                <a:cs typeface="Arial" panose="020B0604020202020204" pitchFamily="34" charset="0"/>
              </a:rPr>
              <a:t>Test </a:t>
            </a:r>
            <a:r>
              <a:rPr lang="en-US" sz="2800" b="1" dirty="0">
                <a:solidFill>
                  <a:schemeClr val="tx1">
                    <a:lumMod val="75000"/>
                    <a:lumOff val="25000"/>
                  </a:schemeClr>
                </a:solidFill>
                <a:latin typeface="Arial" panose="020B0604020202020204" pitchFamily="34" charset="0"/>
                <a:cs typeface="Arial" panose="020B0604020202020204" pitchFamily="34" charset="0"/>
              </a:rPr>
              <a:t>Switch Definitions</a:t>
            </a:r>
          </a:p>
        </p:txBody>
      </p:sp>
      <p:graphicFrame>
        <p:nvGraphicFramePr>
          <p:cNvPr id="7" name="Object 6"/>
          <p:cNvGraphicFramePr>
            <a:graphicFrameLocks noGrp="1" noChangeAspect="1"/>
          </p:cNvGraphicFramePr>
          <p:nvPr>
            <p:extLst>
              <p:ext uri="{D42A27DB-BD31-4B8C-83A1-F6EECF244321}">
                <p14:modId xmlns:p14="http://schemas.microsoft.com/office/powerpoint/2010/main" val="906180392"/>
              </p:ext>
            </p:extLst>
          </p:nvPr>
        </p:nvGraphicFramePr>
        <p:xfrm>
          <a:off x="4191000" y="152400"/>
          <a:ext cx="4703763" cy="6096000"/>
        </p:xfrm>
        <a:graphic>
          <a:graphicData uri="http://schemas.openxmlformats.org/presentationml/2006/ole">
            <mc:AlternateContent xmlns:mc="http://schemas.openxmlformats.org/markup-compatibility/2006">
              <mc:Choice xmlns:v="urn:schemas-microsoft-com:vml" Requires="v">
                <p:oleObj spid="_x0000_s1045" name="Document" r:id="rId3" imgW="6195728" imgH="8030362" progId="Word.Document.8">
                  <p:embed/>
                </p:oleObj>
              </mc:Choice>
              <mc:Fallback>
                <p:oleObj name="Document" r:id="rId3" imgW="6195728" imgH="8030362" progId="Word.Documen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52400"/>
                        <a:ext cx="4703763"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13750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MEMA Instructor Powerpoint Template for 2017" id="{AF448334-8E9A-466B-8635-E391AE252C34}" vid="{2F2B5C3B-3D6A-4EB0-B2D6-832F8853CD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UPDATED RMEMA Instructor Powerpoint Template for 2018</Template>
  <TotalTime>146</TotalTime>
  <Words>845</Words>
  <Application>Microsoft Office PowerPoint</Application>
  <PresentationFormat>On-screen Show (4:3)</PresentationFormat>
  <Paragraphs>116</Paragraphs>
  <Slides>18</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Retrospect</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ANSI C12.9 Test Switch Definitions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Name</dc:title>
  <dc:creator>Michele Gravel</dc:creator>
  <cp:lastModifiedBy>Dan Hollow</cp:lastModifiedBy>
  <cp:revision>27</cp:revision>
  <dcterms:created xsi:type="dcterms:W3CDTF">2018-02-13T20:13:38Z</dcterms:created>
  <dcterms:modified xsi:type="dcterms:W3CDTF">2018-02-14T00:14:18Z</dcterms:modified>
</cp:coreProperties>
</file>