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handoutMasterIdLst>
    <p:handoutMasterId r:id="rId34"/>
  </p:handoutMasterIdLst>
  <p:sldIdLst>
    <p:sldId id="349" r:id="rId2"/>
    <p:sldId id="310" r:id="rId3"/>
    <p:sldId id="309" r:id="rId4"/>
    <p:sldId id="315" r:id="rId5"/>
    <p:sldId id="321" r:id="rId6"/>
    <p:sldId id="320" r:id="rId7"/>
    <p:sldId id="322" r:id="rId8"/>
    <p:sldId id="318" r:id="rId9"/>
    <p:sldId id="317" r:id="rId10"/>
    <p:sldId id="319" r:id="rId11"/>
    <p:sldId id="316" r:id="rId12"/>
    <p:sldId id="324" r:id="rId13"/>
    <p:sldId id="347" r:id="rId14"/>
    <p:sldId id="323" r:id="rId15"/>
    <p:sldId id="329" r:id="rId16"/>
    <p:sldId id="335" r:id="rId17"/>
    <p:sldId id="336" r:id="rId18"/>
    <p:sldId id="344" r:id="rId19"/>
    <p:sldId id="343" r:id="rId20"/>
    <p:sldId id="342" r:id="rId21"/>
    <p:sldId id="341" r:id="rId22"/>
    <p:sldId id="339" r:id="rId23"/>
    <p:sldId id="338" r:id="rId24"/>
    <p:sldId id="337" r:id="rId25"/>
    <p:sldId id="345" r:id="rId26"/>
    <p:sldId id="328" r:id="rId27"/>
    <p:sldId id="327" r:id="rId28"/>
    <p:sldId id="326" r:id="rId29"/>
    <p:sldId id="325" r:id="rId30"/>
    <p:sldId id="334" r:id="rId31"/>
    <p:sldId id="351" r:id="rId32"/>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333333"/>
    <a:srgbClr val="292929"/>
    <a:srgbClr val="CC3300"/>
    <a:srgbClr val="003399"/>
    <a:srgbClr val="000099"/>
    <a:srgbClr val="3366FF"/>
    <a:srgbClr val="2F54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43" autoAdjust="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atin typeface="Arial" pitchFamily="34" charset="0"/>
              </a:defRPr>
            </a:lvl1pPr>
          </a:lstStyle>
          <a:p>
            <a:pPr>
              <a:defRPr/>
            </a:pPr>
            <a:endParaRPr lang="en-US" dirty="0"/>
          </a:p>
        </p:txBody>
      </p:sp>
      <p:sp>
        <p:nvSpPr>
          <p:cNvPr id="3" name="Date Placeholder 2"/>
          <p:cNvSpPr>
            <a:spLocks noGrp="1"/>
          </p:cNvSpPr>
          <p:nvPr>
            <p:ph type="dt" sz="quarter" idx="1"/>
          </p:nvPr>
        </p:nvSpPr>
        <p:spPr>
          <a:xfrm>
            <a:off x="5265738" y="0"/>
            <a:ext cx="4029075" cy="350838"/>
          </a:xfrm>
          <a:prstGeom prst="rect">
            <a:avLst/>
          </a:prstGeom>
        </p:spPr>
        <p:txBody>
          <a:bodyPr vert="horz" lIns="91440" tIns="45720" rIns="91440" bIns="45720" rtlCol="0"/>
          <a:lstStyle>
            <a:lvl1pPr algn="r">
              <a:defRPr sz="1200">
                <a:latin typeface="Arial" pitchFamily="34" charset="0"/>
              </a:defRPr>
            </a:lvl1pPr>
          </a:lstStyle>
          <a:p>
            <a:pPr>
              <a:defRPr/>
            </a:pPr>
            <a:fld id="{6DB113A4-1C1D-4826-BBCC-DE9A0621B737}" type="datetimeFigureOut">
              <a:rPr lang="en-US"/>
              <a:pPr>
                <a:defRPr/>
              </a:pPr>
              <a:t>2/19/2020</a:t>
            </a:fld>
            <a:endParaRPr lang="en-US" dirty="0"/>
          </a:p>
        </p:txBody>
      </p:sp>
      <p:sp>
        <p:nvSpPr>
          <p:cNvPr id="4" name="Footer Placeholder 3"/>
          <p:cNvSpPr>
            <a:spLocks noGrp="1"/>
          </p:cNvSpPr>
          <p:nvPr>
            <p:ph type="ftr" sz="quarter" idx="2"/>
          </p:nvPr>
        </p:nvSpPr>
        <p:spPr>
          <a:xfrm>
            <a:off x="0" y="6657975"/>
            <a:ext cx="4029075" cy="350838"/>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dirty="0"/>
          </a:p>
        </p:txBody>
      </p:sp>
      <p:sp>
        <p:nvSpPr>
          <p:cNvPr id="5" name="Slide Number Placeholder 4"/>
          <p:cNvSpPr>
            <a:spLocks noGrp="1"/>
          </p:cNvSpPr>
          <p:nvPr>
            <p:ph type="sldNum" sz="quarter" idx="3"/>
          </p:nvPr>
        </p:nvSpPr>
        <p:spPr>
          <a:xfrm>
            <a:off x="5265738" y="6657975"/>
            <a:ext cx="4029075" cy="350838"/>
          </a:xfrm>
          <a:prstGeom prst="rect">
            <a:avLst/>
          </a:prstGeom>
        </p:spPr>
        <p:txBody>
          <a:bodyPr vert="horz" lIns="91440" tIns="45720" rIns="91440" bIns="45720" rtlCol="0" anchor="b"/>
          <a:lstStyle>
            <a:lvl1pPr algn="r">
              <a:defRPr sz="1200">
                <a:latin typeface="Arial" pitchFamily="34" charset="0"/>
              </a:defRPr>
            </a:lvl1pPr>
          </a:lstStyle>
          <a:p>
            <a:pPr>
              <a:defRPr/>
            </a:pPr>
            <a:fld id="{AD6BCD70-DA22-4C87-B333-9D1382454B60}" type="slidenum">
              <a:rPr lang="en-US"/>
              <a:pPr>
                <a:defRPr/>
              </a:pPr>
              <a:t>‹#›</a:t>
            </a:fld>
            <a:endParaRPr lang="en-US" dirty="0"/>
          </a:p>
        </p:txBody>
      </p:sp>
    </p:spTree>
    <p:extLst>
      <p:ext uri="{BB962C8B-B14F-4D97-AF65-F5344CB8AC3E}">
        <p14:creationId xmlns:p14="http://schemas.microsoft.com/office/powerpoint/2010/main" val="1635841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dirty="0"/>
          </a:p>
        </p:txBody>
      </p:sp>
      <p:sp>
        <p:nvSpPr>
          <p:cNvPr id="21507" name="Rectangle 3"/>
          <p:cNvSpPr>
            <a:spLocks noGrp="1" noChangeArrowheads="1"/>
          </p:cNvSpPr>
          <p:nvPr>
            <p:ph type="dt" idx="1"/>
          </p:nvPr>
        </p:nvSpPr>
        <p:spPr bwMode="auto">
          <a:xfrm>
            <a:off x="5265738" y="0"/>
            <a:ext cx="4029075" cy="3508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dirty="0"/>
          </a:p>
        </p:txBody>
      </p:sp>
      <p:sp>
        <p:nvSpPr>
          <p:cNvPr id="33796"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930275" y="3330575"/>
            <a:ext cx="7435850" cy="31543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6657975"/>
            <a:ext cx="4029075" cy="3508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dirty="0"/>
          </a:p>
        </p:txBody>
      </p:sp>
      <p:sp>
        <p:nvSpPr>
          <p:cNvPr id="21511" name="Rectangle 7"/>
          <p:cNvSpPr>
            <a:spLocks noGrp="1" noChangeArrowheads="1"/>
          </p:cNvSpPr>
          <p:nvPr>
            <p:ph type="sldNum" sz="quarter" idx="5"/>
          </p:nvPr>
        </p:nvSpPr>
        <p:spPr bwMode="auto">
          <a:xfrm>
            <a:off x="5265738" y="6657975"/>
            <a:ext cx="4029075" cy="3508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023CDE80-BFCE-4811-9DAE-F14A4AE070D8}" type="slidenum">
              <a:rPr lang="en-US"/>
              <a:pPr>
                <a:defRPr/>
              </a:pPr>
              <a:t>‹#›</a:t>
            </a:fld>
            <a:endParaRPr lang="en-US" dirty="0"/>
          </a:p>
        </p:txBody>
      </p:sp>
    </p:spTree>
    <p:extLst>
      <p:ext uri="{BB962C8B-B14F-4D97-AF65-F5344CB8AC3E}">
        <p14:creationId xmlns:p14="http://schemas.microsoft.com/office/powerpoint/2010/main" val="8214231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5650" indent="-290513" eaLnBrk="0" hangingPunct="0">
              <a:spcBef>
                <a:spcPct val="30000"/>
              </a:spcBef>
              <a:defRPr sz="1200">
                <a:solidFill>
                  <a:schemeClr val="tx1"/>
                </a:solidFill>
                <a:latin typeface="Arial" charset="0"/>
              </a:defRPr>
            </a:lvl2pPr>
            <a:lvl3pPr marL="1163638" indent="-231775" eaLnBrk="0" hangingPunct="0">
              <a:spcBef>
                <a:spcPct val="30000"/>
              </a:spcBef>
              <a:defRPr sz="1200">
                <a:solidFill>
                  <a:schemeClr val="tx1"/>
                </a:solidFill>
                <a:latin typeface="Arial" charset="0"/>
              </a:defRPr>
            </a:lvl3pPr>
            <a:lvl4pPr marL="1630363" indent="-231775" eaLnBrk="0" hangingPunct="0">
              <a:spcBef>
                <a:spcPct val="30000"/>
              </a:spcBef>
              <a:defRPr sz="1200">
                <a:solidFill>
                  <a:schemeClr val="tx1"/>
                </a:solidFill>
                <a:latin typeface="Arial" charset="0"/>
              </a:defRPr>
            </a:lvl4pPr>
            <a:lvl5pPr marL="2095500" indent="-231775" eaLnBrk="0" hangingPunct="0">
              <a:spcBef>
                <a:spcPct val="30000"/>
              </a:spcBef>
              <a:defRPr sz="1200">
                <a:solidFill>
                  <a:schemeClr val="tx1"/>
                </a:solidFill>
                <a:latin typeface="Arial" charset="0"/>
              </a:defRPr>
            </a:lvl5pPr>
            <a:lvl6pPr marL="2552700" indent="-231775" eaLnBrk="0" fontAlgn="base" hangingPunct="0">
              <a:spcBef>
                <a:spcPct val="30000"/>
              </a:spcBef>
              <a:spcAft>
                <a:spcPct val="0"/>
              </a:spcAft>
              <a:defRPr sz="1200">
                <a:solidFill>
                  <a:schemeClr val="tx1"/>
                </a:solidFill>
                <a:latin typeface="Arial" charset="0"/>
              </a:defRPr>
            </a:lvl6pPr>
            <a:lvl7pPr marL="3009900" indent="-231775" eaLnBrk="0" fontAlgn="base" hangingPunct="0">
              <a:spcBef>
                <a:spcPct val="30000"/>
              </a:spcBef>
              <a:spcAft>
                <a:spcPct val="0"/>
              </a:spcAft>
              <a:defRPr sz="1200">
                <a:solidFill>
                  <a:schemeClr val="tx1"/>
                </a:solidFill>
                <a:latin typeface="Arial" charset="0"/>
              </a:defRPr>
            </a:lvl7pPr>
            <a:lvl8pPr marL="3467100" indent="-231775" eaLnBrk="0" fontAlgn="base" hangingPunct="0">
              <a:spcBef>
                <a:spcPct val="30000"/>
              </a:spcBef>
              <a:spcAft>
                <a:spcPct val="0"/>
              </a:spcAft>
              <a:defRPr sz="1200">
                <a:solidFill>
                  <a:schemeClr val="tx1"/>
                </a:solidFill>
                <a:latin typeface="Arial" charset="0"/>
              </a:defRPr>
            </a:lvl8pPr>
            <a:lvl9pPr marL="3924300" indent="-2317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8943C6-B503-4AA1-8858-EAFAC4A5CD81}" type="slidenum">
              <a:rPr lang="en-US" altLang="en-US" smtClean="0"/>
              <a:pPr eaLnBrk="1" hangingPunct="1">
                <a:spcBef>
                  <a:spcPct val="0"/>
                </a:spcBef>
              </a:pPr>
              <a:t>1</a:t>
            </a:fld>
            <a:endParaRPr lang="en-US" alt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5650" indent="-290513" eaLnBrk="0" hangingPunct="0">
              <a:spcBef>
                <a:spcPct val="30000"/>
              </a:spcBef>
              <a:defRPr sz="1200">
                <a:solidFill>
                  <a:schemeClr val="tx1"/>
                </a:solidFill>
                <a:latin typeface="Arial" charset="0"/>
              </a:defRPr>
            </a:lvl2pPr>
            <a:lvl3pPr marL="1163638" indent="-231775" eaLnBrk="0" hangingPunct="0">
              <a:spcBef>
                <a:spcPct val="30000"/>
              </a:spcBef>
              <a:defRPr sz="1200">
                <a:solidFill>
                  <a:schemeClr val="tx1"/>
                </a:solidFill>
                <a:latin typeface="Arial" charset="0"/>
              </a:defRPr>
            </a:lvl3pPr>
            <a:lvl4pPr marL="1630363" indent="-231775" eaLnBrk="0" hangingPunct="0">
              <a:spcBef>
                <a:spcPct val="30000"/>
              </a:spcBef>
              <a:defRPr sz="1200">
                <a:solidFill>
                  <a:schemeClr val="tx1"/>
                </a:solidFill>
                <a:latin typeface="Arial" charset="0"/>
              </a:defRPr>
            </a:lvl4pPr>
            <a:lvl5pPr marL="2095500" indent="-231775" eaLnBrk="0" hangingPunct="0">
              <a:spcBef>
                <a:spcPct val="30000"/>
              </a:spcBef>
              <a:defRPr sz="1200">
                <a:solidFill>
                  <a:schemeClr val="tx1"/>
                </a:solidFill>
                <a:latin typeface="Arial" charset="0"/>
              </a:defRPr>
            </a:lvl5pPr>
            <a:lvl6pPr marL="2552700" indent="-231775" eaLnBrk="0" fontAlgn="base" hangingPunct="0">
              <a:spcBef>
                <a:spcPct val="30000"/>
              </a:spcBef>
              <a:spcAft>
                <a:spcPct val="0"/>
              </a:spcAft>
              <a:defRPr sz="1200">
                <a:solidFill>
                  <a:schemeClr val="tx1"/>
                </a:solidFill>
                <a:latin typeface="Arial" charset="0"/>
              </a:defRPr>
            </a:lvl6pPr>
            <a:lvl7pPr marL="3009900" indent="-231775" eaLnBrk="0" fontAlgn="base" hangingPunct="0">
              <a:spcBef>
                <a:spcPct val="30000"/>
              </a:spcBef>
              <a:spcAft>
                <a:spcPct val="0"/>
              </a:spcAft>
              <a:defRPr sz="1200">
                <a:solidFill>
                  <a:schemeClr val="tx1"/>
                </a:solidFill>
                <a:latin typeface="Arial" charset="0"/>
              </a:defRPr>
            </a:lvl7pPr>
            <a:lvl8pPr marL="3467100" indent="-231775" eaLnBrk="0" fontAlgn="base" hangingPunct="0">
              <a:spcBef>
                <a:spcPct val="30000"/>
              </a:spcBef>
              <a:spcAft>
                <a:spcPct val="0"/>
              </a:spcAft>
              <a:defRPr sz="1200">
                <a:solidFill>
                  <a:schemeClr val="tx1"/>
                </a:solidFill>
                <a:latin typeface="Arial" charset="0"/>
              </a:defRPr>
            </a:lvl8pPr>
            <a:lvl9pPr marL="3924300" indent="-2317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970730D-EC94-4BCF-B975-16FBAE28FB3D}" type="slidenum">
              <a:rPr lang="en-US" altLang="en-US" smtClean="0"/>
              <a:pPr eaLnBrk="1" hangingPunct="1">
                <a:spcBef>
                  <a:spcPct val="0"/>
                </a:spcBef>
              </a:pPr>
              <a:t>31</a:t>
            </a:fld>
            <a:endParaRPr lang="en-US" alt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824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9824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33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8344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228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55409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930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9262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04088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2697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7862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95359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6"/>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848600" y="6169025"/>
            <a:ext cx="893763"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
            <a:extLst>
              <a:ext uri="{FF2B5EF4-FFF2-40B4-BE49-F238E27FC236}"/>
            </a:extLst>
          </p:cNvPr>
          <p:cNvSpPr txBox="1">
            <a:spLocks noChangeArrowheads="1"/>
          </p:cNvSpPr>
          <p:nvPr userDrawn="1"/>
        </p:nvSpPr>
        <p:spPr bwMode="auto">
          <a:xfrm>
            <a:off x="457200" y="6288088"/>
            <a:ext cx="8285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altLang="en-US" sz="1400" dirty="0" smtClean="0"/>
              <a:t>Slide </a:t>
            </a:r>
            <a:fld id="{69FCAA09-2345-4381-8C09-BE101DD9C6F0}" type="slidenum">
              <a:rPr lang="en-US" altLang="en-US" sz="1400" smtClean="0"/>
              <a:pPr algn="ctr">
                <a:defRPr/>
              </a:pPr>
              <a:t>‹#›</a:t>
            </a:fld>
            <a:endParaRPr lang="en-US" altLang="en-US" sz="1400" dirty="0" smtClean="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2.jpeg"/><Relationship Id="rId5" Type="http://schemas.openxmlformats.org/officeDocument/2006/relationships/image" Target="../media/image9.jpe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0.wmf"/><Relationship Id="rId5" Type="http://schemas.openxmlformats.org/officeDocument/2006/relationships/oleObject" Target="../embeddings/oleObject2.bin"/><Relationship Id="rId4" Type="http://schemas.openxmlformats.org/officeDocument/2006/relationships/image" Target="../media/image29.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tescometering.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4294967295"/>
          </p:nvPr>
        </p:nvSpPr>
        <p:spPr bwMode="auto">
          <a:xfrm>
            <a:off x="457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10/02/2012</a:t>
            </a:r>
          </a:p>
        </p:txBody>
      </p:sp>
      <p:sp>
        <p:nvSpPr>
          <p:cNvPr id="2051" name="Slide Number Placeholder 4"/>
          <p:cNvSpPr>
            <a:spLocks noGrp="1"/>
          </p:cNvSpPr>
          <p:nvPr>
            <p:ph type="sldNum" sz="quarter" idx="4294967295"/>
          </p:nvPr>
        </p:nvSpPr>
        <p:spPr bwMode="auto">
          <a:xfrm>
            <a:off x="3810000" y="6248400"/>
            <a:ext cx="10668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dirty="0"/>
              <a:t>Slide </a:t>
            </a:r>
            <a:fld id="{AEF0E3A3-5958-4BE5-8254-2F22E674D5F5}" type="slidenum">
              <a:rPr lang="en-US" altLang="en-US" sz="1400"/>
              <a:pPr algn="r" eaLnBrk="1" hangingPunct="1">
                <a:spcBef>
                  <a:spcPct val="0"/>
                </a:spcBef>
                <a:buFontTx/>
                <a:buNone/>
              </a:pPr>
              <a:t>1</a:t>
            </a:fld>
            <a:endParaRPr lang="en-US" altLang="en-US" sz="1400" dirty="0"/>
          </a:p>
        </p:txBody>
      </p:sp>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p>
        </p:txBody>
      </p:sp>
      <p:sp>
        <p:nvSpPr>
          <p:cNvPr id="2054" name="Rectangle 5"/>
          <p:cNvSpPr>
            <a:spLocks noChangeArrowheads="1"/>
          </p:cNvSpPr>
          <p:nvPr/>
        </p:nvSpPr>
        <p:spPr bwMode="auto">
          <a:xfrm>
            <a:off x="0" y="1371600"/>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2055" name="Text Box 4"/>
          <p:cNvSpPr txBox="1">
            <a:spLocks noChangeArrowheads="1"/>
          </p:cNvSpPr>
          <p:nvPr/>
        </p:nvSpPr>
        <p:spPr bwMode="auto">
          <a:xfrm>
            <a:off x="1981200" y="1676400"/>
            <a:ext cx="54864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3500" dirty="0" smtClean="0">
                <a:solidFill>
                  <a:srgbClr val="2F549D"/>
                </a:solidFill>
              </a:rPr>
              <a:t>Introduction to Transformer Rated Metering</a:t>
            </a:r>
            <a:endParaRPr lang="en-US" altLang="en-US" sz="3500" dirty="0">
              <a:solidFill>
                <a:srgbClr val="2F549D"/>
              </a:solidFill>
            </a:endParaRPr>
          </a:p>
        </p:txBody>
      </p:sp>
      <p:sp>
        <p:nvSpPr>
          <p:cNvPr id="2056" name="Text Box 10"/>
          <p:cNvSpPr txBox="1">
            <a:spLocks noChangeArrowheads="1"/>
          </p:cNvSpPr>
          <p:nvPr/>
        </p:nvSpPr>
        <p:spPr bwMode="auto">
          <a:xfrm>
            <a:off x="1295400" y="4648200"/>
            <a:ext cx="7620000"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bg1"/>
                </a:solidFill>
              </a:rPr>
              <a:t>Prepared by </a:t>
            </a:r>
            <a:r>
              <a:rPr lang="en-US" altLang="en-US" sz="2400" dirty="0" smtClean="0">
                <a:solidFill>
                  <a:schemeClr val="bg1"/>
                </a:solidFill>
              </a:rPr>
              <a:t>Tom Lawton, </a:t>
            </a:r>
            <a:r>
              <a:rPr lang="en-US" altLang="en-US" sz="2400" dirty="0">
                <a:solidFill>
                  <a:schemeClr val="bg1"/>
                </a:solidFill>
              </a:rPr>
              <a:t>TESCO</a:t>
            </a:r>
          </a:p>
          <a:p>
            <a:pPr algn="r" eaLnBrk="1" hangingPunct="1">
              <a:spcBef>
                <a:spcPct val="0"/>
              </a:spcBef>
              <a:buFontTx/>
              <a:buNone/>
            </a:pPr>
            <a:r>
              <a:rPr lang="en-US" altLang="en-US" sz="1600" dirty="0">
                <a:solidFill>
                  <a:schemeClr val="bg1"/>
                </a:solidFill>
              </a:rPr>
              <a:t>The Eastern Specialty Company</a:t>
            </a:r>
          </a:p>
          <a:p>
            <a:pPr algn="r" eaLnBrk="1" hangingPunct="1">
              <a:spcBef>
                <a:spcPct val="0"/>
              </a:spcBef>
              <a:buFontTx/>
              <a:buNone/>
            </a:pPr>
            <a:endParaRPr lang="en-US" altLang="en-US" sz="2400" dirty="0">
              <a:solidFill>
                <a:schemeClr val="bg1"/>
              </a:solidFill>
            </a:endParaRPr>
          </a:p>
          <a:p>
            <a:pPr algn="r" eaLnBrk="1" hangingPunct="1">
              <a:buFontTx/>
              <a:buNone/>
            </a:pPr>
            <a:r>
              <a:rPr lang="en-US" altLang="en-US" sz="1600" i="1" dirty="0">
                <a:solidFill>
                  <a:schemeClr val="bg1"/>
                </a:solidFill>
              </a:rPr>
              <a:t>for </a:t>
            </a:r>
            <a:r>
              <a:rPr lang="en-US" altLang="en-US" sz="1600" i="1" dirty="0" smtClean="0">
                <a:solidFill>
                  <a:schemeClr val="bg1"/>
                </a:solidFill>
              </a:rPr>
              <a:t>PREA Meter School</a:t>
            </a:r>
            <a:endParaRPr lang="en-US" altLang="en-US" sz="1600" i="1" dirty="0">
              <a:solidFill>
                <a:schemeClr val="bg1"/>
              </a:solidFill>
            </a:endParaRPr>
          </a:p>
          <a:p>
            <a:pPr algn="r" eaLnBrk="1" hangingPunct="1">
              <a:buFontTx/>
              <a:buNone/>
            </a:pPr>
            <a:r>
              <a:rPr lang="en-US" altLang="en-US" sz="1600" i="1" dirty="0" smtClean="0">
                <a:solidFill>
                  <a:schemeClr val="bg1"/>
                </a:solidFill>
              </a:rPr>
              <a:t>March </a:t>
            </a:r>
            <a:r>
              <a:rPr lang="en-US" altLang="en-US" sz="1600" i="1" dirty="0" smtClean="0">
                <a:solidFill>
                  <a:schemeClr val="bg1"/>
                </a:solidFill>
              </a:rPr>
              <a:t>10, </a:t>
            </a:r>
            <a:r>
              <a:rPr lang="en-US" altLang="en-US" sz="1600" i="1" dirty="0" smtClean="0">
                <a:solidFill>
                  <a:schemeClr val="bg1"/>
                </a:solidFill>
              </a:rPr>
              <a:t>2020</a:t>
            </a:r>
            <a:endParaRPr lang="en-US" altLang="en-US" sz="1600" i="1" dirty="0">
              <a:solidFill>
                <a:schemeClr val="bg1"/>
              </a:solidFill>
            </a:endParaRPr>
          </a:p>
          <a:p>
            <a:pPr algn="r" eaLnBrk="1" hangingPunct="1">
              <a:buFontTx/>
              <a:buNone/>
            </a:pPr>
            <a:r>
              <a:rPr lang="en-US" altLang="en-US" sz="1600" i="1" dirty="0" smtClean="0">
                <a:solidFill>
                  <a:schemeClr val="bg1"/>
                </a:solidFill>
              </a:rPr>
              <a:t>9:45 a.m. – 10:45 a.m.</a:t>
            </a:r>
            <a:endParaRPr lang="en-US" altLang="en-US" sz="1600" i="1" dirty="0">
              <a:solidFill>
                <a:schemeClr val="bg1"/>
              </a:solidFill>
            </a:endParaRPr>
          </a:p>
        </p:txBody>
      </p:sp>
      <p:pic>
        <p:nvPicPr>
          <p:cNvPr id="2057"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7975" y="1860550"/>
            <a:ext cx="2008188"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2927" y="1857686"/>
            <a:ext cx="1973748" cy="131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Testing at Transformer Rated Sites</a:t>
            </a:r>
          </a:p>
        </p:txBody>
      </p:sp>
      <p:sp>
        <p:nvSpPr>
          <p:cNvPr id="11267" name="Rectangle 8"/>
          <p:cNvSpPr>
            <a:spLocks noChangeArrowheads="1"/>
          </p:cNvSpPr>
          <p:nvPr/>
        </p:nvSpPr>
        <p:spPr bwMode="auto">
          <a:xfrm>
            <a:off x="762000" y="1066800"/>
            <a:ext cx="3962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800" dirty="0"/>
          </a:p>
          <a:p>
            <a:pPr eaLnBrk="1" hangingPunct="1">
              <a:spcBef>
                <a:spcPct val="0"/>
              </a:spcBef>
              <a:buFont typeface="Wingdings" pitchFamily="2" charset="2"/>
              <a:buChar char="ü"/>
            </a:pPr>
            <a:r>
              <a:rPr lang="en-US" altLang="en-US" sz="2800" dirty="0"/>
              <a:t>Meter Accuracy</a:t>
            </a:r>
          </a:p>
          <a:p>
            <a:pPr eaLnBrk="1" hangingPunct="1">
              <a:spcBef>
                <a:spcPct val="0"/>
              </a:spcBef>
              <a:buFont typeface="Wingdings" pitchFamily="2" charset="2"/>
              <a:buChar char="ü"/>
            </a:pPr>
            <a:r>
              <a:rPr lang="en-US" altLang="en-US" sz="2800" dirty="0"/>
              <a:t>Full Load</a:t>
            </a:r>
          </a:p>
          <a:p>
            <a:pPr eaLnBrk="1" hangingPunct="1">
              <a:spcBef>
                <a:spcPct val="0"/>
              </a:spcBef>
              <a:buFont typeface="Wingdings" pitchFamily="2" charset="2"/>
              <a:buChar char="ü"/>
            </a:pPr>
            <a:r>
              <a:rPr lang="en-US" altLang="en-US" sz="2800" dirty="0"/>
              <a:t>Light Load</a:t>
            </a:r>
          </a:p>
          <a:p>
            <a:pPr eaLnBrk="1" hangingPunct="1">
              <a:spcBef>
                <a:spcPct val="0"/>
              </a:spcBef>
              <a:buFont typeface="Wingdings" pitchFamily="2" charset="2"/>
              <a:buChar char="ü"/>
            </a:pPr>
            <a:r>
              <a:rPr lang="en-US" altLang="en-US" sz="2800" dirty="0"/>
              <a:t>Power Factor</a:t>
            </a:r>
          </a:p>
          <a:p>
            <a:pPr eaLnBrk="1" hangingPunct="1">
              <a:spcBef>
                <a:spcPct val="0"/>
              </a:spcBef>
              <a:buFont typeface="Wingdings" pitchFamily="2" charset="2"/>
              <a:buChar char="ü"/>
            </a:pPr>
            <a:r>
              <a:rPr lang="en-US" altLang="en-US" sz="2800" dirty="0"/>
              <a:t>CT Health</a:t>
            </a:r>
          </a:p>
          <a:p>
            <a:pPr eaLnBrk="1" hangingPunct="1">
              <a:spcBef>
                <a:spcPct val="0"/>
              </a:spcBef>
              <a:buFont typeface="Wingdings" pitchFamily="2" charset="2"/>
              <a:buChar char="ü"/>
            </a:pPr>
            <a:r>
              <a:rPr lang="en-US" altLang="en-US" sz="2800" dirty="0"/>
              <a:t>Burden Testing</a:t>
            </a:r>
          </a:p>
          <a:p>
            <a:pPr eaLnBrk="1" hangingPunct="1">
              <a:spcBef>
                <a:spcPct val="0"/>
              </a:spcBef>
              <a:buFont typeface="Wingdings" pitchFamily="2" charset="2"/>
              <a:buChar char="ü"/>
            </a:pPr>
            <a:r>
              <a:rPr lang="en-US" altLang="en-US" sz="2800" dirty="0"/>
              <a:t>Ratio Testing</a:t>
            </a:r>
          </a:p>
          <a:p>
            <a:pPr eaLnBrk="1" hangingPunct="1">
              <a:spcBef>
                <a:spcPct val="0"/>
              </a:spcBef>
              <a:buFont typeface="Wingdings" pitchFamily="2" charset="2"/>
              <a:buChar char="ü"/>
            </a:pPr>
            <a:r>
              <a:rPr lang="en-US" altLang="en-US" sz="2800" dirty="0"/>
              <a:t>Admittance Testing</a:t>
            </a:r>
          </a:p>
          <a:p>
            <a:pPr eaLnBrk="1" hangingPunct="1">
              <a:spcBef>
                <a:spcPct val="0"/>
              </a:spcBef>
              <a:buFont typeface="Wingdings" pitchFamily="2" charset="2"/>
              <a:buChar char="ü"/>
            </a:pPr>
            <a:r>
              <a:rPr lang="en-US" altLang="en-US" sz="2800" dirty="0"/>
              <a:t>Site Verification</a:t>
            </a:r>
          </a:p>
        </p:txBody>
      </p:sp>
      <p:pic>
        <p:nvPicPr>
          <p:cNvPr id="11268" name="Picture 8" descr="Meter Te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28775"/>
            <a:ext cx="30480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Fundamentals of Polyphase Field Meter Testing and Site Verification</a:t>
            </a:r>
          </a:p>
        </p:txBody>
      </p:sp>
      <p:sp>
        <p:nvSpPr>
          <p:cNvPr id="12291" name="Text Box 5"/>
          <p:cNvSpPr txBox="1">
            <a:spLocks noChangeArrowheads="1"/>
          </p:cNvSpPr>
          <p:nvPr/>
        </p:nvSpPr>
        <p:spPr bwMode="auto">
          <a:xfrm>
            <a:off x="-14288" y="1600200"/>
            <a:ext cx="9144001"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Functionality with Burden Present on the Secondary Loop</a:t>
            </a:r>
          </a:p>
        </p:txBody>
      </p:sp>
      <p:sp>
        <p:nvSpPr>
          <p:cNvPr id="12292" name="Text Box 11"/>
          <p:cNvSpPr txBox="1">
            <a:spLocks noChangeArrowheads="1"/>
          </p:cNvSpPr>
          <p:nvPr/>
        </p:nvSpPr>
        <p:spPr bwMode="auto">
          <a:xfrm>
            <a:off x="685800" y="2074863"/>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dirty="0">
                <a:solidFill>
                  <a:srgbClr val="000000"/>
                </a:solidFill>
              </a:rPr>
              <a:t>PHASE A</a:t>
            </a:r>
          </a:p>
        </p:txBody>
      </p:sp>
      <p:sp>
        <p:nvSpPr>
          <p:cNvPr id="12293" name="Line 10"/>
          <p:cNvSpPr>
            <a:spLocks noChangeShapeType="1"/>
          </p:cNvSpPr>
          <p:nvPr/>
        </p:nvSpPr>
        <p:spPr bwMode="auto">
          <a:xfrm>
            <a:off x="519113" y="2514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2294" name="Picture 6"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2055813"/>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113" y="2820988"/>
            <a:ext cx="168275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Line 14"/>
          <p:cNvSpPr>
            <a:spLocks noChangeShapeType="1"/>
          </p:cNvSpPr>
          <p:nvPr/>
        </p:nvSpPr>
        <p:spPr bwMode="auto">
          <a:xfrm flipV="1">
            <a:off x="3492500" y="2832100"/>
            <a:ext cx="0" cy="33401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297" name="Line 15"/>
          <p:cNvSpPr>
            <a:spLocks noChangeShapeType="1"/>
          </p:cNvSpPr>
          <p:nvPr/>
        </p:nvSpPr>
        <p:spPr bwMode="auto">
          <a:xfrm flipV="1">
            <a:off x="3581400" y="2851150"/>
            <a:ext cx="0" cy="32448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2298" name="Picture 35" descr="swi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700" y="4022725"/>
            <a:ext cx="2971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Line 21"/>
          <p:cNvSpPr>
            <a:spLocks noChangeShapeType="1"/>
          </p:cNvSpPr>
          <p:nvPr/>
        </p:nvSpPr>
        <p:spPr bwMode="auto">
          <a:xfrm flipH="1" flipV="1">
            <a:off x="3492500" y="61722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300" name="Line 20"/>
          <p:cNvSpPr>
            <a:spLocks noChangeShapeType="1"/>
          </p:cNvSpPr>
          <p:nvPr/>
        </p:nvSpPr>
        <p:spPr bwMode="auto">
          <a:xfrm flipH="1" flipV="1">
            <a:off x="3581400" y="60960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2301" name="Picture 9" descr="9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6550" y="57023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Text Box 34"/>
          <p:cNvSpPr txBox="1">
            <a:spLocks noChangeArrowheads="1"/>
          </p:cNvSpPr>
          <p:nvPr/>
        </p:nvSpPr>
        <p:spPr bwMode="auto">
          <a:xfrm>
            <a:off x="5181600" y="2878138"/>
            <a:ext cx="3733800"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2000" dirty="0">
                <a:solidFill>
                  <a:srgbClr val="000000"/>
                </a:solidFill>
              </a:rPr>
              <a:t>Some burden will always be present – junctions, meter coils, test switches, cables, etc.</a:t>
            </a:r>
          </a:p>
          <a:p>
            <a:pPr eaLnBrk="1" hangingPunct="1">
              <a:spcBef>
                <a:spcPct val="0"/>
              </a:spcBef>
            </a:pPr>
            <a:r>
              <a:rPr lang="en-US" altLang="en-US" sz="2000" dirty="0">
                <a:solidFill>
                  <a:srgbClr val="000000"/>
                </a:solidFill>
              </a:rPr>
              <a:t>CT’s must be able to maintain an accurate ratio with burden on the secondary.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Fundamentals of Polyphase Field Meter Testing and Site Verification</a:t>
            </a:r>
          </a:p>
        </p:txBody>
      </p:sp>
      <p:sp>
        <p:nvSpPr>
          <p:cNvPr id="13315" name="Subtitle 2"/>
          <p:cNvSpPr txBox="1">
            <a:spLocks/>
          </p:cNvSpPr>
          <p:nvPr/>
        </p:nvSpPr>
        <p:spPr bwMode="auto">
          <a:xfrm>
            <a:off x="517525" y="1524000"/>
            <a:ext cx="8108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FontTx/>
              <a:buNone/>
            </a:pPr>
            <a:endParaRPr lang="en-US" altLang="en-US" sz="1700" dirty="0"/>
          </a:p>
          <a:p>
            <a:pPr eaLnBrk="1" hangingPunct="1">
              <a:lnSpc>
                <a:spcPct val="80000"/>
              </a:lnSpc>
              <a:buFontTx/>
              <a:buNone/>
            </a:pPr>
            <a:r>
              <a:rPr lang="en-US" altLang="en-US" sz="2000" dirty="0">
                <a:cs typeface="Arial" charset="0"/>
              </a:rPr>
              <a:t>Functionality with Burden Present on the Secondary Loop</a:t>
            </a:r>
          </a:p>
        </p:txBody>
      </p:sp>
      <p:pic>
        <p:nvPicPr>
          <p:cNvPr id="13316" name="Picture 15"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5" y="3200400"/>
            <a:ext cx="33528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2"/>
          <p:cNvSpPr>
            <a:spLocks noChangeArrowheads="1"/>
          </p:cNvSpPr>
          <p:nvPr/>
        </p:nvSpPr>
        <p:spPr bwMode="auto">
          <a:xfrm>
            <a:off x="4381500" y="3200400"/>
            <a:ext cx="4572000" cy="23383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dirty="0"/>
              <a:t>Example Burden Spec:</a:t>
            </a:r>
          </a:p>
          <a:p>
            <a:pPr algn="ctr" eaLnBrk="1" hangingPunct="1">
              <a:spcBef>
                <a:spcPct val="0"/>
              </a:spcBef>
              <a:buFontTx/>
              <a:buNone/>
            </a:pPr>
            <a:r>
              <a:rPr lang="en-US" altLang="en-US" sz="2800" dirty="0"/>
              <a:t>0.3% @ B0.1, B0.2, B0.5</a:t>
            </a:r>
          </a:p>
          <a:p>
            <a:pPr algn="ctr" eaLnBrk="1" hangingPunct="1">
              <a:spcBef>
                <a:spcPct val="0"/>
              </a:spcBef>
              <a:buFontTx/>
              <a:buNone/>
            </a:pPr>
            <a:r>
              <a:rPr lang="en-US" altLang="en-US" sz="1800" dirty="0"/>
              <a:t>or</a:t>
            </a:r>
          </a:p>
          <a:p>
            <a:pPr algn="ctr" eaLnBrk="1" hangingPunct="1">
              <a:spcBef>
                <a:spcPct val="0"/>
              </a:spcBef>
              <a:buFontTx/>
              <a:buNone/>
            </a:pPr>
            <a:r>
              <a:rPr lang="en-US" altLang="en-US" sz="1800" dirty="0"/>
              <a:t>There should be less than the 0.3% change in secondary current from initial (“0” burden) reading, when up to 0.5 Ohms of burden is applied</a:t>
            </a:r>
          </a:p>
        </p:txBody>
      </p:sp>
      <p:sp>
        <p:nvSpPr>
          <p:cNvPr id="13318" name="AutoShape 17"/>
          <p:cNvSpPr>
            <a:spLocks noChangeArrowheads="1"/>
          </p:cNvSpPr>
          <p:nvPr/>
        </p:nvSpPr>
        <p:spPr bwMode="auto">
          <a:xfrm rot="-262492">
            <a:off x="2330450" y="2441575"/>
            <a:ext cx="4102100" cy="855663"/>
          </a:xfrm>
          <a:prstGeom prst="curvedDownArrow">
            <a:avLst>
              <a:gd name="adj1" fmla="val 63344"/>
              <a:gd name="adj2" fmla="val 12668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7" name="Rectangle 2"/>
          <p:cNvSpPr txBox="1">
            <a:spLocks noChangeArrowheads="1"/>
          </p:cNvSpPr>
          <p:nvPr/>
        </p:nvSpPr>
        <p:spPr bwMode="auto">
          <a:xfrm>
            <a:off x="396875" y="2286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000" kern="0" dirty="0" smtClean="0">
                <a:solidFill>
                  <a:schemeClr val="bg1"/>
                </a:solidFill>
              </a:rPr>
              <a:t>Fundamentals of Polyphase Field Meter Testing and Site Verification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Fundamentals of Polyphase Field Meter Testing and Site Verification</a:t>
            </a:r>
          </a:p>
        </p:txBody>
      </p:sp>
      <p:sp>
        <p:nvSpPr>
          <p:cNvPr id="14339" name="Subtitle 2"/>
          <p:cNvSpPr txBox="1">
            <a:spLocks/>
          </p:cNvSpPr>
          <p:nvPr/>
        </p:nvSpPr>
        <p:spPr bwMode="auto">
          <a:xfrm>
            <a:off x="517525" y="1524000"/>
            <a:ext cx="8108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FontTx/>
              <a:buNone/>
            </a:pPr>
            <a:endParaRPr lang="en-US" altLang="en-US" sz="1700" dirty="0"/>
          </a:p>
        </p:txBody>
      </p:sp>
      <p:sp>
        <p:nvSpPr>
          <p:cNvPr id="7" name="Rectangle 2"/>
          <p:cNvSpPr txBox="1">
            <a:spLocks noChangeArrowheads="1"/>
          </p:cNvSpPr>
          <p:nvPr/>
        </p:nvSpPr>
        <p:spPr bwMode="auto">
          <a:xfrm>
            <a:off x="396875" y="2286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000" kern="0" dirty="0" smtClean="0">
                <a:solidFill>
                  <a:schemeClr val="bg1"/>
                </a:solidFill>
              </a:rPr>
              <a:t>Current Transformers Conceptual Representation</a:t>
            </a:r>
          </a:p>
        </p:txBody>
      </p:sp>
      <p:pic>
        <p:nvPicPr>
          <p:cNvPr id="14341"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381000" y="1885950"/>
            <a:ext cx="3349625" cy="38703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438" y="2271713"/>
            <a:ext cx="5027612" cy="19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1463" y="4308475"/>
            <a:ext cx="4510087"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4" name="Rectangle 1"/>
          <p:cNvSpPr>
            <a:spLocks noChangeArrowheads="1"/>
          </p:cNvSpPr>
          <p:nvPr/>
        </p:nvSpPr>
        <p:spPr bwMode="auto">
          <a:xfrm>
            <a:off x="4511675" y="5721350"/>
            <a:ext cx="2492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Real, with core losses </a:t>
            </a:r>
          </a:p>
        </p:txBody>
      </p:sp>
      <p:sp>
        <p:nvSpPr>
          <p:cNvPr id="14345" name="Rectangle 2"/>
          <p:cNvSpPr>
            <a:spLocks noChangeArrowheads="1"/>
          </p:cNvSpPr>
          <p:nvPr/>
        </p:nvSpPr>
        <p:spPr bwMode="auto">
          <a:xfrm>
            <a:off x="4448175" y="1763713"/>
            <a:ext cx="1827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Ideal. No losses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Fundamentals of Polyphase Field Meter Testing and Site Verification</a:t>
            </a:r>
          </a:p>
        </p:txBody>
      </p:sp>
      <p:sp>
        <p:nvSpPr>
          <p:cNvPr id="15363" name="Subtitle 2"/>
          <p:cNvSpPr>
            <a:spLocks noGrp="1"/>
          </p:cNvSpPr>
          <p:nvPr>
            <p:ph idx="4294967295"/>
          </p:nvPr>
        </p:nvSpPr>
        <p:spPr>
          <a:xfrm>
            <a:off x="457200" y="1447800"/>
            <a:ext cx="8458200" cy="457200"/>
          </a:xfrm>
        </p:spPr>
        <p:txBody>
          <a:bodyPr/>
          <a:lstStyle/>
          <a:p>
            <a:pPr eaLnBrk="1" hangingPunct="1">
              <a:buFontTx/>
              <a:buNone/>
            </a:pPr>
            <a:r>
              <a:rPr lang="en-US" altLang="en-US" sz="1600" dirty="0" smtClean="0">
                <a:cs typeface="Arial" charset="0"/>
              </a:rPr>
              <a:t>Functionality with Burden Present on the Secondary Loop</a:t>
            </a:r>
          </a:p>
        </p:txBody>
      </p:sp>
      <p:sp>
        <p:nvSpPr>
          <p:cNvPr id="15364" name="Text Box 3"/>
          <p:cNvSpPr txBox="1">
            <a:spLocks noChangeArrowheads="1"/>
          </p:cNvSpPr>
          <p:nvPr/>
        </p:nvSpPr>
        <p:spPr bwMode="auto">
          <a:xfrm>
            <a:off x="533400" y="1981200"/>
            <a:ext cx="4648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dirty="0">
                <a:solidFill>
                  <a:srgbClr val="000000"/>
                </a:solidFill>
              </a:rPr>
              <a:t>0.3% @ B0.1, B0.2, B0.5</a:t>
            </a:r>
          </a:p>
        </p:txBody>
      </p:sp>
      <p:graphicFrame>
        <p:nvGraphicFramePr>
          <p:cNvPr id="15365" name="Object 1"/>
          <p:cNvGraphicFramePr>
            <a:graphicFrameLocks noGrp="1" noChangeAspect="1"/>
          </p:cNvGraphicFramePr>
          <p:nvPr/>
        </p:nvGraphicFramePr>
        <p:xfrm>
          <a:off x="609600" y="2514600"/>
          <a:ext cx="4648200" cy="3178175"/>
        </p:xfrm>
        <a:graphic>
          <a:graphicData uri="http://schemas.openxmlformats.org/presentationml/2006/ole">
            <mc:AlternateContent xmlns:mc="http://schemas.openxmlformats.org/markup-compatibility/2006">
              <mc:Choice xmlns:v="urn:schemas-microsoft-com:vml" Requires="v">
                <p:oleObj spid="_x0000_s15406" name="Chart" r:id="rId3" imgW="3829111" imgH="2619435" progId="Excel.Chart.8">
                  <p:embed/>
                </p:oleObj>
              </mc:Choice>
              <mc:Fallback>
                <p:oleObj name="Chart" r:id="rId3" imgW="3829111" imgH="2619435" progId="Excel.Chart.8">
                  <p:embed/>
                  <p:pic>
                    <p:nvPicPr>
                      <p:cNvPr id="0" name="Object 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514600"/>
                        <a:ext cx="4648200"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6" name="Text Box 9"/>
          <p:cNvSpPr txBox="1">
            <a:spLocks noChangeArrowheads="1"/>
          </p:cNvSpPr>
          <p:nvPr/>
        </p:nvSpPr>
        <p:spPr bwMode="auto">
          <a:xfrm>
            <a:off x="5697538" y="1785938"/>
            <a:ext cx="2971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dirty="0">
                <a:solidFill>
                  <a:srgbClr val="000000"/>
                </a:solidFill>
              </a:rPr>
              <a:t>Initial Reading = 5Amps</a:t>
            </a:r>
          </a:p>
          <a:p>
            <a:pPr algn="ctr" eaLnBrk="1" hangingPunct="1">
              <a:spcBef>
                <a:spcPct val="0"/>
              </a:spcBef>
              <a:buFontTx/>
              <a:buNone/>
            </a:pPr>
            <a:r>
              <a:rPr lang="en-US" altLang="en-US" sz="2000" dirty="0">
                <a:solidFill>
                  <a:srgbClr val="000000"/>
                </a:solidFill>
              </a:rPr>
              <a:t>0.3% x 5A = 0.015A</a:t>
            </a:r>
          </a:p>
          <a:p>
            <a:pPr algn="ctr" eaLnBrk="1" hangingPunct="1">
              <a:spcBef>
                <a:spcPct val="0"/>
              </a:spcBef>
              <a:buFontTx/>
              <a:buNone/>
            </a:pPr>
            <a:r>
              <a:rPr lang="en-US" altLang="en-US" sz="2000" dirty="0">
                <a:solidFill>
                  <a:srgbClr val="000000"/>
                </a:solidFill>
              </a:rPr>
              <a:t>5A – 0.015 = 4.985A</a:t>
            </a:r>
          </a:p>
        </p:txBody>
      </p:sp>
      <p:graphicFrame>
        <p:nvGraphicFramePr>
          <p:cNvPr id="7" name="Group 120"/>
          <p:cNvGraphicFramePr>
            <a:graphicFrameLocks/>
          </p:cNvGraphicFramePr>
          <p:nvPr/>
        </p:nvGraphicFramePr>
        <p:xfrm>
          <a:off x="5862638" y="3048000"/>
          <a:ext cx="2819400" cy="2697164"/>
        </p:xfrm>
        <a:graphic>
          <a:graphicData uri="http://schemas.openxmlformats.org/drawingml/2006/table">
            <a:tbl>
              <a:tblPr/>
              <a:tblGrid>
                <a:gridCol w="1409700"/>
                <a:gridCol w="1409700"/>
              </a:tblGrid>
              <a:tr h="454024">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Burden</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Reading</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5.0000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0.1</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4.9999</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0.2</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4.9950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0.5</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4.9900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1</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4.9800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2</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4.9500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4</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4.0000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8</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0.8000</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1750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26416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5"/>
          <p:cNvSpPr txBox="1">
            <a:spLocks noChangeArrowheads="1"/>
          </p:cNvSpPr>
          <p:nvPr/>
        </p:nvSpPr>
        <p:spPr bwMode="auto">
          <a:xfrm>
            <a:off x="0" y="14986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dirty="0">
                <a:solidFill>
                  <a:srgbClr val="000000"/>
                </a:solidFill>
              </a:rPr>
              <a:t>Ratio of Primary Current to Secondary Current</a:t>
            </a:r>
          </a:p>
        </p:txBody>
      </p:sp>
      <p:pic>
        <p:nvPicPr>
          <p:cNvPr id="16389" name="Picture 6" descr="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2108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9" descr="9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57912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Line 10"/>
          <p:cNvSpPr>
            <a:spLocks noChangeShapeType="1"/>
          </p:cNvSpPr>
          <p:nvPr/>
        </p:nvSpPr>
        <p:spPr bwMode="auto">
          <a:xfrm>
            <a:off x="457200" y="2641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2" name="Text Box 13"/>
          <p:cNvSpPr txBox="1">
            <a:spLocks noChangeArrowheads="1"/>
          </p:cNvSpPr>
          <p:nvPr/>
        </p:nvSpPr>
        <p:spPr bwMode="auto">
          <a:xfrm>
            <a:off x="0" y="22606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dirty="0">
                <a:solidFill>
                  <a:srgbClr val="000000"/>
                </a:solidFill>
              </a:rPr>
              <a:t>PHASE A</a:t>
            </a:r>
          </a:p>
        </p:txBody>
      </p:sp>
      <p:sp>
        <p:nvSpPr>
          <p:cNvPr id="16393" name="Text Box 14"/>
          <p:cNvSpPr txBox="1">
            <a:spLocks noChangeArrowheads="1"/>
          </p:cNvSpPr>
          <p:nvPr/>
        </p:nvSpPr>
        <p:spPr bwMode="auto">
          <a:xfrm>
            <a:off x="533400" y="1955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dirty="0">
                <a:solidFill>
                  <a:srgbClr val="000000"/>
                </a:solidFill>
              </a:rPr>
              <a:t>SOURCE</a:t>
            </a:r>
          </a:p>
        </p:txBody>
      </p:sp>
      <p:sp>
        <p:nvSpPr>
          <p:cNvPr id="16394" name="Text Box 17"/>
          <p:cNvSpPr txBox="1">
            <a:spLocks noChangeArrowheads="1"/>
          </p:cNvSpPr>
          <p:nvPr/>
        </p:nvSpPr>
        <p:spPr bwMode="auto">
          <a:xfrm>
            <a:off x="7315200" y="20320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dirty="0">
                <a:solidFill>
                  <a:srgbClr val="000000"/>
                </a:solidFill>
              </a:rPr>
              <a:t>LOAD</a:t>
            </a:r>
          </a:p>
        </p:txBody>
      </p:sp>
      <p:sp>
        <p:nvSpPr>
          <p:cNvPr id="16395" name="Line 18"/>
          <p:cNvSpPr>
            <a:spLocks noChangeShapeType="1"/>
          </p:cNvSpPr>
          <p:nvPr/>
        </p:nvSpPr>
        <p:spPr bwMode="auto">
          <a:xfrm flipV="1">
            <a:off x="2971800" y="2260600"/>
            <a:ext cx="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6" name="Line 19"/>
          <p:cNvSpPr>
            <a:spLocks noChangeShapeType="1"/>
          </p:cNvSpPr>
          <p:nvPr/>
        </p:nvSpPr>
        <p:spPr bwMode="auto">
          <a:xfrm flipV="1">
            <a:off x="3124200" y="2260600"/>
            <a:ext cx="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7" name="Line 20"/>
          <p:cNvSpPr>
            <a:spLocks noChangeShapeType="1"/>
          </p:cNvSpPr>
          <p:nvPr/>
        </p:nvSpPr>
        <p:spPr bwMode="auto">
          <a:xfrm flipV="1">
            <a:off x="4343400" y="2870200"/>
            <a:ext cx="0" cy="3124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8" name="Line 21"/>
          <p:cNvSpPr>
            <a:spLocks noChangeShapeType="1"/>
          </p:cNvSpPr>
          <p:nvPr/>
        </p:nvSpPr>
        <p:spPr bwMode="auto">
          <a:xfrm flipV="1">
            <a:off x="4525963" y="2644775"/>
            <a:ext cx="0" cy="3200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9" name="Line 22"/>
          <p:cNvSpPr>
            <a:spLocks noChangeShapeType="1"/>
          </p:cNvSpPr>
          <p:nvPr/>
        </p:nvSpPr>
        <p:spPr bwMode="auto">
          <a:xfrm flipV="1">
            <a:off x="5867400" y="3403600"/>
            <a:ext cx="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0" name="Line 23"/>
          <p:cNvSpPr>
            <a:spLocks noChangeShapeType="1"/>
          </p:cNvSpPr>
          <p:nvPr/>
        </p:nvSpPr>
        <p:spPr bwMode="auto">
          <a:xfrm flipV="1">
            <a:off x="6019800" y="3479800"/>
            <a:ext cx="0" cy="2819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1" name="Line 24"/>
          <p:cNvSpPr>
            <a:spLocks noChangeShapeType="1"/>
          </p:cNvSpPr>
          <p:nvPr/>
        </p:nvSpPr>
        <p:spPr bwMode="auto">
          <a:xfrm flipH="1" flipV="1">
            <a:off x="3124200" y="61468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2" name="Line 25"/>
          <p:cNvSpPr>
            <a:spLocks noChangeShapeType="1"/>
          </p:cNvSpPr>
          <p:nvPr/>
        </p:nvSpPr>
        <p:spPr bwMode="auto">
          <a:xfrm flipH="1" flipV="1">
            <a:off x="2971800" y="6299200"/>
            <a:ext cx="914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3" name="Line 26"/>
          <p:cNvSpPr>
            <a:spLocks noChangeShapeType="1"/>
          </p:cNvSpPr>
          <p:nvPr/>
        </p:nvSpPr>
        <p:spPr bwMode="auto">
          <a:xfrm flipH="1" flipV="1">
            <a:off x="4800600" y="6146800"/>
            <a:ext cx="1066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4" name="Line 27"/>
          <p:cNvSpPr>
            <a:spLocks noChangeShapeType="1"/>
          </p:cNvSpPr>
          <p:nvPr/>
        </p:nvSpPr>
        <p:spPr bwMode="auto">
          <a:xfrm flipH="1" flipV="1">
            <a:off x="4876800" y="6299200"/>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5" name="Text Box 28"/>
          <p:cNvSpPr txBox="1">
            <a:spLocks noChangeArrowheads="1"/>
          </p:cNvSpPr>
          <p:nvPr/>
        </p:nvSpPr>
        <p:spPr bwMode="auto">
          <a:xfrm>
            <a:off x="3276600" y="2260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400A</a:t>
            </a:r>
          </a:p>
        </p:txBody>
      </p:sp>
      <p:sp>
        <p:nvSpPr>
          <p:cNvPr id="16406" name="Text Box 29"/>
          <p:cNvSpPr txBox="1">
            <a:spLocks noChangeArrowheads="1"/>
          </p:cNvSpPr>
          <p:nvPr/>
        </p:nvSpPr>
        <p:spPr bwMode="auto">
          <a:xfrm>
            <a:off x="4495800" y="27940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400A</a:t>
            </a:r>
          </a:p>
        </p:txBody>
      </p:sp>
      <p:sp>
        <p:nvSpPr>
          <p:cNvPr id="16407" name="Text Box 30"/>
          <p:cNvSpPr txBox="1">
            <a:spLocks noChangeArrowheads="1"/>
          </p:cNvSpPr>
          <p:nvPr/>
        </p:nvSpPr>
        <p:spPr bwMode="auto">
          <a:xfrm>
            <a:off x="6019800" y="33274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400A</a:t>
            </a:r>
          </a:p>
        </p:txBody>
      </p:sp>
      <p:sp>
        <p:nvSpPr>
          <p:cNvPr id="16408" name="Text Box 31"/>
          <p:cNvSpPr txBox="1">
            <a:spLocks noChangeArrowheads="1"/>
          </p:cNvSpPr>
          <p:nvPr/>
        </p:nvSpPr>
        <p:spPr bwMode="auto">
          <a:xfrm>
            <a:off x="4495800" y="5003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5A</a:t>
            </a:r>
          </a:p>
        </p:txBody>
      </p:sp>
      <p:sp>
        <p:nvSpPr>
          <p:cNvPr id="16409" name="Text Box 32"/>
          <p:cNvSpPr txBox="1">
            <a:spLocks noChangeArrowheads="1"/>
          </p:cNvSpPr>
          <p:nvPr/>
        </p:nvSpPr>
        <p:spPr bwMode="auto">
          <a:xfrm>
            <a:off x="3124200" y="5003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5A</a:t>
            </a:r>
          </a:p>
        </p:txBody>
      </p:sp>
      <p:pic>
        <p:nvPicPr>
          <p:cNvPr id="16410" name="Picture 33" descr="swit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9675" y="4006850"/>
            <a:ext cx="39624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1" name="Picture 36" descr="cla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2260600"/>
            <a:ext cx="6699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2" name="Text Box 37"/>
          <p:cNvSpPr txBox="1">
            <a:spLocks noChangeArrowheads="1"/>
          </p:cNvSpPr>
          <p:nvPr/>
        </p:nvSpPr>
        <p:spPr bwMode="auto">
          <a:xfrm>
            <a:off x="457200" y="5384800"/>
            <a:ext cx="1905000" cy="36988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dirty="0">
                <a:solidFill>
                  <a:srgbClr val="000000"/>
                </a:solidFill>
              </a:rPr>
              <a:t>Calculate Ratio</a:t>
            </a:r>
          </a:p>
        </p:txBody>
      </p:sp>
      <p:sp>
        <p:nvSpPr>
          <p:cNvPr id="16413" name="AutoShape 38"/>
          <p:cNvSpPr>
            <a:spLocks noChangeArrowheads="1"/>
          </p:cNvSpPr>
          <p:nvPr/>
        </p:nvSpPr>
        <p:spPr bwMode="auto">
          <a:xfrm rot="6382513">
            <a:off x="965200" y="4495800"/>
            <a:ext cx="1346200" cy="381000"/>
          </a:xfrm>
          <a:prstGeom prst="rightArrow">
            <a:avLst>
              <a:gd name="adj1" fmla="val 50000"/>
              <a:gd name="adj2" fmla="val 88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16414" name="AutoShape 39"/>
          <p:cNvSpPr>
            <a:spLocks noChangeArrowheads="1"/>
          </p:cNvSpPr>
          <p:nvPr/>
        </p:nvSpPr>
        <p:spPr bwMode="auto">
          <a:xfrm rot="9410818">
            <a:off x="2438400" y="4927600"/>
            <a:ext cx="1346200" cy="381000"/>
          </a:xfrm>
          <a:prstGeom prst="rightArrow">
            <a:avLst>
              <a:gd name="adj1" fmla="val 50000"/>
              <a:gd name="adj2" fmla="val 88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pic>
        <p:nvPicPr>
          <p:cNvPr id="16415"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67575" y="3022600"/>
            <a:ext cx="1700213"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6"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Fundamentals of Polyphase Field Meter Testing and Site Verification</a:t>
            </a:r>
          </a:p>
        </p:txBody>
      </p:sp>
    </p:spTree>
    <p:custDataLst>
      <p:tags r:id="rId1"/>
    </p:custDataLst>
  </p:cSld>
  <p:clrMapOvr>
    <a:masterClrMapping/>
  </p:clrMapOvr>
  <p:transition spd="slow" advClick="0" advTm="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Three Phase Power</a:t>
            </a:r>
            <a:br>
              <a:rPr lang="en-US" altLang="en-US" sz="3000" dirty="0" smtClean="0">
                <a:solidFill>
                  <a:schemeClr val="bg1"/>
                </a:solidFill>
              </a:rPr>
            </a:br>
            <a:r>
              <a:rPr lang="en-US" altLang="en-US" sz="3000" dirty="0" smtClean="0">
                <a:solidFill>
                  <a:schemeClr val="bg1"/>
                </a:solidFill>
              </a:rPr>
              <a:t>Blondel’s Theorem</a:t>
            </a:r>
          </a:p>
        </p:txBody>
      </p:sp>
      <p:sp>
        <p:nvSpPr>
          <p:cNvPr id="17411" name="Rectangle 1"/>
          <p:cNvSpPr>
            <a:spLocks noChangeArrowheads="1"/>
          </p:cNvSpPr>
          <p:nvPr/>
        </p:nvSpPr>
        <p:spPr bwMode="auto">
          <a:xfrm>
            <a:off x="457200" y="1524000"/>
            <a:ext cx="8229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cs typeface="Arial" charset="0"/>
              </a:rPr>
              <a:t>The theory of polyphase watthour metering was first set forth on a scientific basis in 1893 by Andre E. Blondel, engineer and mathematician. His theorem applies to the measurement of real power in a polyphase system of any number of wires. The theorem is as follows:</a:t>
            </a:r>
            <a:r>
              <a:rPr lang="en-US" altLang="en-US" sz="2000" dirty="0">
                <a:cs typeface="Arial" charset="0"/>
              </a:rPr>
              <a:t/>
            </a:r>
            <a:br>
              <a:rPr lang="en-US" altLang="en-US" sz="2000" dirty="0">
                <a:cs typeface="Arial" charset="0"/>
              </a:rPr>
            </a:br>
            <a:endParaRPr lang="en-US" altLang="en-US" sz="2000" dirty="0">
              <a:cs typeface="Arial" charset="0"/>
            </a:endParaRPr>
          </a:p>
        </p:txBody>
      </p:sp>
      <p:sp>
        <p:nvSpPr>
          <p:cNvPr id="17412" name="Rectangle 2"/>
          <p:cNvSpPr>
            <a:spLocks noChangeArrowheads="1"/>
          </p:cNvSpPr>
          <p:nvPr/>
        </p:nvSpPr>
        <p:spPr bwMode="auto">
          <a:xfrm>
            <a:off x="609600" y="2895600"/>
            <a:ext cx="59436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lvl="1" eaLnBrk="1" hangingPunct="1">
              <a:spcBef>
                <a:spcPct val="0"/>
              </a:spcBef>
              <a:buFontTx/>
              <a:buNone/>
            </a:pPr>
            <a:r>
              <a:rPr lang="en-US" altLang="en-US" sz="1800" dirty="0">
                <a:cs typeface="Arial" charset="0"/>
              </a:rPr>
              <a:t>- </a:t>
            </a:r>
            <a:r>
              <a:rPr lang="en-US" altLang="en-US" sz="1800" i="1" dirty="0">
                <a:cs typeface="Arial" charset="0"/>
              </a:rPr>
              <a:t>If energy is supplied to any system of conductors through N wires, the total power in the system is given by the algebraic sum of the readings of N wattmeters, so arranged that each of the N wires contains one current coil, the corresponding voltage coil being connected between that wire and some common point. If this common point is on one of the N wires, the measurement may be made by the use of N-1 wattmeters.</a:t>
            </a:r>
          </a:p>
        </p:txBody>
      </p:sp>
      <p:pic>
        <p:nvPicPr>
          <p:cNvPr id="174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913063"/>
            <a:ext cx="1600200" cy="2305050"/>
          </a:xfrm>
          <a:prstGeom prst="rect">
            <a:avLst/>
          </a:prstGeom>
          <a:noFill/>
          <a:ln w="34925" cmpd="thickThi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Three Phase Power</a:t>
            </a:r>
            <a:br>
              <a:rPr lang="en-US" altLang="en-US" sz="3000" dirty="0" smtClean="0">
                <a:solidFill>
                  <a:schemeClr val="bg1"/>
                </a:solidFill>
              </a:rPr>
            </a:br>
            <a:r>
              <a:rPr lang="en-US" altLang="en-US" sz="3000" dirty="0" smtClean="0">
                <a:solidFill>
                  <a:schemeClr val="bg1"/>
                </a:solidFill>
              </a:rPr>
              <a:t>Blondel’s Theorem</a:t>
            </a:r>
          </a:p>
        </p:txBody>
      </p:sp>
      <p:sp>
        <p:nvSpPr>
          <p:cNvPr id="3" name="Rectangle 3"/>
          <p:cNvSpPr txBox="1">
            <a:spLocks noChangeArrowheads="1"/>
          </p:cNvSpPr>
          <p:nvPr/>
        </p:nvSpPr>
        <p:spPr bwMode="auto">
          <a:xfrm>
            <a:off x="457200" y="1970088"/>
            <a:ext cx="8229600" cy="33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kern="0" dirty="0" smtClean="0"/>
              <a:t>Simply – We can measure the power in a N wire system by measuring the power in N-1 conductors.</a:t>
            </a:r>
          </a:p>
          <a:p>
            <a:pPr eaLnBrk="1" hangingPunct="1">
              <a:defRPr/>
            </a:pPr>
            <a:r>
              <a:rPr lang="en-US" kern="0" dirty="0" smtClean="0"/>
              <a:t>For example, in a 4-wire, 3-phase system we need to measure the power in 3 circuits.</a:t>
            </a:r>
            <a:endParaRPr lang="en-US" kern="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Three Phase Power</a:t>
            </a:r>
            <a:br>
              <a:rPr lang="en-US" altLang="en-US" sz="3000" dirty="0" smtClean="0">
                <a:solidFill>
                  <a:schemeClr val="bg1"/>
                </a:solidFill>
              </a:rPr>
            </a:br>
            <a:r>
              <a:rPr lang="en-US" altLang="en-US" sz="3000" dirty="0" smtClean="0">
                <a:solidFill>
                  <a:schemeClr val="bg1"/>
                </a:solidFill>
              </a:rPr>
              <a:t>Blondel’s Theorem</a:t>
            </a:r>
          </a:p>
        </p:txBody>
      </p:sp>
      <p:sp>
        <p:nvSpPr>
          <p:cNvPr id="4" name="Rectangle 3"/>
          <p:cNvSpPr txBox="1">
            <a:spLocks noChangeArrowheads="1"/>
          </p:cNvSpPr>
          <p:nvPr/>
        </p:nvSpPr>
        <p:spPr bwMode="auto">
          <a:xfrm>
            <a:off x="457200" y="1892300"/>
            <a:ext cx="8229600" cy="38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ct val="50000"/>
              </a:spcBef>
              <a:defRPr/>
            </a:pPr>
            <a:r>
              <a:rPr lang="en-US" kern="0" dirty="0" smtClean="0"/>
              <a:t>If a meter installation meets Blondel’s Theorem then we will get accurate power measurements </a:t>
            </a:r>
            <a:r>
              <a:rPr lang="en-US" u="sng" kern="0" dirty="0" smtClean="0"/>
              <a:t>under all circumstances</a:t>
            </a:r>
            <a:r>
              <a:rPr lang="en-US" kern="0" dirty="0" smtClean="0"/>
              <a:t>.</a:t>
            </a:r>
          </a:p>
          <a:p>
            <a:pPr eaLnBrk="1" hangingPunct="1">
              <a:spcBef>
                <a:spcPct val="50000"/>
              </a:spcBef>
              <a:defRPr/>
            </a:pPr>
            <a:r>
              <a:rPr lang="en-US" kern="0" dirty="0" smtClean="0"/>
              <a:t>If a metering system does not meet Blondel’s Theorem then we will only get accurate measurements if certain </a:t>
            </a:r>
            <a:r>
              <a:rPr lang="en-US" u="sng" kern="0" dirty="0" smtClean="0"/>
              <a:t>assumptions are met</a:t>
            </a:r>
            <a:r>
              <a:rPr lang="en-US" kern="0" dirty="0" smtClean="0"/>
              <a:t>.</a:t>
            </a:r>
          </a:p>
          <a:p>
            <a:pPr eaLnBrk="1" hangingPunct="1">
              <a:defRPr/>
            </a:pPr>
            <a:endParaRPr lang="en-US" kern="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868362"/>
          </a:xfrm>
          <a:solidFill>
            <a:srgbClr val="FF0000"/>
          </a:solidFill>
        </p:spPr>
        <p:txBody>
          <a:bodyPr/>
          <a:lstStyle/>
          <a:p>
            <a:pPr eaLnBrk="1" hangingPunct="1"/>
            <a:r>
              <a:rPr lang="en-US" altLang="en-US" sz="3000" dirty="0" smtClean="0">
                <a:solidFill>
                  <a:schemeClr val="bg1"/>
                </a:solidFill>
              </a:rPr>
              <a:t>Blondel’s Theorem</a:t>
            </a:r>
          </a:p>
        </p:txBody>
      </p:sp>
      <p:pic>
        <p:nvPicPr>
          <p:cNvPr id="20483" name="Picture 10" descr="Form5s"/>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6248400" y="1524000"/>
            <a:ext cx="1687513" cy="1847850"/>
          </a:xfrm>
        </p:spPr>
      </p:pic>
      <p:pic>
        <p:nvPicPr>
          <p:cNvPr id="20484" name="Picture 6" descr="3P3WD-2CT2VT-Form5"/>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481013" y="1524000"/>
            <a:ext cx="4183062" cy="4419600"/>
          </a:xfrm>
        </p:spPr>
      </p:pic>
      <p:sp>
        <p:nvSpPr>
          <p:cNvPr id="5" name="Rectangle 9"/>
          <p:cNvSpPr txBox="1">
            <a:spLocks noChangeArrowheads="1"/>
          </p:cNvSpPr>
          <p:nvPr/>
        </p:nvSpPr>
        <p:spPr>
          <a:xfrm>
            <a:off x="4572000" y="3540125"/>
            <a:ext cx="3806825" cy="217487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sz="1800" kern="0" dirty="0" smtClean="0"/>
              <a:t>Three wires</a:t>
            </a:r>
          </a:p>
          <a:p>
            <a:pPr eaLnBrk="1" hangingPunct="1">
              <a:defRPr/>
            </a:pPr>
            <a:r>
              <a:rPr lang="en-US" sz="1800" kern="0" dirty="0" smtClean="0"/>
              <a:t>Two voltage measurements with one side common to Line 2</a:t>
            </a:r>
          </a:p>
          <a:p>
            <a:pPr eaLnBrk="1" hangingPunct="1">
              <a:defRPr/>
            </a:pPr>
            <a:r>
              <a:rPr lang="en-US" sz="1800" kern="0" dirty="0" smtClean="0"/>
              <a:t>Current measurements on lines 1 &amp; 3.</a:t>
            </a:r>
          </a:p>
          <a:p>
            <a:pPr algn="ctr" eaLnBrk="1" hangingPunct="1">
              <a:buFontTx/>
              <a:buNone/>
              <a:defRPr/>
            </a:pPr>
            <a:r>
              <a:rPr lang="en-US" sz="1800" b="1" kern="0" dirty="0" smtClean="0">
                <a:solidFill>
                  <a:srgbClr val="FF0000"/>
                </a:solidFill>
              </a:rPr>
              <a:t>This satisfies Blondel’s Theorem.</a:t>
            </a:r>
            <a:endParaRPr lang="en-US" sz="1800" b="1" kern="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Topics we will be covering</a:t>
            </a:r>
          </a:p>
        </p:txBody>
      </p:sp>
      <p:sp>
        <p:nvSpPr>
          <p:cNvPr id="11267" name="Rectangle 2"/>
          <p:cNvSpPr>
            <a:spLocks noChangeArrowheads="1"/>
          </p:cNvSpPr>
          <p:nvPr/>
        </p:nvSpPr>
        <p:spPr bwMode="auto">
          <a:xfrm>
            <a:off x="469900" y="1600200"/>
            <a:ext cx="45720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defRPr/>
            </a:pPr>
            <a:r>
              <a:rPr lang="en-US" altLang="en-US" sz="1700" dirty="0" smtClean="0"/>
              <a:t>The Basics- Differences Between Self Contained and Transformer or Instrument Rated Meter Sites</a:t>
            </a:r>
          </a:p>
          <a:p>
            <a:pPr marL="0" indent="0" eaLnBrk="1" hangingPunct="1">
              <a:spcBef>
                <a:spcPct val="0"/>
              </a:spcBef>
              <a:buFontTx/>
              <a:buNone/>
              <a:defRPr/>
            </a:pPr>
            <a:endParaRPr lang="en-US" altLang="en-US" sz="1700" dirty="0" smtClean="0"/>
          </a:p>
          <a:p>
            <a:pPr eaLnBrk="1" hangingPunct="1">
              <a:spcBef>
                <a:spcPct val="0"/>
              </a:spcBef>
              <a:defRPr/>
            </a:pPr>
            <a:r>
              <a:rPr lang="en-US" altLang="en-US" sz="1700" dirty="0" smtClean="0"/>
              <a:t>Transformer Rated Meter Forms</a:t>
            </a:r>
          </a:p>
          <a:p>
            <a:pPr marL="0" indent="0" eaLnBrk="1" hangingPunct="1">
              <a:spcBef>
                <a:spcPct val="0"/>
              </a:spcBef>
              <a:buFontTx/>
              <a:buNone/>
              <a:defRPr/>
            </a:pPr>
            <a:endParaRPr lang="en-US" altLang="en-US" sz="1700" dirty="0" smtClean="0"/>
          </a:p>
          <a:p>
            <a:pPr eaLnBrk="1" hangingPunct="1">
              <a:spcBef>
                <a:spcPct val="0"/>
              </a:spcBef>
              <a:defRPr/>
            </a:pPr>
            <a:r>
              <a:rPr lang="en-US" altLang="en-US" sz="1700" dirty="0" smtClean="0"/>
              <a:t>Test Switches and CT’s</a:t>
            </a:r>
          </a:p>
          <a:p>
            <a:pPr eaLnBrk="1" hangingPunct="1">
              <a:spcBef>
                <a:spcPct val="0"/>
              </a:spcBef>
              <a:defRPr/>
            </a:pPr>
            <a:endParaRPr lang="en-US" altLang="en-US" sz="1700" dirty="0" smtClean="0"/>
          </a:p>
          <a:p>
            <a:pPr eaLnBrk="1" hangingPunct="1">
              <a:spcBef>
                <a:spcPct val="0"/>
              </a:spcBef>
              <a:defRPr/>
            </a:pPr>
            <a:r>
              <a:rPr lang="en-US" altLang="en-US" sz="1700" dirty="0" smtClean="0"/>
              <a:t>Blondel’s Theorem and why this matters to us in metering </a:t>
            </a:r>
          </a:p>
          <a:p>
            <a:pPr marL="0" indent="0" eaLnBrk="1" hangingPunct="1">
              <a:spcBef>
                <a:spcPct val="0"/>
              </a:spcBef>
              <a:buFontTx/>
              <a:buNone/>
              <a:defRPr/>
            </a:pPr>
            <a:endParaRPr lang="en-US" altLang="en-US" sz="1700" dirty="0" smtClean="0"/>
          </a:p>
          <a:p>
            <a:pPr eaLnBrk="1" hangingPunct="1">
              <a:spcBef>
                <a:spcPct val="0"/>
              </a:spcBef>
              <a:defRPr/>
            </a:pPr>
            <a:r>
              <a:rPr lang="en-US" altLang="en-US" sz="1700" dirty="0" smtClean="0"/>
              <a:t>Meter Accuracy Testing in the Field</a:t>
            </a:r>
          </a:p>
          <a:p>
            <a:pPr marL="0" indent="0" eaLnBrk="1" hangingPunct="1">
              <a:spcBef>
                <a:spcPct val="0"/>
              </a:spcBef>
              <a:buFontTx/>
              <a:buNone/>
              <a:defRPr/>
            </a:pPr>
            <a:endParaRPr lang="en-US" altLang="en-US" sz="1700" dirty="0" smtClean="0"/>
          </a:p>
          <a:p>
            <a:pPr eaLnBrk="1" hangingPunct="1">
              <a:spcBef>
                <a:spcPct val="0"/>
              </a:spcBef>
              <a:defRPr/>
            </a:pPr>
            <a:r>
              <a:rPr lang="en-US" altLang="en-US" sz="1700" dirty="0" smtClean="0"/>
              <a:t>Checking the Health of your CT’s and PT’s</a:t>
            </a:r>
          </a:p>
          <a:p>
            <a:pPr marL="0" indent="0" eaLnBrk="1" hangingPunct="1">
              <a:spcBef>
                <a:spcPct val="0"/>
              </a:spcBef>
              <a:buFontTx/>
              <a:buNone/>
              <a:defRPr/>
            </a:pPr>
            <a:endParaRPr lang="en-US" altLang="en-US" sz="1700" dirty="0" smtClean="0"/>
          </a:p>
          <a:p>
            <a:pPr eaLnBrk="1" hangingPunct="1">
              <a:spcBef>
                <a:spcPct val="0"/>
              </a:spcBef>
              <a:defRPr/>
            </a:pPr>
            <a:r>
              <a:rPr lang="en-US" altLang="en-US" sz="1700" dirty="0" smtClean="0"/>
              <a:t>Site Verification and not just meter testing</a:t>
            </a:r>
          </a:p>
        </p:txBody>
      </p:sp>
      <p:pic>
        <p:nvPicPr>
          <p:cNvPr id="307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l="5051" t="10039" r="11105" b="17989"/>
          <a:stretch>
            <a:fillRect/>
          </a:stretch>
        </p:blipFill>
        <p:spPr bwMode="auto">
          <a:xfrm>
            <a:off x="5216525" y="1600200"/>
            <a:ext cx="326231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868362"/>
          </a:xfrm>
          <a:solidFill>
            <a:srgbClr val="FF0000"/>
          </a:solidFill>
        </p:spPr>
        <p:txBody>
          <a:bodyPr/>
          <a:lstStyle/>
          <a:p>
            <a:pPr eaLnBrk="1" hangingPunct="1"/>
            <a:r>
              <a:rPr lang="en-US" altLang="en-US" sz="3000" dirty="0" smtClean="0">
                <a:solidFill>
                  <a:schemeClr val="bg1"/>
                </a:solidFill>
              </a:rPr>
              <a:t>Blondel’s Theorem</a:t>
            </a:r>
          </a:p>
        </p:txBody>
      </p:sp>
      <p:pic>
        <p:nvPicPr>
          <p:cNvPr id="21507" name="Picture 9" descr="3P4WY-2CT-Form5"/>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723900" y="1563688"/>
            <a:ext cx="3467100" cy="3824287"/>
          </a:xfrm>
        </p:spPr>
      </p:pic>
      <p:pic>
        <p:nvPicPr>
          <p:cNvPr id="21508" name="Picture 5" descr="Form5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2463" y="1600200"/>
            <a:ext cx="1747837"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txBox="1">
            <a:spLocks noChangeArrowheads="1"/>
          </p:cNvSpPr>
          <p:nvPr/>
        </p:nvSpPr>
        <p:spPr>
          <a:xfrm>
            <a:off x="4525963" y="3679825"/>
            <a:ext cx="4160837" cy="24574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sz="1800" kern="0" dirty="0" smtClean="0"/>
              <a:t>Four wires</a:t>
            </a:r>
          </a:p>
          <a:p>
            <a:pPr eaLnBrk="1" hangingPunct="1">
              <a:defRPr/>
            </a:pPr>
            <a:r>
              <a:rPr lang="en-US" sz="1800" kern="0" dirty="0" smtClean="0"/>
              <a:t>Two voltage measurements to neutral</a:t>
            </a:r>
          </a:p>
          <a:p>
            <a:pPr eaLnBrk="1" hangingPunct="1">
              <a:defRPr/>
            </a:pPr>
            <a:r>
              <a:rPr lang="en-US" sz="1800" kern="0" dirty="0" smtClean="0"/>
              <a:t>Current measurements on lines 1 &amp; 3. How about line 2?</a:t>
            </a:r>
          </a:p>
          <a:p>
            <a:pPr algn="ctr" eaLnBrk="1" hangingPunct="1">
              <a:buFontTx/>
              <a:buNone/>
              <a:defRPr/>
            </a:pPr>
            <a:r>
              <a:rPr lang="en-US" sz="1800" b="1" kern="0" dirty="0" smtClean="0">
                <a:solidFill>
                  <a:srgbClr val="FF0000"/>
                </a:solidFill>
              </a:rPr>
              <a:t>This DOES NOT satisfy Blondel’s Theorem.</a:t>
            </a:r>
            <a:endParaRPr lang="en-US" sz="1800" b="1" kern="0" dirty="0">
              <a:solidFill>
                <a:srgbClr val="FF0000"/>
              </a:solidFill>
            </a:endParaRPr>
          </a:p>
        </p:txBody>
      </p:sp>
      <p:pic>
        <p:nvPicPr>
          <p:cNvPr id="2151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50" y="5272088"/>
            <a:ext cx="2112963"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944562"/>
          </a:xfrm>
          <a:solidFill>
            <a:srgbClr val="FF0000"/>
          </a:solidFill>
        </p:spPr>
        <p:txBody>
          <a:bodyPr/>
          <a:lstStyle/>
          <a:p>
            <a:pPr eaLnBrk="1" hangingPunct="1"/>
            <a:r>
              <a:rPr lang="en-US" altLang="en-US" sz="3000" dirty="0" smtClean="0">
                <a:solidFill>
                  <a:schemeClr val="bg1"/>
                </a:solidFill>
              </a:rPr>
              <a:t>Blondel’s Theorem</a:t>
            </a:r>
          </a:p>
        </p:txBody>
      </p:sp>
      <p:sp>
        <p:nvSpPr>
          <p:cNvPr id="3" name="Rectangle 3"/>
          <p:cNvSpPr txBox="1">
            <a:spLocks noChangeArrowheads="1"/>
          </p:cNvSpPr>
          <p:nvPr/>
        </p:nvSpPr>
        <p:spPr bwMode="auto">
          <a:xfrm>
            <a:off x="457200" y="1778000"/>
            <a:ext cx="822960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kern="0" dirty="0" smtClean="0"/>
              <a:t>In the previous example:</a:t>
            </a:r>
          </a:p>
          <a:p>
            <a:pPr lvl="1" eaLnBrk="1" hangingPunct="1">
              <a:defRPr/>
            </a:pPr>
            <a:r>
              <a:rPr lang="en-US" kern="0" dirty="0" smtClean="0"/>
              <a:t>What are the “ASSUMPTIONS”?</a:t>
            </a:r>
          </a:p>
          <a:p>
            <a:pPr lvl="1" eaLnBrk="1" hangingPunct="1">
              <a:defRPr/>
            </a:pPr>
            <a:r>
              <a:rPr lang="en-US" kern="0" dirty="0" smtClean="0"/>
              <a:t>When do we get errors?</a:t>
            </a:r>
          </a:p>
          <a:p>
            <a:pPr eaLnBrk="1" hangingPunct="1">
              <a:defRPr/>
            </a:pPr>
            <a:r>
              <a:rPr lang="en-US" kern="0" dirty="0" smtClean="0"/>
              <a:t>What would the “Right Answer” be?</a:t>
            </a:r>
          </a:p>
          <a:p>
            <a:pPr eaLnBrk="1" hangingPunct="1">
              <a:defRPr/>
            </a:pPr>
            <a:endParaRPr lang="en-US" kern="0" dirty="0" smtClean="0"/>
          </a:p>
          <a:p>
            <a:pPr eaLnBrk="1" hangingPunct="1">
              <a:defRPr/>
            </a:pPr>
            <a:r>
              <a:rPr lang="en-US" kern="0" dirty="0" smtClean="0"/>
              <a:t>What did we measure?</a:t>
            </a:r>
            <a:endParaRPr lang="en-US" kern="0" dirty="0"/>
          </a:p>
        </p:txBody>
      </p:sp>
      <p:graphicFrame>
        <p:nvGraphicFramePr>
          <p:cNvPr id="22532" name="Object 1"/>
          <p:cNvGraphicFramePr>
            <a:graphicFrameLocks noChangeAspect="1"/>
          </p:cNvGraphicFramePr>
          <p:nvPr/>
        </p:nvGraphicFramePr>
        <p:xfrm>
          <a:off x="739775" y="4081463"/>
          <a:ext cx="5991225" cy="512762"/>
        </p:xfrm>
        <a:graphic>
          <a:graphicData uri="http://schemas.openxmlformats.org/presentationml/2006/ole">
            <mc:AlternateContent xmlns:mc="http://schemas.openxmlformats.org/markup-compatibility/2006">
              <mc:Choice xmlns:v="urn:schemas-microsoft-com:vml" Requires="v">
                <p:oleObj spid="_x0000_s22548" name="Equation" r:id="rId3" imgW="2819400" imgH="241300" progId="Equation.3">
                  <p:embed/>
                </p:oleObj>
              </mc:Choice>
              <mc:Fallback>
                <p:oleObj name="Equation" r:id="rId3" imgW="2819400" imgH="2413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775" y="4081463"/>
                        <a:ext cx="59912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3" name="Object 3"/>
          <p:cNvGraphicFramePr>
            <a:graphicFrameLocks noChangeAspect="1"/>
          </p:cNvGraphicFramePr>
          <p:nvPr/>
        </p:nvGraphicFramePr>
        <p:xfrm>
          <a:off x="739775" y="5230813"/>
          <a:ext cx="7664450" cy="512762"/>
        </p:xfrm>
        <a:graphic>
          <a:graphicData uri="http://schemas.openxmlformats.org/presentationml/2006/ole">
            <mc:AlternateContent xmlns:mc="http://schemas.openxmlformats.org/markup-compatibility/2006">
              <mc:Choice xmlns:v="urn:schemas-microsoft-com:vml" Requires="v">
                <p:oleObj spid="_x0000_s22549" name="Equation" r:id="rId5" imgW="3606800" imgH="241300" progId="Equation.3">
                  <p:embed/>
                </p:oleObj>
              </mc:Choice>
              <mc:Fallback>
                <p:oleObj name="Equation" r:id="rId5" imgW="3606800" imgH="2413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775" y="5230813"/>
                        <a:ext cx="76644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868362"/>
          </a:xfrm>
          <a:solidFill>
            <a:srgbClr val="FF0000"/>
          </a:solidFill>
        </p:spPr>
        <p:txBody>
          <a:bodyPr/>
          <a:lstStyle/>
          <a:p>
            <a:pPr eaLnBrk="1" hangingPunct="1"/>
            <a:r>
              <a:rPr lang="en-US" altLang="en-US" sz="3000" dirty="0" smtClean="0">
                <a:solidFill>
                  <a:schemeClr val="bg1"/>
                </a:solidFill>
              </a:rPr>
              <a:t>Blondel’s Theorem</a:t>
            </a:r>
          </a:p>
        </p:txBody>
      </p:sp>
      <p:sp>
        <p:nvSpPr>
          <p:cNvPr id="3" name="Rectangle 3"/>
          <p:cNvSpPr txBox="1">
            <a:spLocks noChangeArrowheads="1"/>
          </p:cNvSpPr>
          <p:nvPr/>
        </p:nvSpPr>
        <p:spPr bwMode="auto">
          <a:xfrm>
            <a:off x="539750" y="1465263"/>
            <a:ext cx="80645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defRPr/>
            </a:pPr>
            <a:r>
              <a:rPr lang="en-US" kern="0" dirty="0" smtClean="0"/>
              <a:t>Phase B power would be:  </a:t>
            </a:r>
          </a:p>
          <a:p>
            <a:pPr lvl="1" eaLnBrk="1" hangingPunct="1">
              <a:lnSpc>
                <a:spcPct val="90000"/>
              </a:lnSpc>
              <a:defRPr/>
            </a:pPr>
            <a:r>
              <a:rPr lang="en-US" kern="0" dirty="0" smtClean="0">
                <a:solidFill>
                  <a:srgbClr val="FF0000"/>
                </a:solidFill>
              </a:rPr>
              <a:t>P = Vb Ib cos</a:t>
            </a:r>
            <a:r>
              <a:rPr lang="el-GR" kern="0" dirty="0" smtClean="0">
                <a:solidFill>
                  <a:srgbClr val="FF0000"/>
                </a:solidFill>
                <a:cs typeface="Arial" pitchFamily="34" charset="0"/>
              </a:rPr>
              <a:t>θ</a:t>
            </a:r>
            <a:endParaRPr lang="en-US" kern="0" dirty="0" smtClean="0">
              <a:solidFill>
                <a:srgbClr val="FF0000"/>
              </a:solidFill>
              <a:cs typeface="Arial" pitchFamily="34" charset="0"/>
            </a:endParaRPr>
          </a:p>
          <a:p>
            <a:pPr eaLnBrk="1" hangingPunct="1">
              <a:lnSpc>
                <a:spcPct val="90000"/>
              </a:lnSpc>
              <a:defRPr/>
            </a:pPr>
            <a:r>
              <a:rPr lang="en-US" kern="0" dirty="0" smtClean="0">
                <a:cs typeface="Arial" pitchFamily="34" charset="0"/>
              </a:rPr>
              <a:t>But we aren’t measuring Vb </a:t>
            </a:r>
          </a:p>
          <a:p>
            <a:pPr eaLnBrk="1" hangingPunct="1">
              <a:lnSpc>
                <a:spcPct val="90000"/>
              </a:lnSpc>
              <a:defRPr/>
            </a:pPr>
            <a:r>
              <a:rPr lang="en-US" kern="0" dirty="0" smtClean="0">
                <a:cs typeface="Arial" pitchFamily="34" charset="0"/>
              </a:rPr>
              <a:t>What we are measuring is:</a:t>
            </a:r>
          </a:p>
          <a:p>
            <a:pPr lvl="1" eaLnBrk="1" hangingPunct="1">
              <a:lnSpc>
                <a:spcPct val="90000"/>
              </a:lnSpc>
              <a:defRPr/>
            </a:pPr>
            <a:r>
              <a:rPr lang="en-US" kern="0" dirty="0" smtClean="0">
                <a:solidFill>
                  <a:srgbClr val="FF0000"/>
                </a:solidFill>
                <a:cs typeface="Arial" pitchFamily="34" charset="0"/>
              </a:rPr>
              <a:t>IbVacos(60- </a:t>
            </a:r>
            <a:r>
              <a:rPr lang="el-GR" kern="0" dirty="0" smtClean="0">
                <a:solidFill>
                  <a:srgbClr val="FF0000"/>
                </a:solidFill>
                <a:cs typeface="Arial" pitchFamily="34" charset="0"/>
              </a:rPr>
              <a:t>θ</a:t>
            </a:r>
            <a:r>
              <a:rPr lang="en-US" kern="0" dirty="0" smtClean="0">
                <a:solidFill>
                  <a:srgbClr val="FF0000"/>
                </a:solidFill>
                <a:cs typeface="Arial" pitchFamily="34" charset="0"/>
              </a:rPr>
              <a:t>) + IbVccos(60+ </a:t>
            </a:r>
            <a:r>
              <a:rPr lang="el-GR" kern="0" dirty="0" smtClean="0">
                <a:solidFill>
                  <a:srgbClr val="FF0000"/>
                </a:solidFill>
                <a:cs typeface="Arial" pitchFamily="34" charset="0"/>
              </a:rPr>
              <a:t>θ</a:t>
            </a:r>
            <a:r>
              <a:rPr lang="en-US" kern="0" dirty="0" smtClean="0">
                <a:solidFill>
                  <a:srgbClr val="FF0000"/>
                </a:solidFill>
                <a:cs typeface="Arial" pitchFamily="34" charset="0"/>
              </a:rPr>
              <a:t>)</a:t>
            </a:r>
          </a:p>
          <a:p>
            <a:pPr eaLnBrk="1" hangingPunct="1">
              <a:lnSpc>
                <a:spcPct val="90000"/>
              </a:lnSpc>
              <a:defRPr/>
            </a:pPr>
            <a:r>
              <a:rPr lang="en-US" kern="0" dirty="0" smtClean="0"/>
              <a:t>cos(</a:t>
            </a:r>
            <a:r>
              <a:rPr lang="el-GR" kern="0" dirty="0" smtClean="0">
                <a:cs typeface="Arial" pitchFamily="34" charset="0"/>
              </a:rPr>
              <a:t>α</a:t>
            </a:r>
            <a:r>
              <a:rPr lang="en-US" kern="0" dirty="0" smtClean="0">
                <a:cs typeface="Arial" pitchFamily="34" charset="0"/>
              </a:rPr>
              <a:t> + </a:t>
            </a:r>
            <a:r>
              <a:rPr lang="el-GR" kern="0" dirty="0" smtClean="0">
                <a:cs typeface="Arial" pitchFamily="34" charset="0"/>
              </a:rPr>
              <a:t>β</a:t>
            </a:r>
            <a:r>
              <a:rPr lang="en-US" kern="0" dirty="0" smtClean="0">
                <a:cs typeface="Arial" pitchFamily="34" charset="0"/>
              </a:rPr>
              <a:t>) = cos(</a:t>
            </a:r>
            <a:r>
              <a:rPr lang="el-GR" kern="0" dirty="0" smtClean="0">
                <a:cs typeface="Arial" pitchFamily="34" charset="0"/>
              </a:rPr>
              <a:t>α</a:t>
            </a:r>
            <a:r>
              <a:rPr lang="en-US" kern="0" dirty="0" smtClean="0">
                <a:cs typeface="Arial" pitchFamily="34" charset="0"/>
              </a:rPr>
              <a:t>)cos(</a:t>
            </a:r>
            <a:r>
              <a:rPr lang="el-GR" kern="0" dirty="0" smtClean="0">
                <a:cs typeface="Arial" pitchFamily="34" charset="0"/>
              </a:rPr>
              <a:t>β</a:t>
            </a:r>
            <a:r>
              <a:rPr lang="en-US" kern="0" dirty="0" smtClean="0">
                <a:cs typeface="Arial" pitchFamily="34" charset="0"/>
              </a:rPr>
              <a:t>) - sin(</a:t>
            </a:r>
            <a:r>
              <a:rPr lang="el-GR" kern="0" dirty="0" smtClean="0">
                <a:cs typeface="Arial" pitchFamily="34" charset="0"/>
              </a:rPr>
              <a:t>α</a:t>
            </a:r>
            <a:r>
              <a:rPr lang="en-US" kern="0" dirty="0" smtClean="0">
                <a:cs typeface="Arial" pitchFamily="34" charset="0"/>
              </a:rPr>
              <a:t>)sin(</a:t>
            </a:r>
            <a:r>
              <a:rPr lang="el-GR" kern="0" dirty="0" smtClean="0">
                <a:cs typeface="Arial" pitchFamily="34" charset="0"/>
              </a:rPr>
              <a:t>β</a:t>
            </a:r>
            <a:r>
              <a:rPr lang="en-US" kern="0" dirty="0" smtClean="0">
                <a:cs typeface="Arial" pitchFamily="34" charset="0"/>
              </a:rPr>
              <a:t>)</a:t>
            </a:r>
          </a:p>
          <a:p>
            <a:pPr eaLnBrk="1" hangingPunct="1">
              <a:lnSpc>
                <a:spcPct val="90000"/>
              </a:lnSpc>
              <a:defRPr/>
            </a:pPr>
            <a:r>
              <a:rPr lang="en-US" kern="0" dirty="0" smtClean="0"/>
              <a:t>cos(</a:t>
            </a:r>
            <a:r>
              <a:rPr lang="el-GR" kern="0" dirty="0" smtClean="0">
                <a:cs typeface="Arial" pitchFamily="34" charset="0"/>
              </a:rPr>
              <a:t>α</a:t>
            </a:r>
            <a:r>
              <a:rPr lang="en-US" kern="0" dirty="0" smtClean="0">
                <a:cs typeface="Arial" pitchFamily="34" charset="0"/>
              </a:rPr>
              <a:t> - </a:t>
            </a:r>
            <a:r>
              <a:rPr lang="el-GR" kern="0" dirty="0" smtClean="0">
                <a:cs typeface="Arial" pitchFamily="34" charset="0"/>
              </a:rPr>
              <a:t>β</a:t>
            </a:r>
            <a:r>
              <a:rPr lang="en-US" kern="0" dirty="0" smtClean="0">
                <a:cs typeface="Arial" pitchFamily="34" charset="0"/>
              </a:rPr>
              <a:t>) = cos(</a:t>
            </a:r>
            <a:r>
              <a:rPr lang="el-GR" kern="0" dirty="0" smtClean="0">
                <a:cs typeface="Arial" pitchFamily="34" charset="0"/>
              </a:rPr>
              <a:t>α</a:t>
            </a:r>
            <a:r>
              <a:rPr lang="en-US" kern="0" dirty="0" smtClean="0">
                <a:cs typeface="Arial" pitchFamily="34" charset="0"/>
              </a:rPr>
              <a:t>)cos(</a:t>
            </a:r>
            <a:r>
              <a:rPr lang="el-GR" kern="0" dirty="0" smtClean="0">
                <a:cs typeface="Arial" pitchFamily="34" charset="0"/>
              </a:rPr>
              <a:t>β</a:t>
            </a:r>
            <a:r>
              <a:rPr lang="en-US" kern="0" dirty="0" smtClean="0">
                <a:cs typeface="Arial" pitchFamily="34" charset="0"/>
              </a:rPr>
              <a:t>) + sin(</a:t>
            </a:r>
            <a:r>
              <a:rPr lang="el-GR" kern="0" dirty="0" smtClean="0">
                <a:cs typeface="Arial" pitchFamily="34" charset="0"/>
              </a:rPr>
              <a:t>α</a:t>
            </a:r>
            <a:r>
              <a:rPr lang="en-US" kern="0" dirty="0" smtClean="0">
                <a:cs typeface="Arial" pitchFamily="34" charset="0"/>
              </a:rPr>
              <a:t>)sin(</a:t>
            </a:r>
            <a:r>
              <a:rPr lang="el-GR" kern="0" dirty="0" smtClean="0">
                <a:cs typeface="Arial" pitchFamily="34" charset="0"/>
              </a:rPr>
              <a:t>β</a:t>
            </a:r>
            <a:r>
              <a:rPr lang="en-US" kern="0" dirty="0" smtClean="0">
                <a:cs typeface="Arial" pitchFamily="34" charset="0"/>
              </a:rPr>
              <a:t>)</a:t>
            </a:r>
          </a:p>
          <a:p>
            <a:pPr eaLnBrk="1" hangingPunct="1">
              <a:lnSpc>
                <a:spcPct val="90000"/>
              </a:lnSpc>
              <a:defRPr/>
            </a:pPr>
            <a:r>
              <a:rPr lang="en-US" kern="0" dirty="0" smtClean="0">
                <a:cs typeface="Arial" pitchFamily="34" charset="0"/>
              </a:rPr>
              <a:t>So</a:t>
            </a:r>
          </a:p>
          <a:p>
            <a:pPr lvl="1" eaLnBrk="1" hangingPunct="1">
              <a:lnSpc>
                <a:spcPct val="90000"/>
              </a:lnSpc>
              <a:defRPr/>
            </a:pPr>
            <a:endParaRPr lang="el-GR" kern="0" dirty="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868362"/>
          </a:xfrm>
          <a:solidFill>
            <a:srgbClr val="FF0000"/>
          </a:solidFill>
        </p:spPr>
        <p:txBody>
          <a:bodyPr/>
          <a:lstStyle/>
          <a:p>
            <a:pPr eaLnBrk="1" hangingPunct="1"/>
            <a:r>
              <a:rPr lang="en-US" altLang="en-US" sz="3000" dirty="0" smtClean="0">
                <a:solidFill>
                  <a:schemeClr val="bg1"/>
                </a:solidFill>
              </a:rPr>
              <a:t>Blondel’s Theorem</a:t>
            </a:r>
          </a:p>
        </p:txBody>
      </p:sp>
      <p:sp>
        <p:nvSpPr>
          <p:cNvPr id="3" name="Rectangle 3"/>
          <p:cNvSpPr txBox="1">
            <a:spLocks noChangeArrowheads="1"/>
          </p:cNvSpPr>
          <p:nvPr/>
        </p:nvSpPr>
        <p:spPr bwMode="auto">
          <a:xfrm>
            <a:off x="731838" y="1524000"/>
            <a:ext cx="8064500" cy="42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defRPr/>
            </a:pPr>
            <a:r>
              <a:rPr lang="en-US" sz="2800" kern="0" dirty="0" smtClean="0"/>
              <a:t>Pb = Ib Va cos(60- </a:t>
            </a:r>
            <a:r>
              <a:rPr lang="el-GR" sz="2800" kern="0" dirty="0" smtClean="0">
                <a:cs typeface="Arial" pitchFamily="34" charset="0"/>
              </a:rPr>
              <a:t>θ</a:t>
            </a:r>
            <a:r>
              <a:rPr lang="en-US" sz="2800" kern="0" dirty="0" smtClean="0">
                <a:cs typeface="Arial" pitchFamily="34" charset="0"/>
              </a:rPr>
              <a:t>) + Ib Vc cos(60+ </a:t>
            </a:r>
            <a:r>
              <a:rPr lang="el-GR" sz="2800" kern="0" dirty="0" smtClean="0">
                <a:cs typeface="Arial" pitchFamily="34" charset="0"/>
              </a:rPr>
              <a:t>θ</a:t>
            </a:r>
            <a:r>
              <a:rPr lang="en-US" sz="2800" kern="0" dirty="0" smtClean="0">
                <a:cs typeface="Arial" pitchFamily="34" charset="0"/>
              </a:rPr>
              <a:t>)</a:t>
            </a:r>
          </a:p>
          <a:p>
            <a:pPr eaLnBrk="1" hangingPunct="1">
              <a:lnSpc>
                <a:spcPct val="90000"/>
              </a:lnSpc>
              <a:defRPr/>
            </a:pPr>
            <a:r>
              <a:rPr lang="en-US" sz="2800" kern="0" dirty="0" smtClean="0">
                <a:cs typeface="Arial" pitchFamily="34" charset="0"/>
              </a:rPr>
              <a:t>Applying the trig identity</a:t>
            </a:r>
          </a:p>
          <a:p>
            <a:pPr lvl="1" eaLnBrk="1" hangingPunct="1">
              <a:lnSpc>
                <a:spcPct val="90000"/>
              </a:lnSpc>
              <a:defRPr/>
            </a:pPr>
            <a:r>
              <a:rPr lang="en-US" sz="2400" kern="0" dirty="0" smtClean="0">
                <a:cs typeface="Arial" pitchFamily="34" charset="0"/>
              </a:rPr>
              <a:t>IbVa(cos(60)cos(</a:t>
            </a:r>
            <a:r>
              <a:rPr lang="el-GR" sz="2400" kern="0" dirty="0" smtClean="0">
                <a:cs typeface="Arial" pitchFamily="34" charset="0"/>
              </a:rPr>
              <a:t>θ</a:t>
            </a:r>
            <a:r>
              <a:rPr lang="en-US" sz="2400" kern="0" dirty="0" smtClean="0">
                <a:cs typeface="Arial" pitchFamily="34" charset="0"/>
              </a:rPr>
              <a:t>) + sin(60)sin(</a:t>
            </a:r>
            <a:r>
              <a:rPr lang="el-GR" sz="2400" kern="0" dirty="0" smtClean="0">
                <a:cs typeface="Arial" pitchFamily="34" charset="0"/>
              </a:rPr>
              <a:t>θ</a:t>
            </a:r>
            <a:r>
              <a:rPr lang="en-US" sz="2400" kern="0" dirty="0" smtClean="0">
                <a:cs typeface="Arial" pitchFamily="34" charset="0"/>
              </a:rPr>
              <a:t>)) </a:t>
            </a:r>
          </a:p>
          <a:p>
            <a:pPr lvl="1" eaLnBrk="1" hangingPunct="1">
              <a:lnSpc>
                <a:spcPct val="90000"/>
              </a:lnSpc>
              <a:buFont typeface="Wingdings" pitchFamily="2" charset="2"/>
              <a:buNone/>
              <a:defRPr/>
            </a:pPr>
            <a:r>
              <a:rPr lang="en-US" sz="2400" kern="0" dirty="0" smtClean="0">
                <a:cs typeface="Arial" pitchFamily="34" charset="0"/>
              </a:rPr>
              <a:t>	 IbVc (cos(60)cos(</a:t>
            </a:r>
            <a:r>
              <a:rPr lang="el-GR" sz="2400" kern="0" dirty="0" smtClean="0">
                <a:cs typeface="Arial" pitchFamily="34" charset="0"/>
              </a:rPr>
              <a:t>θ</a:t>
            </a:r>
            <a:r>
              <a:rPr lang="en-US" sz="2400" kern="0" dirty="0" smtClean="0">
                <a:cs typeface="Arial" pitchFamily="34" charset="0"/>
              </a:rPr>
              <a:t>) - sin(60)sin(</a:t>
            </a:r>
            <a:r>
              <a:rPr lang="el-GR" sz="2400" kern="0" dirty="0" smtClean="0">
                <a:cs typeface="Arial" pitchFamily="34" charset="0"/>
              </a:rPr>
              <a:t>θ</a:t>
            </a:r>
            <a:r>
              <a:rPr lang="en-US" sz="2400" kern="0" dirty="0" smtClean="0">
                <a:cs typeface="Arial" pitchFamily="34" charset="0"/>
              </a:rPr>
              <a:t>)) </a:t>
            </a:r>
          </a:p>
          <a:p>
            <a:pPr lvl="1" eaLnBrk="1" hangingPunct="1">
              <a:lnSpc>
                <a:spcPct val="90000"/>
              </a:lnSpc>
              <a:defRPr/>
            </a:pPr>
            <a:r>
              <a:rPr lang="en-US" sz="2400" kern="0" dirty="0" smtClean="0">
                <a:cs typeface="Arial" pitchFamily="34" charset="0"/>
              </a:rPr>
              <a:t>Ib(Va+Vc)0.5cos(</a:t>
            </a:r>
            <a:r>
              <a:rPr lang="el-GR" sz="2400" kern="0" dirty="0" smtClean="0">
                <a:cs typeface="Arial" pitchFamily="34" charset="0"/>
              </a:rPr>
              <a:t>θ</a:t>
            </a:r>
            <a:r>
              <a:rPr lang="en-US" sz="2400" kern="0" dirty="0" smtClean="0">
                <a:cs typeface="Arial" pitchFamily="34" charset="0"/>
              </a:rPr>
              <a:t>) + Ib(Vc-Va) 0.866sin(</a:t>
            </a:r>
            <a:r>
              <a:rPr lang="el-GR" sz="2400" kern="0" dirty="0" smtClean="0">
                <a:cs typeface="Arial" pitchFamily="34" charset="0"/>
              </a:rPr>
              <a:t>θ</a:t>
            </a:r>
            <a:r>
              <a:rPr lang="en-US" sz="2400" kern="0" dirty="0" smtClean="0">
                <a:cs typeface="Arial" pitchFamily="34" charset="0"/>
              </a:rPr>
              <a:t>) </a:t>
            </a:r>
          </a:p>
          <a:p>
            <a:pPr eaLnBrk="1" hangingPunct="1">
              <a:lnSpc>
                <a:spcPct val="90000"/>
              </a:lnSpc>
              <a:defRPr/>
            </a:pPr>
            <a:r>
              <a:rPr lang="en-US" sz="2800" kern="0" dirty="0" smtClean="0">
                <a:cs typeface="Arial" pitchFamily="34" charset="0"/>
              </a:rPr>
              <a:t>Assuming</a:t>
            </a:r>
          </a:p>
          <a:p>
            <a:pPr lvl="1" eaLnBrk="1" hangingPunct="1">
              <a:lnSpc>
                <a:spcPct val="90000"/>
              </a:lnSpc>
              <a:defRPr/>
            </a:pPr>
            <a:r>
              <a:rPr lang="en-US" sz="2400" kern="0" dirty="0" smtClean="0">
                <a:cs typeface="Arial" pitchFamily="34" charset="0"/>
              </a:rPr>
              <a:t>Assume Vb = Va = Vc</a:t>
            </a:r>
          </a:p>
          <a:p>
            <a:pPr lvl="1" eaLnBrk="1" hangingPunct="1">
              <a:lnSpc>
                <a:spcPct val="90000"/>
              </a:lnSpc>
              <a:defRPr/>
            </a:pPr>
            <a:r>
              <a:rPr lang="en-US" sz="2400" kern="0" dirty="0" smtClean="0">
                <a:cs typeface="Arial" pitchFamily="34" charset="0"/>
              </a:rPr>
              <a:t>And, they are exactly 120° apart </a:t>
            </a:r>
          </a:p>
          <a:p>
            <a:pPr eaLnBrk="1" hangingPunct="1">
              <a:lnSpc>
                <a:spcPct val="90000"/>
              </a:lnSpc>
              <a:defRPr/>
            </a:pPr>
            <a:r>
              <a:rPr lang="en-US" sz="2800" kern="0" dirty="0" smtClean="0">
                <a:cs typeface="Arial" pitchFamily="34" charset="0"/>
              </a:rPr>
              <a:t>Pb = Ib(2Vb)(0.5cos</a:t>
            </a:r>
            <a:r>
              <a:rPr lang="el-GR" sz="2800" kern="0" dirty="0" smtClean="0">
                <a:cs typeface="Arial" pitchFamily="34" charset="0"/>
              </a:rPr>
              <a:t>θ</a:t>
            </a:r>
            <a:r>
              <a:rPr lang="en-US" sz="2800" kern="0" dirty="0" smtClean="0">
                <a:cs typeface="Arial" pitchFamily="34" charset="0"/>
              </a:rPr>
              <a:t>) = IbVbcos</a:t>
            </a:r>
            <a:r>
              <a:rPr lang="el-GR" sz="2800" kern="0" dirty="0" smtClean="0">
                <a:cs typeface="Arial" pitchFamily="34" charset="0"/>
              </a:rPr>
              <a:t>θ</a:t>
            </a:r>
            <a:endParaRPr lang="en-US" sz="2800" kern="0" dirty="0" smtClean="0">
              <a:cs typeface="Arial" pitchFamily="34" charset="0"/>
            </a:endParaRPr>
          </a:p>
          <a:p>
            <a:pPr eaLnBrk="1" hangingPunct="1">
              <a:lnSpc>
                <a:spcPct val="90000"/>
              </a:lnSpc>
              <a:defRPr/>
            </a:pPr>
            <a:endParaRPr lang="el-GR" sz="2800" kern="0" dirty="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868362"/>
          </a:xfrm>
          <a:solidFill>
            <a:srgbClr val="FF0000"/>
          </a:solidFill>
        </p:spPr>
        <p:txBody>
          <a:bodyPr/>
          <a:lstStyle/>
          <a:p>
            <a:pPr eaLnBrk="1" hangingPunct="1"/>
            <a:r>
              <a:rPr lang="en-US" altLang="en-US" sz="3000" dirty="0" smtClean="0">
                <a:solidFill>
                  <a:schemeClr val="bg1"/>
                </a:solidFill>
              </a:rPr>
              <a:t>Blondel’s Theorem</a:t>
            </a:r>
          </a:p>
        </p:txBody>
      </p:sp>
      <p:sp>
        <p:nvSpPr>
          <p:cNvPr id="3" name="Rectangle 3"/>
          <p:cNvSpPr txBox="1">
            <a:spLocks noChangeArrowheads="1"/>
          </p:cNvSpPr>
          <p:nvPr/>
        </p:nvSpPr>
        <p:spPr bwMode="auto">
          <a:xfrm>
            <a:off x="577850" y="1239838"/>
            <a:ext cx="80645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kern="0" dirty="0" smtClean="0"/>
              <a:t>If Va </a:t>
            </a:r>
            <a:r>
              <a:rPr lang="en-US" kern="0" dirty="0" smtClean="0">
                <a:cs typeface="Arial" pitchFamily="34" charset="0"/>
              </a:rPr>
              <a:t>≠ Vb ≠ Vc then the error is</a:t>
            </a:r>
          </a:p>
          <a:p>
            <a:pPr eaLnBrk="1" hangingPunct="1">
              <a:defRPr/>
            </a:pPr>
            <a:r>
              <a:rPr lang="en-US" kern="0" dirty="0" smtClean="0">
                <a:cs typeface="Arial" pitchFamily="34" charset="0"/>
              </a:rPr>
              <a:t>%Error = </a:t>
            </a:r>
          </a:p>
          <a:p>
            <a:pPr eaLnBrk="1" hangingPunct="1">
              <a:buFontTx/>
              <a:buNone/>
              <a:defRPr/>
            </a:pPr>
            <a:r>
              <a:rPr lang="en-US" sz="2800" kern="0" dirty="0" smtClean="0">
                <a:cs typeface="Arial" pitchFamily="34" charset="0"/>
              </a:rPr>
              <a:t>     </a:t>
            </a:r>
            <a:r>
              <a:rPr lang="en-US" sz="2400" kern="0" dirty="0" smtClean="0">
                <a:cs typeface="Arial" pitchFamily="34" charset="0"/>
              </a:rPr>
              <a:t>-Ib{(Va+Vc)/(2Vb) - (Va-Vc) 0.866sin(</a:t>
            </a:r>
            <a:r>
              <a:rPr lang="el-GR" sz="2400" kern="0" dirty="0" smtClean="0">
                <a:cs typeface="Arial" pitchFamily="34" charset="0"/>
              </a:rPr>
              <a:t>θ</a:t>
            </a:r>
            <a:r>
              <a:rPr lang="en-US" sz="2400" kern="0" dirty="0" smtClean="0">
                <a:cs typeface="Arial" pitchFamily="34" charset="0"/>
              </a:rPr>
              <a:t>)/(Vbcos(</a:t>
            </a:r>
            <a:r>
              <a:rPr lang="el-GR" sz="2400" kern="0" dirty="0" smtClean="0">
                <a:cs typeface="Arial" pitchFamily="34" charset="0"/>
              </a:rPr>
              <a:t>θ</a:t>
            </a:r>
            <a:r>
              <a:rPr lang="en-US" sz="2400" kern="0" dirty="0" smtClean="0">
                <a:cs typeface="Arial" pitchFamily="34" charset="0"/>
              </a:rPr>
              <a:t>))</a:t>
            </a:r>
          </a:p>
          <a:p>
            <a:pPr eaLnBrk="1" hangingPunct="1">
              <a:buFontTx/>
              <a:buNone/>
              <a:defRPr/>
            </a:pPr>
            <a:endParaRPr lang="en-US" sz="2800" kern="0" dirty="0" smtClean="0">
              <a:cs typeface="Arial" pitchFamily="34" charset="0"/>
            </a:endParaRPr>
          </a:p>
          <a:p>
            <a:pPr eaLnBrk="1" hangingPunct="1">
              <a:buFontTx/>
              <a:buNone/>
              <a:defRPr/>
            </a:pPr>
            <a:r>
              <a:rPr lang="en-US" sz="2800" kern="0" dirty="0" smtClean="0">
                <a:cs typeface="Arial" pitchFamily="34" charset="0"/>
              </a:rPr>
              <a:t>How big is this in reality?  If</a:t>
            </a:r>
          </a:p>
          <a:p>
            <a:pPr eaLnBrk="1" hangingPunct="1">
              <a:buFontTx/>
              <a:buNone/>
              <a:defRPr/>
            </a:pPr>
            <a:r>
              <a:rPr lang="en-US" sz="2400" kern="0" dirty="0" smtClean="0">
                <a:cs typeface="Arial" pitchFamily="34" charset="0"/>
              </a:rPr>
              <a:t>Va=117, Vb=120, Vc=119, PF=1 then E=-1.67%</a:t>
            </a:r>
          </a:p>
          <a:p>
            <a:pPr eaLnBrk="1" hangingPunct="1">
              <a:buFontTx/>
              <a:buNone/>
              <a:defRPr/>
            </a:pPr>
            <a:r>
              <a:rPr lang="en-US" sz="2400" kern="0" dirty="0" smtClean="0">
                <a:cs typeface="Arial" pitchFamily="34" charset="0"/>
              </a:rPr>
              <a:t>Va=117, Vb=116, Vc=119, PF=.866 then E=-1.67%</a:t>
            </a:r>
          </a:p>
          <a:p>
            <a:pPr eaLnBrk="1" hangingPunct="1">
              <a:buFontTx/>
              <a:buNone/>
              <a:defRPr/>
            </a:pPr>
            <a:endParaRPr lang="en-US" sz="2800" kern="0" dirty="0" smtClean="0">
              <a:cs typeface="Arial" pitchFamily="34" charset="0"/>
            </a:endParaRPr>
          </a:p>
          <a:p>
            <a:pPr eaLnBrk="1" hangingPunct="1">
              <a:defRPr/>
            </a:pPr>
            <a:endParaRPr lang="el-GR" kern="0" dirty="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792162"/>
          </a:xfrm>
          <a:solidFill>
            <a:srgbClr val="FF0000"/>
          </a:solidFill>
        </p:spPr>
        <p:txBody>
          <a:bodyPr/>
          <a:lstStyle/>
          <a:p>
            <a:pPr eaLnBrk="1" hangingPunct="1"/>
            <a:r>
              <a:rPr lang="en-US" altLang="en-US" sz="3000" dirty="0" smtClean="0">
                <a:solidFill>
                  <a:schemeClr val="bg1"/>
                </a:solidFill>
              </a:rPr>
              <a:t>Blondel’s Theorem</a:t>
            </a:r>
          </a:p>
        </p:txBody>
      </p:sp>
      <p:graphicFrame>
        <p:nvGraphicFramePr>
          <p:cNvPr id="4" name="Table 3">
            <a:extLst>
              <a:ext uri="{FF2B5EF4-FFF2-40B4-BE49-F238E27FC236}"/>
            </a:extLst>
          </p:cNvPr>
          <p:cNvGraphicFramePr>
            <a:graphicFrameLocks noGrp="1"/>
          </p:cNvGraphicFramePr>
          <p:nvPr/>
        </p:nvGraphicFramePr>
        <p:xfrm>
          <a:off x="1524000" y="1360488"/>
          <a:ext cx="5943601" cy="4806948"/>
        </p:xfrm>
        <a:graphic>
          <a:graphicData uri="http://schemas.openxmlformats.org/drawingml/2006/table">
            <a:tbl>
              <a:tblPr/>
              <a:tblGrid>
                <a:gridCol w="1705324">
                  <a:extLst>
                    <a:ext uri="{9D8B030D-6E8A-4147-A177-3AD203B41FA5}"/>
                  </a:extLst>
                </a:gridCol>
                <a:gridCol w="348803">
                  <a:extLst>
                    <a:ext uri="{9D8B030D-6E8A-4147-A177-3AD203B41FA5}"/>
                  </a:extLst>
                </a:gridCol>
                <a:gridCol w="387565">
                  <a:extLst>
                    <a:ext uri="{9D8B030D-6E8A-4147-A177-3AD203B41FA5}"/>
                  </a:extLst>
                </a:gridCol>
                <a:gridCol w="387565">
                  <a:extLst>
                    <a:ext uri="{9D8B030D-6E8A-4147-A177-3AD203B41FA5}"/>
                  </a:extLst>
                </a:gridCol>
                <a:gridCol w="348803">
                  <a:extLst>
                    <a:ext uri="{9D8B030D-6E8A-4147-A177-3AD203B41FA5}"/>
                  </a:extLst>
                </a:gridCol>
                <a:gridCol w="348803">
                  <a:extLst>
                    <a:ext uri="{9D8B030D-6E8A-4147-A177-3AD203B41FA5}"/>
                  </a:extLst>
                </a:gridCol>
                <a:gridCol w="348803">
                  <a:extLst>
                    <a:ext uri="{9D8B030D-6E8A-4147-A177-3AD203B41FA5}"/>
                  </a:extLst>
                </a:gridCol>
                <a:gridCol w="348803">
                  <a:extLst>
                    <a:ext uri="{9D8B030D-6E8A-4147-A177-3AD203B41FA5}"/>
                  </a:extLst>
                </a:gridCol>
                <a:gridCol w="348803">
                  <a:extLst>
                    <a:ext uri="{9D8B030D-6E8A-4147-A177-3AD203B41FA5}"/>
                  </a:extLst>
                </a:gridCol>
                <a:gridCol w="387565">
                  <a:extLst>
                    <a:ext uri="{9D8B030D-6E8A-4147-A177-3AD203B41FA5}"/>
                  </a:extLst>
                </a:gridCol>
                <a:gridCol w="491382">
                  <a:extLst>
                    <a:ext uri="{9D8B030D-6E8A-4147-A177-3AD203B41FA5}"/>
                  </a:extLst>
                </a:gridCol>
                <a:gridCol w="491382">
                  <a:extLst>
                    <a:ext uri="{9D8B030D-6E8A-4147-A177-3AD203B41FA5}"/>
                  </a:extLst>
                </a:gridCol>
              </a:tblGrid>
              <a:tr h="466291">
                <a:tc rowSpan="2">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Condition</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 V</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 I</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Phase A</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Phase B</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non-Blondel</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extLst>
              </a:tr>
              <a:tr h="284324">
                <a:tc vMerge="1">
                  <a:txBody>
                    <a:bodyPr/>
                    <a:lstStyle/>
                    <a:p>
                      <a:endParaRPr lang="en-US"/>
                    </a:p>
                  </a:txBody>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Imb</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Imb</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V</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l-GR" sz="800" b="1" kern="1400">
                          <a:ln>
                            <a:noFill/>
                          </a:ln>
                          <a:solidFill>
                            <a:srgbClr val="000000"/>
                          </a:solidFill>
                          <a:effectLst/>
                          <a:latin typeface="Calibri" panose="020F0502020204030204" pitchFamily="34" charset="0"/>
                        </a:rPr>
                        <a:t>φ</a:t>
                      </a:r>
                      <a:r>
                        <a:rPr lang="en-US" sz="800" b="1" kern="1400" dirty="0">
                          <a:ln>
                            <a:noFill/>
                          </a:ln>
                          <a:solidFill>
                            <a:srgbClr val="000000"/>
                          </a:solidFill>
                          <a:effectLst/>
                          <a:latin typeface="Calibri" panose="020F0502020204030204" pitchFamily="34" charset="0"/>
                        </a:rPr>
                        <a:t>van</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I</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l-GR" sz="800" b="1" kern="1400" dirty="0">
                          <a:ln>
                            <a:noFill/>
                          </a:ln>
                          <a:solidFill>
                            <a:srgbClr val="000000"/>
                          </a:solidFill>
                          <a:effectLst/>
                          <a:latin typeface="Calibri" panose="020F0502020204030204" pitchFamily="34" charset="0"/>
                        </a:rPr>
                        <a:t>φ</a:t>
                      </a:r>
                      <a:r>
                        <a:rPr lang="en-US" sz="800" b="1" kern="1400" dirty="0">
                          <a:ln>
                            <a:noFill/>
                          </a:ln>
                          <a:solidFill>
                            <a:srgbClr val="000000"/>
                          </a:solidFill>
                          <a:effectLst/>
                          <a:latin typeface="Calibri" panose="020F0502020204030204" pitchFamily="34" charset="0"/>
                        </a:rPr>
                        <a:t>ian</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V</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l-GR" sz="800" b="1" kern="1400" dirty="0">
                          <a:ln>
                            <a:noFill/>
                          </a:ln>
                          <a:solidFill>
                            <a:srgbClr val="000000"/>
                          </a:solidFill>
                          <a:effectLst/>
                          <a:latin typeface="Calibri" panose="020F0502020204030204" pitchFamily="34" charset="0"/>
                        </a:rPr>
                        <a:t>φ</a:t>
                      </a:r>
                      <a:r>
                        <a:rPr lang="en-US" sz="800" b="1" kern="1400" dirty="0">
                          <a:ln>
                            <a:noFill/>
                          </a:ln>
                          <a:solidFill>
                            <a:srgbClr val="000000"/>
                          </a:solidFill>
                          <a:effectLst/>
                          <a:latin typeface="Calibri" panose="020F0502020204030204" pitchFamily="34" charset="0"/>
                        </a:rPr>
                        <a:t>vbn</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I</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l-GR" sz="800" b="1" kern="1400">
                          <a:ln>
                            <a:noFill/>
                          </a:ln>
                          <a:solidFill>
                            <a:srgbClr val="000000"/>
                          </a:solidFill>
                          <a:effectLst/>
                          <a:latin typeface="Calibri" panose="020F0502020204030204" pitchFamily="34" charset="0"/>
                        </a:rPr>
                        <a:t>φ</a:t>
                      </a:r>
                      <a:r>
                        <a:rPr lang="en-US" sz="800" b="1" kern="1400" dirty="0">
                          <a:ln>
                            <a:noFill/>
                          </a:ln>
                          <a:solidFill>
                            <a:srgbClr val="000000"/>
                          </a:solidFill>
                          <a:effectLst/>
                          <a:latin typeface="Calibri" panose="020F0502020204030204" pitchFamily="34" charset="0"/>
                        </a:rPr>
                        <a:t>ibn</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 Err</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All balanced</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voltages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current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V&amp;I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117</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123</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-0.25%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V&amp;I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-0.43%</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V&amp;I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50%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50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-1.43%</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38833">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V&amp;I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40%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75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-2.44%</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307541">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voltages</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30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03750">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current</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30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03750">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V&amp;I</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30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-0.99%</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07541">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V&amp;I</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40%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75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30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-2.44%</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307541">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voltages</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60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-2.61%</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03750">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current</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60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03750">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V&amp;I</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60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-3.46%</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15123">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V&amp;I</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40%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75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60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-4.63%</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bl>
          </a:graphicData>
        </a:graphic>
      </p:graphicFrame>
      <p:sp>
        <p:nvSpPr>
          <p:cNvPr id="26856" name="TextBox 4"/>
          <p:cNvSpPr txBox="1">
            <a:spLocks noChangeArrowheads="1"/>
          </p:cNvSpPr>
          <p:nvPr/>
        </p:nvSpPr>
        <p:spPr bwMode="auto">
          <a:xfrm>
            <a:off x="1181100" y="1006475"/>
            <a:ext cx="6950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dirty="0"/>
              <a:t>Power Measurements Handbook</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Site Verification: Why should we invest our limited meter service resources here</a:t>
            </a:r>
          </a:p>
        </p:txBody>
      </p:sp>
      <p:sp>
        <p:nvSpPr>
          <p:cNvPr id="27651" name="Subtitle 2"/>
          <p:cNvSpPr txBox="1">
            <a:spLocks/>
          </p:cNvSpPr>
          <p:nvPr/>
        </p:nvSpPr>
        <p:spPr bwMode="auto">
          <a:xfrm>
            <a:off x="469900" y="1447800"/>
            <a:ext cx="7924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173038" indent="-173038" eaLnBrk="0" hangingPunct="0">
              <a:spcBef>
                <a:spcPct val="20000"/>
              </a:spcBef>
              <a:buChar char="–"/>
              <a:defRPr sz="2800">
                <a:solidFill>
                  <a:schemeClr val="tx1"/>
                </a:solidFill>
                <a:latin typeface="Arial" charset="0"/>
              </a:defRPr>
            </a:lvl2pPr>
            <a:lvl3pPr marL="401638" indent="-163513" eaLnBrk="0" hangingPunct="0">
              <a:spcBef>
                <a:spcPct val="20000"/>
              </a:spcBef>
              <a:buChar char="•"/>
              <a:defRPr sz="2400">
                <a:solidFill>
                  <a:schemeClr val="tx1"/>
                </a:solidFill>
                <a:latin typeface="Arial" charset="0"/>
              </a:defRPr>
            </a:lvl3pPr>
            <a:lvl4pPr marL="630238" indent="-163513" eaLnBrk="0" hangingPunct="0">
              <a:spcBef>
                <a:spcPct val="20000"/>
              </a:spcBef>
              <a:buChar char="–"/>
              <a:defRPr sz="2000">
                <a:solidFill>
                  <a:schemeClr val="tx1"/>
                </a:solidFill>
                <a:latin typeface="Arial" charset="0"/>
              </a:defRPr>
            </a:lvl4pPr>
            <a:lvl5pPr marL="858838" indent="-173038" eaLnBrk="0" hangingPunct="0">
              <a:spcBef>
                <a:spcPct val="20000"/>
              </a:spcBef>
              <a:buChar char="»"/>
              <a:defRPr sz="2000">
                <a:solidFill>
                  <a:schemeClr val="tx1"/>
                </a:solidFill>
                <a:latin typeface="Arial" charset="0"/>
              </a:defRPr>
            </a:lvl5pPr>
            <a:lvl6pPr marL="1316038" indent="-173038" eaLnBrk="0" fontAlgn="base" hangingPunct="0">
              <a:spcBef>
                <a:spcPct val="20000"/>
              </a:spcBef>
              <a:spcAft>
                <a:spcPct val="0"/>
              </a:spcAft>
              <a:buChar char="»"/>
              <a:defRPr sz="2000">
                <a:solidFill>
                  <a:schemeClr val="tx1"/>
                </a:solidFill>
                <a:latin typeface="Arial" charset="0"/>
              </a:defRPr>
            </a:lvl6pPr>
            <a:lvl7pPr marL="1773238" indent="-173038" eaLnBrk="0" fontAlgn="base" hangingPunct="0">
              <a:spcBef>
                <a:spcPct val="20000"/>
              </a:spcBef>
              <a:spcAft>
                <a:spcPct val="0"/>
              </a:spcAft>
              <a:buChar char="»"/>
              <a:defRPr sz="2000">
                <a:solidFill>
                  <a:schemeClr val="tx1"/>
                </a:solidFill>
                <a:latin typeface="Arial" charset="0"/>
              </a:defRPr>
            </a:lvl7pPr>
            <a:lvl8pPr marL="2230438" indent="-173038" eaLnBrk="0" fontAlgn="base" hangingPunct="0">
              <a:spcBef>
                <a:spcPct val="20000"/>
              </a:spcBef>
              <a:spcAft>
                <a:spcPct val="0"/>
              </a:spcAft>
              <a:buChar char="»"/>
              <a:defRPr sz="2000">
                <a:solidFill>
                  <a:schemeClr val="tx1"/>
                </a:solidFill>
                <a:latin typeface="Arial" charset="0"/>
              </a:defRPr>
            </a:lvl8pPr>
            <a:lvl9pPr marL="2687638" indent="-173038"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ts val="800"/>
              </a:spcBef>
              <a:buFontTx/>
              <a:buNone/>
            </a:pPr>
            <a:endParaRPr lang="en-US" altLang="en-US" sz="2600" b="1" dirty="0"/>
          </a:p>
          <a:p>
            <a:pPr eaLnBrk="1" hangingPunct="1">
              <a:lnSpc>
                <a:spcPct val="80000"/>
              </a:lnSpc>
              <a:spcBef>
                <a:spcPts val="800"/>
              </a:spcBef>
              <a:buFontTx/>
              <a:buNone/>
            </a:pPr>
            <a:endParaRPr lang="en-US" altLang="en-US" sz="600" b="1" dirty="0"/>
          </a:p>
        </p:txBody>
      </p:sp>
      <p:sp>
        <p:nvSpPr>
          <p:cNvPr id="27652" name="Rectangle 3"/>
          <p:cNvSpPr>
            <a:spLocks noChangeArrowheads="1"/>
          </p:cNvSpPr>
          <p:nvPr/>
        </p:nvSpPr>
        <p:spPr bwMode="auto">
          <a:xfrm>
            <a:off x="609600" y="1674813"/>
            <a:ext cx="4572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ct val="100000"/>
              </a:spcAft>
            </a:pPr>
            <a:r>
              <a:rPr lang="en-US" altLang="en-US" sz="1600" dirty="0"/>
              <a:t>These customers represent a disproportionately large amount of the overall revenue for every utility in North America. </a:t>
            </a:r>
          </a:p>
          <a:p>
            <a:pPr eaLnBrk="1" hangingPunct="1">
              <a:spcBef>
                <a:spcPct val="0"/>
              </a:spcBef>
              <a:spcAft>
                <a:spcPct val="100000"/>
              </a:spcAft>
            </a:pPr>
            <a:r>
              <a:rPr lang="en-US" altLang="en-US" sz="1600" dirty="0"/>
              <a:t>For some utilities the ten percent of their customers who have transformer rated metering services can represent over 70% of their overall revenue.  </a:t>
            </a:r>
          </a:p>
          <a:p>
            <a:pPr eaLnBrk="1" hangingPunct="1">
              <a:spcBef>
                <a:spcPct val="0"/>
              </a:spcBef>
              <a:spcAft>
                <a:spcPct val="100000"/>
              </a:spcAft>
            </a:pPr>
            <a:r>
              <a:rPr lang="en-US" altLang="en-US" sz="1600" dirty="0"/>
              <a:t>While these numbers will vary from utility to utility the basic premise should be the same for all utilities regarding where Meter Services should focus their efforts</a:t>
            </a:r>
          </a:p>
          <a:p>
            <a:pPr eaLnBrk="1" hangingPunct="1">
              <a:spcBef>
                <a:spcPct val="0"/>
              </a:spcBef>
              <a:spcAft>
                <a:spcPct val="100000"/>
              </a:spcAft>
            </a:pPr>
            <a:r>
              <a:rPr lang="en-US" altLang="en-US" sz="1600" dirty="0"/>
              <a:t>This is perhaps one of the larger benefits that AMI can provide for our Utilities – more time to spend on C&amp;I metering and less on residential</a:t>
            </a:r>
          </a:p>
        </p:txBody>
      </p:sp>
      <p:sp>
        <p:nvSpPr>
          <p:cNvPr id="27653" name="TextBox 4"/>
          <p:cNvSpPr txBox="1">
            <a:spLocks noChangeArrowheads="1"/>
          </p:cNvSpPr>
          <p:nvPr/>
        </p:nvSpPr>
        <p:spPr bwMode="auto">
          <a:xfrm>
            <a:off x="6008688" y="2438400"/>
            <a:ext cx="23860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dirty="0"/>
              <a:t>Easy Answer: Money.</a:t>
            </a:r>
          </a:p>
          <a:p>
            <a:pPr eaLnBrk="1" hangingPunct="1">
              <a:spcBef>
                <a:spcPct val="0"/>
              </a:spcBef>
              <a:buFontTx/>
              <a:buNone/>
            </a:pPr>
            <a:endParaRPr lang="en-US" altLang="en-US" sz="1800" dirty="0"/>
          </a:p>
        </p:txBody>
      </p:sp>
      <p:pic>
        <p:nvPicPr>
          <p:cNvPr id="27654" name="Picture 2" descr="Image result for money"/>
          <p:cNvPicPr>
            <a:picLocks noChangeAspect="1" noChangeArrowheads="1"/>
          </p:cNvPicPr>
          <p:nvPr/>
        </p:nvPicPr>
        <p:blipFill>
          <a:blip r:embed="rId2">
            <a:extLst>
              <a:ext uri="{28A0092B-C50C-407E-A947-70E740481C1C}">
                <a14:useLocalDpi xmlns:a14="http://schemas.microsoft.com/office/drawing/2010/main" val="0"/>
              </a:ext>
            </a:extLst>
          </a:blip>
          <a:srcRect l="8752" t="7605" r="8876" b="6284"/>
          <a:stretch>
            <a:fillRect/>
          </a:stretch>
        </p:blipFill>
        <p:spPr bwMode="auto">
          <a:xfrm>
            <a:off x="6564313" y="3084513"/>
            <a:ext cx="127635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solidFill>
            <a:srgbClr val="FF0000"/>
          </a:solidFill>
        </p:spPr>
        <p:txBody>
          <a:bodyPr/>
          <a:lstStyle/>
          <a:p>
            <a:pPr eaLnBrk="1" hangingPunct="1"/>
            <a:r>
              <a:rPr lang="en-US" altLang="en-US" sz="2800" dirty="0" smtClean="0">
                <a:solidFill>
                  <a:schemeClr val="bg1"/>
                </a:solidFill>
              </a:rPr>
              <a:t>Potential list of tasks to be completed during a Site Verification of a Transformer Rated Metering Site</a:t>
            </a:r>
          </a:p>
        </p:txBody>
      </p:sp>
      <p:sp>
        <p:nvSpPr>
          <p:cNvPr id="3" name="Rectangle 2"/>
          <p:cNvSpPr/>
          <p:nvPr/>
        </p:nvSpPr>
        <p:spPr>
          <a:xfrm>
            <a:off x="457200" y="1600200"/>
            <a:ext cx="8229600" cy="3624263"/>
          </a:xfrm>
          <a:prstGeom prst="rect">
            <a:avLst/>
          </a:prstGeom>
        </p:spPr>
        <p:txBody>
          <a:bodyPr>
            <a:spAutoFit/>
          </a:bodyPr>
          <a:lstStyle/>
          <a:p>
            <a:pPr marL="285750" indent="-285750">
              <a:lnSpc>
                <a:spcPct val="80000"/>
              </a:lnSpc>
              <a:spcBef>
                <a:spcPts val="163"/>
              </a:spcBef>
              <a:buFont typeface="Arial" panose="020B0604020202020204" pitchFamily="34" charset="0"/>
              <a:buChar char="•"/>
              <a:defRPr/>
            </a:pPr>
            <a:r>
              <a:rPr lang="en-US" altLang="en-US" sz="1400" dirty="0"/>
              <a:t>Double check the meter number, the location the test result and the meter record</a:t>
            </a:r>
          </a:p>
          <a:p>
            <a:pPr>
              <a:lnSpc>
                <a:spcPct val="80000"/>
              </a:lnSpc>
              <a:spcBef>
                <a:spcPts val="163"/>
              </a:spcBef>
              <a:defRPr/>
            </a:pPr>
            <a:endParaRPr lang="en-US" altLang="en-US" sz="1400" dirty="0"/>
          </a:p>
          <a:p>
            <a:pPr marL="285750" indent="-285750">
              <a:lnSpc>
                <a:spcPct val="80000"/>
              </a:lnSpc>
              <a:spcBef>
                <a:spcPts val="163"/>
              </a:spcBef>
              <a:buFont typeface="Arial" panose="020B0604020202020204" pitchFamily="34" charset="0"/>
              <a:buChar char="•"/>
              <a:defRPr/>
            </a:pPr>
            <a:r>
              <a:rPr lang="en-US" altLang="en-US" sz="1400" dirty="0"/>
              <a:t>Perform a visual safety inspection of the site. This includes utility and customer equipment. Things to look for include intact down ground on pole, properly attached enclosure, unwanted voltage on enclosure, proper trimming and site tidiness (absence of discarded seals, etc.)</a:t>
            </a:r>
          </a:p>
          <a:p>
            <a:pPr>
              <a:lnSpc>
                <a:spcPct val="80000"/>
              </a:lnSpc>
              <a:spcBef>
                <a:spcPts val="163"/>
              </a:spcBef>
              <a:defRPr/>
            </a:pPr>
            <a:endParaRPr lang="en-US" altLang="en-US" sz="1400" dirty="0"/>
          </a:p>
          <a:p>
            <a:pPr marL="285750" indent="-285750">
              <a:lnSpc>
                <a:spcPct val="80000"/>
              </a:lnSpc>
              <a:spcBef>
                <a:spcPts val="163"/>
              </a:spcBef>
              <a:buFont typeface="Arial" panose="020B0604020202020204" pitchFamily="34" charset="0"/>
              <a:buChar char="•"/>
              <a:defRPr/>
            </a:pPr>
            <a:r>
              <a:rPr lang="en-US" altLang="en-US" sz="1400" dirty="0"/>
              <a:t>Visually inspect for energy diversions (intentional and not). This includes broken or missing wires, jumpers, open test switch, unconnected wires and foreign objects on meters or other metering equipment. Broken or missing wires can seriously cause the under measurement of energy. A simple broken wire on a CT or VT can cause the loss of 1/3 to 1/2 of the registration on either 3 element or 2 element metering, respectively.</a:t>
            </a:r>
          </a:p>
          <a:p>
            <a:pPr>
              <a:lnSpc>
                <a:spcPct val="80000"/>
              </a:lnSpc>
              <a:spcBef>
                <a:spcPts val="163"/>
              </a:spcBef>
              <a:defRPr/>
            </a:pPr>
            <a:endParaRPr lang="en-US" altLang="en-US" sz="1400" dirty="0"/>
          </a:p>
          <a:p>
            <a:pPr marL="285750" indent="-285750">
              <a:lnSpc>
                <a:spcPct val="80000"/>
              </a:lnSpc>
              <a:spcBef>
                <a:spcPts val="163"/>
              </a:spcBef>
              <a:buFont typeface="Arial" panose="020B0604020202020204" pitchFamily="34" charset="0"/>
              <a:buChar char="•"/>
              <a:defRPr/>
            </a:pPr>
            <a:r>
              <a:rPr lang="en-US" altLang="en-US" sz="1400" dirty="0"/>
              <a:t>Visually check lightning arrestors and transformers for damage or leaks.</a:t>
            </a:r>
          </a:p>
          <a:p>
            <a:pPr>
              <a:lnSpc>
                <a:spcPct val="80000"/>
              </a:lnSpc>
              <a:spcBef>
                <a:spcPts val="163"/>
              </a:spcBef>
              <a:defRPr/>
            </a:pPr>
            <a:endParaRPr lang="en-US" altLang="en-US" sz="1400" dirty="0"/>
          </a:p>
          <a:p>
            <a:pPr marL="285750" indent="-285750">
              <a:lnSpc>
                <a:spcPct val="80000"/>
              </a:lnSpc>
              <a:spcBef>
                <a:spcPts val="163"/>
              </a:spcBef>
              <a:buFont typeface="Arial" panose="020B0604020202020204" pitchFamily="34" charset="0"/>
              <a:buChar char="•"/>
              <a:defRPr/>
            </a:pPr>
            <a:r>
              <a:rPr lang="en-US" altLang="en-US" sz="1400" dirty="0"/>
              <a:t>Check for proper grounding and bonding of metering equipment. Poor grounding and bonding practices may result in inaccurate measurements that go undetected for long periods of time. Implementing a single point ground policy and practice can reduce or eliminate this type of issue.</a:t>
            </a:r>
          </a:p>
          <a:p>
            <a:pPr>
              <a:lnSpc>
                <a:spcPct val="80000"/>
              </a:lnSpc>
              <a:spcBef>
                <a:spcPts val="163"/>
              </a:spcBef>
              <a:defRPr/>
            </a:pPr>
            <a:endParaRPr lang="en-US" altLang="en-US" sz="1400" dirty="0"/>
          </a:p>
          <a:p>
            <a:pPr marL="285750" indent="-285750">
              <a:lnSpc>
                <a:spcPct val="80000"/>
              </a:lnSpc>
              <a:spcBef>
                <a:spcPts val="163"/>
              </a:spcBef>
              <a:buFont typeface="Arial" panose="020B0604020202020204" pitchFamily="34" charset="0"/>
              <a:buChar char="•"/>
              <a:defRPr/>
            </a:pPr>
            <a:r>
              <a:rPr lang="en-US" altLang="en-US" sz="1400" dirty="0"/>
              <a:t>Burden test CTs and voltage check PTs.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Site Verification Checklist (continued)</a:t>
            </a:r>
          </a:p>
        </p:txBody>
      </p:sp>
      <p:sp>
        <p:nvSpPr>
          <p:cNvPr id="29699" name="Rectangle 2"/>
          <p:cNvSpPr txBox="1">
            <a:spLocks noChangeArrowheads="1"/>
          </p:cNvSpPr>
          <p:nvPr/>
        </p:nvSpPr>
        <p:spPr bwMode="auto">
          <a:xfrm>
            <a:off x="457200" y="1447800"/>
            <a:ext cx="8229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80000"/>
              </a:lnSpc>
              <a:spcBef>
                <a:spcPct val="0"/>
              </a:spcBef>
            </a:pPr>
            <a:r>
              <a:rPr lang="en-US" altLang="en-US" sz="1400" dirty="0"/>
              <a:t>Verify service voltage. Stuck regulator or seasonal capacitor can impact service voltage.</a:t>
            </a:r>
          </a:p>
          <a:p>
            <a:pPr>
              <a:lnSpc>
                <a:spcPct val="80000"/>
              </a:lnSpc>
              <a:spcBef>
                <a:spcPct val="0"/>
              </a:spcBef>
            </a:pPr>
            <a:endParaRPr lang="en-US" altLang="en-US" sz="1400" dirty="0"/>
          </a:p>
          <a:p>
            <a:pPr>
              <a:lnSpc>
                <a:spcPct val="80000"/>
              </a:lnSpc>
              <a:spcBef>
                <a:spcPct val="0"/>
              </a:spcBef>
            </a:pPr>
            <a:r>
              <a:rPr lang="en-US" altLang="en-US" sz="1400" dirty="0"/>
              <a:t>Verify condition of metering control wire. This includes looking for cracks in insulation, broken wires, loose connections, etc. </a:t>
            </a:r>
          </a:p>
          <a:p>
            <a:pPr>
              <a:lnSpc>
                <a:spcPct val="80000"/>
              </a:lnSpc>
              <a:spcBef>
                <a:spcPct val="0"/>
              </a:spcBef>
            </a:pPr>
            <a:endParaRPr lang="en-US" altLang="en-US" sz="1400" dirty="0"/>
          </a:p>
          <a:p>
            <a:pPr>
              <a:lnSpc>
                <a:spcPct val="80000"/>
              </a:lnSpc>
              <a:spcBef>
                <a:spcPct val="0"/>
              </a:spcBef>
            </a:pPr>
            <a:r>
              <a:rPr lang="en-US" altLang="en-US" sz="1400" dirty="0"/>
              <a:t>Confirm we have a Blondel compliant metering set up</a:t>
            </a:r>
          </a:p>
          <a:p>
            <a:pPr>
              <a:lnSpc>
                <a:spcPct val="80000"/>
              </a:lnSpc>
              <a:spcBef>
                <a:spcPct val="0"/>
              </a:spcBef>
            </a:pPr>
            <a:endParaRPr lang="en-US" altLang="en-US" sz="1400" dirty="0"/>
          </a:p>
          <a:p>
            <a:pPr>
              <a:lnSpc>
                <a:spcPct val="80000"/>
              </a:lnSpc>
              <a:spcBef>
                <a:spcPct val="0"/>
              </a:spcBef>
            </a:pPr>
            <a:r>
              <a:rPr lang="en-US" altLang="en-US" sz="1400" dirty="0"/>
              <a:t>Compare the test switch wiring with the wiring at the CTs and VTs. Verify CTs and VTs not cross wired. Be sure CTs are grounded in one location (test switch) only. </a:t>
            </a:r>
          </a:p>
          <a:p>
            <a:pPr>
              <a:lnSpc>
                <a:spcPct val="80000"/>
              </a:lnSpc>
              <a:spcBef>
                <a:spcPct val="0"/>
              </a:spcBef>
            </a:pPr>
            <a:endParaRPr lang="en-US" altLang="en-US" sz="1400" dirty="0"/>
          </a:p>
          <a:p>
            <a:pPr>
              <a:lnSpc>
                <a:spcPct val="80000"/>
              </a:lnSpc>
              <a:spcBef>
                <a:spcPct val="0"/>
              </a:spcBef>
            </a:pPr>
            <a:r>
              <a:rPr lang="en-US" altLang="en-US" sz="1400" dirty="0"/>
              <a:t>Check for bad test switch by examining voltage at the top and bottom of the switch. Also verify amps using amp probe on both sides of the test switch. Verify neutral connection to cabinet (voltage). </a:t>
            </a:r>
          </a:p>
          <a:p>
            <a:pPr>
              <a:lnSpc>
                <a:spcPct val="80000"/>
              </a:lnSpc>
              <a:spcBef>
                <a:spcPct val="0"/>
              </a:spcBef>
            </a:pPr>
            <a:endParaRPr lang="en-US" altLang="en-US" sz="1400" dirty="0"/>
          </a:p>
          <a:p>
            <a:pPr>
              <a:lnSpc>
                <a:spcPct val="80000"/>
              </a:lnSpc>
              <a:spcBef>
                <a:spcPct val="0"/>
              </a:spcBef>
            </a:pPr>
            <a:r>
              <a:rPr lang="en-US" altLang="en-US" sz="1400" dirty="0"/>
              <a:t>Check rotation by closing in one phase at a time at the test switch and observing the phase meter for forward rotation. If forward rotation is not observed measurements may be significantly impacted as the phases are most likely cancelling each other out. </a:t>
            </a:r>
          </a:p>
          <a:p>
            <a:pPr>
              <a:lnSpc>
                <a:spcPct val="80000"/>
              </a:lnSpc>
              <a:spcBef>
                <a:spcPct val="0"/>
              </a:spcBef>
            </a:pPr>
            <a:endParaRPr lang="en-US" altLang="en-US" sz="1400" dirty="0"/>
          </a:p>
          <a:p>
            <a:pPr>
              <a:lnSpc>
                <a:spcPct val="80000"/>
              </a:lnSpc>
              <a:spcBef>
                <a:spcPct val="0"/>
              </a:spcBef>
            </a:pPr>
            <a:r>
              <a:rPr lang="en-US" altLang="en-US" sz="1400" dirty="0"/>
              <a:t>Test meter for accuracy. Verify demand if applicable with observed load. If meter is performing compensation (line and/or transformer losses) the compensation should be verified either through direct testing at the site or by examining recorded pulse data. </a:t>
            </a:r>
          </a:p>
          <a:p>
            <a:pPr>
              <a:lnSpc>
                <a:spcPct val="80000"/>
              </a:lnSpc>
              <a:spcBef>
                <a:spcPct val="0"/>
              </a:spcBef>
            </a:pPr>
            <a:endParaRPr lang="en-US" altLang="en-US" sz="1400" dirty="0"/>
          </a:p>
          <a:p>
            <a:pPr>
              <a:lnSpc>
                <a:spcPct val="80000"/>
              </a:lnSpc>
              <a:spcBef>
                <a:spcPct val="0"/>
              </a:spcBef>
            </a:pPr>
            <a:r>
              <a:rPr lang="en-US" altLang="en-US" sz="1400" dirty="0"/>
              <a:t>Loss compensation is generally a very small percentage of the overall measurement and would not be caught under utilities normal high/low checks. However, the small percentages when applied to large loads or generation can really add up overtime. Billing adjustments can easily be in the $million range if not caught early.</a:t>
            </a:r>
          </a:p>
          <a:p>
            <a:pPr>
              <a:lnSpc>
                <a:spcPct val="80000"/>
              </a:lnSpc>
              <a:buFontTx/>
              <a:buNone/>
            </a:pPr>
            <a:endParaRPr lang="en-US" altLang="en-US"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Site Verification Checklist (continued)</a:t>
            </a:r>
          </a:p>
        </p:txBody>
      </p:sp>
      <p:sp>
        <p:nvSpPr>
          <p:cNvPr id="3" name="Rectangle 2"/>
          <p:cNvSpPr txBox="1">
            <a:spLocks noChangeArrowheads="1"/>
          </p:cNvSpPr>
          <p:nvPr/>
        </p:nvSpPr>
        <p:spPr bwMode="auto">
          <a:xfrm>
            <a:off x="457200" y="1447800"/>
            <a:ext cx="8229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80000"/>
              </a:lnSpc>
              <a:spcBef>
                <a:spcPts val="336"/>
              </a:spcBef>
              <a:defRPr/>
            </a:pPr>
            <a:r>
              <a:rPr lang="en-US" altLang="en-US" sz="1400" dirty="0"/>
              <a:t>Verify metering vectors. Traditionally this has been done using instruments such as a circuit analyzer. Many solid state meters today can provide vector diagrams along with volt/amp/pf and values using meter manufacturer software or meter displays. Many of these desired values are programmed into the meters Alternate/Utility display. Examining these values can provide much information about the metering integrity. It may also assist in determining if unbalanced loads are present and if CTs are sized properly. The vendor software generally has the ability to capture both diagnostic and vector information electronically. These electronic records should be kept in the meter shop for future comparisons.</a:t>
            </a:r>
          </a:p>
          <a:p>
            <a:pPr marL="228600" indent="-228600" eaLnBrk="1" hangingPunct="1">
              <a:lnSpc>
                <a:spcPct val="80000"/>
              </a:lnSpc>
              <a:spcBef>
                <a:spcPts val="336"/>
              </a:spcBef>
              <a:defRPr/>
            </a:pPr>
            <a:endParaRPr lang="en-US" altLang="en-US" sz="1400" dirty="0"/>
          </a:p>
          <a:p>
            <a:pPr marL="228600" indent="-228600">
              <a:lnSpc>
                <a:spcPct val="80000"/>
              </a:lnSpc>
              <a:spcBef>
                <a:spcPts val="336"/>
              </a:spcBef>
              <a:defRPr/>
            </a:pPr>
            <a:r>
              <a:rPr lang="en-US" altLang="en-US" sz="1400" dirty="0"/>
              <a:t>If metering is providing pulses/EOI pulse to customers, SCADA systems or other meters for totalization they also should be verified vs. the known load on the meter. If present test/inspect isolation relays/pulse splitters for things like blown fuses to ensure they are operating properly.</a:t>
            </a:r>
          </a:p>
          <a:p>
            <a:pPr marL="228600" indent="-228600">
              <a:lnSpc>
                <a:spcPct val="80000"/>
              </a:lnSpc>
              <a:spcBef>
                <a:spcPts val="336"/>
              </a:spcBef>
              <a:defRPr/>
            </a:pPr>
            <a:endParaRPr lang="en-US" altLang="en-US" sz="1400" dirty="0"/>
          </a:p>
          <a:p>
            <a:pPr marL="228600" indent="-228600">
              <a:lnSpc>
                <a:spcPct val="80000"/>
              </a:lnSpc>
              <a:spcBef>
                <a:spcPts val="336"/>
              </a:spcBef>
              <a:defRPr/>
            </a:pPr>
            <a:r>
              <a:rPr lang="en-US" altLang="en-US" sz="1400" dirty="0"/>
              <a:t>Verify meter information including meter </a:t>
            </a:r>
            <a:r>
              <a:rPr lang="en-US" altLang="en-US" sz="1400" dirty="0" smtClean="0"/>
              <a:t>multiplier, </a:t>
            </a:r>
            <a:r>
              <a:rPr lang="en-US" altLang="en-US" sz="1400" dirty="0"/>
              <a:t>serial number, dials/decimals, Mp, Ke, Primary Kh, Kr and Rate. Errors in this type of information can also cause a adverse impact on measured/reported values.</a:t>
            </a:r>
          </a:p>
          <a:p>
            <a:pPr marL="228600" indent="-228600">
              <a:lnSpc>
                <a:spcPct val="80000"/>
              </a:lnSpc>
              <a:spcBef>
                <a:spcPts val="336"/>
              </a:spcBef>
              <a:defRPr/>
            </a:pPr>
            <a:endParaRPr lang="en-US" altLang="en-US" sz="1400" dirty="0"/>
          </a:p>
          <a:p>
            <a:pPr marL="228600" indent="-228600">
              <a:lnSpc>
                <a:spcPct val="80000"/>
              </a:lnSpc>
              <a:spcBef>
                <a:spcPts val="336"/>
              </a:spcBef>
              <a:defRPr/>
            </a:pPr>
            <a:r>
              <a:rPr lang="en-US" altLang="en-US" sz="1400" dirty="0"/>
              <a:t>Verify CT shunts are all opened.</a:t>
            </a:r>
          </a:p>
          <a:p>
            <a:pPr marL="228600" indent="-228600">
              <a:lnSpc>
                <a:spcPct val="80000"/>
              </a:lnSpc>
              <a:spcBef>
                <a:spcPts val="336"/>
              </a:spcBef>
              <a:defRPr/>
            </a:pPr>
            <a:endParaRPr lang="en-US" altLang="en-US" sz="1400" dirty="0"/>
          </a:p>
          <a:p>
            <a:pPr marL="228600" indent="-228600">
              <a:lnSpc>
                <a:spcPct val="80000"/>
              </a:lnSpc>
              <a:spcBef>
                <a:spcPts val="336"/>
              </a:spcBef>
              <a:defRPr/>
            </a:pPr>
            <a:r>
              <a:rPr lang="en-US" altLang="en-US" sz="1400" dirty="0"/>
              <a:t>Look for signs of excessive heat on the meter base e.g.</a:t>
            </a:r>
          </a:p>
          <a:p>
            <a:pPr marL="228600" indent="-50800">
              <a:spcBef>
                <a:spcPts val="336"/>
              </a:spcBef>
              <a:buFontTx/>
              <a:buNone/>
              <a:defRPr/>
            </a:pPr>
            <a:r>
              <a:rPr lang="en-US" altLang="en-US" sz="1400" dirty="0"/>
              <a:t> melted plastic or discoloration related to heat</a:t>
            </a:r>
          </a:p>
          <a:p>
            <a:pPr marL="0" indent="0">
              <a:lnSpc>
                <a:spcPct val="80000"/>
              </a:lnSpc>
              <a:buFontTx/>
              <a:buNone/>
              <a:defRPr/>
            </a:pPr>
            <a:endParaRPr lang="en-US" altLang="en-US" sz="1400" kern="0" dirty="0" smtClean="0"/>
          </a:p>
        </p:txBody>
      </p:sp>
      <p:pic>
        <p:nvPicPr>
          <p:cNvPr id="30724" name="Picture 4" descr="thumbn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5400" y="4572000"/>
            <a:ext cx="11430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Self Contained Metering</a:t>
            </a:r>
          </a:p>
        </p:txBody>
      </p:sp>
      <p:sp>
        <p:nvSpPr>
          <p:cNvPr id="6" name="Rectangle 5"/>
          <p:cNvSpPr/>
          <p:nvPr/>
        </p:nvSpPr>
        <p:spPr>
          <a:xfrm>
            <a:off x="609600" y="1524000"/>
            <a:ext cx="3962400" cy="3786188"/>
          </a:xfrm>
          <a:prstGeom prst="rect">
            <a:avLst/>
          </a:prstGeom>
        </p:spPr>
        <p:txBody>
          <a:bodyPr>
            <a:spAutoFit/>
          </a:bodyPr>
          <a:lstStyle/>
          <a:p>
            <a:pPr>
              <a:spcBef>
                <a:spcPct val="50000"/>
              </a:spcBef>
              <a:buFontTx/>
              <a:buChar char="•"/>
              <a:defRPr/>
            </a:pPr>
            <a:r>
              <a:rPr lang="en-US" sz="2000" dirty="0">
                <a:solidFill>
                  <a:schemeClr val="tx1">
                    <a:lumMod val="75000"/>
                    <a:lumOff val="25000"/>
                  </a:schemeClr>
                </a:solidFill>
                <a:latin typeface="Arial" pitchFamily="34" charset="0"/>
                <a:cs typeface="Arial" panose="020B0604020202020204" pitchFamily="34" charset="0"/>
              </a:rPr>
              <a:t>Typically found in residential metering</a:t>
            </a:r>
          </a:p>
          <a:p>
            <a:pPr>
              <a:spcBef>
                <a:spcPct val="50000"/>
              </a:spcBef>
              <a:buFontTx/>
              <a:buChar char="•"/>
              <a:defRPr/>
            </a:pPr>
            <a:r>
              <a:rPr lang="en-US" sz="2000" dirty="0">
                <a:solidFill>
                  <a:schemeClr val="tx1">
                    <a:lumMod val="75000"/>
                    <a:lumOff val="25000"/>
                  </a:schemeClr>
                </a:solidFill>
                <a:latin typeface="Arial" pitchFamily="34" charset="0"/>
                <a:cs typeface="Arial" panose="020B0604020202020204" pitchFamily="34" charset="0"/>
              </a:rPr>
              <a:t>Meters are capable of handling the direct incoming amperage</a:t>
            </a:r>
          </a:p>
          <a:p>
            <a:pPr>
              <a:spcBef>
                <a:spcPct val="50000"/>
              </a:spcBef>
              <a:buFontTx/>
              <a:buChar char="•"/>
              <a:defRPr/>
            </a:pPr>
            <a:r>
              <a:rPr lang="en-US" sz="2000" dirty="0">
                <a:solidFill>
                  <a:schemeClr val="tx1">
                    <a:lumMod val="75000"/>
                    <a:lumOff val="25000"/>
                  </a:schemeClr>
                </a:solidFill>
                <a:latin typeface="Arial" pitchFamily="34" charset="0"/>
                <a:cs typeface="Arial" panose="020B0604020202020204" pitchFamily="34" charset="0"/>
              </a:rPr>
              <a:t>Meter is connected directly to the load being measured</a:t>
            </a:r>
          </a:p>
          <a:p>
            <a:pPr>
              <a:spcBef>
                <a:spcPct val="50000"/>
              </a:spcBef>
              <a:buFontTx/>
              <a:buChar char="•"/>
              <a:defRPr/>
            </a:pPr>
            <a:r>
              <a:rPr lang="en-US" sz="2000" dirty="0">
                <a:solidFill>
                  <a:schemeClr val="tx1">
                    <a:lumMod val="75000"/>
                    <a:lumOff val="25000"/>
                  </a:schemeClr>
                </a:solidFill>
                <a:latin typeface="Arial" pitchFamily="34" charset="0"/>
                <a:cs typeface="Arial" panose="020B0604020202020204" pitchFamily="34" charset="0"/>
              </a:rPr>
              <a:t>Meter is part of the circuit</a:t>
            </a:r>
          </a:p>
          <a:p>
            <a:pPr>
              <a:spcBef>
                <a:spcPct val="50000"/>
              </a:spcBef>
              <a:buFontTx/>
              <a:buChar char="•"/>
              <a:defRPr/>
            </a:pPr>
            <a:r>
              <a:rPr lang="en-US" sz="2000" dirty="0">
                <a:solidFill>
                  <a:schemeClr val="tx1">
                    <a:lumMod val="75000"/>
                    <a:lumOff val="25000"/>
                  </a:schemeClr>
                </a:solidFill>
                <a:latin typeface="Arial" pitchFamily="34" charset="0"/>
                <a:cs typeface="Arial" panose="020B0604020202020204" pitchFamily="34" charset="0"/>
              </a:rPr>
              <a:t>When the meter is removed from the socket, power to the customer is interrupted</a:t>
            </a:r>
          </a:p>
        </p:txBody>
      </p:sp>
      <p:pic>
        <p:nvPicPr>
          <p:cNvPr id="4100" name="Content Placeholder 4" descr="self contained doc_001"/>
          <p:cNvPicPr>
            <a:picLocks noChangeAspect="1" noChangeArrowheads="1"/>
          </p:cNvPicPr>
          <p:nvPr/>
        </p:nvPicPr>
        <p:blipFill>
          <a:blip r:embed="rId2">
            <a:extLst>
              <a:ext uri="{28A0092B-C50C-407E-A947-70E740481C1C}">
                <a14:useLocalDpi xmlns:a14="http://schemas.microsoft.com/office/drawing/2010/main" val="0"/>
              </a:ext>
            </a:extLst>
          </a:blip>
          <a:srcRect l="15686" t="18182" r="15686" b="35152"/>
          <a:stretch>
            <a:fillRect/>
          </a:stretch>
        </p:blipFill>
        <p:spPr bwMode="auto">
          <a:xfrm>
            <a:off x="4349750" y="1447800"/>
            <a:ext cx="4387850" cy="386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Periodic Site Inspections…..</a:t>
            </a:r>
          </a:p>
        </p:txBody>
      </p:sp>
      <p:sp>
        <p:nvSpPr>
          <p:cNvPr id="3" name="Rectangle 2"/>
          <p:cNvSpPr/>
          <p:nvPr/>
        </p:nvSpPr>
        <p:spPr>
          <a:xfrm>
            <a:off x="457200" y="1752600"/>
            <a:ext cx="4572000" cy="4524375"/>
          </a:xfrm>
          <a:prstGeom prst="rect">
            <a:avLst/>
          </a:prstGeom>
        </p:spPr>
        <p:txBody>
          <a:bodyPr>
            <a:spAutoFit/>
          </a:bodyPr>
          <a:lstStyle/>
          <a:p>
            <a:pPr algn="ctr">
              <a:defRPr/>
            </a:pPr>
            <a:r>
              <a:rPr lang="en-US" altLang="en-US" b="1" u="sng" kern="0" dirty="0"/>
              <a:t>….Can Discover or Prevent:</a:t>
            </a:r>
          </a:p>
          <a:p>
            <a:pPr marL="342900" indent="-342900">
              <a:buFont typeface="Arial" panose="020B0604020202020204" pitchFamily="34" charset="0"/>
              <a:buChar char="•"/>
              <a:defRPr/>
            </a:pPr>
            <a:endParaRPr lang="en-US" altLang="en-US" kern="0" dirty="0"/>
          </a:p>
          <a:p>
            <a:pPr marL="342900" indent="-342900">
              <a:buFont typeface="Arial" panose="020B0604020202020204" pitchFamily="34" charset="0"/>
              <a:buChar char="•"/>
              <a:defRPr/>
            </a:pPr>
            <a:r>
              <a:rPr lang="en-US" altLang="en-US" kern="0" dirty="0"/>
              <a:t>Billing Errors</a:t>
            </a:r>
          </a:p>
          <a:p>
            <a:pPr marL="342900" indent="-342900">
              <a:buFont typeface="Arial" panose="020B0604020202020204" pitchFamily="34" charset="0"/>
              <a:buChar char="•"/>
              <a:defRPr/>
            </a:pPr>
            <a:r>
              <a:rPr lang="en-US" altLang="en-US" kern="0" dirty="0"/>
              <a:t>Bad Metering set-up</a:t>
            </a:r>
          </a:p>
          <a:p>
            <a:pPr marL="342900" indent="-342900">
              <a:buFont typeface="Arial" panose="020B0604020202020204" pitchFamily="34" charset="0"/>
              <a:buChar char="•"/>
              <a:defRPr/>
            </a:pPr>
            <a:r>
              <a:rPr lang="en-US" altLang="en-US" kern="0" dirty="0"/>
              <a:t>Detect Current Diversion</a:t>
            </a:r>
          </a:p>
          <a:p>
            <a:pPr marL="342900" indent="-342900">
              <a:buFont typeface="Arial" panose="020B0604020202020204" pitchFamily="34" charset="0"/>
              <a:buChar char="•"/>
              <a:defRPr/>
            </a:pPr>
            <a:r>
              <a:rPr lang="en-US" altLang="en-US" kern="0" dirty="0"/>
              <a:t>Identify Potential Safety Issues</a:t>
            </a:r>
          </a:p>
          <a:p>
            <a:pPr marL="342900" indent="-342900">
              <a:buFont typeface="Arial" panose="020B0604020202020204" pitchFamily="34" charset="0"/>
              <a:buChar char="•"/>
              <a:defRPr/>
            </a:pPr>
            <a:r>
              <a:rPr lang="en-US" altLang="en-US" kern="0" dirty="0"/>
              <a:t>Metering Issues (issues not </a:t>
            </a:r>
            <a:br>
              <a:rPr lang="en-US" altLang="en-US" kern="0" dirty="0"/>
            </a:br>
            <a:r>
              <a:rPr lang="en-US" altLang="en-US" kern="0" dirty="0"/>
              <a:t>related to meter accuracy)</a:t>
            </a:r>
          </a:p>
          <a:p>
            <a:pPr marL="342900" indent="-342900">
              <a:buFont typeface="Arial" panose="020B0604020202020204" pitchFamily="34" charset="0"/>
              <a:buChar char="•"/>
              <a:defRPr/>
            </a:pPr>
            <a:r>
              <a:rPr lang="en-US" altLang="en-US" kern="0" dirty="0"/>
              <a:t>AMR/AMI Communications </a:t>
            </a:r>
            <a:r>
              <a:rPr lang="en-US" altLang="en-US" dirty="0"/>
              <a:t>Issues</a:t>
            </a:r>
          </a:p>
          <a:p>
            <a:pPr marL="342900" indent="-342900">
              <a:buFont typeface="Arial" panose="020B0604020202020204" pitchFamily="34" charset="0"/>
              <a:buChar char="•"/>
              <a:defRPr/>
            </a:pPr>
            <a:r>
              <a:rPr lang="en-US" altLang="en-US" dirty="0"/>
              <a:t>The need for Unscheduled Truck Rolls due to Undetected Field Related Issues</a:t>
            </a:r>
          </a:p>
          <a:p>
            <a:pPr marL="342900" indent="-342900">
              <a:buFont typeface="Arial" panose="020B0604020202020204" pitchFamily="34" charset="0"/>
              <a:buChar char="•"/>
              <a:defRPr/>
            </a:pPr>
            <a:r>
              <a:rPr lang="en-US" altLang="en-US" dirty="0"/>
              <a:t>Discrepancies between what is believed to be at a given site versus the actual setup and equipment at the site </a:t>
            </a:r>
          </a:p>
          <a:p>
            <a:pPr marL="342900" indent="-342900">
              <a:buFont typeface="Arial" panose="020B0604020202020204" pitchFamily="34" charset="0"/>
              <a:buChar char="•"/>
              <a:defRPr/>
            </a:pPr>
            <a:endParaRPr lang="en-US" altLang="en-US" dirty="0"/>
          </a:p>
          <a:p>
            <a:pPr marL="342900" indent="-342900">
              <a:buFont typeface="Arial" panose="020B0604020202020204" pitchFamily="34" charset="0"/>
              <a:buChar char="•"/>
              <a:defRPr/>
            </a:pPr>
            <a:endParaRPr lang="en-US" kern="0" dirty="0"/>
          </a:p>
        </p:txBody>
      </p:sp>
      <p:pic>
        <p:nvPicPr>
          <p:cNvPr id="3174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40350" y="2286000"/>
            <a:ext cx="3344863"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a:solidFill>
            <a:srgbClr val="FF0000"/>
          </a:solidFill>
        </p:spPr>
        <p:txBody>
          <a:bodyPr/>
          <a:lstStyle/>
          <a:p>
            <a:pPr algn="l" eaLnBrk="1" hangingPunct="1"/>
            <a:r>
              <a:rPr lang="en-US" altLang="en-US" sz="3000" dirty="0" smtClean="0">
                <a:solidFill>
                  <a:schemeClr val="bg1"/>
                </a:solidFill>
              </a:rPr>
              <a:t>              </a:t>
            </a:r>
            <a:r>
              <a:rPr lang="en-US" altLang="en-US" sz="3000" b="1" dirty="0" smtClean="0">
                <a:solidFill>
                  <a:schemeClr val="bg1"/>
                </a:solidFill>
              </a:rPr>
              <a:t>Questions and Discussion</a:t>
            </a:r>
            <a:r>
              <a:rPr lang="en-US" altLang="en-US" sz="4000" b="1" dirty="0" smtClean="0">
                <a:solidFill>
                  <a:schemeClr val="bg1"/>
                </a:solidFill>
              </a:rPr>
              <a:t>  </a:t>
            </a:r>
          </a:p>
        </p:txBody>
      </p:sp>
      <p:sp>
        <p:nvSpPr>
          <p:cNvPr id="32771" name="Rectangle 5"/>
          <p:cNvSpPr>
            <a:spLocks noGrp="1" noChangeArrowheads="1"/>
          </p:cNvSpPr>
          <p:nvPr>
            <p:ph type="body" idx="1"/>
          </p:nvPr>
        </p:nvSpPr>
        <p:spPr>
          <a:xfrm>
            <a:off x="433388" y="1600200"/>
            <a:ext cx="8229600" cy="4525963"/>
          </a:xfrm>
        </p:spPr>
        <p:txBody>
          <a:bodyPr/>
          <a:lstStyle/>
          <a:p>
            <a:pPr algn="ctr" eaLnBrk="1" hangingPunct="1">
              <a:buFontTx/>
              <a:buNone/>
            </a:pPr>
            <a:r>
              <a:rPr lang="en-US" altLang="en-US" sz="3500" dirty="0" smtClean="0">
                <a:cs typeface="Arial" charset="0"/>
              </a:rPr>
              <a:t>Tom Lawton</a:t>
            </a:r>
          </a:p>
          <a:p>
            <a:pPr algn="ctr" eaLnBrk="1" hangingPunct="1">
              <a:buFontTx/>
              <a:buNone/>
            </a:pPr>
            <a:r>
              <a:rPr lang="en-US" altLang="en-US" sz="2000" dirty="0">
                <a:solidFill>
                  <a:srgbClr val="FF0000"/>
                </a:solidFill>
                <a:cs typeface="Arial" charset="0"/>
              </a:rPr>
              <a:t>t</a:t>
            </a:r>
            <a:r>
              <a:rPr lang="en-US" altLang="en-US" sz="2000" dirty="0" smtClean="0">
                <a:solidFill>
                  <a:srgbClr val="FF0000"/>
                </a:solidFill>
                <a:cs typeface="Arial" charset="0"/>
              </a:rPr>
              <a:t>om.lawton@tescometering.com</a:t>
            </a:r>
            <a:r>
              <a:rPr lang="en-US" altLang="en-US" sz="3600" dirty="0" smtClean="0">
                <a:solidFill>
                  <a:srgbClr val="FF0000"/>
                </a:solidFill>
                <a:cs typeface="Arial" charset="0"/>
              </a:rPr>
              <a:t> </a:t>
            </a:r>
          </a:p>
          <a:p>
            <a:pPr algn="ctr" eaLnBrk="1" hangingPunct="1">
              <a:buFontTx/>
              <a:buNone/>
            </a:pPr>
            <a:r>
              <a:rPr lang="en-US" altLang="en-US" dirty="0" smtClean="0">
                <a:cs typeface="Arial" charset="0"/>
              </a:rPr>
              <a:t>TESCO – The Eastern Specialty Company </a:t>
            </a:r>
          </a:p>
          <a:p>
            <a:pPr algn="ctr" eaLnBrk="1" hangingPunct="1">
              <a:buFontTx/>
              <a:buNone/>
            </a:pPr>
            <a:r>
              <a:rPr lang="en-US" altLang="en-US" sz="2000" dirty="0" smtClean="0">
                <a:cs typeface="Arial" charset="0"/>
              </a:rPr>
              <a:t>Bristol, PA</a:t>
            </a:r>
          </a:p>
          <a:p>
            <a:pPr algn="ctr" eaLnBrk="1" hangingPunct="1">
              <a:buFontTx/>
              <a:buNone/>
            </a:pPr>
            <a:r>
              <a:rPr lang="en-US" altLang="en-US" sz="2800" dirty="0" smtClean="0">
                <a:solidFill>
                  <a:srgbClr val="FF0000"/>
                </a:solidFill>
                <a:cs typeface="Arial" charset="0"/>
              </a:rPr>
              <a:t>215-785-2338</a:t>
            </a:r>
          </a:p>
          <a:p>
            <a:pPr algn="ctr" eaLnBrk="1" hangingPunct="1">
              <a:buFontTx/>
              <a:buNone/>
            </a:pPr>
            <a:endParaRPr lang="en-US" altLang="en-US" sz="2300" dirty="0" smtClean="0">
              <a:cs typeface="Arial" charset="0"/>
            </a:endParaRPr>
          </a:p>
          <a:p>
            <a:pPr algn="ctr" eaLnBrk="1" hangingPunct="1">
              <a:buFontTx/>
              <a:buNone/>
            </a:pPr>
            <a:r>
              <a:rPr lang="en-US" altLang="en-US" sz="2300" dirty="0" smtClean="0">
                <a:cs typeface="Arial" charset="0"/>
              </a:rPr>
              <a:t>This presentation can also be found under Meter Conferences and Schools on the TESCO website: </a:t>
            </a:r>
            <a:r>
              <a:rPr lang="en-US" altLang="en-US" sz="2300" dirty="0" smtClean="0">
                <a:solidFill>
                  <a:srgbClr val="CC3300"/>
                </a:solidFill>
                <a:cs typeface="Arial" charset="0"/>
                <a:hlinkClick r:id="rId3"/>
              </a:rPr>
              <a:t>www.tescometering.com</a:t>
            </a:r>
            <a:endParaRPr lang="en-US" altLang="en-US" sz="2300" dirty="0" smtClean="0">
              <a:solidFill>
                <a:srgbClr val="CC3300"/>
              </a:solidFill>
              <a:cs typeface="Arial" charset="0"/>
            </a:endParaRPr>
          </a:p>
          <a:p>
            <a:pPr algn="ctr" eaLnBrk="1" hangingPunct="1">
              <a:buFontTx/>
              <a:buNone/>
            </a:pPr>
            <a:endParaRPr lang="en-US" altLang="en-US" sz="2300" dirty="0" smtClean="0">
              <a:solidFill>
                <a:srgbClr val="CC3300"/>
              </a:solidFill>
            </a:endParaRPr>
          </a:p>
        </p:txBody>
      </p:sp>
      <p:pic>
        <p:nvPicPr>
          <p:cNvPr id="32772" name="Picture 7" descr="MC9004315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33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Transformer Rated Metering</a:t>
            </a:r>
          </a:p>
        </p:txBody>
      </p:sp>
      <p:sp>
        <p:nvSpPr>
          <p:cNvPr id="3" name="Rectangle 2"/>
          <p:cNvSpPr/>
          <p:nvPr/>
        </p:nvSpPr>
        <p:spPr>
          <a:xfrm>
            <a:off x="304800" y="1905000"/>
            <a:ext cx="4438650" cy="3632200"/>
          </a:xfrm>
          <a:prstGeom prst="rect">
            <a:avLst/>
          </a:prstGeom>
        </p:spPr>
        <p:txBody>
          <a:bodyPr>
            <a:spAutoFit/>
          </a:bodyPr>
          <a:lstStyle/>
          <a:p>
            <a:pPr marL="285750" indent="-285750">
              <a:spcAft>
                <a:spcPts val="1200"/>
              </a:spcAft>
              <a:buFont typeface="Arial" panose="020B0604020202020204" pitchFamily="34" charset="0"/>
              <a:buChar char="•"/>
              <a:defRPr/>
            </a:pPr>
            <a:r>
              <a:rPr lang="en-US" altLang="en-US" sz="2000" dirty="0">
                <a:solidFill>
                  <a:schemeClr val="tx1">
                    <a:lumMod val="75000"/>
                    <a:lumOff val="25000"/>
                  </a:schemeClr>
                </a:solidFill>
              </a:rPr>
              <a:t>Meter measures scaled down representation of the load.</a:t>
            </a:r>
          </a:p>
          <a:p>
            <a:pPr marL="285750" indent="-285750">
              <a:spcAft>
                <a:spcPts val="1200"/>
              </a:spcAft>
              <a:buFont typeface="Arial" panose="020B0604020202020204" pitchFamily="34" charset="0"/>
              <a:buChar char="•"/>
              <a:defRPr/>
            </a:pPr>
            <a:r>
              <a:rPr lang="en-US" altLang="en-US" sz="2000" dirty="0">
                <a:solidFill>
                  <a:schemeClr val="tx1">
                    <a:lumMod val="75000"/>
                    <a:lumOff val="25000"/>
                  </a:schemeClr>
                </a:solidFill>
              </a:rPr>
              <a:t>Scaling is accomplished by the use of external current transformers (CTs) and sometimes voltage transformers or PTs).</a:t>
            </a:r>
          </a:p>
          <a:p>
            <a:pPr marL="285750" indent="-285750">
              <a:spcAft>
                <a:spcPts val="1200"/>
              </a:spcAft>
              <a:buFont typeface="Arial" panose="020B0604020202020204" pitchFamily="34" charset="0"/>
              <a:buChar char="•"/>
              <a:defRPr/>
            </a:pPr>
            <a:r>
              <a:rPr lang="en-US" altLang="en-US" sz="2000" dirty="0">
                <a:solidFill>
                  <a:schemeClr val="tx1">
                    <a:lumMod val="75000"/>
                    <a:lumOff val="25000"/>
                  </a:schemeClr>
                </a:solidFill>
              </a:rPr>
              <a:t>The meter is NOT part of the circuit</a:t>
            </a:r>
          </a:p>
          <a:p>
            <a:pPr marL="285750" indent="-285750">
              <a:spcAft>
                <a:spcPts val="1200"/>
              </a:spcAft>
              <a:buFont typeface="Arial" panose="020B0604020202020204" pitchFamily="34" charset="0"/>
              <a:buChar char="•"/>
              <a:defRPr/>
            </a:pPr>
            <a:r>
              <a:rPr lang="en-US" altLang="en-US" sz="2000" dirty="0">
                <a:solidFill>
                  <a:schemeClr val="tx1">
                    <a:lumMod val="75000"/>
                    <a:lumOff val="25000"/>
                  </a:schemeClr>
                </a:solidFill>
              </a:rPr>
              <a:t>When the meter is removed from the socket, power to the customer is not effected.</a:t>
            </a:r>
          </a:p>
        </p:txBody>
      </p:sp>
      <p:pic>
        <p:nvPicPr>
          <p:cNvPr id="5124" name="Picture 7" descr="factory_001"/>
          <p:cNvPicPr>
            <a:picLocks noChangeAspect="1" noChangeArrowheads="1"/>
          </p:cNvPicPr>
          <p:nvPr/>
        </p:nvPicPr>
        <p:blipFill>
          <a:blip r:embed="rId2">
            <a:extLst>
              <a:ext uri="{28A0092B-C50C-407E-A947-70E740481C1C}">
                <a14:useLocalDpi xmlns:a14="http://schemas.microsoft.com/office/drawing/2010/main" val="0"/>
              </a:ext>
            </a:extLst>
          </a:blip>
          <a:srcRect b="33940"/>
          <a:stretch>
            <a:fillRect/>
          </a:stretch>
        </p:blipFill>
        <p:spPr bwMode="auto">
          <a:xfrm>
            <a:off x="4610100" y="1925638"/>
            <a:ext cx="4089400" cy="349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666875" y="912813"/>
            <a:ext cx="6096000" cy="461962"/>
          </a:xfrm>
          <a:prstGeom prst="rect">
            <a:avLst/>
          </a:prstGeom>
          <a:noFill/>
          <a:ln w="9525">
            <a:noFill/>
            <a:miter lim="800000"/>
            <a:headEnd/>
            <a:tailEnd/>
          </a:ln>
          <a:effectLst/>
        </p:spPr>
        <p:txBody>
          <a:bodyPr>
            <a:spAutoFit/>
          </a:bodyPr>
          <a:lstStyle/>
          <a:p>
            <a:pPr algn="ctr">
              <a:spcBef>
                <a:spcPct val="30000"/>
              </a:spcBef>
              <a:defRPr/>
            </a:pPr>
            <a:r>
              <a:rPr lang="en-US" sz="2400" dirty="0">
                <a:solidFill>
                  <a:schemeClr val="tx1">
                    <a:lumMod val="75000"/>
                    <a:lumOff val="25000"/>
                  </a:schemeClr>
                </a:solidFill>
                <a:latin typeface="Arial" pitchFamily="34" charset="0"/>
                <a:cs typeface="Arial" panose="020B0604020202020204" pitchFamily="34" charset="0"/>
              </a:rPr>
              <a:t>9S Meter Installation with 400:5 CT’s</a:t>
            </a:r>
          </a:p>
        </p:txBody>
      </p:sp>
      <p:sp>
        <p:nvSpPr>
          <p:cNvPr id="6147" name="Line 8"/>
          <p:cNvSpPr>
            <a:spLocks noChangeShapeType="1"/>
          </p:cNvSpPr>
          <p:nvPr/>
        </p:nvSpPr>
        <p:spPr bwMode="auto">
          <a:xfrm>
            <a:off x="523875" y="1947863"/>
            <a:ext cx="807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48" name="Line 9"/>
          <p:cNvSpPr>
            <a:spLocks noChangeShapeType="1"/>
          </p:cNvSpPr>
          <p:nvPr/>
        </p:nvSpPr>
        <p:spPr bwMode="auto">
          <a:xfrm>
            <a:off x="523875" y="2481263"/>
            <a:ext cx="807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49" name="Line 10"/>
          <p:cNvSpPr>
            <a:spLocks noChangeShapeType="1"/>
          </p:cNvSpPr>
          <p:nvPr/>
        </p:nvSpPr>
        <p:spPr bwMode="auto">
          <a:xfrm>
            <a:off x="577850" y="3027363"/>
            <a:ext cx="807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6150" name="Picture 5"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8875" y="1414463"/>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26"/>
          <p:cNvSpPr txBox="1">
            <a:spLocks noChangeArrowheads="1"/>
          </p:cNvSpPr>
          <p:nvPr/>
        </p:nvSpPr>
        <p:spPr bwMode="auto">
          <a:xfrm>
            <a:off x="3343275" y="1414463"/>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400A</a:t>
            </a:r>
          </a:p>
        </p:txBody>
      </p:sp>
      <p:pic>
        <p:nvPicPr>
          <p:cNvPr id="6152" name="Picture 3"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0475" y="20193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27"/>
          <p:cNvSpPr txBox="1">
            <a:spLocks noChangeArrowheads="1"/>
          </p:cNvSpPr>
          <p:nvPr/>
        </p:nvSpPr>
        <p:spPr bwMode="auto">
          <a:xfrm>
            <a:off x="4562475" y="2100263"/>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400A</a:t>
            </a:r>
          </a:p>
        </p:txBody>
      </p:sp>
      <p:pic>
        <p:nvPicPr>
          <p:cNvPr id="6154" name="Picture 2"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4475" y="2511425"/>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ext Box 28"/>
          <p:cNvSpPr txBox="1">
            <a:spLocks noChangeArrowheads="1"/>
          </p:cNvSpPr>
          <p:nvPr/>
        </p:nvSpPr>
        <p:spPr bwMode="auto">
          <a:xfrm>
            <a:off x="6086475" y="2633663"/>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400A</a:t>
            </a:r>
          </a:p>
        </p:txBody>
      </p:sp>
      <p:sp>
        <p:nvSpPr>
          <p:cNvPr id="6156" name="Text Box 15"/>
          <p:cNvSpPr txBox="1">
            <a:spLocks noChangeArrowheads="1"/>
          </p:cNvSpPr>
          <p:nvPr/>
        </p:nvSpPr>
        <p:spPr bwMode="auto">
          <a:xfrm>
            <a:off x="7381875" y="1338263"/>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1400" dirty="0">
                <a:solidFill>
                  <a:srgbClr val="000000"/>
                </a:solidFill>
              </a:rPr>
              <a:t>LOAD</a:t>
            </a:r>
          </a:p>
        </p:txBody>
      </p:sp>
      <p:sp>
        <p:nvSpPr>
          <p:cNvPr id="6157" name="Line 16"/>
          <p:cNvSpPr>
            <a:spLocks noChangeShapeType="1"/>
          </p:cNvSpPr>
          <p:nvPr/>
        </p:nvSpPr>
        <p:spPr bwMode="auto">
          <a:xfrm flipV="1">
            <a:off x="3038475" y="1654175"/>
            <a:ext cx="0" cy="403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58" name="Line 18"/>
          <p:cNvSpPr>
            <a:spLocks noChangeShapeType="1"/>
          </p:cNvSpPr>
          <p:nvPr/>
        </p:nvSpPr>
        <p:spPr bwMode="auto">
          <a:xfrm flipV="1">
            <a:off x="4410075" y="2176463"/>
            <a:ext cx="0" cy="3124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59" name="Line 19"/>
          <p:cNvSpPr>
            <a:spLocks noChangeShapeType="1"/>
          </p:cNvSpPr>
          <p:nvPr/>
        </p:nvSpPr>
        <p:spPr bwMode="auto">
          <a:xfrm flipV="1">
            <a:off x="4562475" y="2176463"/>
            <a:ext cx="0" cy="3200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60" name="Line 20"/>
          <p:cNvSpPr>
            <a:spLocks noChangeShapeType="1"/>
          </p:cNvSpPr>
          <p:nvPr/>
        </p:nvSpPr>
        <p:spPr bwMode="auto">
          <a:xfrm flipV="1">
            <a:off x="5934075" y="2757488"/>
            <a:ext cx="0" cy="2743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61" name="Line 21"/>
          <p:cNvSpPr>
            <a:spLocks noChangeShapeType="1"/>
          </p:cNvSpPr>
          <p:nvPr/>
        </p:nvSpPr>
        <p:spPr bwMode="auto">
          <a:xfrm flipV="1">
            <a:off x="6086475" y="2786063"/>
            <a:ext cx="0" cy="2819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6162" name="Picture 31" descr="swi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3333750"/>
            <a:ext cx="41148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3" name="Text Box 34"/>
          <p:cNvSpPr txBox="1">
            <a:spLocks noChangeArrowheads="1"/>
          </p:cNvSpPr>
          <p:nvPr/>
        </p:nvSpPr>
        <p:spPr bwMode="auto">
          <a:xfrm>
            <a:off x="3343275" y="491966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5A</a:t>
            </a:r>
          </a:p>
        </p:txBody>
      </p:sp>
      <p:sp>
        <p:nvSpPr>
          <p:cNvPr id="6164" name="Text Box 35"/>
          <p:cNvSpPr txBox="1">
            <a:spLocks noChangeArrowheads="1"/>
          </p:cNvSpPr>
          <p:nvPr/>
        </p:nvSpPr>
        <p:spPr bwMode="auto">
          <a:xfrm>
            <a:off x="4714875" y="491966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5A</a:t>
            </a:r>
          </a:p>
        </p:txBody>
      </p:sp>
      <p:sp>
        <p:nvSpPr>
          <p:cNvPr id="6165" name="Text Box 36"/>
          <p:cNvSpPr txBox="1">
            <a:spLocks noChangeArrowheads="1"/>
          </p:cNvSpPr>
          <p:nvPr/>
        </p:nvSpPr>
        <p:spPr bwMode="auto">
          <a:xfrm>
            <a:off x="6162675" y="491966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5A</a:t>
            </a:r>
          </a:p>
        </p:txBody>
      </p:sp>
      <p:sp>
        <p:nvSpPr>
          <p:cNvPr id="6166" name="Line 22"/>
          <p:cNvSpPr>
            <a:spLocks noChangeShapeType="1"/>
          </p:cNvSpPr>
          <p:nvPr/>
        </p:nvSpPr>
        <p:spPr bwMode="auto">
          <a:xfrm flipH="1" flipV="1">
            <a:off x="3190875" y="5453063"/>
            <a:ext cx="762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67" name="Line 24"/>
          <p:cNvSpPr>
            <a:spLocks noChangeShapeType="1"/>
          </p:cNvSpPr>
          <p:nvPr/>
        </p:nvSpPr>
        <p:spPr bwMode="auto">
          <a:xfrm flipH="1" flipV="1">
            <a:off x="4867275" y="5453063"/>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68" name="Line 23"/>
          <p:cNvSpPr>
            <a:spLocks noChangeShapeType="1"/>
          </p:cNvSpPr>
          <p:nvPr/>
        </p:nvSpPr>
        <p:spPr bwMode="auto">
          <a:xfrm flipH="1" flipV="1">
            <a:off x="3038475" y="5605463"/>
            <a:ext cx="838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69" name="Line 25"/>
          <p:cNvSpPr>
            <a:spLocks noChangeShapeType="1"/>
          </p:cNvSpPr>
          <p:nvPr/>
        </p:nvSpPr>
        <p:spPr bwMode="auto">
          <a:xfrm flipH="1" flipV="1">
            <a:off x="4943475" y="5605463"/>
            <a:ext cx="1143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6170" name="Picture 7" descr="9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6675" y="5300663"/>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1" name="Text Box 12"/>
          <p:cNvSpPr txBox="1">
            <a:spLocks noChangeArrowheads="1"/>
          </p:cNvSpPr>
          <p:nvPr/>
        </p:nvSpPr>
        <p:spPr bwMode="auto">
          <a:xfrm>
            <a:off x="92075" y="1335088"/>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1400" dirty="0">
                <a:solidFill>
                  <a:srgbClr val="000000"/>
                </a:solidFill>
              </a:rPr>
              <a:t>SOURCE</a:t>
            </a:r>
          </a:p>
        </p:txBody>
      </p:sp>
      <p:sp>
        <p:nvSpPr>
          <p:cNvPr id="6172" name="Text Box 11"/>
          <p:cNvSpPr txBox="1">
            <a:spLocks noChangeArrowheads="1"/>
          </p:cNvSpPr>
          <p:nvPr/>
        </p:nvSpPr>
        <p:spPr bwMode="auto">
          <a:xfrm>
            <a:off x="66675" y="1654175"/>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1400" dirty="0">
                <a:solidFill>
                  <a:srgbClr val="000000"/>
                </a:solidFill>
              </a:rPr>
              <a:t>PHASE A</a:t>
            </a:r>
          </a:p>
        </p:txBody>
      </p:sp>
      <p:sp>
        <p:nvSpPr>
          <p:cNvPr id="6173" name="Text Box 14"/>
          <p:cNvSpPr txBox="1">
            <a:spLocks noChangeArrowheads="1"/>
          </p:cNvSpPr>
          <p:nvPr/>
        </p:nvSpPr>
        <p:spPr bwMode="auto">
          <a:xfrm>
            <a:off x="66675" y="2206625"/>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1400" dirty="0">
                <a:solidFill>
                  <a:srgbClr val="000000"/>
                </a:solidFill>
              </a:rPr>
              <a:t>PHASE B</a:t>
            </a:r>
          </a:p>
        </p:txBody>
      </p:sp>
      <p:sp>
        <p:nvSpPr>
          <p:cNvPr id="6174" name="Text Box 13"/>
          <p:cNvSpPr txBox="1">
            <a:spLocks noChangeArrowheads="1"/>
          </p:cNvSpPr>
          <p:nvPr/>
        </p:nvSpPr>
        <p:spPr bwMode="auto">
          <a:xfrm>
            <a:off x="66675" y="2722563"/>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1400" dirty="0">
                <a:solidFill>
                  <a:srgbClr val="000000"/>
                </a:solidFill>
              </a:rPr>
              <a:t>PHASE C</a:t>
            </a:r>
          </a:p>
        </p:txBody>
      </p:sp>
      <p:sp>
        <p:nvSpPr>
          <p:cNvPr id="6175" name="Rectangle 2"/>
          <p:cNvSpPr>
            <a:spLocks noGrp="1" noChangeArrowheads="1"/>
          </p:cNvSpPr>
          <p:nvPr>
            <p:ph type="title"/>
          </p:nvPr>
        </p:nvSpPr>
        <p:spPr>
          <a:xfrm>
            <a:off x="457200" y="274638"/>
            <a:ext cx="8229600" cy="563562"/>
          </a:xfrm>
          <a:solidFill>
            <a:srgbClr val="FF0000"/>
          </a:solidFill>
        </p:spPr>
        <p:txBody>
          <a:bodyPr/>
          <a:lstStyle/>
          <a:p>
            <a:pPr eaLnBrk="1" hangingPunct="1"/>
            <a:r>
              <a:rPr lang="en-US" altLang="en-US" sz="1800" b="1" dirty="0" smtClean="0">
                <a:solidFill>
                  <a:schemeClr val="bg1"/>
                </a:solidFill>
              </a:rPr>
              <a:t>The Basic Components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28600"/>
            <a:ext cx="8229600" cy="1143000"/>
          </a:xfrm>
          <a:solidFill>
            <a:srgbClr val="FF0000"/>
          </a:solidFill>
        </p:spPr>
        <p:txBody>
          <a:bodyPr/>
          <a:lstStyle/>
          <a:p>
            <a:pPr eaLnBrk="1" hangingPunct="1"/>
            <a:r>
              <a:rPr lang="en-US" altLang="en-US" sz="3000" dirty="0" smtClean="0">
                <a:solidFill>
                  <a:schemeClr val="bg1"/>
                </a:solidFill>
              </a:rPr>
              <a:t>Typical Connections</a:t>
            </a:r>
          </a:p>
        </p:txBody>
      </p:sp>
      <p:sp>
        <p:nvSpPr>
          <p:cNvPr id="7171" name="Subtitle 2"/>
          <p:cNvSpPr txBox="1">
            <a:spLocks/>
          </p:cNvSpPr>
          <p:nvPr/>
        </p:nvSpPr>
        <p:spPr bwMode="auto">
          <a:xfrm>
            <a:off x="4724400" y="1681163"/>
            <a:ext cx="3962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173038" indent="-173038" eaLnBrk="0" hangingPunct="0">
              <a:spcBef>
                <a:spcPct val="20000"/>
              </a:spcBef>
              <a:buChar char="–"/>
              <a:defRPr sz="2800">
                <a:solidFill>
                  <a:schemeClr val="tx1"/>
                </a:solidFill>
                <a:latin typeface="Arial" charset="0"/>
              </a:defRPr>
            </a:lvl2pPr>
            <a:lvl3pPr marL="401638" indent="-163513" eaLnBrk="0" hangingPunct="0">
              <a:spcBef>
                <a:spcPct val="20000"/>
              </a:spcBef>
              <a:buChar char="•"/>
              <a:defRPr sz="2400">
                <a:solidFill>
                  <a:schemeClr val="tx1"/>
                </a:solidFill>
                <a:latin typeface="Arial" charset="0"/>
              </a:defRPr>
            </a:lvl3pPr>
            <a:lvl4pPr marL="630238" indent="-163513" eaLnBrk="0" hangingPunct="0">
              <a:spcBef>
                <a:spcPct val="20000"/>
              </a:spcBef>
              <a:buChar char="–"/>
              <a:defRPr sz="2000">
                <a:solidFill>
                  <a:schemeClr val="tx1"/>
                </a:solidFill>
                <a:latin typeface="Arial" charset="0"/>
              </a:defRPr>
            </a:lvl4pPr>
            <a:lvl5pPr marL="858838" indent="-173038" eaLnBrk="0" hangingPunct="0">
              <a:spcBef>
                <a:spcPct val="20000"/>
              </a:spcBef>
              <a:buChar char="»"/>
              <a:defRPr sz="2000">
                <a:solidFill>
                  <a:schemeClr val="tx1"/>
                </a:solidFill>
                <a:latin typeface="Arial" charset="0"/>
              </a:defRPr>
            </a:lvl5pPr>
            <a:lvl6pPr marL="1316038" indent="-173038" eaLnBrk="0" fontAlgn="base" hangingPunct="0">
              <a:spcBef>
                <a:spcPct val="20000"/>
              </a:spcBef>
              <a:spcAft>
                <a:spcPct val="0"/>
              </a:spcAft>
              <a:buChar char="»"/>
              <a:defRPr sz="2000">
                <a:solidFill>
                  <a:schemeClr val="tx1"/>
                </a:solidFill>
                <a:latin typeface="Arial" charset="0"/>
              </a:defRPr>
            </a:lvl6pPr>
            <a:lvl7pPr marL="1773238" indent="-173038" eaLnBrk="0" fontAlgn="base" hangingPunct="0">
              <a:spcBef>
                <a:spcPct val="20000"/>
              </a:spcBef>
              <a:spcAft>
                <a:spcPct val="0"/>
              </a:spcAft>
              <a:buChar char="»"/>
              <a:defRPr sz="2000">
                <a:solidFill>
                  <a:schemeClr val="tx1"/>
                </a:solidFill>
                <a:latin typeface="Arial" charset="0"/>
              </a:defRPr>
            </a:lvl7pPr>
            <a:lvl8pPr marL="2230438" indent="-173038" eaLnBrk="0" fontAlgn="base" hangingPunct="0">
              <a:spcBef>
                <a:spcPct val="20000"/>
              </a:spcBef>
              <a:spcAft>
                <a:spcPct val="0"/>
              </a:spcAft>
              <a:buChar char="»"/>
              <a:defRPr sz="2000">
                <a:solidFill>
                  <a:schemeClr val="tx1"/>
                </a:solidFill>
                <a:latin typeface="Arial" charset="0"/>
              </a:defRPr>
            </a:lvl8pPr>
            <a:lvl9pPr marL="2687638" indent="-173038" eaLnBrk="0" fontAlgn="base" hangingPunct="0">
              <a:spcBef>
                <a:spcPct val="20000"/>
              </a:spcBef>
              <a:spcAft>
                <a:spcPct val="0"/>
              </a:spcAft>
              <a:buChar char="»"/>
              <a:defRPr sz="2000">
                <a:solidFill>
                  <a:schemeClr val="tx1"/>
                </a:solidFill>
                <a:latin typeface="Arial" charset="0"/>
              </a:defRPr>
            </a:lvl9pPr>
          </a:lstStyle>
          <a:p>
            <a:pPr eaLnBrk="1" hangingPunct="1">
              <a:spcBef>
                <a:spcPts val="800"/>
              </a:spcBef>
              <a:buFontTx/>
              <a:buNone/>
            </a:pPr>
            <a:endParaRPr lang="en-US" altLang="en-US" sz="2000" b="1" dirty="0">
              <a:latin typeface="Franklin Gothic Book" pitchFamily="34" charset="0"/>
            </a:endParaRPr>
          </a:p>
          <a:p>
            <a:pPr algn="ctr" eaLnBrk="1" hangingPunct="1">
              <a:spcBef>
                <a:spcPts val="800"/>
              </a:spcBef>
              <a:buFontTx/>
              <a:buNone/>
            </a:pPr>
            <a:r>
              <a:rPr lang="en-US" altLang="en-US" sz="2000" dirty="0">
                <a:cs typeface="Arial" charset="0"/>
              </a:rPr>
              <a:t>Typical Connections for Common Transformer (Instrument) Rated Meter Forms</a:t>
            </a:r>
          </a:p>
        </p:txBody>
      </p:sp>
      <p:pic>
        <p:nvPicPr>
          <p:cNvPr id="7172" name="Picture 5" descr="TESCO Meter For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35052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Image result for nutsh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113" y="2659063"/>
            <a:ext cx="1651000"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a:spLocks noGrp="1"/>
          </p:cNvSpPr>
          <p:nvPr>
            <p:ph type="ctrTitle" idx="4294967295"/>
          </p:nvPr>
        </p:nvSpPr>
        <p:spPr>
          <a:xfrm>
            <a:off x="228600" y="533400"/>
            <a:ext cx="8915400" cy="990600"/>
          </a:xfrm>
        </p:spPr>
        <p:txBody>
          <a:bodyPr/>
          <a:lstStyle/>
          <a:p>
            <a:pPr eaLnBrk="1" hangingPunct="1"/>
            <a:r>
              <a:rPr lang="en-US" altLang="en-US" sz="2400" dirty="0" smtClean="0">
                <a:solidFill>
                  <a:schemeClr val="bg1"/>
                </a:solidFill>
              </a:rPr>
              <a:t>TESCO/Georgia Power 2017 Caribbean Meter School </a:t>
            </a:r>
            <a:br>
              <a:rPr lang="en-US" altLang="en-US" sz="2400" dirty="0" smtClean="0">
                <a:solidFill>
                  <a:schemeClr val="bg1"/>
                </a:solidFill>
              </a:rPr>
            </a:br>
            <a:r>
              <a:rPr lang="en-US" altLang="en-US" sz="2400" dirty="0" smtClean="0">
                <a:solidFill>
                  <a:schemeClr val="bg1"/>
                </a:solidFill>
              </a:rPr>
              <a:t/>
            </a:r>
            <a:br>
              <a:rPr lang="en-US" altLang="en-US" sz="2400" dirty="0" smtClean="0">
                <a:solidFill>
                  <a:schemeClr val="bg1"/>
                </a:solidFill>
              </a:rPr>
            </a:br>
            <a:r>
              <a:rPr lang="en-US" altLang="en-US" sz="2000" dirty="0" smtClean="0">
                <a:solidFill>
                  <a:schemeClr val="bg1"/>
                </a:solidFill>
              </a:rPr>
              <a:t>Fundamentals of Polyphase Field Meter Testing and Site Verification</a:t>
            </a:r>
            <a:r>
              <a:rPr lang="en-US" altLang="en-US" sz="2400" dirty="0" smtClean="0"/>
              <a:t/>
            </a:r>
            <a:br>
              <a:rPr lang="en-US" altLang="en-US" sz="2400" dirty="0" smtClean="0"/>
            </a:br>
            <a:endParaRPr lang="en-US" altLang="en-US" sz="2400" dirty="0" smtClean="0"/>
          </a:p>
        </p:txBody>
      </p:sp>
      <p:pic>
        <p:nvPicPr>
          <p:cNvPr id="8196" name="Picture 6" descr="TESCO-equipment-prewired-meter-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9150" y="3455988"/>
            <a:ext cx="315595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36" descr="test k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250" y="3038475"/>
            <a:ext cx="198120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AutoShape 37"/>
          <p:cNvSpPr>
            <a:spLocks noChangeArrowheads="1"/>
          </p:cNvSpPr>
          <p:nvPr/>
        </p:nvSpPr>
        <p:spPr bwMode="auto">
          <a:xfrm rot="653790">
            <a:off x="4572000" y="1884363"/>
            <a:ext cx="3657600" cy="1227137"/>
          </a:xfrm>
          <a:prstGeom prst="curvedDownArrow">
            <a:avLst>
              <a:gd name="adj1" fmla="val 73770"/>
              <a:gd name="adj2" fmla="val 14754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8199" name="Rectangle 13"/>
          <p:cNvSpPr>
            <a:spLocks noChangeArrowheads="1"/>
          </p:cNvSpPr>
          <p:nvPr/>
        </p:nvSpPr>
        <p:spPr bwMode="auto">
          <a:xfrm>
            <a:off x="835025" y="4343400"/>
            <a:ext cx="22907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2000" dirty="0"/>
              <a:t>Full Load</a:t>
            </a:r>
          </a:p>
          <a:p>
            <a:pPr eaLnBrk="1" hangingPunct="1">
              <a:spcBef>
                <a:spcPct val="0"/>
              </a:spcBef>
              <a:buFont typeface="Wingdings" pitchFamily="2" charset="2"/>
              <a:buChar char="ü"/>
            </a:pPr>
            <a:r>
              <a:rPr lang="en-US" altLang="en-US" sz="2000" dirty="0"/>
              <a:t>Light Load</a:t>
            </a:r>
          </a:p>
          <a:p>
            <a:pPr eaLnBrk="1" hangingPunct="1">
              <a:spcBef>
                <a:spcPct val="0"/>
              </a:spcBef>
              <a:buFont typeface="Wingdings" pitchFamily="2" charset="2"/>
              <a:buChar char="ü"/>
            </a:pPr>
            <a:r>
              <a:rPr lang="en-US" altLang="en-US" sz="2000" dirty="0"/>
              <a:t>Power Factor</a:t>
            </a:r>
          </a:p>
        </p:txBody>
      </p:sp>
      <p:sp>
        <p:nvSpPr>
          <p:cNvPr id="8200" name="Rectangle 2"/>
          <p:cNvSpPr txBox="1">
            <a:spLocks noChangeArrowheads="1"/>
          </p:cNvSpPr>
          <p:nvPr/>
        </p:nvSpPr>
        <p:spPr bwMode="auto">
          <a:xfrm>
            <a:off x="425450" y="309563"/>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dirty="0">
                <a:solidFill>
                  <a:schemeClr val="bg1"/>
                </a:solidFill>
              </a:rPr>
              <a:t>Meter Accuracy Testing</a:t>
            </a:r>
          </a:p>
        </p:txBody>
      </p:sp>
      <p:sp>
        <p:nvSpPr>
          <p:cNvPr id="8201" name="TextBox 2"/>
          <p:cNvSpPr txBox="1">
            <a:spLocks noChangeArrowheads="1"/>
          </p:cNvSpPr>
          <p:nvPr/>
        </p:nvSpPr>
        <p:spPr bwMode="auto">
          <a:xfrm>
            <a:off x="608013" y="1790700"/>
            <a:ext cx="274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b="1" dirty="0"/>
              <a:t>Meter Accuracy Testing in a Nutshell</a:t>
            </a:r>
          </a:p>
        </p:txBody>
      </p:sp>
    </p:spTree>
    <p:custDataLst>
      <p:tags r:id="rId1"/>
    </p:custDataLst>
  </p:cSld>
  <p:clrMapOvr>
    <a:masterClrMapping/>
  </p:clrMapOvr>
  <p:transition spd="slow" advClick="0" advTm="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The Importance of CT Testing in the Field</a:t>
            </a:r>
          </a:p>
        </p:txBody>
      </p:sp>
      <p:sp>
        <p:nvSpPr>
          <p:cNvPr id="9219" name="Rectangle 8"/>
          <p:cNvSpPr>
            <a:spLocks noChangeArrowheads="1"/>
          </p:cNvSpPr>
          <p:nvPr/>
        </p:nvSpPr>
        <p:spPr bwMode="auto">
          <a:xfrm>
            <a:off x="533400" y="1600200"/>
            <a:ext cx="46482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ts val="600"/>
              </a:spcAft>
            </a:pPr>
            <a:r>
              <a:rPr lang="en-US" altLang="en-US" sz="2000" dirty="0"/>
              <a:t>One transformer in three wired backwards will give the customer a bill of 1/3</a:t>
            </a:r>
            <a:r>
              <a:rPr lang="en-US" altLang="en-US" sz="2000" baseline="30000" dirty="0"/>
              <a:t>rd</a:t>
            </a:r>
            <a:r>
              <a:rPr lang="en-US" altLang="en-US" sz="2000" dirty="0"/>
              <a:t> the actual bill.</a:t>
            </a:r>
          </a:p>
          <a:p>
            <a:pPr eaLnBrk="1" hangingPunct="1">
              <a:spcBef>
                <a:spcPct val="0"/>
              </a:spcBef>
              <a:spcAft>
                <a:spcPts val="600"/>
              </a:spcAft>
            </a:pPr>
            <a:r>
              <a:rPr lang="en-US" altLang="en-US" sz="2000" dirty="0"/>
              <a:t>One broken wire to a single transformer will give the customer a bill of 2/3</a:t>
            </a:r>
            <a:r>
              <a:rPr lang="en-US" altLang="en-US" sz="2000" baseline="30000" dirty="0"/>
              <a:t>rd</a:t>
            </a:r>
            <a:r>
              <a:rPr lang="en-US" altLang="en-US" sz="2000" dirty="0"/>
              <a:t> the actual bill</a:t>
            </a:r>
          </a:p>
          <a:p>
            <a:pPr eaLnBrk="1" hangingPunct="1">
              <a:spcBef>
                <a:spcPct val="0"/>
              </a:spcBef>
              <a:spcAft>
                <a:spcPts val="600"/>
              </a:spcAft>
            </a:pPr>
            <a:r>
              <a:rPr lang="en-US" altLang="en-US" sz="2000" dirty="0"/>
              <a:t>One dual ratio transformer inappropriately marked in the billing system as 400:5 instead of 800:5 provides a bill that is ½ of the actual bill.  And the inverse will give a bill double of what should have been sent.  Both are lose-lose situations for the utility.  </a:t>
            </a:r>
          </a:p>
        </p:txBody>
      </p:sp>
      <p:pic>
        <p:nvPicPr>
          <p:cNvPr id="9220" name="Picture 6" descr="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362200"/>
            <a:ext cx="2667000"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The Importance of CT Testing in the Field (continued)</a:t>
            </a:r>
          </a:p>
        </p:txBody>
      </p:sp>
      <p:sp>
        <p:nvSpPr>
          <p:cNvPr id="10243" name="Rectangle 8"/>
          <p:cNvSpPr>
            <a:spLocks noChangeArrowheads="1"/>
          </p:cNvSpPr>
          <p:nvPr/>
        </p:nvSpPr>
        <p:spPr bwMode="auto">
          <a:xfrm>
            <a:off x="609600" y="1600200"/>
            <a:ext cx="8001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2400" dirty="0"/>
              <a:t>Cross Phasing (wiring errors)</a:t>
            </a:r>
          </a:p>
          <a:p>
            <a:pPr eaLnBrk="1" hangingPunct="1">
              <a:spcBef>
                <a:spcPct val="0"/>
              </a:spcBef>
            </a:pPr>
            <a:r>
              <a:rPr lang="en-US" altLang="en-US" sz="2400" dirty="0"/>
              <a:t>Loose or Corroded Connections</a:t>
            </a:r>
          </a:p>
          <a:p>
            <a:pPr eaLnBrk="1" hangingPunct="1">
              <a:spcBef>
                <a:spcPct val="0"/>
              </a:spcBef>
            </a:pPr>
            <a:r>
              <a:rPr lang="en-US" altLang="en-US" sz="2400" dirty="0"/>
              <a:t>CT Mounted Backwards</a:t>
            </a:r>
          </a:p>
          <a:p>
            <a:pPr eaLnBrk="1" hangingPunct="1">
              <a:spcBef>
                <a:spcPct val="0"/>
              </a:spcBef>
            </a:pPr>
            <a:r>
              <a:rPr lang="en-US" altLang="en-US" sz="2400" dirty="0"/>
              <a:t>CT’s with Shorted Turns</a:t>
            </a:r>
          </a:p>
          <a:p>
            <a:pPr eaLnBrk="1" hangingPunct="1">
              <a:spcBef>
                <a:spcPct val="0"/>
              </a:spcBef>
            </a:pPr>
            <a:r>
              <a:rPr lang="en-US" altLang="en-US" sz="2400" dirty="0"/>
              <a:t>Wrong Selection of Dual Ratio CT</a:t>
            </a:r>
          </a:p>
          <a:p>
            <a:pPr eaLnBrk="1" hangingPunct="1">
              <a:spcBef>
                <a:spcPct val="0"/>
              </a:spcBef>
            </a:pPr>
            <a:r>
              <a:rPr lang="en-US" altLang="en-US" sz="2400" dirty="0"/>
              <a:t>Detect Magnetized CT’s</a:t>
            </a:r>
          </a:p>
          <a:p>
            <a:pPr eaLnBrk="1" hangingPunct="1">
              <a:spcBef>
                <a:spcPct val="0"/>
              </a:spcBef>
            </a:pPr>
            <a:r>
              <a:rPr lang="en-US" altLang="en-US" sz="2400" dirty="0"/>
              <a:t>Burden Failure in Secondary Circuit</a:t>
            </a:r>
          </a:p>
          <a:p>
            <a:pPr eaLnBrk="1" hangingPunct="1">
              <a:spcBef>
                <a:spcPct val="0"/>
              </a:spcBef>
            </a:pPr>
            <a:r>
              <a:rPr lang="en-US" altLang="en-US" sz="2400" dirty="0"/>
              <a:t>Open or Shorted Secondary</a:t>
            </a:r>
          </a:p>
          <a:p>
            <a:pPr eaLnBrk="1" hangingPunct="1">
              <a:spcBef>
                <a:spcPct val="0"/>
              </a:spcBef>
            </a:pPr>
            <a:r>
              <a:rPr lang="en-US" altLang="en-US" sz="2400" dirty="0"/>
              <a:t>Mislabeled CT’s</a:t>
            </a:r>
          </a:p>
          <a:p>
            <a:pPr eaLnBrk="1" hangingPunct="1">
              <a:spcBef>
                <a:spcPct val="0"/>
              </a:spcBef>
            </a:pPr>
            <a:r>
              <a:rPr lang="en-US" altLang="en-US" sz="2400" dirty="0"/>
              <a:t>Ensures all Shorting Blocks have been Removed</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6831</TotalTime>
  <Words>2386</Words>
  <Application>Microsoft Office PowerPoint</Application>
  <PresentationFormat>On-screen Show (4:3)</PresentationFormat>
  <Paragraphs>460</Paragraphs>
  <Slides>31</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Custom Design</vt:lpstr>
      <vt:lpstr>Chart</vt:lpstr>
      <vt:lpstr>Equation</vt:lpstr>
      <vt:lpstr>PowerPoint Presentation</vt:lpstr>
      <vt:lpstr>Topics we will be covering</vt:lpstr>
      <vt:lpstr>Self Contained Metering</vt:lpstr>
      <vt:lpstr>Transformer Rated Metering</vt:lpstr>
      <vt:lpstr>The Basic Components</vt:lpstr>
      <vt:lpstr>Typical Connections</vt:lpstr>
      <vt:lpstr>TESCO/Georgia Power 2017 Caribbean Meter School   Fundamentals of Polyphase Field Meter Testing and Site Verification </vt:lpstr>
      <vt:lpstr>The Importance of CT Testing in the Field</vt:lpstr>
      <vt:lpstr>The Importance of CT Testing in the Field (continued)</vt:lpstr>
      <vt:lpstr>Testing at Transformer Rated Sites</vt:lpstr>
      <vt:lpstr>Fundamentals of Polyphase Field Meter Testing and Site Verification</vt:lpstr>
      <vt:lpstr>Fundamentals of Polyphase Field Meter Testing and Site Verification</vt:lpstr>
      <vt:lpstr>Fundamentals of Polyphase Field Meter Testing and Site Verification</vt:lpstr>
      <vt:lpstr>Fundamentals of Polyphase Field Meter Testing and Site Verification</vt:lpstr>
      <vt:lpstr>Fundamentals of Polyphase Field Meter Testing and Site Verification</vt:lpstr>
      <vt:lpstr>Three Phase Power Blondel’s Theorem</vt:lpstr>
      <vt:lpstr>Three Phase Power Blondel’s Theorem</vt:lpstr>
      <vt:lpstr>Three Phase Power Blondel’s Theorem</vt:lpstr>
      <vt:lpstr>Blondel’s Theorem</vt:lpstr>
      <vt:lpstr>Blondel’s Theorem</vt:lpstr>
      <vt:lpstr>Blondel’s Theorem</vt:lpstr>
      <vt:lpstr>Blondel’s Theorem</vt:lpstr>
      <vt:lpstr>Blondel’s Theorem</vt:lpstr>
      <vt:lpstr>Blondel’s Theorem</vt:lpstr>
      <vt:lpstr>Blondel’s Theorem</vt:lpstr>
      <vt:lpstr>Site Verification: Why should we invest our limited meter service resources here</vt:lpstr>
      <vt:lpstr>Potential list of tasks to be completed during a Site Verification of a Transformer Rated Metering Site</vt:lpstr>
      <vt:lpstr>Site Verification Checklist (continued)</vt:lpstr>
      <vt:lpstr>Site Verification Checklist (continued)</vt:lpstr>
      <vt:lpstr>Periodic Site Inspections…..</vt:lpstr>
      <vt:lpstr>              Questions and Discussion  </vt:lpstr>
    </vt:vector>
  </TitlesOfParts>
  <Company>Advent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Andrea Koch</cp:lastModifiedBy>
  <cp:revision>137</cp:revision>
  <cp:lastPrinted>2019-03-11T18:25:15Z</cp:lastPrinted>
  <dcterms:created xsi:type="dcterms:W3CDTF">2012-09-24T21:06:00Z</dcterms:created>
  <dcterms:modified xsi:type="dcterms:W3CDTF">2020-02-19T21:39:39Z</dcterms:modified>
</cp:coreProperties>
</file>