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2" r:id="rId1"/>
  </p:sldMasterIdLst>
  <p:notesMasterIdLst>
    <p:notesMasterId r:id="rId31"/>
  </p:notesMasterIdLst>
  <p:handoutMasterIdLst>
    <p:handoutMasterId r:id="rId32"/>
  </p:handoutMasterIdLst>
  <p:sldIdLst>
    <p:sldId id="374" r:id="rId2"/>
    <p:sldId id="351" r:id="rId3"/>
    <p:sldId id="330" r:id="rId4"/>
    <p:sldId id="323" r:id="rId5"/>
    <p:sldId id="339" r:id="rId6"/>
    <p:sldId id="324" r:id="rId7"/>
    <p:sldId id="344" r:id="rId8"/>
    <p:sldId id="303" r:id="rId9"/>
    <p:sldId id="366" r:id="rId10"/>
    <p:sldId id="363" r:id="rId11"/>
    <p:sldId id="353" r:id="rId12"/>
    <p:sldId id="371" r:id="rId13"/>
    <p:sldId id="372" r:id="rId14"/>
    <p:sldId id="373" r:id="rId15"/>
    <p:sldId id="386" r:id="rId16"/>
    <p:sldId id="355" r:id="rId17"/>
    <p:sldId id="341" r:id="rId18"/>
    <p:sldId id="368" r:id="rId19"/>
    <p:sldId id="387" r:id="rId20"/>
    <p:sldId id="326" r:id="rId21"/>
    <p:sldId id="365" r:id="rId22"/>
    <p:sldId id="393" r:id="rId23"/>
    <p:sldId id="394" r:id="rId24"/>
    <p:sldId id="356" r:id="rId25"/>
    <p:sldId id="388" r:id="rId26"/>
    <p:sldId id="389" r:id="rId27"/>
    <p:sldId id="390" r:id="rId28"/>
    <p:sldId id="338" r:id="rId29"/>
    <p:sldId id="392" r:id="rId3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0000FF"/>
    <a:srgbClr val="F71A03"/>
    <a:srgbClr val="0FB90F"/>
    <a:srgbClr val="F7751D"/>
    <a:srgbClr val="F75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6210" autoAdjust="0"/>
  </p:normalViewPr>
  <p:slideViewPr>
    <p:cSldViewPr>
      <p:cViewPr varScale="1">
        <p:scale>
          <a:sx n="118" d="100"/>
          <a:sy n="118" d="100"/>
        </p:scale>
        <p:origin x="-143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5265014" y="0"/>
            <a:ext cx="4029282" cy="349562"/>
          </a:xfrm>
          <a:prstGeom prst="rect">
            <a:avLst/>
          </a:prstGeom>
          <a:noFill/>
          <a:ln w="9525">
            <a:noFill/>
            <a:miter lim="800000"/>
            <a:headEnd/>
            <a:tailEnd/>
          </a:ln>
          <a:effectLst/>
        </p:spPr>
        <p:txBody>
          <a:bodyPr vert="horz" wrap="square" lIns="92300" tIns="46150" rIns="92300" bIns="46150"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1"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5265014" y="6659641"/>
            <a:ext cx="4029282" cy="349562"/>
          </a:xfrm>
          <a:prstGeom prst="rect">
            <a:avLst/>
          </a:prstGeom>
          <a:noFill/>
          <a:ln w="9525">
            <a:noFill/>
            <a:miter lim="800000"/>
            <a:headEnd/>
            <a:tailEnd/>
          </a:ln>
          <a:effectLst/>
        </p:spPr>
        <p:txBody>
          <a:bodyPr vert="horz" wrap="square" lIns="92300" tIns="46150" rIns="92300" bIns="46150" numCol="1" anchor="b" anchorCtr="0" compatLnSpc="1">
            <a:prstTxWarp prst="textNoShape">
              <a:avLst/>
            </a:prstTxWarp>
          </a:bodyPr>
          <a:lstStyle>
            <a:lvl1pPr algn="r">
              <a:defRPr sz="1200"/>
            </a:lvl1pPr>
          </a:lstStyle>
          <a:p>
            <a:pPr>
              <a:defRPr/>
            </a:pPr>
            <a:fld id="{29414E41-4452-4297-B6F3-187AFDEEA694}" type="slidenum">
              <a:rPr lang="en-US"/>
              <a:pPr>
                <a:defRPr/>
              </a:pPr>
              <a:t>‹#›</a:t>
            </a:fld>
            <a:endParaRPr lang="en-US" dirty="0"/>
          </a:p>
        </p:txBody>
      </p:sp>
    </p:spTree>
    <p:extLst>
      <p:ext uri="{BB962C8B-B14F-4D97-AF65-F5344CB8AC3E}">
        <p14:creationId xmlns:p14="http://schemas.microsoft.com/office/powerpoint/2010/main" val="3395703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defTabSz="931008">
              <a:defRPr sz="1200"/>
            </a:lvl1pPr>
          </a:lstStyle>
          <a:p>
            <a:pPr>
              <a:defRPr/>
            </a:pPr>
            <a:endParaRPr lang="en-US" dirty="0"/>
          </a:p>
        </p:txBody>
      </p:sp>
      <p:sp>
        <p:nvSpPr>
          <p:cNvPr id="56323" name="Rectangle 3"/>
          <p:cNvSpPr>
            <a:spLocks noGrp="1" noChangeArrowheads="1"/>
          </p:cNvSpPr>
          <p:nvPr>
            <p:ph type="dt" idx="1"/>
          </p:nvPr>
        </p:nvSpPr>
        <p:spPr bwMode="auto">
          <a:xfrm>
            <a:off x="5265014" y="0"/>
            <a:ext cx="4029282" cy="349562"/>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lvl1pPr algn="r" defTabSz="931008">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30482" y="3330419"/>
            <a:ext cx="7435436" cy="3153243"/>
          </a:xfrm>
          <a:prstGeom prst="rect">
            <a:avLst/>
          </a:prstGeom>
          <a:noFill/>
          <a:ln w="9525">
            <a:noFill/>
            <a:miter lim="800000"/>
            <a:headEnd/>
            <a:tailEnd/>
          </a:ln>
          <a:effectLst/>
        </p:spPr>
        <p:txBody>
          <a:bodyPr vert="horz" wrap="square" lIns="93177" tIns="46588" rIns="93177" bIns="465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1"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defTabSz="931008">
              <a:defRPr sz="1200"/>
            </a:lvl1pPr>
          </a:lstStyle>
          <a:p>
            <a:pPr>
              <a:defRPr/>
            </a:pPr>
            <a:endParaRPr lang="en-US" dirty="0"/>
          </a:p>
        </p:txBody>
      </p:sp>
      <p:sp>
        <p:nvSpPr>
          <p:cNvPr id="56327" name="Rectangle 7"/>
          <p:cNvSpPr>
            <a:spLocks noGrp="1" noChangeArrowheads="1"/>
          </p:cNvSpPr>
          <p:nvPr>
            <p:ph type="sldNum" sz="quarter" idx="5"/>
          </p:nvPr>
        </p:nvSpPr>
        <p:spPr bwMode="auto">
          <a:xfrm>
            <a:off x="5265014" y="6659641"/>
            <a:ext cx="4029282" cy="349562"/>
          </a:xfrm>
          <a:prstGeom prst="rect">
            <a:avLst/>
          </a:prstGeom>
          <a:noFill/>
          <a:ln w="9525">
            <a:noFill/>
            <a:miter lim="800000"/>
            <a:headEnd/>
            <a:tailEnd/>
          </a:ln>
          <a:effectLst/>
        </p:spPr>
        <p:txBody>
          <a:bodyPr vert="horz" wrap="square" lIns="93177" tIns="46588" rIns="93177" bIns="46588" numCol="1" anchor="b" anchorCtr="0" compatLnSpc="1">
            <a:prstTxWarp prst="textNoShape">
              <a:avLst/>
            </a:prstTxWarp>
          </a:bodyPr>
          <a:lstStyle>
            <a:lvl1pPr algn="r" defTabSz="931008">
              <a:defRPr sz="1200"/>
            </a:lvl1pPr>
          </a:lstStyle>
          <a:p>
            <a:pPr>
              <a:defRPr/>
            </a:pPr>
            <a:fld id="{8D77D77E-A42A-4848-B769-C8FE01159634}" type="slidenum">
              <a:rPr lang="en-US"/>
              <a:pPr>
                <a:defRPr/>
              </a:pPr>
              <a:t>‹#›</a:t>
            </a:fld>
            <a:endParaRPr lang="en-US" dirty="0"/>
          </a:p>
        </p:txBody>
      </p:sp>
    </p:spTree>
    <p:extLst>
      <p:ext uri="{BB962C8B-B14F-4D97-AF65-F5344CB8AC3E}">
        <p14:creationId xmlns:p14="http://schemas.microsoft.com/office/powerpoint/2010/main" val="2057138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E0A36DA-FB1C-4F98-8E68-389B566143ED}" type="slidenum">
              <a:rPr lang="en-US" smtClean="0"/>
              <a:pPr>
                <a:defRPr/>
              </a:pPr>
              <a:t>1</a:t>
            </a:fld>
            <a:endParaRPr lang="en-US" dirty="0"/>
          </a:p>
        </p:txBody>
      </p:sp>
    </p:spTree>
    <p:extLst>
      <p:ext uri="{BB962C8B-B14F-4D97-AF65-F5344CB8AC3E}">
        <p14:creationId xmlns:p14="http://schemas.microsoft.com/office/powerpoint/2010/main" val="3645309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10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7927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11</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9690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12</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8304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13</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897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14</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92962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30275"/>
            <a:fld id="{35D4CFD8-67C4-4AAB-9B19-AD97C4E75EFE}" type="slidenum">
              <a:rPr lang="en-US" smtClean="0"/>
              <a:pPr defTabSz="930275"/>
              <a:t>15</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92962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95B19E6E-844D-4377-8C69-E00909A3FCE1}" type="slidenum">
              <a:rPr lang="en-US" sz="1200"/>
              <a:pPr algn="r" defTabSz="930275"/>
              <a:t>16</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1610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17</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6484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18</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1130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014" y="6659641"/>
            <a:ext cx="4029282" cy="349562"/>
          </a:xfrm>
          <a:prstGeom prst="rect">
            <a:avLst/>
          </a:prstGeom>
          <a:noFill/>
          <a:ln w="9525">
            <a:noFill/>
            <a:miter lim="800000"/>
            <a:headEnd/>
            <a:tailEnd/>
          </a:ln>
        </p:spPr>
        <p:txBody>
          <a:bodyPr lIns="93177" tIns="46588" rIns="93177" bIns="46588" anchor="b"/>
          <a:lstStyle/>
          <a:p>
            <a:pPr algn="r" defTabSz="930275"/>
            <a:fld id="{377F04C8-8840-463A-AC2C-CC7AEFD5D762}" type="slidenum">
              <a:rPr lang="en-US" sz="1200"/>
              <a:pPr algn="r" defTabSz="930275"/>
              <a:t>19</a:t>
            </a:fld>
            <a:endParaRPr 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8113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30275"/>
            <a:fld id="{34C491AC-1E01-43F2-9F40-F726823851DE}" type="slidenum">
              <a:rPr lang="en-US" smtClean="0"/>
              <a:pPr defTabSz="930275"/>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6579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20</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0346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30275"/>
            <a:fld id="{6A1FAE16-A9BD-4B3A-9427-FF58E19B3DD2}" type="slidenum">
              <a:rPr lang="en-US" smtClean="0"/>
              <a:pPr defTabSz="930275"/>
              <a:t>21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7539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25</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26</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30275"/>
            <a:fld id="{88E9E93F-9BD8-473A-A5AB-E9F9629E0F0B}" type="slidenum">
              <a:rPr lang="en-US" smtClean="0"/>
              <a:pPr defTabSz="930275"/>
              <a:t>27</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70671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30275"/>
            <a:fld id="{1D4CCF6B-A8F3-4B93-A3EF-B88DE402189D}" type="slidenum">
              <a:rPr lang="en-US" smtClean="0"/>
              <a:pPr defTabSz="930275"/>
              <a:t>28</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524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29</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30275"/>
            <a:fld id="{FC31A7A8-8FAE-4DCF-827A-7AEC7A3D0D40}" type="slidenum">
              <a:rPr lang="en-US" smtClean="0"/>
              <a:pPr defTabSz="930275"/>
              <a:t>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9286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30275"/>
            <a:fld id="{3FAD28B0-1791-41CC-9AEF-36265BC5D31F}" type="slidenum">
              <a:rPr lang="en-US" smtClean="0"/>
              <a:pPr defTabSz="930275"/>
              <a:t>4</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11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30275"/>
            <a:fld id="{745879D4-5300-4B3B-ADC3-516AC3277007}" type="slidenum">
              <a:rPr lang="en-US" smtClean="0"/>
              <a:pPr defTabSz="930275"/>
              <a:t>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9029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defTabSz="930275"/>
            <a:fld id="{0B9F1769-F16A-4885-9887-DC2E1D673114}" type="slidenum">
              <a:rPr lang="en-US" smtClean="0"/>
              <a:pPr defTabSz="930275"/>
              <a:t>6</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85476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30275"/>
            <a:fld id="{CBC345FB-EB50-4A9C-BD41-DF32C3A21CAD}" type="slidenum">
              <a:rPr lang="en-US" smtClean="0"/>
              <a:pPr defTabSz="930275"/>
              <a:t>7</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3763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8</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2059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pPr defTabSz="930275"/>
            <a:fld id="{FE6AC0D7-51D8-438D-A035-058003831316}" type="slidenum">
              <a:rPr lang="en-US" smtClean="0"/>
              <a:pPr defTabSz="930275"/>
              <a:t>9</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605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36033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80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92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301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99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21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594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253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76800"/>
            <a:ext cx="6400800" cy="762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3E15A26-94C9-41D7-9FC4-4357A9005E4F}" type="slidenum">
              <a:rPr lang="en-US" smtClean="0"/>
              <a:pPr/>
              <a:t>‹#›</a:t>
            </a:fld>
            <a:endParaRPr lang="en-US" dirty="0"/>
          </a:p>
        </p:txBody>
      </p:sp>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3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91781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4012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69313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0406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78217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92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120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530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5" name="Picture 6"/>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a:extLst>
              <a:ext uri="{FF2B5EF4-FFF2-40B4-BE49-F238E27FC236}"/>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smtClean="0"/>
              <a:t>Slide </a:t>
            </a:r>
            <a:fld id="{584634A8-2479-4EB5-93B0-8C6D2C75A37A}" type="slidenum">
              <a:rPr lang="en-US" altLang="en-US" sz="1400" smtClean="0"/>
              <a:pPr eaLnBrk="1" hangingPunct="1">
                <a:defRPr/>
              </a:pPr>
              <a:t>‹#›</a:t>
            </a:fld>
            <a:endParaRPr lang="en-US" altLang="en-US" sz="1400" dirty="0" smtClean="0"/>
          </a:p>
        </p:txBody>
      </p:sp>
    </p:spTree>
    <p:extLst>
      <p:ext uri="{BB962C8B-B14F-4D97-AF65-F5344CB8AC3E}">
        <p14:creationId xmlns:p14="http://schemas.microsoft.com/office/powerpoint/2010/main" val="3634647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tescometeri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1459"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dirty="0"/>
          </a:p>
        </p:txBody>
      </p:sp>
      <p:sp>
        <p:nvSpPr>
          <p:cNvPr id="8"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dirty="0"/>
          </a:p>
        </p:txBody>
      </p:sp>
      <p:sp>
        <p:nvSpPr>
          <p:cNvPr id="11" name="Text Box 4"/>
          <p:cNvSpPr txBox="1">
            <a:spLocks noChangeArrowheads="1"/>
          </p:cNvSpPr>
          <p:nvPr/>
        </p:nvSpPr>
        <p:spPr bwMode="auto">
          <a:xfrm>
            <a:off x="2438400" y="1776679"/>
            <a:ext cx="47243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4000" dirty="0" smtClean="0">
                <a:solidFill>
                  <a:srgbClr val="2F549D"/>
                </a:solidFill>
              </a:rPr>
              <a:t>ANSI C12 Standards Update</a:t>
            </a:r>
            <a:endParaRPr lang="en-US" altLang="en-US" sz="4000" dirty="0">
              <a:solidFill>
                <a:srgbClr val="2F549D"/>
              </a:solidFill>
            </a:endParaRPr>
          </a:p>
        </p:txBody>
      </p:sp>
      <p:sp>
        <p:nvSpPr>
          <p:cNvPr id="13" name="Text Box 10"/>
          <p:cNvSpPr txBox="1">
            <a:spLocks noChangeArrowheads="1"/>
          </p:cNvSpPr>
          <p:nvPr/>
        </p:nvSpPr>
        <p:spPr bwMode="auto">
          <a:xfrm>
            <a:off x="1854200" y="495300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100000"/>
              </a:lnSpc>
              <a:spcBef>
                <a:spcPct val="0"/>
              </a:spcBef>
              <a:buFontTx/>
              <a:buNone/>
            </a:pPr>
            <a:r>
              <a:rPr lang="en-US" altLang="en-US" sz="2400" dirty="0">
                <a:solidFill>
                  <a:schemeClr val="bg1"/>
                </a:solidFill>
              </a:rPr>
              <a:t>Prepared by </a:t>
            </a:r>
            <a:r>
              <a:rPr lang="en-US" altLang="en-US" sz="2400" dirty="0" smtClean="0">
                <a:solidFill>
                  <a:schemeClr val="bg1"/>
                </a:solidFill>
              </a:rPr>
              <a:t>Tom Lawton, TESCO</a:t>
            </a:r>
            <a:endParaRPr lang="en-US" altLang="en-US" sz="2400" dirty="0">
              <a:solidFill>
                <a:schemeClr val="bg1"/>
              </a:solidFill>
            </a:endParaRPr>
          </a:p>
          <a:p>
            <a:pPr algn="r" eaLnBrk="1" hangingPunct="1">
              <a:lnSpc>
                <a:spcPct val="100000"/>
              </a:lnSpc>
              <a:spcBef>
                <a:spcPct val="0"/>
              </a:spcBef>
              <a:buFontTx/>
              <a:buNone/>
            </a:pPr>
            <a:endParaRPr lang="en-US" altLang="en-US" sz="2400" dirty="0">
              <a:solidFill>
                <a:schemeClr val="bg1"/>
              </a:solidFill>
            </a:endParaRPr>
          </a:p>
          <a:p>
            <a:pPr algn="r" eaLnBrk="1" hangingPunct="1">
              <a:lnSpc>
                <a:spcPct val="100000"/>
              </a:lnSpc>
              <a:spcBef>
                <a:spcPct val="0"/>
              </a:spcBef>
              <a:buFontTx/>
              <a:buNone/>
            </a:pPr>
            <a:r>
              <a:rPr lang="en-US" altLang="en-US" sz="1600" i="1" dirty="0">
                <a:solidFill>
                  <a:schemeClr val="bg1"/>
                </a:solidFill>
              </a:rPr>
              <a:t>For </a:t>
            </a:r>
            <a:r>
              <a:rPr lang="en-US" altLang="en-US" sz="1600" i="1" dirty="0" smtClean="0">
                <a:solidFill>
                  <a:schemeClr val="bg1"/>
                </a:solidFill>
              </a:rPr>
              <a:t>Pennsylvania Rural Electric Association (PREA)</a:t>
            </a:r>
            <a:endParaRPr lang="en-US" altLang="en-US" sz="1600" i="1" dirty="0">
              <a:solidFill>
                <a:schemeClr val="bg1"/>
              </a:solidFill>
            </a:endParaRPr>
          </a:p>
          <a:p>
            <a:pPr algn="r" eaLnBrk="1" hangingPunct="1">
              <a:lnSpc>
                <a:spcPct val="100000"/>
              </a:lnSpc>
              <a:spcBef>
                <a:spcPct val="0"/>
              </a:spcBef>
              <a:buFontTx/>
              <a:buNone/>
            </a:pPr>
            <a:r>
              <a:rPr lang="en-US" altLang="en-US" sz="1600" i="1" dirty="0" smtClean="0">
                <a:solidFill>
                  <a:schemeClr val="bg1"/>
                </a:solidFill>
              </a:rPr>
              <a:t>Tuesday, March 12, 2019</a:t>
            </a:r>
          </a:p>
          <a:p>
            <a:pPr algn="r" eaLnBrk="1" hangingPunct="1">
              <a:lnSpc>
                <a:spcPct val="100000"/>
              </a:lnSpc>
              <a:spcBef>
                <a:spcPct val="0"/>
              </a:spcBef>
              <a:buFontTx/>
              <a:buNone/>
            </a:pPr>
            <a:r>
              <a:rPr lang="en-US" altLang="en-US" sz="1600" i="1" dirty="0" smtClean="0">
                <a:solidFill>
                  <a:schemeClr val="bg1"/>
                </a:solidFill>
              </a:rPr>
              <a:t>12:30 p.m. to 1:30 p.m.</a:t>
            </a:r>
          </a:p>
        </p:txBody>
      </p:sp>
      <p:sp>
        <p:nvSpPr>
          <p:cNvPr id="2" name="AutoShape 6" descr="Image result for pennsylvania rural electric associ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8" descr="Image result for pennsylvania rural electric associ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860204"/>
            <a:ext cx="2007972" cy="1156391"/>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799" y="1943729"/>
            <a:ext cx="1803401" cy="120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590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1</a:t>
            </a:r>
          </a:p>
        </p:txBody>
      </p:sp>
      <p:sp>
        <p:nvSpPr>
          <p:cNvPr id="11267" name="Rectangle 3"/>
          <p:cNvSpPr>
            <a:spLocks noGrp="1" noChangeArrowheads="1"/>
          </p:cNvSpPr>
          <p:nvPr>
            <p:ph idx="1"/>
          </p:nvPr>
        </p:nvSpPr>
        <p:spPr>
          <a:xfrm>
            <a:off x="457200" y="1295400"/>
            <a:ext cx="8229600" cy="49530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C12.1 – Code for Electricity Metering</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Safety</a:t>
            </a:r>
          </a:p>
          <a:p>
            <a:pPr lvl="2" eaLnBrk="1" hangingPunct="1">
              <a:lnSpc>
                <a:spcPct val="90000"/>
              </a:lnSpc>
              <a:buFont typeface="Wingdings" panose="05000000000000000000" pitchFamily="2" charset="2"/>
              <a:buChar char="§"/>
            </a:pPr>
            <a:r>
              <a:rPr lang="en-US" sz="2200" dirty="0" smtClean="0">
                <a:solidFill>
                  <a:srgbClr val="002060"/>
                </a:solidFill>
                <a:latin typeface="Calibri" panose="020F0502020204030204" pitchFamily="34" charset="0"/>
              </a:rPr>
              <a:t>Work is under way to move the safety related sections of C12.1 into C12.10</a:t>
            </a:r>
          </a:p>
          <a:p>
            <a:pPr lvl="2" eaLnBrk="1" hangingPunct="1">
              <a:lnSpc>
                <a:spcPct val="90000"/>
              </a:lnSpc>
              <a:buFont typeface="Wingdings" panose="05000000000000000000" pitchFamily="2" charset="2"/>
              <a:buChar char="§"/>
            </a:pPr>
            <a:r>
              <a:rPr lang="en-US" sz="2200" dirty="0" smtClean="0">
                <a:solidFill>
                  <a:srgbClr val="002060"/>
                </a:solidFill>
                <a:latin typeface="Calibri" panose="020F0502020204030204" pitchFamily="34" charset="0"/>
              </a:rPr>
              <a:t>C12 is coordinating efforts with UL and its work on Subject 2735</a:t>
            </a:r>
          </a:p>
          <a:p>
            <a:pPr lvl="3" eaLnBrk="1" hangingPunct="1">
              <a:lnSpc>
                <a:spcPct val="90000"/>
              </a:lnSpc>
              <a:buFont typeface="Arial" panose="020B0604020202020204" pitchFamily="34" charset="0"/>
              <a:buChar char="•"/>
            </a:pPr>
            <a:r>
              <a:rPr lang="en-US" dirty="0" smtClean="0">
                <a:solidFill>
                  <a:srgbClr val="002060"/>
                </a:solidFill>
                <a:latin typeface="Calibri" panose="020F0502020204030204" pitchFamily="34" charset="0"/>
              </a:rPr>
              <a:t>UL2735C (Canadian) is about to be balloted</a:t>
            </a:r>
            <a:endParaRPr lang="en-US" dirty="0">
              <a:solidFill>
                <a:srgbClr val="002060"/>
              </a:solidFill>
              <a:latin typeface="Calibri" panose="020F0502020204030204" pitchFamily="34" charset="0"/>
            </a:endParaRPr>
          </a:p>
          <a:p>
            <a:pPr lvl="1">
              <a:lnSpc>
                <a:spcPct val="90000"/>
              </a:lnSpc>
              <a:buFont typeface="Arial" panose="020B0604020202020204" pitchFamily="34" charset="0"/>
              <a:buChar char="•"/>
            </a:pPr>
            <a:r>
              <a:rPr lang="en-US" sz="2600" dirty="0">
                <a:solidFill>
                  <a:srgbClr val="002060"/>
                </a:solidFill>
                <a:latin typeface="Calibri" panose="020F0502020204030204" pitchFamily="34" charset="0"/>
              </a:rPr>
              <a:t>New topics for next revision</a:t>
            </a:r>
          </a:p>
          <a:p>
            <a:pPr lvl="2">
              <a:lnSpc>
                <a:spcPct val="90000"/>
              </a:lnSpc>
              <a:buFont typeface="Wingdings" panose="05000000000000000000" pitchFamily="2" charset="2"/>
              <a:buChar char="§"/>
            </a:pPr>
            <a:r>
              <a:rPr lang="en-US" sz="2200" dirty="0">
                <a:solidFill>
                  <a:srgbClr val="002060"/>
                </a:solidFill>
                <a:latin typeface="Calibri" panose="020F0502020204030204" pitchFamily="34" charset="0"/>
              </a:rPr>
              <a:t>Changes to EMC Testing</a:t>
            </a:r>
          </a:p>
          <a:p>
            <a:pPr lvl="2">
              <a:lnSpc>
                <a:spcPct val="90000"/>
              </a:lnSpc>
              <a:buFont typeface="Wingdings" panose="05000000000000000000" pitchFamily="2" charset="2"/>
              <a:buChar char="§"/>
            </a:pPr>
            <a:r>
              <a:rPr lang="en-US" sz="2200" dirty="0">
                <a:solidFill>
                  <a:srgbClr val="002060"/>
                </a:solidFill>
                <a:latin typeface="Calibri" panose="020F0502020204030204" pitchFamily="34" charset="0"/>
              </a:rPr>
              <a:t>Addition of demand testing</a:t>
            </a:r>
          </a:p>
          <a:p>
            <a:pPr lvl="2">
              <a:lnSpc>
                <a:spcPct val="90000"/>
              </a:lnSpc>
              <a:buFont typeface="Wingdings" panose="05000000000000000000" pitchFamily="2" charset="2"/>
              <a:buChar char="§"/>
            </a:pPr>
            <a:r>
              <a:rPr lang="en-US" sz="2200" dirty="0">
                <a:solidFill>
                  <a:srgbClr val="002060"/>
                </a:solidFill>
                <a:latin typeface="Calibri" panose="020F0502020204030204" pitchFamily="34" charset="0"/>
              </a:rPr>
              <a:t>Revision of Temperature Rise Test based on additional testing</a:t>
            </a:r>
          </a:p>
          <a:p>
            <a:pPr lvl="2" eaLnBrk="1" hangingPunct="1">
              <a:lnSpc>
                <a:spcPct val="90000"/>
              </a:lnSpc>
              <a:buFont typeface="Arial" panose="020B0604020202020204" pitchFamily="34" charset="0"/>
              <a:buChar char="•"/>
            </a:pPr>
            <a:endParaRPr lang="en-US"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5029200"/>
          </a:xfrm>
        </p:spPr>
        <p:txBody>
          <a:bodyPr/>
          <a:lstStyle/>
          <a:p>
            <a:pPr>
              <a:buFont typeface="Wingdings" panose="05000000000000000000" pitchFamily="2" charset="2"/>
              <a:buChar char="Ø"/>
            </a:pPr>
            <a:r>
              <a:rPr lang="en-US" sz="3000" dirty="0">
                <a:solidFill>
                  <a:srgbClr val="002060"/>
                </a:solidFill>
                <a:latin typeface="Calibri" panose="020F0502020204030204" pitchFamily="34" charset="0"/>
              </a:rPr>
              <a:t>C12.10 – Physical Aspects of Watthour Meters – Safety Standards</a:t>
            </a:r>
          </a:p>
          <a:p>
            <a:pPr lvl="1">
              <a:buFont typeface="Arial" panose="020B0604020202020204" pitchFamily="34" charset="0"/>
              <a:buChar char="•"/>
            </a:pPr>
            <a:r>
              <a:rPr lang="en-US" sz="2600" dirty="0">
                <a:solidFill>
                  <a:srgbClr val="002060"/>
                </a:solidFill>
                <a:latin typeface="Calibri" panose="020F0502020204030204" pitchFamily="34" charset="0"/>
              </a:rPr>
              <a:t>Published C12.10 – 2011</a:t>
            </a:r>
          </a:p>
          <a:p>
            <a:pPr lvl="1">
              <a:buFont typeface="Arial" panose="020B0604020202020204" pitchFamily="34" charset="0"/>
              <a:buChar char="•"/>
            </a:pPr>
            <a:r>
              <a:rPr lang="en-US" sz="2600" dirty="0">
                <a:solidFill>
                  <a:srgbClr val="002060"/>
                </a:solidFill>
                <a:latin typeface="Calibri" panose="020F0502020204030204" pitchFamily="34" charset="0"/>
              </a:rPr>
              <a:t>New revision </a:t>
            </a:r>
            <a:r>
              <a:rPr lang="en-US" sz="2600" dirty="0" smtClean="0">
                <a:solidFill>
                  <a:srgbClr val="002060"/>
                </a:solidFill>
                <a:latin typeface="Calibri" panose="020F0502020204030204" pitchFamily="34" charset="0"/>
              </a:rPr>
              <a:t>in editorial review</a:t>
            </a:r>
            <a:endParaRPr lang="en-US" sz="2600" dirty="0">
              <a:solidFill>
                <a:srgbClr val="002060"/>
              </a:solidFill>
              <a:latin typeface="Calibri" panose="020F0502020204030204" pitchFamily="34" charset="0"/>
            </a:endParaRPr>
          </a:p>
          <a:p>
            <a:pPr lvl="2">
              <a:buFont typeface="Wingdings" panose="05000000000000000000" pitchFamily="2" charset="2"/>
              <a:buChar char="§"/>
            </a:pPr>
            <a:r>
              <a:rPr lang="en-US" sz="2200" dirty="0">
                <a:solidFill>
                  <a:srgbClr val="002060"/>
                </a:solidFill>
                <a:latin typeface="Calibri" panose="020F0502020204030204" pitchFamily="34" charset="0"/>
              </a:rPr>
              <a:t>Will add safety sections from C12.1</a:t>
            </a:r>
          </a:p>
          <a:p>
            <a:pPr lvl="2">
              <a:buFont typeface="Wingdings" panose="05000000000000000000" pitchFamily="2" charset="2"/>
              <a:buChar char="§"/>
            </a:pPr>
            <a:r>
              <a:rPr lang="en-US" sz="2200" dirty="0">
                <a:solidFill>
                  <a:srgbClr val="002060"/>
                </a:solidFill>
                <a:latin typeface="Calibri" panose="020F0502020204030204" pitchFamily="34" charset="0"/>
              </a:rPr>
              <a:t>New safety requirements in development</a:t>
            </a:r>
          </a:p>
          <a:p>
            <a:pPr lvl="2">
              <a:buFont typeface="Wingdings" panose="05000000000000000000" pitchFamily="2" charset="2"/>
              <a:buChar char="§"/>
            </a:pPr>
            <a:r>
              <a:rPr lang="en-US" sz="2200" dirty="0">
                <a:solidFill>
                  <a:srgbClr val="002060"/>
                </a:solidFill>
                <a:latin typeface="Calibri" panose="020F0502020204030204" pitchFamily="34" charset="0"/>
              </a:rPr>
              <a:t>Working with UL to achieve consistency with UL 2735C</a:t>
            </a:r>
          </a:p>
          <a:p>
            <a:pPr lvl="2">
              <a:buFont typeface="Wingdings" panose="05000000000000000000" pitchFamily="2" charset="2"/>
              <a:buChar char="§"/>
            </a:pPr>
            <a:r>
              <a:rPr lang="en-US" sz="2200" dirty="0" smtClean="0">
                <a:solidFill>
                  <a:srgbClr val="002060"/>
                </a:solidFill>
                <a:latin typeface="Calibri" panose="020F0502020204030204" pitchFamily="34" charset="0"/>
              </a:rPr>
              <a:t>10 new </a:t>
            </a:r>
            <a:r>
              <a:rPr lang="en-US" sz="2200" dirty="0">
                <a:solidFill>
                  <a:srgbClr val="002060"/>
                </a:solidFill>
                <a:latin typeface="Calibri" panose="020F0502020204030204" pitchFamily="34" charset="0"/>
              </a:rPr>
              <a:t>meter forms with auxiliary power </a:t>
            </a:r>
            <a:r>
              <a:rPr lang="en-US" sz="2200" dirty="0" smtClean="0">
                <a:solidFill>
                  <a:srgbClr val="002060"/>
                </a:solidFill>
                <a:latin typeface="Calibri" panose="020F0502020204030204" pitchFamily="34" charset="0"/>
              </a:rPr>
              <a:t>pins</a:t>
            </a:r>
            <a:endParaRPr lang="en-US" sz="2200" dirty="0">
              <a:solidFill>
                <a:srgbClr val="002060"/>
              </a:solidFill>
              <a:latin typeface="Calibri" panose="020F0502020204030204" pitchFamily="34" charset="0"/>
            </a:endParaRPr>
          </a:p>
          <a:p>
            <a:pPr lvl="1"/>
            <a:endParaRPr 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pic>
        <p:nvPicPr>
          <p:cNvPr id="11" name="Picture 10">
            <a:extLst>
              <a:ext uri="{FF2B5EF4-FFF2-40B4-BE49-F238E27FC236}">
                <a16:creationId xmlns:a16="http://schemas.microsoft.com/office/drawing/2014/main" xmlns="" id="{D882FB21-96D4-4457-98EB-8939356C11C1}"/>
              </a:ext>
            </a:extLst>
          </p:cNvPr>
          <p:cNvPicPr>
            <a:picLocks noChangeAspect="1"/>
          </p:cNvPicPr>
          <p:nvPr/>
        </p:nvPicPr>
        <p:blipFill>
          <a:blip r:embed="rId3"/>
          <a:stretch>
            <a:fillRect/>
          </a:stretch>
        </p:blipFill>
        <p:spPr>
          <a:xfrm>
            <a:off x="580675" y="2743200"/>
            <a:ext cx="2574005" cy="2840396"/>
          </a:xfrm>
          <a:prstGeom prst="rect">
            <a:avLst/>
          </a:prstGeom>
        </p:spPr>
      </p:pic>
      <p:pic>
        <p:nvPicPr>
          <p:cNvPr id="12" name="Picture 11">
            <a:extLst>
              <a:ext uri="{FF2B5EF4-FFF2-40B4-BE49-F238E27FC236}">
                <a16:creationId xmlns:a16="http://schemas.microsoft.com/office/drawing/2014/main" xmlns="" id="{24729ED8-0664-4EA0-B6A7-8F4758F19440}"/>
              </a:ext>
            </a:extLst>
          </p:cNvPr>
          <p:cNvPicPr>
            <a:picLocks noChangeAspect="1"/>
          </p:cNvPicPr>
          <p:nvPr/>
        </p:nvPicPr>
        <p:blipFill>
          <a:blip r:embed="rId4"/>
          <a:stretch>
            <a:fillRect/>
          </a:stretch>
        </p:blipFill>
        <p:spPr>
          <a:xfrm>
            <a:off x="3276600" y="2743201"/>
            <a:ext cx="2611937" cy="2840396"/>
          </a:xfrm>
          <a:prstGeom prst="rect">
            <a:avLst/>
          </a:prstGeom>
        </p:spPr>
      </p:pic>
      <p:pic>
        <p:nvPicPr>
          <p:cNvPr id="13" name="Picture 12">
            <a:extLst>
              <a:ext uri="{FF2B5EF4-FFF2-40B4-BE49-F238E27FC236}">
                <a16:creationId xmlns:a16="http://schemas.microsoft.com/office/drawing/2014/main" xmlns="" id="{9A9BEA4C-05D8-4C42-A56E-45F6B7950204}"/>
              </a:ext>
            </a:extLst>
          </p:cNvPr>
          <p:cNvPicPr>
            <a:picLocks noChangeAspect="1"/>
          </p:cNvPicPr>
          <p:nvPr/>
        </p:nvPicPr>
        <p:blipFill>
          <a:blip r:embed="rId5"/>
          <a:stretch>
            <a:fillRect/>
          </a:stretch>
        </p:blipFill>
        <p:spPr>
          <a:xfrm>
            <a:off x="6030972" y="2754922"/>
            <a:ext cx="2573353" cy="2828673"/>
          </a:xfrm>
          <a:prstGeom prst="rect">
            <a:avLst/>
          </a:prstGeom>
        </p:spPr>
      </p:pic>
    </p:spTree>
    <p:extLst>
      <p:ext uri="{BB962C8B-B14F-4D97-AF65-F5344CB8AC3E}">
        <p14:creationId xmlns:p14="http://schemas.microsoft.com/office/powerpoint/2010/main" val="735218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pic>
        <p:nvPicPr>
          <p:cNvPr id="11" name="Picture 10">
            <a:extLst>
              <a:ext uri="{FF2B5EF4-FFF2-40B4-BE49-F238E27FC236}">
                <a16:creationId xmlns:a16="http://schemas.microsoft.com/office/drawing/2014/main" xmlns="" id="{71200A25-A0C1-4315-85D3-AE3A8F89191A}"/>
              </a:ext>
            </a:extLst>
          </p:cNvPr>
          <p:cNvPicPr>
            <a:picLocks noChangeAspect="1"/>
          </p:cNvPicPr>
          <p:nvPr/>
        </p:nvPicPr>
        <p:blipFill>
          <a:blip r:embed="rId3"/>
          <a:stretch>
            <a:fillRect/>
          </a:stretch>
        </p:blipFill>
        <p:spPr>
          <a:xfrm>
            <a:off x="609600" y="2438400"/>
            <a:ext cx="2590800" cy="2820792"/>
          </a:xfrm>
          <a:prstGeom prst="rect">
            <a:avLst/>
          </a:prstGeom>
        </p:spPr>
      </p:pic>
      <p:pic>
        <p:nvPicPr>
          <p:cNvPr id="12" name="Picture 11">
            <a:extLst>
              <a:ext uri="{FF2B5EF4-FFF2-40B4-BE49-F238E27FC236}">
                <a16:creationId xmlns:a16="http://schemas.microsoft.com/office/drawing/2014/main" xmlns="" id="{27208CE8-011B-4E13-A762-3357EF586142}"/>
              </a:ext>
            </a:extLst>
          </p:cNvPr>
          <p:cNvPicPr>
            <a:picLocks noChangeAspect="1"/>
          </p:cNvPicPr>
          <p:nvPr/>
        </p:nvPicPr>
        <p:blipFill>
          <a:blip r:embed="rId4"/>
          <a:stretch>
            <a:fillRect/>
          </a:stretch>
        </p:blipFill>
        <p:spPr>
          <a:xfrm>
            <a:off x="3352800" y="2453052"/>
            <a:ext cx="2667001" cy="2817020"/>
          </a:xfrm>
          <a:prstGeom prst="rect">
            <a:avLst/>
          </a:prstGeom>
        </p:spPr>
      </p:pic>
      <p:pic>
        <p:nvPicPr>
          <p:cNvPr id="13" name="Picture 12">
            <a:extLst>
              <a:ext uri="{FF2B5EF4-FFF2-40B4-BE49-F238E27FC236}">
                <a16:creationId xmlns:a16="http://schemas.microsoft.com/office/drawing/2014/main" xmlns="" id="{7DB00451-B209-4425-B79A-9460122BC2B8}"/>
              </a:ext>
            </a:extLst>
          </p:cNvPr>
          <p:cNvPicPr>
            <a:picLocks noChangeAspect="1"/>
          </p:cNvPicPr>
          <p:nvPr/>
        </p:nvPicPr>
        <p:blipFill>
          <a:blip r:embed="rId5"/>
          <a:stretch>
            <a:fillRect/>
          </a:stretch>
        </p:blipFill>
        <p:spPr>
          <a:xfrm>
            <a:off x="6148755" y="2453052"/>
            <a:ext cx="2595478" cy="2819402"/>
          </a:xfrm>
          <a:prstGeom prst="rect">
            <a:avLst/>
          </a:prstGeom>
        </p:spPr>
      </p:pic>
    </p:spTree>
    <p:extLst>
      <p:ext uri="{BB962C8B-B14F-4D97-AF65-F5344CB8AC3E}">
        <p14:creationId xmlns:p14="http://schemas.microsoft.com/office/powerpoint/2010/main" val="4030252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pic>
        <p:nvPicPr>
          <p:cNvPr id="10" name="Picture 9">
            <a:extLst>
              <a:ext uri="{FF2B5EF4-FFF2-40B4-BE49-F238E27FC236}">
                <a16:creationId xmlns:a16="http://schemas.microsoft.com/office/drawing/2014/main" xmlns="" id="{F962B2ED-F5D8-409D-B211-8F18C5B5BE52}"/>
              </a:ext>
            </a:extLst>
          </p:cNvPr>
          <p:cNvPicPr>
            <a:picLocks noChangeAspect="1"/>
          </p:cNvPicPr>
          <p:nvPr/>
        </p:nvPicPr>
        <p:blipFill>
          <a:blip r:embed="rId3"/>
          <a:stretch>
            <a:fillRect/>
          </a:stretch>
        </p:blipFill>
        <p:spPr>
          <a:xfrm>
            <a:off x="574030" y="2359268"/>
            <a:ext cx="2586020" cy="2710253"/>
          </a:xfrm>
          <a:prstGeom prst="rect">
            <a:avLst/>
          </a:prstGeom>
        </p:spPr>
      </p:pic>
      <p:pic>
        <p:nvPicPr>
          <p:cNvPr id="11" name="Picture 10">
            <a:extLst>
              <a:ext uri="{FF2B5EF4-FFF2-40B4-BE49-F238E27FC236}">
                <a16:creationId xmlns:a16="http://schemas.microsoft.com/office/drawing/2014/main" xmlns="" id="{3197876A-C95A-4BFB-A683-FF90C1C67228}"/>
              </a:ext>
            </a:extLst>
          </p:cNvPr>
          <p:cNvPicPr>
            <a:picLocks noChangeAspect="1"/>
          </p:cNvPicPr>
          <p:nvPr/>
        </p:nvPicPr>
        <p:blipFill>
          <a:blip r:embed="rId4"/>
          <a:stretch>
            <a:fillRect/>
          </a:stretch>
        </p:blipFill>
        <p:spPr>
          <a:xfrm>
            <a:off x="3276600" y="2362200"/>
            <a:ext cx="2550450" cy="2710253"/>
          </a:xfrm>
          <a:prstGeom prst="rect">
            <a:avLst/>
          </a:prstGeom>
        </p:spPr>
      </p:pic>
      <p:pic>
        <p:nvPicPr>
          <p:cNvPr id="12" name="Picture 11">
            <a:extLst>
              <a:ext uri="{FF2B5EF4-FFF2-40B4-BE49-F238E27FC236}">
                <a16:creationId xmlns:a16="http://schemas.microsoft.com/office/drawing/2014/main" xmlns="" id="{63C4E590-899C-4518-811A-2D5B8C381288}"/>
              </a:ext>
            </a:extLst>
          </p:cNvPr>
          <p:cNvPicPr>
            <a:picLocks noChangeAspect="1"/>
          </p:cNvPicPr>
          <p:nvPr/>
        </p:nvPicPr>
        <p:blipFill>
          <a:blip r:embed="rId5"/>
          <a:stretch>
            <a:fillRect/>
          </a:stretch>
        </p:blipFill>
        <p:spPr>
          <a:xfrm>
            <a:off x="5943600" y="2362199"/>
            <a:ext cx="2574092" cy="2710253"/>
          </a:xfrm>
          <a:prstGeom prst="rect">
            <a:avLst/>
          </a:prstGeom>
        </p:spPr>
      </p:pic>
    </p:spTree>
    <p:extLst>
      <p:ext uri="{BB962C8B-B14F-4D97-AF65-F5344CB8AC3E}">
        <p14:creationId xmlns:p14="http://schemas.microsoft.com/office/powerpoint/2010/main" val="378530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44562"/>
          </a:xfrm>
        </p:spPr>
        <p:txBody>
          <a:bodyPr/>
          <a:lstStyle/>
          <a:p>
            <a:r>
              <a:rPr lang="en-US" b="1" dirty="0"/>
              <a:t>ANSI C12 SC 1</a:t>
            </a:r>
          </a:p>
        </p:txBody>
      </p:sp>
      <p:sp>
        <p:nvSpPr>
          <p:cNvPr id="13315" name="Rectangle 3"/>
          <p:cNvSpPr>
            <a:spLocks noGrp="1" noChangeArrowheads="1"/>
          </p:cNvSpPr>
          <p:nvPr>
            <p:ph idx="1"/>
          </p:nvPr>
        </p:nvSpPr>
        <p:spPr>
          <a:xfrm>
            <a:off x="457200" y="1295400"/>
            <a:ext cx="8229600" cy="609600"/>
          </a:xfrm>
        </p:spPr>
        <p:txBody>
          <a:bodyPr>
            <a:normAutofit lnSpcReduction="10000"/>
          </a:bodyPr>
          <a:lstStyle/>
          <a:p>
            <a:pPr marL="0" indent="0" algn="ctr">
              <a:buNone/>
            </a:pPr>
            <a:r>
              <a:rPr lang="en-US" sz="3600" dirty="0">
                <a:solidFill>
                  <a:srgbClr val="002060"/>
                </a:solidFill>
                <a:latin typeface="Calibri" panose="020F0502020204030204" pitchFamily="34" charset="0"/>
              </a:rPr>
              <a:t>New meter forms with Auxiliary Power</a:t>
            </a:r>
          </a:p>
          <a:p>
            <a:endParaRPr lang="en-US" dirty="0"/>
          </a:p>
          <a:p>
            <a:pPr lvl="1"/>
            <a:endParaRPr lang="en-US" dirty="0"/>
          </a:p>
        </p:txBody>
      </p:sp>
      <p:pic>
        <p:nvPicPr>
          <p:cNvPr id="8" name="Picture 7">
            <a:extLst>
              <a:ext uri="{FF2B5EF4-FFF2-40B4-BE49-F238E27FC236}">
                <a16:creationId xmlns:a16="http://schemas.microsoft.com/office/drawing/2014/main" xmlns="" id="{EA4C6EF6-F72F-4336-8B2A-EC0530B259D4}"/>
              </a:ext>
            </a:extLst>
          </p:cNvPr>
          <p:cNvPicPr>
            <a:picLocks noChangeAspect="1"/>
          </p:cNvPicPr>
          <p:nvPr/>
        </p:nvPicPr>
        <p:blipFill>
          <a:blip r:embed="rId3"/>
          <a:stretch>
            <a:fillRect/>
          </a:stretch>
        </p:blipFill>
        <p:spPr>
          <a:xfrm>
            <a:off x="1524000" y="2438400"/>
            <a:ext cx="2509259" cy="2743200"/>
          </a:xfrm>
          <a:prstGeom prst="rect">
            <a:avLst/>
          </a:prstGeom>
        </p:spPr>
      </p:pic>
      <p:pic>
        <p:nvPicPr>
          <p:cNvPr id="9" name="Picture 8">
            <a:extLst>
              <a:ext uri="{FF2B5EF4-FFF2-40B4-BE49-F238E27FC236}">
                <a16:creationId xmlns:a16="http://schemas.microsoft.com/office/drawing/2014/main" xmlns="" id="{E46AE782-0D0A-452C-8F66-252A869FE80F}"/>
              </a:ext>
            </a:extLst>
          </p:cNvPr>
          <p:cNvPicPr>
            <a:picLocks noChangeAspect="1"/>
          </p:cNvPicPr>
          <p:nvPr/>
        </p:nvPicPr>
        <p:blipFill>
          <a:blip r:embed="rId4"/>
          <a:stretch>
            <a:fillRect/>
          </a:stretch>
        </p:blipFill>
        <p:spPr>
          <a:xfrm>
            <a:off x="4953000" y="2438400"/>
            <a:ext cx="2604887" cy="2743200"/>
          </a:xfrm>
          <a:prstGeom prst="rect">
            <a:avLst/>
          </a:prstGeom>
        </p:spPr>
      </p:pic>
    </p:spTree>
    <p:extLst>
      <p:ext uri="{BB962C8B-B14F-4D97-AF65-F5344CB8AC3E}">
        <p14:creationId xmlns:p14="http://schemas.microsoft.com/office/powerpoint/2010/main" val="180242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533400" y="228600"/>
            <a:ext cx="8229600" cy="944562"/>
          </a:xfrm>
          <a:solidFill>
            <a:srgbClr val="FF0000"/>
          </a:solidFill>
        </p:spPr>
        <p:txBody>
          <a:bodyPr/>
          <a:lstStyle/>
          <a:p>
            <a:pPr eaLnBrk="1" hangingPunct="1"/>
            <a:r>
              <a:rPr lang="en-US" b="1" dirty="0">
                <a:solidFill>
                  <a:schemeClr val="bg1"/>
                </a:solidFill>
              </a:rPr>
              <a:t>ANSI C12 SC </a:t>
            </a:r>
            <a:r>
              <a:rPr lang="en-US" b="1" dirty="0" smtClean="0">
                <a:solidFill>
                  <a:schemeClr val="bg1"/>
                </a:solidFill>
              </a:rPr>
              <a:t>15</a:t>
            </a:r>
            <a:endParaRPr lang="en-US" b="1" dirty="0">
              <a:solidFill>
                <a:schemeClr val="bg1"/>
              </a:solidFill>
            </a:endParaRPr>
          </a:p>
        </p:txBody>
      </p:sp>
      <p:sp>
        <p:nvSpPr>
          <p:cNvPr id="4" name="Rectangle 3"/>
          <p:cNvSpPr txBox="1">
            <a:spLocks noChangeArrowheads="1"/>
          </p:cNvSpPr>
          <p:nvPr/>
        </p:nvSpPr>
        <p:spPr>
          <a:xfrm>
            <a:off x="457200" y="1447800"/>
            <a:ext cx="8229600" cy="47244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C12.6 – Marking and Arrangement of Terminals for Phase-Shifting Devices used in Metering</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About to be reissued without change</a:t>
            </a:r>
            <a:endParaRPr lang="en-US" sz="2600" kern="0" dirty="0">
              <a:solidFill>
                <a:srgbClr val="002060"/>
              </a:solidFill>
              <a:latin typeface="Calibri" panose="020F0502020204030204" pitchFamily="34" charset="0"/>
            </a:endParaRPr>
          </a:p>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C12.7 – Requirements for Watthour Meter Sockets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 Feb 2015</a:t>
            </a:r>
          </a:p>
          <a:p>
            <a:pPr marL="342900" indent="-342900" eaLnBrk="0" hangingPunct="0">
              <a:spcBef>
                <a:spcPct val="20000"/>
              </a:spcBef>
              <a:buFontTx/>
              <a:buChar char="•"/>
              <a:defRPr/>
            </a:pPr>
            <a:endParaRPr lang="en-US" sz="3200" kern="0" dirty="0">
              <a:latin typeface="+mn-lt"/>
            </a:endParaRPr>
          </a:p>
          <a:p>
            <a:pPr marL="742950" lvl="1" indent="-285750" eaLnBrk="0" hangingPunct="0">
              <a:spcBef>
                <a:spcPct val="20000"/>
              </a:spcBef>
              <a:buSzPct val="80000"/>
              <a:buFont typeface="Wingdings" pitchFamily="2" charset="2"/>
              <a:buChar char="§"/>
              <a:defRPr/>
            </a:pPr>
            <a:endParaRPr lang="en-US" sz="2800" kern="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57200" y="325438"/>
            <a:ext cx="8229600" cy="944562"/>
          </a:xfrm>
          <a:solidFill>
            <a:srgbClr val="FF0000"/>
          </a:solidFill>
        </p:spPr>
        <p:txBody>
          <a:bodyPr/>
          <a:lstStyle/>
          <a:p>
            <a:pPr eaLnBrk="1" hangingPunct="1"/>
            <a:r>
              <a:rPr lang="en-US" b="1" dirty="0">
                <a:solidFill>
                  <a:schemeClr val="bg1"/>
                </a:solidFill>
              </a:rPr>
              <a:t>ANSI C12 SC 15</a:t>
            </a:r>
          </a:p>
        </p:txBody>
      </p:sp>
      <p:sp>
        <p:nvSpPr>
          <p:cNvPr id="4" name="Rectangle 3"/>
          <p:cNvSpPr txBox="1">
            <a:spLocks noChangeArrowheads="1"/>
          </p:cNvSpPr>
          <p:nvPr/>
        </p:nvSpPr>
        <p:spPr>
          <a:xfrm>
            <a:off x="457200" y="1447800"/>
            <a:ext cx="8229600" cy="48006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smtClean="0">
                <a:solidFill>
                  <a:srgbClr val="002060"/>
                </a:solidFill>
                <a:latin typeface="Calibri" panose="020F0502020204030204" pitchFamily="34" charset="0"/>
              </a:rPr>
              <a:t>C12.8 – </a:t>
            </a:r>
            <a:r>
              <a:rPr lang="en-US" sz="3000" kern="0" dirty="0">
                <a:solidFill>
                  <a:srgbClr val="002060"/>
                </a:solidFill>
                <a:latin typeface="Calibri" panose="020F0502020204030204" pitchFamily="34" charset="0"/>
              </a:rPr>
              <a:t>Test Block and Cabinets for Installation of Self contained “A” Base Watthour Meters</a:t>
            </a:r>
          </a:p>
          <a:p>
            <a:pPr marL="914400" lvl="1" indent="-457200" eaLnBrk="0" hangingPunct="0">
              <a:spcBef>
                <a:spcPct val="20000"/>
              </a:spcBef>
              <a:buSzPct val="80000"/>
              <a:buFont typeface="Arial" panose="020B0604020202020204" pitchFamily="34" charset="0"/>
              <a:buChar char="•"/>
              <a:defRPr/>
            </a:pPr>
            <a:r>
              <a:rPr lang="en-US" sz="2600" kern="0" dirty="0">
                <a:solidFill>
                  <a:srgbClr val="002060"/>
                </a:solidFill>
                <a:latin typeface="Calibri" panose="020F0502020204030204" pitchFamily="34" charset="0"/>
              </a:rPr>
              <a:t>Published without change Dec </a:t>
            </a:r>
            <a:r>
              <a:rPr lang="en-US" sz="2600" kern="0" dirty="0" smtClean="0">
                <a:solidFill>
                  <a:srgbClr val="002060"/>
                </a:solidFill>
                <a:latin typeface="Calibri" panose="020F0502020204030204" pitchFamily="34" charset="0"/>
              </a:rPr>
              <a:t>2012</a:t>
            </a:r>
          </a:p>
          <a:p>
            <a:pPr marL="914400" lvl="1" indent="-457200" eaLnBrk="0" hangingPunct="0">
              <a:spcBef>
                <a:spcPct val="20000"/>
              </a:spcBef>
              <a:buSzPct val="80000"/>
              <a:buFont typeface="Arial" panose="020B0604020202020204" pitchFamily="34" charset="0"/>
              <a:buChar char="•"/>
              <a:defRPr/>
            </a:pPr>
            <a:r>
              <a:rPr lang="en-US" sz="2600" kern="0" dirty="0" smtClean="0">
                <a:solidFill>
                  <a:srgbClr val="002060"/>
                </a:solidFill>
                <a:latin typeface="Calibri" panose="020F0502020204030204" pitchFamily="34" charset="0"/>
              </a:rPr>
              <a:t>Will be deprecated once Figure 4 is moved to C12.7 in its next release</a:t>
            </a:r>
            <a:endParaRPr lang="en-US" sz="2600" kern="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31800" y="228600"/>
            <a:ext cx="8229600" cy="944562"/>
          </a:xfrm>
          <a:solidFill>
            <a:srgbClr val="FF0000"/>
          </a:solidFill>
        </p:spPr>
        <p:txBody>
          <a:bodyPr/>
          <a:lstStyle/>
          <a:p>
            <a:pPr eaLnBrk="1" hangingPunct="1"/>
            <a:r>
              <a:rPr lang="en-US" b="1" dirty="0">
                <a:solidFill>
                  <a:schemeClr val="bg1"/>
                </a:solidFill>
              </a:rPr>
              <a:t>ANSI C12 SC 15</a:t>
            </a:r>
          </a:p>
        </p:txBody>
      </p:sp>
      <p:sp>
        <p:nvSpPr>
          <p:cNvPr id="6" name="Rectangle 3"/>
          <p:cNvSpPr txBox="1">
            <a:spLocks noChangeArrowheads="1"/>
          </p:cNvSpPr>
          <p:nvPr/>
        </p:nvSpPr>
        <p:spPr>
          <a:xfrm>
            <a:off x="457200" y="1371600"/>
            <a:ext cx="8229600" cy="48768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C12.9 – Test Switches </a:t>
            </a:r>
            <a:r>
              <a:rPr lang="en-US" sz="3000" kern="0" dirty="0">
                <a:solidFill>
                  <a:srgbClr val="FF0000"/>
                </a:solidFill>
                <a:latin typeface="Calibri" panose="020F0502020204030204" pitchFamily="34" charset="0"/>
              </a:rPr>
              <a:t>and Plugs </a:t>
            </a:r>
            <a:r>
              <a:rPr lang="en-US" sz="3000" kern="0" dirty="0">
                <a:solidFill>
                  <a:srgbClr val="002060"/>
                </a:solidFill>
                <a:latin typeface="Calibri" panose="020F0502020204030204" pitchFamily="34" charset="0"/>
              </a:rPr>
              <a:t>for</a:t>
            </a:r>
            <a:r>
              <a:rPr lang="en-US" sz="3000" kern="0" dirty="0">
                <a:latin typeface="Calibri" panose="020F0502020204030204" pitchFamily="34" charset="0"/>
              </a:rPr>
              <a:t> </a:t>
            </a:r>
            <a:r>
              <a:rPr lang="en-US" sz="3000" kern="0" dirty="0">
                <a:solidFill>
                  <a:srgbClr val="002060"/>
                </a:solidFill>
                <a:latin typeface="Calibri" panose="020F0502020204030204" pitchFamily="34" charset="0"/>
              </a:rPr>
              <a:t>Transformer Rated Meters</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Extensive Revision </a:t>
            </a:r>
            <a:r>
              <a:rPr lang="en-US" sz="2600" kern="0" dirty="0" smtClean="0">
                <a:solidFill>
                  <a:srgbClr val="002060"/>
                </a:solidFill>
                <a:latin typeface="Calibri" panose="020F0502020204030204" pitchFamily="34" charset="0"/>
              </a:rPr>
              <a:t>in last publication</a:t>
            </a:r>
            <a:endParaRPr lang="en-US" sz="2600" kern="0" dirty="0">
              <a:solidFill>
                <a:srgbClr val="002060"/>
              </a:solidFill>
              <a:latin typeface="Calibri" panose="020F0502020204030204" pitchFamily="34" charset="0"/>
            </a:endParaRP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Specifications for test plugs added</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Published – March 2015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431800" y="228600"/>
            <a:ext cx="8229600" cy="944562"/>
          </a:xfrm>
          <a:solidFill>
            <a:srgbClr val="FF0000"/>
          </a:solidFill>
        </p:spPr>
        <p:txBody>
          <a:bodyPr/>
          <a:lstStyle/>
          <a:p>
            <a:pPr eaLnBrk="1" hangingPunct="1"/>
            <a:r>
              <a:rPr lang="en-US" b="1" dirty="0">
                <a:solidFill>
                  <a:schemeClr val="bg1"/>
                </a:solidFill>
              </a:rPr>
              <a:t>ANSI C12 SC 15</a:t>
            </a:r>
          </a:p>
        </p:txBody>
      </p:sp>
      <p:sp>
        <p:nvSpPr>
          <p:cNvPr id="4" name="Rectangle 3"/>
          <p:cNvSpPr txBox="1">
            <a:spLocks noChangeArrowheads="1"/>
          </p:cNvSpPr>
          <p:nvPr/>
        </p:nvSpPr>
        <p:spPr>
          <a:xfrm>
            <a:off x="457200" y="1295400"/>
            <a:ext cx="8229600" cy="4953000"/>
          </a:xfrm>
          <a:prstGeom prst="rect">
            <a:avLst/>
          </a:prstGeom>
        </p:spPr>
        <p:txBody>
          <a:bodyPr/>
          <a:lstStyle/>
          <a:p>
            <a:pPr marL="457200" indent="-457200" eaLnBrk="0" hangingPunct="0">
              <a:spcBef>
                <a:spcPct val="20000"/>
              </a:spcBef>
              <a:buFont typeface="Wingdings" panose="05000000000000000000" pitchFamily="2" charset="2"/>
              <a:buChar char="Ø"/>
              <a:defRPr/>
            </a:pPr>
            <a:r>
              <a:rPr lang="en-US" sz="3000" kern="0" dirty="0">
                <a:solidFill>
                  <a:srgbClr val="002060"/>
                </a:solidFill>
                <a:latin typeface="Calibri" panose="020F0502020204030204" pitchFamily="34" charset="0"/>
              </a:rPr>
              <a:t>C12.11– Instrument Transformers for Revenue Metering, </a:t>
            </a:r>
            <a:r>
              <a:rPr lang="en-US" sz="3000" kern="0" dirty="0" smtClean="0">
                <a:solidFill>
                  <a:srgbClr val="002060"/>
                </a:solidFill>
                <a:latin typeface="Calibri" panose="020F0502020204030204" pitchFamily="34" charset="0"/>
              </a:rPr>
              <a:t>10 kBIL </a:t>
            </a:r>
            <a:r>
              <a:rPr lang="en-US" sz="3000" kern="0" dirty="0">
                <a:solidFill>
                  <a:srgbClr val="002060"/>
                </a:solidFill>
                <a:latin typeface="Calibri" panose="020F0502020204030204" pitchFamily="34" charset="0"/>
              </a:rPr>
              <a:t>through 350 kBIL</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Revised to parallel C57.13 </a:t>
            </a:r>
          </a:p>
          <a:p>
            <a:pPr marL="742950" lvl="1" indent="-285750" eaLnBrk="0" hangingPunct="0">
              <a:spcBef>
                <a:spcPct val="20000"/>
              </a:spcBef>
              <a:buSzPct val="80000"/>
              <a:buFont typeface="Wingdings" pitchFamily="2" charset="2"/>
              <a:buChar char="§"/>
              <a:defRPr/>
            </a:pPr>
            <a:r>
              <a:rPr lang="en-US" sz="2600" kern="0" dirty="0">
                <a:solidFill>
                  <a:srgbClr val="002060"/>
                </a:solidFill>
                <a:latin typeface="Calibri" panose="020F0502020204030204" pitchFamily="34" charset="0"/>
              </a:rPr>
              <a:t>Published – July </a:t>
            </a:r>
            <a:r>
              <a:rPr lang="en-US" sz="2600" kern="0" dirty="0" smtClean="0">
                <a:solidFill>
                  <a:srgbClr val="002060"/>
                </a:solidFill>
                <a:latin typeface="Calibri" panose="020F0502020204030204" pitchFamily="34" charset="0"/>
              </a:rPr>
              <a:t>2014</a:t>
            </a:r>
          </a:p>
          <a:p>
            <a:pPr marL="742950" lvl="1" indent="-285750" eaLnBrk="0" hangingPunct="0">
              <a:spcBef>
                <a:spcPct val="20000"/>
              </a:spcBef>
              <a:buSzPct val="80000"/>
              <a:buFont typeface="Wingdings" pitchFamily="2" charset="2"/>
              <a:buChar char="§"/>
              <a:defRPr/>
            </a:pPr>
            <a:r>
              <a:rPr lang="en-US" sz="2600" kern="0" dirty="0" smtClean="0">
                <a:solidFill>
                  <a:srgbClr val="002060"/>
                </a:solidFill>
                <a:latin typeface="Calibri" panose="020F0502020204030204" pitchFamily="34" charset="0"/>
              </a:rPr>
              <a:t>New proposal on the table to revise barcode formats to allow QR and other more modern codes</a:t>
            </a:r>
            <a:endParaRPr lang="en-US" sz="2600" kern="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7986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868362"/>
          </a:xfrm>
        </p:spPr>
        <p:txBody>
          <a:bodyPr/>
          <a:lstStyle/>
          <a:p>
            <a:pPr eaLnBrk="1" hangingPunct="1"/>
            <a:r>
              <a:rPr lang="en-US" b="1" dirty="0"/>
              <a:t>ANSI</a:t>
            </a:r>
          </a:p>
        </p:txBody>
      </p:sp>
      <p:sp>
        <p:nvSpPr>
          <p:cNvPr id="5123" name="Rectangle 3"/>
          <p:cNvSpPr>
            <a:spLocks noGrp="1" noChangeArrowheads="1"/>
          </p:cNvSpPr>
          <p:nvPr>
            <p:ph idx="1"/>
          </p:nvPr>
        </p:nvSpPr>
        <p:spPr>
          <a:xfrm>
            <a:off x="457200" y="1447800"/>
            <a:ext cx="8229600" cy="44196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Not a government agency</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Standards do not have force of Law</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All compliance is voluntary</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ANSI doesn’t actually generate any standards</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Each standard is controlled by an industry organization as the “secretariat”</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For C12 NEMA (National Electrical Manufacturer’s Association) is the secretariat</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Paul Orr </a:t>
            </a:r>
            <a:r>
              <a:rPr lang="en-US" sz="2200" dirty="0" smtClean="0">
                <a:solidFill>
                  <a:srgbClr val="002060"/>
                </a:solidFill>
                <a:latin typeface="Calibri" panose="020F0502020204030204" pitchFamily="34" charset="0"/>
              </a:rPr>
              <a:t>has been the NEMA’s </a:t>
            </a:r>
            <a:r>
              <a:rPr lang="en-US" sz="2200" dirty="0">
                <a:solidFill>
                  <a:srgbClr val="002060"/>
                </a:solidFill>
                <a:latin typeface="Calibri" panose="020F0502020204030204" pitchFamily="34" charset="0"/>
              </a:rPr>
              <a:t>secretary </a:t>
            </a:r>
            <a:r>
              <a:rPr lang="en-US" sz="2200" dirty="0" smtClean="0">
                <a:solidFill>
                  <a:srgbClr val="002060"/>
                </a:solidFill>
                <a:latin typeface="Calibri" panose="020F0502020204030204" pitchFamily="34" charset="0"/>
              </a:rPr>
              <a:t>assigned to C12 for over ten years providing continuity to the process </a:t>
            </a:r>
            <a:endParaRPr lang="en-US" sz="2200" dirty="0">
              <a:solidFill>
                <a:srgbClr val="00206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SC16</a:t>
            </a:r>
          </a:p>
        </p:txBody>
      </p:sp>
      <p:sp>
        <p:nvSpPr>
          <p:cNvPr id="16387" name="Rectangle 3"/>
          <p:cNvSpPr>
            <a:spLocks noGrp="1" noChangeArrowheads="1"/>
          </p:cNvSpPr>
          <p:nvPr>
            <p:ph idx="1"/>
          </p:nvPr>
        </p:nvSpPr>
        <p:spPr>
          <a:xfrm>
            <a:off x="457200" y="1219200"/>
            <a:ext cx="8229600" cy="5334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C12.20 </a:t>
            </a:r>
            <a:r>
              <a:rPr lang="en-US" sz="3000" dirty="0">
                <a:solidFill>
                  <a:srgbClr val="000066"/>
                </a:solidFill>
                <a:latin typeface="Calibri" panose="020F0502020204030204" pitchFamily="34" charset="0"/>
              </a:rPr>
              <a:t>– </a:t>
            </a:r>
            <a:r>
              <a:rPr lang="en-US" sz="3000" dirty="0">
                <a:solidFill>
                  <a:srgbClr val="FF0000"/>
                </a:solidFill>
                <a:latin typeface="Calibri" panose="020F0502020204030204" pitchFamily="34" charset="0"/>
              </a:rPr>
              <a:t>0.1</a:t>
            </a:r>
            <a:r>
              <a:rPr lang="en-US" sz="3000" dirty="0">
                <a:solidFill>
                  <a:srgbClr val="000066"/>
                </a:solidFill>
                <a:latin typeface="Calibri" panose="020F0502020204030204" pitchFamily="34" charset="0"/>
              </a:rPr>
              <a:t>, 0.2 and 0.5 Accuracy Class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C12.20 -2015 Published May 2017, Errata sheet also published</a:t>
            </a:r>
          </a:p>
          <a:p>
            <a:pPr lvl="1">
              <a:lnSpc>
                <a:spcPct val="90000"/>
              </a:lnSpc>
              <a:buSzPct val="100000"/>
              <a:buFont typeface="Arial" panose="020B0604020202020204" pitchFamily="34" charset="0"/>
              <a:buChar char="•"/>
            </a:pPr>
            <a:r>
              <a:rPr lang="en-US" sz="2600" dirty="0" smtClean="0">
                <a:solidFill>
                  <a:srgbClr val="FF0000"/>
                </a:solidFill>
                <a:latin typeface="Calibri" panose="020F0502020204030204" pitchFamily="34" charset="0"/>
              </a:rPr>
              <a:t>0.1 </a:t>
            </a:r>
            <a:r>
              <a:rPr lang="en-US" sz="2600" dirty="0">
                <a:solidFill>
                  <a:srgbClr val="FF0000"/>
                </a:solidFill>
                <a:latin typeface="Calibri" panose="020F0502020204030204" pitchFamily="34" charset="0"/>
              </a:rPr>
              <a:t>Percent Accuracy Class Added</a:t>
            </a:r>
          </a:p>
          <a:p>
            <a:pPr lvl="2">
              <a:lnSpc>
                <a:spcPct val="90000"/>
              </a:lnSpc>
              <a:buSzPct val="100000"/>
              <a:buFont typeface="Arial" panose="020B0604020202020204" pitchFamily="34" charset="0"/>
              <a:buChar char="•"/>
            </a:pPr>
            <a:r>
              <a:rPr lang="en-US" sz="2600" dirty="0">
                <a:solidFill>
                  <a:srgbClr val="FF0000"/>
                </a:solidFill>
                <a:latin typeface="Calibri" panose="020F0502020204030204" pitchFamily="34" charset="0"/>
              </a:rPr>
              <a:t>New column added to all accuracy test tables</a:t>
            </a:r>
          </a:p>
          <a:p>
            <a:pPr lvl="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Section 4.6 </a:t>
            </a:r>
            <a:r>
              <a:rPr lang="en-US" sz="2600" dirty="0" smtClean="0">
                <a:solidFill>
                  <a:srgbClr val="000066"/>
                </a:solidFill>
                <a:latin typeface="Calibri" panose="020F0502020204030204" pitchFamily="34" charset="0"/>
              </a:rPr>
              <a:t>added </a:t>
            </a:r>
            <a:r>
              <a:rPr lang="en-US" sz="2600" dirty="0">
                <a:solidFill>
                  <a:srgbClr val="000066"/>
                </a:solidFill>
                <a:latin typeface="Calibri" panose="020F0502020204030204" pitchFamily="34" charset="0"/>
              </a:rPr>
              <a:t>to provide specifications for test outputs</a:t>
            </a:r>
          </a:p>
          <a:p>
            <a:pPr lvl="2">
              <a:lnSpc>
                <a:spcPct val="90000"/>
              </a:lnSpc>
              <a:buSzPct val="80000"/>
              <a:buFont typeface="Wingdings" panose="05000000000000000000" pitchFamily="2" charset="2"/>
              <a:buChar char="§"/>
            </a:pPr>
            <a:r>
              <a:rPr lang="en-US" sz="2200" dirty="0">
                <a:solidFill>
                  <a:srgbClr val="000066"/>
                </a:solidFill>
                <a:latin typeface="Calibri" panose="020F0502020204030204" pitchFamily="34" charset="0"/>
              </a:rPr>
              <a:t>Type B port specifications were made “informative” due to </a:t>
            </a:r>
            <a:r>
              <a:rPr lang="en-US" sz="2200" dirty="0" smtClean="0">
                <a:solidFill>
                  <a:srgbClr val="000066"/>
                </a:solidFill>
                <a:latin typeface="Calibri" panose="020F0502020204030204" pitchFamily="34" charset="0"/>
              </a:rPr>
              <a:t>a lack of unanimity.  No Standard can force a manufacturer or utility to change their existing practices without their voluntary consent.  </a:t>
            </a:r>
          </a:p>
          <a:p>
            <a:pPr marL="1371600" lvl="3" indent="0" eaLnBrk="1" hangingPunct="1">
              <a:lnSpc>
                <a:spcPct val="90000"/>
              </a:lnSpc>
              <a:buNone/>
            </a:pPr>
            <a:endParaRPr lang="en-US"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792162"/>
          </a:xfrm>
        </p:spPr>
        <p:txBody>
          <a:bodyPr/>
          <a:lstStyle/>
          <a:p>
            <a:pPr eaLnBrk="1" hangingPunct="1"/>
            <a:r>
              <a:rPr lang="en-US" b="1" dirty="0"/>
              <a:t>ANSI C12 SC16</a:t>
            </a:r>
          </a:p>
        </p:txBody>
      </p:sp>
      <p:sp>
        <p:nvSpPr>
          <p:cNvPr id="16387" name="Rectangle 3"/>
          <p:cNvSpPr>
            <a:spLocks noGrp="1" noChangeArrowheads="1"/>
          </p:cNvSpPr>
          <p:nvPr>
            <p:ph idx="1"/>
          </p:nvPr>
        </p:nvSpPr>
        <p:spPr>
          <a:xfrm>
            <a:off x="304800" y="1219200"/>
            <a:ext cx="8382000" cy="5181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C12.20 – 0.1, 0.2 and 0.5 Accuracy Class Metering</a:t>
            </a:r>
          </a:p>
          <a:p>
            <a:pPr lvl="1" eaLnBrk="1" hangingPunct="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Tighter performance at reference conditions was specified</a:t>
            </a:r>
          </a:p>
          <a:p>
            <a:pPr lvl="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Table 2 updated to make clear which forms and applications are Blondel compliant.</a:t>
            </a:r>
          </a:p>
          <a:p>
            <a:pPr lvl="1">
              <a:lnSpc>
                <a:spcPct val="90000"/>
              </a:lnSpc>
              <a:buSzPct val="100000"/>
              <a:buFont typeface="Arial" panose="020B0604020202020204" pitchFamily="34" charset="0"/>
              <a:buChar char="•"/>
            </a:pPr>
            <a:r>
              <a:rPr lang="en-US" sz="2600" dirty="0">
                <a:solidFill>
                  <a:srgbClr val="000066"/>
                </a:solidFill>
                <a:latin typeface="Calibri" panose="020F0502020204030204" pitchFamily="34" charset="0"/>
              </a:rPr>
              <a:t>Table 2A added to make clear which forms and applications are NOT Blondel </a:t>
            </a:r>
            <a:r>
              <a:rPr lang="en-US" sz="2600" dirty="0" smtClean="0">
                <a:solidFill>
                  <a:srgbClr val="000066"/>
                </a:solidFill>
                <a:latin typeface="Calibri" panose="020F0502020204030204" pitchFamily="34" charset="0"/>
              </a:rPr>
              <a:t>compliant</a:t>
            </a:r>
          </a:p>
          <a:p>
            <a:pPr lvl="2">
              <a:lnSpc>
                <a:spcPct val="90000"/>
              </a:lnSpc>
              <a:buSzPct val="100000"/>
              <a:buFont typeface="Wingdings" panose="05000000000000000000" pitchFamily="2" charset="2"/>
              <a:buChar char="§"/>
            </a:pPr>
            <a:r>
              <a:rPr lang="en-US" sz="2200" dirty="0" smtClean="0">
                <a:solidFill>
                  <a:srgbClr val="000066"/>
                </a:solidFill>
                <a:latin typeface="Calibri" panose="020F0502020204030204" pitchFamily="34" charset="0"/>
              </a:rPr>
              <a:t>Therefore NOT covered by the standard</a:t>
            </a:r>
            <a:endParaRPr lang="en-US" sz="22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228600"/>
            <a:ext cx="4813019" cy="633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43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228600"/>
            <a:ext cx="4952022" cy="635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13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SC16</a:t>
            </a:r>
          </a:p>
        </p:txBody>
      </p:sp>
      <p:sp>
        <p:nvSpPr>
          <p:cNvPr id="17411" name="Rectangle 3"/>
          <p:cNvSpPr>
            <a:spLocks noGrp="1" noChangeArrowheads="1"/>
          </p:cNvSpPr>
          <p:nvPr>
            <p:ph idx="1"/>
          </p:nvPr>
        </p:nvSpPr>
        <p:spPr>
          <a:xfrm>
            <a:off x="457200" y="1371600"/>
            <a:ext cx="8229600" cy="49530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C12.20 – 0.1, 0.2 and 0.5 Accuracy Class Metering</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Polyphase loading for accuracy testing is allowed and details provided</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In next revision polyphase loading </a:t>
            </a:r>
            <a:r>
              <a:rPr lang="en-US" sz="2200" dirty="0" smtClean="0">
                <a:solidFill>
                  <a:srgbClr val="000066"/>
                </a:solidFill>
                <a:latin typeface="Calibri" panose="020F0502020204030204" pitchFamily="34" charset="0"/>
              </a:rPr>
              <a:t>is proposed to be </a:t>
            </a:r>
            <a:r>
              <a:rPr lang="en-US" sz="2200" b="1" dirty="0">
                <a:solidFill>
                  <a:srgbClr val="000066"/>
                </a:solidFill>
                <a:latin typeface="Calibri" panose="020F0502020204030204" pitchFamily="34" charset="0"/>
              </a:rPr>
              <a:t>REQUIRED</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Non-Sinusoidal </a:t>
            </a:r>
            <a:r>
              <a:rPr lang="en-US" sz="2600" dirty="0">
                <a:solidFill>
                  <a:srgbClr val="000066"/>
                </a:solidFill>
                <a:latin typeface="Calibri" panose="020F0502020204030204" pitchFamily="34" charset="0"/>
              </a:rPr>
              <a:t>Performance Testing</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Harmonics WG</a:t>
            </a:r>
          </a:p>
          <a:p>
            <a:pPr lvl="3" eaLnBrk="1" hangingPunct="1">
              <a:lnSpc>
                <a:spcPct val="90000"/>
              </a:lnSpc>
              <a:buFont typeface="Arial" panose="020B0604020202020204" pitchFamily="34" charset="0"/>
              <a:buChar char="•"/>
            </a:pPr>
            <a:r>
              <a:rPr lang="en-US" dirty="0">
                <a:solidFill>
                  <a:srgbClr val="000066"/>
                </a:solidFill>
                <a:latin typeface="Calibri" panose="020F0502020204030204" pitchFamily="34" charset="0"/>
              </a:rPr>
              <a:t>Extensive performance testing using non-sinusoidal waveforms was added </a:t>
            </a:r>
          </a:p>
          <a:p>
            <a:pPr lvl="3" eaLnBrk="1" hangingPunct="1">
              <a:lnSpc>
                <a:spcPct val="90000"/>
              </a:lnSpc>
            </a:pPr>
            <a:endParaRPr lang="en-US" dirty="0">
              <a:solidFill>
                <a:srgbClr val="000066"/>
              </a:solidFill>
            </a:endParaRPr>
          </a:p>
          <a:p>
            <a:pPr lvl="2" eaLnBrk="1" hangingPunct="1">
              <a:lnSpc>
                <a:spcPct val="90000"/>
              </a:lnSpc>
            </a:pPr>
            <a:endParaRPr lang="en-US" dirty="0">
              <a:solidFill>
                <a:srgbClr val="000066"/>
              </a:solidFill>
            </a:endParaRPr>
          </a:p>
          <a:p>
            <a:pPr lvl="2" eaLnBrk="1" hangingPunct="1">
              <a:lnSpc>
                <a:spcPct val="90000"/>
              </a:lnSpc>
            </a:pPr>
            <a:endParaRPr lang="en-US" sz="2600" dirty="0">
              <a:solidFill>
                <a:srgbClr val="000066"/>
              </a:solidFill>
            </a:endParaRPr>
          </a:p>
          <a:p>
            <a:pPr lvl="2" eaLnBrk="1" hangingPunct="1">
              <a:lnSpc>
                <a:spcPct val="90000"/>
              </a:lnSpc>
            </a:pPr>
            <a:endParaRPr lang="en-US" dirty="0">
              <a:solidFill>
                <a:srgbClr val="000066"/>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SC16</a:t>
            </a:r>
          </a:p>
        </p:txBody>
      </p:sp>
      <p:sp>
        <p:nvSpPr>
          <p:cNvPr id="6" name="Rectangle 3"/>
          <p:cNvSpPr>
            <a:spLocks noGrp="1" noChangeArrowheads="1"/>
          </p:cNvSpPr>
          <p:nvPr>
            <p:ph idx="1"/>
          </p:nvPr>
        </p:nvSpPr>
        <p:spPr>
          <a:xfrm>
            <a:off x="457200" y="1371600"/>
            <a:ext cx="8229600" cy="49530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C12.20 – 0.1, 0.2 and 0.5 Accuracy Class Metering</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Areas of activity for next revision</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Auxiliary device influences (requiring accuracy testing with any communication devices active)</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 Disturbances test for memory corruption due to rapid power cycling such as during dropout/reclosure events</a:t>
            </a:r>
          </a:p>
          <a:p>
            <a:pPr lvl="2">
              <a:lnSpc>
                <a:spcPct val="90000"/>
              </a:lnSpc>
              <a:buFont typeface="Wingdings" panose="05000000000000000000" pitchFamily="2" charset="2"/>
              <a:buChar char="§"/>
            </a:pPr>
            <a:r>
              <a:rPr lang="en-US" sz="2200" dirty="0">
                <a:solidFill>
                  <a:srgbClr val="000066"/>
                </a:solidFill>
                <a:latin typeface="Calibri" panose="020F0502020204030204" pitchFamily="34" charset="0"/>
              </a:rPr>
              <a:t>Extended temperature operating ranges</a:t>
            </a:r>
          </a:p>
          <a:p>
            <a:pPr lvl="3" eaLnBrk="1" hangingPunct="1">
              <a:lnSpc>
                <a:spcPct val="90000"/>
              </a:lnSpc>
            </a:pPr>
            <a:endParaRPr lang="en-US" dirty="0">
              <a:solidFill>
                <a:srgbClr val="000066"/>
              </a:solidFill>
              <a:latin typeface="Calibri" panose="020F0502020204030204" pitchFamily="34" charset="0"/>
            </a:endParaRPr>
          </a:p>
          <a:p>
            <a:pPr lvl="2" eaLnBrk="1" hangingPunct="1">
              <a:lnSpc>
                <a:spcPct val="90000"/>
              </a:lnSpc>
            </a:pPr>
            <a:endParaRPr lang="en-US" dirty="0">
              <a:solidFill>
                <a:srgbClr val="000066"/>
              </a:solidFill>
              <a:latin typeface="Calibri" panose="020F0502020204030204" pitchFamily="34" charset="0"/>
            </a:endParaRPr>
          </a:p>
          <a:p>
            <a:pPr lvl="2" eaLnBrk="1" hangingPunct="1">
              <a:lnSpc>
                <a:spcPct val="90000"/>
              </a:lnSpc>
            </a:pPr>
            <a:endParaRPr lang="en-US" sz="2600" dirty="0">
              <a:solidFill>
                <a:srgbClr val="000066"/>
              </a:solidFill>
              <a:latin typeface="Calibri" panose="020F0502020204030204" pitchFamily="34" charset="0"/>
            </a:endParaRPr>
          </a:p>
          <a:p>
            <a:pPr lvl="2" eaLnBrk="1" hangingPunct="1">
              <a:lnSpc>
                <a:spcPct val="90000"/>
              </a:lnSpc>
            </a:pPr>
            <a:endParaRPr lang="en-US" dirty="0">
              <a:solidFill>
                <a:srgbClr val="000066"/>
              </a:solidFill>
              <a:latin typeface="Calibri" panose="020F0502020204030204" pitchFamily="34" charset="0"/>
            </a:endParaRPr>
          </a:p>
        </p:txBody>
      </p:sp>
    </p:spTree>
    <p:extLst>
      <p:ext uri="{BB962C8B-B14F-4D97-AF65-F5344CB8AC3E}">
        <p14:creationId xmlns:p14="http://schemas.microsoft.com/office/powerpoint/2010/main" val="2370897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SC29</a:t>
            </a:r>
            <a:endParaRPr lang="en-US" b="1" dirty="0"/>
          </a:p>
        </p:txBody>
      </p:sp>
      <p:sp>
        <p:nvSpPr>
          <p:cNvPr id="8" name="Rectangle 3"/>
          <p:cNvSpPr>
            <a:spLocks noGrp="1" noChangeArrowheads="1"/>
          </p:cNvSpPr>
          <p:nvPr>
            <p:ph idx="1"/>
          </p:nvPr>
        </p:nvSpPr>
        <p:spPr>
          <a:xfrm>
            <a:off x="304800" y="1295400"/>
            <a:ext cx="8610600" cy="5105400"/>
          </a:xfrm>
        </p:spPr>
        <p:txBody>
          <a:bodyPr/>
          <a:lstStyle/>
          <a:p>
            <a:pPr marL="0" indent="0" algn="ctr">
              <a:buNone/>
            </a:pPr>
            <a:r>
              <a:rPr lang="en-US" sz="2800" dirty="0" smtClean="0">
                <a:solidFill>
                  <a:srgbClr val="002060"/>
                </a:solidFill>
                <a:latin typeface="Calibri" panose="020F0502020204030204" pitchFamily="34" charset="0"/>
              </a:rPr>
              <a:t>Field Testing of Metering Installations</a:t>
            </a:r>
          </a:p>
          <a:p>
            <a:pPr marL="0" indent="0" algn="ctr">
              <a:buNone/>
            </a:pPr>
            <a:endParaRPr lang="en-US" sz="1200" dirty="0" smtClean="0">
              <a:solidFill>
                <a:srgbClr val="002060"/>
              </a:solidFill>
              <a:latin typeface="Calibri" panose="020F0502020204030204" pitchFamily="34" charset="0"/>
            </a:endParaRPr>
          </a:p>
          <a:p>
            <a:pPr>
              <a:buFont typeface="Arial" panose="020B0604020202020204" pitchFamily="34" charset="0"/>
              <a:buChar char="•"/>
            </a:pPr>
            <a:r>
              <a:rPr lang="en-US" sz="3000" dirty="0" smtClean="0">
                <a:solidFill>
                  <a:srgbClr val="002060"/>
                </a:solidFill>
                <a:latin typeface="Calibri" panose="020F0502020204030204" pitchFamily="34" charset="0"/>
              </a:rPr>
              <a:t>Field </a:t>
            </a:r>
            <a:r>
              <a:rPr lang="en-US" sz="3000" dirty="0">
                <a:solidFill>
                  <a:srgbClr val="002060"/>
                </a:solidFill>
                <a:latin typeface="Calibri" panose="020F0502020204030204" pitchFamily="34" charset="0"/>
              </a:rPr>
              <a:t>Testing of Metering Accuracy</a:t>
            </a:r>
          </a:p>
          <a:p>
            <a:pPr lvl="1">
              <a:buFont typeface="Wingdings" panose="05000000000000000000" pitchFamily="2" charset="2"/>
              <a:buChar char="§"/>
            </a:pPr>
            <a:r>
              <a:rPr lang="en-US" sz="2600" dirty="0">
                <a:solidFill>
                  <a:srgbClr val="002060"/>
                </a:solidFill>
                <a:latin typeface="Calibri" panose="020F0502020204030204" pitchFamily="34" charset="0"/>
              </a:rPr>
              <a:t>Hope to send for approval after next meeting</a:t>
            </a:r>
          </a:p>
          <a:p>
            <a:pPr lvl="1">
              <a:buFont typeface="Wingdings" panose="05000000000000000000" pitchFamily="2" charset="2"/>
              <a:buChar char="§"/>
            </a:pPr>
            <a:r>
              <a:rPr lang="en-US" sz="2600" dirty="0">
                <a:solidFill>
                  <a:srgbClr val="002060"/>
                </a:solidFill>
                <a:latin typeface="Calibri" panose="020F0502020204030204" pitchFamily="34" charset="0"/>
              </a:rPr>
              <a:t>Agreement on single set of acceptability criteria for testing under all three modes</a:t>
            </a:r>
          </a:p>
          <a:p>
            <a:pPr lvl="2">
              <a:buFont typeface="Arial" panose="020B0604020202020204" pitchFamily="34" charset="0"/>
              <a:buChar char="•"/>
            </a:pPr>
            <a:r>
              <a:rPr lang="en-US" sz="2200" dirty="0">
                <a:solidFill>
                  <a:srgbClr val="002060"/>
                </a:solidFill>
                <a:latin typeface="Calibri" panose="020F0502020204030204" pitchFamily="34" charset="0"/>
              </a:rPr>
              <a:t>Voltage and current supplied by test equipment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equipment provided current</a:t>
            </a:r>
          </a:p>
          <a:p>
            <a:pPr lvl="2">
              <a:buFont typeface="Arial" panose="020B0604020202020204" pitchFamily="34" charset="0"/>
              <a:buChar char="•"/>
            </a:pPr>
            <a:r>
              <a:rPr lang="en-US" sz="2200" dirty="0">
                <a:solidFill>
                  <a:srgbClr val="002060"/>
                </a:solidFill>
                <a:latin typeface="Calibri" panose="020F0502020204030204" pitchFamily="34" charset="0"/>
              </a:rPr>
              <a:t>Site voltage and current (customer load)</a:t>
            </a:r>
          </a:p>
          <a:p>
            <a:pPr lvl="1">
              <a:buFont typeface="Wingdings" panose="05000000000000000000" pitchFamily="2" charset="2"/>
              <a:buChar char="§"/>
            </a:pPr>
            <a:r>
              <a:rPr lang="en-US" sz="2600" dirty="0">
                <a:solidFill>
                  <a:srgbClr val="002060"/>
                </a:solidFill>
                <a:latin typeface="Calibri" panose="020F0502020204030204" pitchFamily="34" charset="0"/>
              </a:rPr>
              <a:t>Final issue is review of “acceptability” values</a:t>
            </a:r>
          </a:p>
        </p:txBody>
      </p:sp>
    </p:spTree>
    <p:extLst>
      <p:ext uri="{BB962C8B-B14F-4D97-AF65-F5344CB8AC3E}">
        <p14:creationId xmlns:p14="http://schemas.microsoft.com/office/powerpoint/2010/main" val="147417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944562"/>
          </a:xfrm>
        </p:spPr>
        <p:txBody>
          <a:bodyPr/>
          <a:lstStyle/>
          <a:p>
            <a:pPr eaLnBrk="1" hangingPunct="1"/>
            <a:r>
              <a:rPr lang="en-US" b="1" dirty="0"/>
              <a:t>ANSI C12 </a:t>
            </a:r>
            <a:r>
              <a:rPr lang="en-US" b="1" dirty="0" smtClean="0"/>
              <a:t>SC31</a:t>
            </a:r>
            <a:endParaRPr lang="en-US" b="1" dirty="0"/>
          </a:p>
        </p:txBody>
      </p:sp>
      <p:sp>
        <p:nvSpPr>
          <p:cNvPr id="8" name="Rectangle 3"/>
          <p:cNvSpPr>
            <a:spLocks noGrp="1" noChangeArrowheads="1"/>
          </p:cNvSpPr>
          <p:nvPr>
            <p:ph idx="1"/>
          </p:nvPr>
        </p:nvSpPr>
        <p:spPr>
          <a:xfrm>
            <a:off x="457200" y="1295400"/>
            <a:ext cx="8458200" cy="5105400"/>
          </a:xfrm>
        </p:spPr>
        <p:txBody>
          <a:bodyPr/>
          <a:lstStyle/>
          <a:p>
            <a:pPr marL="0" indent="0" algn="ctr">
              <a:buNone/>
            </a:pPr>
            <a:r>
              <a:rPr lang="en-US" sz="2800" dirty="0" smtClean="0">
                <a:solidFill>
                  <a:srgbClr val="002060"/>
                </a:solidFill>
                <a:latin typeface="Calibri" panose="020F0502020204030204" pitchFamily="34" charset="0"/>
              </a:rPr>
              <a:t>VA and VAR Metering Standard</a:t>
            </a:r>
          </a:p>
          <a:p>
            <a:pPr marL="0" indent="0" algn="ctr">
              <a:buNone/>
            </a:pPr>
            <a:endParaRPr lang="en-US" sz="1600" dirty="0" smtClean="0">
              <a:solidFill>
                <a:srgbClr val="002060"/>
              </a:solidFill>
              <a:latin typeface="Calibri" panose="020F0502020204030204" pitchFamily="34" charset="0"/>
            </a:endParaRPr>
          </a:p>
          <a:p>
            <a:pPr>
              <a:buFont typeface="Arial" panose="020B0604020202020204" pitchFamily="34" charset="0"/>
              <a:buChar char="•"/>
            </a:pPr>
            <a:r>
              <a:rPr lang="en-US" sz="2200" dirty="0">
                <a:solidFill>
                  <a:srgbClr val="002060"/>
                </a:solidFill>
                <a:latin typeface="Calibri" panose="020F0502020204030204" pitchFamily="34" charset="0"/>
              </a:rPr>
              <a:t>Establish a legal definition for VA and VAR</a:t>
            </a:r>
          </a:p>
          <a:p>
            <a:pPr>
              <a:buFont typeface="Arial" panose="020B0604020202020204" pitchFamily="34" charset="0"/>
              <a:buChar char="•"/>
            </a:pPr>
            <a:r>
              <a:rPr lang="en-US" sz="2200" dirty="0">
                <a:solidFill>
                  <a:srgbClr val="002060"/>
                </a:solidFill>
                <a:latin typeface="Calibri" panose="020F0502020204030204" pitchFamily="34" charset="0"/>
              </a:rPr>
              <a:t>VA being addressed first in order to “Fast Track” the result.</a:t>
            </a:r>
          </a:p>
          <a:p>
            <a:pPr lvl="1">
              <a:buFont typeface="Wingdings" panose="05000000000000000000" pitchFamily="2" charset="2"/>
              <a:buChar char="§"/>
            </a:pPr>
            <a:r>
              <a:rPr lang="en-US" sz="2000" dirty="0">
                <a:solidFill>
                  <a:srgbClr val="002060"/>
                </a:solidFill>
                <a:latin typeface="Calibri" panose="020F0502020204030204" pitchFamily="34" charset="0"/>
              </a:rPr>
              <a:t>Definitions agreed upon</a:t>
            </a:r>
          </a:p>
          <a:p>
            <a:pPr lvl="1">
              <a:buFont typeface="Wingdings" panose="05000000000000000000" pitchFamily="2" charset="2"/>
              <a:buChar char="§"/>
            </a:pPr>
            <a:r>
              <a:rPr lang="en-US" sz="2000" dirty="0">
                <a:solidFill>
                  <a:srgbClr val="002060"/>
                </a:solidFill>
                <a:latin typeface="Calibri" panose="020F0502020204030204" pitchFamily="34" charset="0"/>
              </a:rPr>
              <a:t>Initial draft completed</a:t>
            </a:r>
          </a:p>
          <a:p>
            <a:pPr>
              <a:buFont typeface="Arial" panose="020B0604020202020204" pitchFamily="34" charset="0"/>
              <a:buChar char="•"/>
            </a:pPr>
            <a:r>
              <a:rPr lang="en-US" sz="2200" dirty="0">
                <a:solidFill>
                  <a:srgbClr val="002060"/>
                </a:solidFill>
                <a:latin typeface="Calibri" panose="020F0502020204030204" pitchFamily="34" charset="0"/>
              </a:rPr>
              <a:t>At this meeting, new quantity “source VA” was proposed by Landis+Gyr</a:t>
            </a:r>
          </a:p>
          <a:p>
            <a:pPr lvl="1">
              <a:buFont typeface="Wingdings" panose="05000000000000000000" pitchFamily="2" charset="2"/>
              <a:buChar char="§"/>
            </a:pPr>
            <a:r>
              <a:rPr lang="en-US" sz="2000" dirty="0">
                <a:solidFill>
                  <a:srgbClr val="002060"/>
                </a:solidFill>
                <a:latin typeface="Calibri" panose="020F0502020204030204" pitchFamily="34" charset="0"/>
              </a:rPr>
              <a:t>Committee agreed to consider during a series of WEB conferences</a:t>
            </a:r>
          </a:p>
          <a:p>
            <a:pPr>
              <a:buFont typeface="Arial" panose="020B0604020202020204" pitchFamily="34" charset="0"/>
              <a:buChar char="•"/>
            </a:pPr>
            <a:r>
              <a:rPr lang="en-US" sz="2200" dirty="0">
                <a:solidFill>
                  <a:srgbClr val="002060"/>
                </a:solidFill>
                <a:latin typeface="Calibri" panose="020F0502020204030204" pitchFamily="34" charset="0"/>
              </a:rPr>
              <a:t>Goal is to promote VA and active energy (watts) as the primary metering quantities.</a:t>
            </a:r>
          </a:p>
        </p:txBody>
      </p:sp>
    </p:spTree>
    <p:extLst>
      <p:ext uri="{BB962C8B-B14F-4D97-AF65-F5344CB8AC3E}">
        <p14:creationId xmlns:p14="http://schemas.microsoft.com/office/powerpoint/2010/main" val="3289163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44562"/>
          </a:xfrm>
        </p:spPr>
        <p:txBody>
          <a:bodyPr/>
          <a:lstStyle/>
          <a:p>
            <a:pPr eaLnBrk="1" hangingPunct="1"/>
            <a:r>
              <a:rPr lang="en-US" b="1" dirty="0"/>
              <a:t>ANSI C12.46</a:t>
            </a:r>
          </a:p>
        </p:txBody>
      </p:sp>
      <p:sp>
        <p:nvSpPr>
          <p:cNvPr id="26627" name="Rectangle 3"/>
          <p:cNvSpPr>
            <a:spLocks noGrp="1" noChangeArrowheads="1"/>
          </p:cNvSpPr>
          <p:nvPr>
            <p:ph idx="1"/>
          </p:nvPr>
        </p:nvSpPr>
        <p:spPr>
          <a:xfrm>
            <a:off x="457200" y="1219200"/>
            <a:ext cx="8229600" cy="4953000"/>
          </a:xfrm>
        </p:spPr>
        <p:txBody>
          <a:bodyPr/>
          <a:lstStyle/>
          <a:p>
            <a:pPr eaLnBrk="1" hangingPunct="1">
              <a:lnSpc>
                <a:spcPct val="90000"/>
              </a:lnSpc>
              <a:buFont typeface="Wingdings" panose="05000000000000000000" pitchFamily="2" charset="2"/>
              <a:buChar char="Ø"/>
            </a:pPr>
            <a:r>
              <a:rPr lang="en-US" sz="3000" dirty="0" smtClean="0">
                <a:solidFill>
                  <a:srgbClr val="000066"/>
                </a:solidFill>
                <a:latin typeface="Calibri" panose="020F0502020204030204" pitchFamily="34" charset="0"/>
              </a:rPr>
              <a:t>Sub-Committee </a:t>
            </a:r>
            <a:r>
              <a:rPr lang="en-US" sz="3000" dirty="0">
                <a:solidFill>
                  <a:srgbClr val="000066"/>
                </a:solidFill>
                <a:latin typeface="Calibri" panose="020F0502020204030204" pitchFamily="34" charset="0"/>
              </a:rPr>
              <a:t>to Develop a Replacement for C12.1 and C12.20</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Adopts the structure of OIML IR-46</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Addresses 0.1, 0.2, and 0.5 Accuracy Classes</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Addresses Active, Reactive, and Apparent Energy</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Will be biggest change to metering standards in 100 years</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Review and editing of draft in process</a:t>
            </a:r>
          </a:p>
          <a:p>
            <a:pPr lvl="1">
              <a:lnSpc>
                <a:spcPct val="90000"/>
              </a:lnSpc>
              <a:buFont typeface="Arial" panose="020B0604020202020204" pitchFamily="34" charset="0"/>
              <a:buChar char="•"/>
            </a:pPr>
            <a:r>
              <a:rPr lang="en-US" sz="2600" dirty="0">
                <a:solidFill>
                  <a:srgbClr val="000066"/>
                </a:solidFill>
                <a:latin typeface="Calibri" panose="020F0502020204030204" pitchFamily="34" charset="0"/>
              </a:rPr>
              <a:t>Expected Publication 2020</a:t>
            </a:r>
            <a:endParaRPr lang="en-US" sz="2600" dirty="0">
              <a:solidFill>
                <a:srgbClr val="F71A03"/>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smtClean="0">
                <a:solidFill>
                  <a:schemeClr val="bg1"/>
                </a:solidFill>
              </a:rPr>
              <a:t>              </a:t>
            </a:r>
            <a:r>
              <a:rPr lang="en-US" altLang="en-US" sz="3000" b="1" dirty="0" smtClean="0">
                <a:solidFill>
                  <a:schemeClr val="bg1"/>
                </a:solidFill>
              </a:rPr>
              <a:t>Questions and Discussion</a:t>
            </a:r>
            <a:r>
              <a:rPr lang="en-US" altLang="en-US" sz="4000" b="1" dirty="0" smtClean="0">
                <a:solidFill>
                  <a:schemeClr val="bg1"/>
                </a:solidFill>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smtClean="0">
                <a:cs typeface="Arial" charset="0"/>
              </a:rPr>
              <a:t>Tom Lawton</a:t>
            </a:r>
          </a:p>
          <a:p>
            <a:pPr algn="ctr" eaLnBrk="1" hangingPunct="1">
              <a:buFontTx/>
              <a:buNone/>
            </a:pPr>
            <a:r>
              <a:rPr lang="en-US" altLang="en-US" sz="2000" dirty="0" smtClean="0">
                <a:solidFill>
                  <a:srgbClr val="0033CC"/>
                </a:solidFill>
                <a:cs typeface="Arial" charset="0"/>
                <a:hlinkClick r:id="rId3"/>
              </a:rPr>
              <a:t>tom.lawton@tescometering.com</a:t>
            </a:r>
            <a:r>
              <a:rPr lang="en-US" altLang="en-US" sz="3600" dirty="0" smtClean="0">
                <a:solidFill>
                  <a:srgbClr val="0033CC"/>
                </a:solidFill>
                <a:cs typeface="Arial" charset="0"/>
              </a:rPr>
              <a:t> </a:t>
            </a:r>
          </a:p>
          <a:p>
            <a:pPr algn="ctr" eaLnBrk="1" hangingPunct="1">
              <a:buFontTx/>
              <a:buNone/>
            </a:pPr>
            <a:r>
              <a:rPr lang="en-US" altLang="en-US" dirty="0" smtClean="0">
                <a:cs typeface="Arial" charset="0"/>
              </a:rPr>
              <a:t>TESCO – The Eastern Specialty Company </a:t>
            </a:r>
          </a:p>
          <a:p>
            <a:pPr algn="ctr" eaLnBrk="1" hangingPunct="1">
              <a:buFontTx/>
              <a:buNone/>
            </a:pPr>
            <a:r>
              <a:rPr lang="en-US" altLang="en-US" sz="2000" dirty="0" smtClean="0">
                <a:cs typeface="Arial" charset="0"/>
              </a:rPr>
              <a:t>Bristol, PA</a:t>
            </a:r>
          </a:p>
          <a:p>
            <a:pPr algn="ctr" eaLnBrk="1" hangingPunct="1">
              <a:buFontTx/>
              <a:buNone/>
            </a:pPr>
            <a:r>
              <a:rPr lang="en-US" altLang="en-US" sz="2800" dirty="0" smtClean="0">
                <a:solidFill>
                  <a:srgbClr val="0000FF"/>
                </a:solidFill>
                <a:cs typeface="Arial" charset="0"/>
              </a:rPr>
              <a:t>215-785-2338</a:t>
            </a:r>
          </a:p>
          <a:p>
            <a:pPr algn="ctr" eaLnBrk="1" hangingPunct="1">
              <a:buFontTx/>
              <a:buNone/>
            </a:pPr>
            <a:endParaRPr lang="en-US" altLang="en-US" sz="2300" dirty="0" smtClean="0">
              <a:cs typeface="Arial" charset="0"/>
            </a:endParaRPr>
          </a:p>
          <a:p>
            <a:pPr algn="ctr" eaLnBrk="1" hangingPunct="1">
              <a:buFontTx/>
              <a:buNone/>
            </a:pPr>
            <a:r>
              <a:rPr lang="en-US" altLang="en-US" sz="2300" dirty="0" smtClean="0">
                <a:cs typeface="Arial" charset="0"/>
              </a:rPr>
              <a:t>This presentation can also be found under Meter Conferences and Schools on the TESCO web site: </a:t>
            </a:r>
            <a:r>
              <a:rPr lang="en-US" altLang="en-US" sz="2300" dirty="0" smtClean="0">
                <a:solidFill>
                  <a:srgbClr val="FF0000"/>
                </a:solidFill>
                <a:cs typeface="Arial" charset="0"/>
                <a:hlinkClick r:id="rId4"/>
              </a:rPr>
              <a:t>www.tescometering.com</a:t>
            </a:r>
            <a:endParaRPr lang="en-US" altLang="en-US" sz="2300" dirty="0" smtClean="0">
              <a:solidFill>
                <a:srgbClr val="FF0000"/>
              </a:solidFill>
              <a:cs typeface="Arial" charset="0"/>
            </a:endParaRP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3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68362"/>
          </a:xfrm>
        </p:spPr>
        <p:txBody>
          <a:bodyPr/>
          <a:lstStyle/>
          <a:p>
            <a:pPr eaLnBrk="1" hangingPunct="1"/>
            <a:r>
              <a:rPr lang="en-US" b="1" dirty="0"/>
              <a:t>ANSI</a:t>
            </a:r>
          </a:p>
        </p:txBody>
      </p:sp>
      <p:sp>
        <p:nvSpPr>
          <p:cNvPr id="6147" name="Rectangle 3"/>
          <p:cNvSpPr>
            <a:spLocks noGrp="1" noChangeArrowheads="1"/>
          </p:cNvSpPr>
          <p:nvPr>
            <p:ph idx="1"/>
          </p:nvPr>
        </p:nvSpPr>
        <p:spPr>
          <a:xfrm>
            <a:off x="457200" y="1447800"/>
            <a:ext cx="8229600" cy="4419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American National Standard Institute, Inc.</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NEMA organizes committees to propose and review standards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Standards are republished approximately every 5 years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Standards codify consensus approaches in common practice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Generally, they do not break new ground or deal in controversial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This is changing.  Can’t avoid issues any longer.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7171" name="Rectangle 3"/>
          <p:cNvSpPr>
            <a:spLocks noGrp="1" noChangeArrowheads="1"/>
          </p:cNvSpPr>
          <p:nvPr>
            <p:ph idx="1"/>
          </p:nvPr>
        </p:nvSpPr>
        <p:spPr>
          <a:xfrm>
            <a:off x="381000" y="1447800"/>
            <a:ext cx="83820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General makeup has expanded slightly over last few years</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34 </a:t>
            </a:r>
            <a:r>
              <a:rPr lang="en-US" sz="2600" dirty="0">
                <a:solidFill>
                  <a:srgbClr val="000066"/>
                </a:solidFill>
                <a:latin typeface="Calibri" panose="020F0502020204030204" pitchFamily="34" charset="0"/>
              </a:rPr>
              <a:t>voting members with representation from three groups:</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12 - Manufacturers: Meter, Socket, Test Equipment, etc.</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13 - Users: Utilities</a:t>
            </a:r>
          </a:p>
          <a:p>
            <a:pPr lvl="2" eaLnBrk="1" hangingPunct="1">
              <a:lnSpc>
                <a:spcPct val="90000"/>
              </a:lnSpc>
              <a:buFont typeface="Wingdings" panose="05000000000000000000" pitchFamily="2" charset="2"/>
              <a:buChar char="§"/>
            </a:pPr>
            <a:r>
              <a:rPr lang="en-US" sz="2200" dirty="0">
                <a:solidFill>
                  <a:srgbClr val="000066"/>
                </a:solidFill>
                <a:latin typeface="Calibri" panose="020F0502020204030204" pitchFamily="34" charset="0"/>
              </a:rPr>
              <a:t>9 - General Interest: PUC, UL, IEEE, Consultants, etc.</a:t>
            </a: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Meets </a:t>
            </a:r>
            <a:r>
              <a:rPr lang="en-US" sz="2600" dirty="0">
                <a:solidFill>
                  <a:srgbClr val="000066"/>
                </a:solidFill>
                <a:latin typeface="Calibri" panose="020F0502020204030204" pitchFamily="34" charset="0"/>
              </a:rPr>
              <a:t>twice a year in conjunction with </a:t>
            </a:r>
            <a:r>
              <a:rPr lang="en-US" sz="2600" dirty="0" smtClean="0">
                <a:solidFill>
                  <a:srgbClr val="000066"/>
                </a:solidFill>
                <a:latin typeface="Calibri" panose="020F0502020204030204" pitchFamily="34" charset="0"/>
              </a:rPr>
              <a:t>EEI/AEIC Meter conference.  </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04800"/>
            <a:ext cx="8229600" cy="868363"/>
          </a:xfrm>
        </p:spPr>
        <p:txBody>
          <a:bodyPr/>
          <a:lstStyle/>
          <a:p>
            <a:pPr eaLnBrk="1" hangingPunct="1"/>
            <a:r>
              <a:rPr lang="en-US" b="1" dirty="0"/>
              <a:t>ANSI C12</a:t>
            </a:r>
          </a:p>
        </p:txBody>
      </p:sp>
      <p:sp>
        <p:nvSpPr>
          <p:cNvPr id="8195" name="Rectangle 3"/>
          <p:cNvSpPr>
            <a:spLocks noGrp="1" noChangeArrowheads="1"/>
          </p:cNvSpPr>
          <p:nvPr>
            <p:ph idx="1"/>
          </p:nvPr>
        </p:nvSpPr>
        <p:spPr>
          <a:xfrm>
            <a:off x="457200" y="1371600"/>
            <a:ext cx="8229600" cy="47244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Main Committee</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Has final approval for all activities on any C12 family </a:t>
            </a:r>
            <a:r>
              <a:rPr lang="en-US" sz="2600" dirty="0" smtClean="0">
                <a:solidFill>
                  <a:srgbClr val="000066"/>
                </a:solidFill>
                <a:latin typeface="Calibri" panose="020F0502020204030204" pitchFamily="34" charset="0"/>
              </a:rPr>
              <a:t>standard</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Establishes </a:t>
            </a:r>
            <a:r>
              <a:rPr lang="en-US" sz="2600" dirty="0" smtClean="0">
                <a:solidFill>
                  <a:srgbClr val="000066"/>
                </a:solidFill>
                <a:latin typeface="Calibri" panose="020F0502020204030204" pitchFamily="34" charset="0"/>
              </a:rPr>
              <a:t>Subcommittees </a:t>
            </a:r>
            <a:r>
              <a:rPr lang="en-US" sz="2600" dirty="0">
                <a:solidFill>
                  <a:srgbClr val="000066"/>
                </a:solidFill>
                <a:latin typeface="Calibri" panose="020F0502020204030204" pitchFamily="34" charset="0"/>
              </a:rPr>
              <a:t>(SC) and Working Groups (WG) to address various standards and </a:t>
            </a:r>
            <a:r>
              <a:rPr lang="en-US" sz="2600" dirty="0" smtClean="0">
                <a:solidFill>
                  <a:srgbClr val="000066"/>
                </a:solidFill>
                <a:latin typeface="Calibri" panose="020F0502020204030204" pitchFamily="34" charset="0"/>
              </a:rPr>
              <a:t>issues</a:t>
            </a:r>
            <a:endParaRPr lang="en-US" sz="2600" dirty="0">
              <a:solidFill>
                <a:srgbClr val="000066"/>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smtClean="0">
                <a:solidFill>
                  <a:srgbClr val="000066"/>
                </a:solidFill>
                <a:latin typeface="Calibri" panose="020F0502020204030204" pitchFamily="34" charset="0"/>
              </a:rPr>
              <a:t>Sub committees and Working Groups also meet twice </a:t>
            </a:r>
            <a:r>
              <a:rPr lang="en-US" sz="2600" dirty="0">
                <a:solidFill>
                  <a:srgbClr val="000066"/>
                </a:solidFill>
                <a:latin typeface="Calibri" panose="020F0502020204030204" pitchFamily="34" charset="0"/>
              </a:rPr>
              <a:t>a year in conjunction with EEI Transmission, Distribution and Metering </a:t>
            </a:r>
            <a:r>
              <a:rPr lang="en-US" sz="2600" dirty="0" smtClean="0">
                <a:solidFill>
                  <a:srgbClr val="000066"/>
                </a:solidFill>
                <a:latin typeface="Calibri" panose="020F0502020204030204" pitchFamily="34" charset="0"/>
              </a:rPr>
              <a:t>Conference and also hold regular or ad hoc conference calls throughout the year as members put together drafts and other technical material for consideration at the next face to face meeting.</a:t>
            </a:r>
            <a:endParaRPr lang="en-US" sz="2600" dirty="0">
              <a:solidFill>
                <a:srgbClr val="000066"/>
              </a:solidFill>
              <a:latin typeface="Calibri" panose="020F0502020204030204" pitchFamily="34" charset="0"/>
            </a:endParaRPr>
          </a:p>
          <a:p>
            <a:pPr lvl="1" eaLnBrk="1" hangingPunct="1">
              <a:lnSpc>
                <a:spcPct val="90000"/>
              </a:lnSpc>
            </a:pPr>
            <a:endParaRPr lang="en-US" sz="2600" dirty="0">
              <a:solidFill>
                <a:srgbClr val="00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868362"/>
          </a:xfrm>
        </p:spPr>
        <p:txBody>
          <a:bodyPr/>
          <a:lstStyle/>
          <a:p>
            <a:pPr eaLnBrk="1" hangingPunct="1"/>
            <a:r>
              <a:rPr lang="en-US" b="1" dirty="0"/>
              <a:t>ANSI C12</a:t>
            </a:r>
          </a:p>
        </p:txBody>
      </p:sp>
      <p:sp>
        <p:nvSpPr>
          <p:cNvPr id="9219" name="Rectangle 3"/>
          <p:cNvSpPr>
            <a:spLocks noGrp="1" noChangeArrowheads="1"/>
          </p:cNvSpPr>
          <p:nvPr>
            <p:ph idx="1"/>
          </p:nvPr>
        </p:nvSpPr>
        <p:spPr>
          <a:xfrm>
            <a:off x="457200" y="1371600"/>
            <a:ext cx="8229600" cy="4800600"/>
          </a:xfrm>
        </p:spPr>
        <p:txBody>
          <a:bodyPr/>
          <a:lstStyle/>
          <a:p>
            <a:pPr eaLnBrk="1" hangingPunct="1">
              <a:lnSpc>
                <a:spcPct val="90000"/>
              </a:lnSpc>
              <a:buFont typeface="Wingdings" panose="05000000000000000000" pitchFamily="2" charset="2"/>
              <a:buChar char="Ø"/>
            </a:pPr>
            <a:r>
              <a:rPr lang="en-US" sz="3000" dirty="0">
                <a:solidFill>
                  <a:srgbClr val="000066"/>
                </a:solidFill>
                <a:latin typeface="Calibri" panose="020F0502020204030204" pitchFamily="34" charset="0"/>
              </a:rPr>
              <a:t>C12 Subcommittees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subcommittees have been organized to review specific standards</a:t>
            </a:r>
          </a:p>
          <a:p>
            <a:pPr lvl="1" eaLnBrk="1" hangingPunct="1">
              <a:lnSpc>
                <a:spcPct val="90000"/>
              </a:lnSpc>
              <a:buFont typeface="Arial" panose="020B0604020202020204" pitchFamily="34" charset="0"/>
              <a:buChar char="•"/>
            </a:pPr>
            <a:r>
              <a:rPr lang="en-US" sz="2600" dirty="0">
                <a:solidFill>
                  <a:srgbClr val="FF0000"/>
                </a:solidFill>
                <a:latin typeface="Calibri" panose="020F0502020204030204" pitchFamily="34" charset="0"/>
              </a:rPr>
              <a:t>This is where the work is really </a:t>
            </a:r>
            <a:r>
              <a:rPr lang="en-US" sz="2600" dirty="0" smtClean="0">
                <a:solidFill>
                  <a:srgbClr val="FF0000"/>
                </a:solidFill>
                <a:latin typeface="Calibri" panose="020F0502020204030204" pitchFamily="34" charset="0"/>
              </a:rPr>
              <a:t>done</a:t>
            </a:r>
            <a:endParaRPr lang="en-US" sz="2600" dirty="0">
              <a:solidFill>
                <a:srgbClr val="FF000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operates slightly differently</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Each meets on a schedule of its own choosing</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Most meet at EEI Biannual Transmission, Distribution and Metering Meetings</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Communication WG meets more often and longer</a:t>
            </a:r>
          </a:p>
          <a:p>
            <a:pPr lvl="1" eaLnBrk="1" hangingPunct="1">
              <a:lnSpc>
                <a:spcPct val="90000"/>
              </a:lnSpc>
              <a:buFont typeface="Arial" panose="020B0604020202020204" pitchFamily="34" charset="0"/>
              <a:buChar char="•"/>
            </a:pPr>
            <a:r>
              <a:rPr lang="en-US" sz="2600" dirty="0">
                <a:solidFill>
                  <a:srgbClr val="000066"/>
                </a:solidFill>
                <a:latin typeface="Calibri" panose="020F0502020204030204" pitchFamily="34" charset="0"/>
              </a:rPr>
              <a:t>Various subgroups meet frequently by </a:t>
            </a:r>
            <a:r>
              <a:rPr lang="en-US" sz="2600" dirty="0" smtClean="0">
                <a:solidFill>
                  <a:srgbClr val="000066"/>
                </a:solidFill>
                <a:latin typeface="Calibri" panose="020F0502020204030204" pitchFamily="34" charset="0"/>
              </a:rPr>
              <a:t>teleconference</a:t>
            </a:r>
            <a:endParaRPr lang="en-US" sz="2600" dirty="0">
              <a:solidFill>
                <a:srgbClr val="000066"/>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868362"/>
          </a:xfrm>
        </p:spPr>
        <p:txBody>
          <a:bodyPr/>
          <a:lstStyle/>
          <a:p>
            <a:pPr eaLnBrk="1" hangingPunct="1"/>
            <a:r>
              <a:rPr lang="en-US" b="1" dirty="0"/>
              <a:t>ANSI C12 – Sub-Committees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4327541"/>
              </p:ext>
            </p:extLst>
          </p:nvPr>
        </p:nvGraphicFramePr>
        <p:xfrm>
          <a:off x="457200" y="1219200"/>
          <a:ext cx="8229600" cy="4724616"/>
        </p:xfrm>
        <a:graphic>
          <a:graphicData uri="http://schemas.openxmlformats.org/drawingml/2006/table">
            <a:tbl>
              <a:tblPr firstRow="1" bandRow="1">
                <a:tableStyleId>{5940675A-B579-460E-94D1-54222C63F5DA}</a:tableStyleId>
              </a:tblPr>
              <a:tblGrid>
                <a:gridCol w="2491530">
                  <a:extLst>
                    <a:ext uri="{9D8B030D-6E8A-4147-A177-3AD203B41FA5}">
                      <a16:colId xmlns="" xmlns:a16="http://schemas.microsoft.com/office/drawing/2014/main" val="20000"/>
                    </a:ext>
                  </a:extLst>
                </a:gridCol>
                <a:gridCol w="5738070">
                  <a:extLst>
                    <a:ext uri="{9D8B030D-6E8A-4147-A177-3AD203B41FA5}">
                      <a16:colId xmlns="" xmlns:a16="http://schemas.microsoft.com/office/drawing/2014/main" val="20001"/>
                    </a:ext>
                  </a:extLst>
                </a:gridCol>
              </a:tblGrid>
              <a:tr h="501515">
                <a:tc>
                  <a:txBody>
                    <a:bodyPr/>
                    <a:lstStyle/>
                    <a:p>
                      <a:r>
                        <a:rPr lang="en-US" sz="2400" b="1" dirty="0"/>
                        <a:t>Sub-Committee</a:t>
                      </a:r>
                    </a:p>
                  </a:txBody>
                  <a:tcPr anchor="ctr">
                    <a:solidFill>
                      <a:srgbClr val="FFFFCC"/>
                    </a:solidFill>
                  </a:tcPr>
                </a:tc>
                <a:tc>
                  <a:txBody>
                    <a:bodyPr/>
                    <a:lstStyle/>
                    <a:p>
                      <a:r>
                        <a:rPr lang="en-US" sz="2400" b="1" dirty="0"/>
                        <a:t>Standards</a:t>
                      </a:r>
                    </a:p>
                  </a:txBody>
                  <a:tcPr anchor="ctr">
                    <a:solidFill>
                      <a:srgbClr val="FFFFCC"/>
                    </a:solidFill>
                  </a:tcPr>
                </a:tc>
                <a:extLst>
                  <a:ext uri="{0D108BD9-81ED-4DB2-BD59-A6C34878D82A}">
                    <a16:rowId xmlns="" xmlns:a16="http://schemas.microsoft.com/office/drawing/2014/main" val="10000"/>
                  </a:ext>
                </a:extLst>
              </a:tr>
              <a:tr h="501515">
                <a:tc>
                  <a:txBody>
                    <a:bodyPr/>
                    <a:lstStyle/>
                    <a:p>
                      <a:r>
                        <a:rPr lang="en-US" dirty="0"/>
                        <a:t>C12</a:t>
                      </a:r>
                      <a:r>
                        <a:rPr lang="en-US" baseline="0" dirty="0"/>
                        <a:t> SC1</a:t>
                      </a:r>
                      <a:endParaRPr lang="en-US" dirty="0"/>
                    </a:p>
                  </a:txBody>
                  <a:tcPr anchor="ctr"/>
                </a:tc>
                <a:tc>
                  <a:txBody>
                    <a:bodyPr/>
                    <a:lstStyle/>
                    <a:p>
                      <a:r>
                        <a:rPr lang="en-US" dirty="0"/>
                        <a:t>C12.1, C12.4, C12.5, C12.10</a:t>
                      </a:r>
                    </a:p>
                  </a:txBody>
                  <a:tcPr anchor="ctr"/>
                </a:tc>
                <a:extLst>
                  <a:ext uri="{0D108BD9-81ED-4DB2-BD59-A6C34878D82A}">
                    <a16:rowId xmlns="" xmlns:a16="http://schemas.microsoft.com/office/drawing/2014/main" val="10001"/>
                  </a:ext>
                </a:extLst>
              </a:tr>
              <a:tr h="501515">
                <a:tc>
                  <a:txBody>
                    <a:bodyPr/>
                    <a:lstStyle/>
                    <a:p>
                      <a:r>
                        <a:rPr lang="en-US" dirty="0"/>
                        <a:t>C12 SC15</a:t>
                      </a:r>
                    </a:p>
                  </a:txBody>
                  <a:tcPr anchor="ctr"/>
                </a:tc>
                <a:tc>
                  <a:txBody>
                    <a:bodyPr/>
                    <a:lstStyle/>
                    <a:p>
                      <a:r>
                        <a:rPr lang="en-US" dirty="0"/>
                        <a:t>C12.6, C12.7, C12.8, C12.9, C12.11</a:t>
                      </a:r>
                    </a:p>
                  </a:txBody>
                  <a:tcPr anchor="ctr"/>
                </a:tc>
                <a:extLst>
                  <a:ext uri="{0D108BD9-81ED-4DB2-BD59-A6C34878D82A}">
                    <a16:rowId xmlns="" xmlns:a16="http://schemas.microsoft.com/office/drawing/2014/main" val="10002"/>
                  </a:ext>
                </a:extLst>
              </a:tr>
              <a:tr h="501515">
                <a:tc>
                  <a:txBody>
                    <a:bodyPr/>
                    <a:lstStyle/>
                    <a:p>
                      <a:r>
                        <a:rPr lang="en-US" dirty="0"/>
                        <a:t>C12 SC16</a:t>
                      </a:r>
                    </a:p>
                  </a:txBody>
                  <a:tcPr anchor="ctr"/>
                </a:tc>
                <a:tc>
                  <a:txBody>
                    <a:bodyPr/>
                    <a:lstStyle/>
                    <a:p>
                      <a:r>
                        <a:rPr lang="en-US" dirty="0" smtClean="0"/>
                        <a:t>C12.20, C12.24</a:t>
                      </a:r>
                      <a:endParaRPr lang="en-US" dirty="0"/>
                    </a:p>
                  </a:txBody>
                  <a:tcPr anchor="ctr"/>
                </a:tc>
                <a:extLst>
                  <a:ext uri="{0D108BD9-81ED-4DB2-BD59-A6C34878D82A}">
                    <a16:rowId xmlns="" xmlns:a16="http://schemas.microsoft.com/office/drawing/2014/main" val="10003"/>
                  </a:ext>
                </a:extLst>
              </a:tr>
              <a:tr h="501515">
                <a:tc>
                  <a:txBody>
                    <a:bodyPr/>
                    <a:lstStyle/>
                    <a:p>
                      <a:r>
                        <a:rPr lang="en-US" dirty="0"/>
                        <a:t>C12 SC17</a:t>
                      </a:r>
                    </a:p>
                  </a:txBody>
                  <a:tcPr anchor="ctr"/>
                </a:tc>
                <a:tc>
                  <a:txBody>
                    <a:bodyPr/>
                    <a:lstStyle/>
                    <a:p>
                      <a:r>
                        <a:rPr lang="en-US" dirty="0"/>
                        <a:t>C12.18, C12.19, C12.21, C12.22, C12.23, C12.26</a:t>
                      </a:r>
                    </a:p>
                  </a:txBody>
                  <a:tcPr anchor="ctr"/>
                </a:tc>
                <a:extLst>
                  <a:ext uri="{0D108BD9-81ED-4DB2-BD59-A6C34878D82A}">
                    <a16:rowId xmlns="" xmlns:a16="http://schemas.microsoft.com/office/drawing/2014/main" val="10004"/>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a:t>
                      </a:r>
                      <a:r>
                        <a:rPr lang="en-US" baseline="0" dirty="0"/>
                        <a:t> SC29</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C12.29 Standard for Field Testing</a:t>
                      </a:r>
                      <a:r>
                        <a:rPr lang="en-US" baseline="0" dirty="0"/>
                        <a:t> of Metering Sites</a:t>
                      </a:r>
                      <a:endParaRPr lang="en-US" dirty="0"/>
                    </a:p>
                  </a:txBody>
                  <a:tcPr anchor="ctr"/>
                </a:tc>
                <a:extLst>
                  <a:ext uri="{0D108BD9-81ED-4DB2-BD59-A6C34878D82A}">
                    <a16:rowId xmlns="" xmlns:a16="http://schemas.microsoft.com/office/drawing/2014/main" val="10006"/>
                  </a:ext>
                </a:extLst>
              </a:tr>
              <a:tr h="501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 SC31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C12.31 VA Measurement Standard</a:t>
                      </a:r>
                    </a:p>
                  </a:txBody>
                  <a:tcPr anchor="ctr"/>
                </a:tc>
                <a:extLst>
                  <a:ext uri="{0D108BD9-81ED-4DB2-BD59-A6C34878D82A}">
                    <a16:rowId xmlns="" xmlns:a16="http://schemas.microsoft.com/office/drawing/2014/main" val="10007"/>
                  </a:ext>
                </a:extLst>
              </a:tr>
              <a:tr h="1214011">
                <a:tc>
                  <a:txBody>
                    <a:bodyPr/>
                    <a:lstStyle/>
                    <a:p>
                      <a:r>
                        <a:rPr lang="en-US" dirty="0"/>
                        <a:t>C12 SC46</a:t>
                      </a:r>
                    </a:p>
                  </a:txBody>
                  <a:tcPr anchor="ctr"/>
                </a:tc>
                <a:tc>
                  <a:txBody>
                    <a:bodyPr/>
                    <a:lstStyle/>
                    <a:p>
                      <a:r>
                        <a:rPr lang="en-GB" sz="1800" b="0" kern="1200" dirty="0">
                          <a:solidFill>
                            <a:schemeClr val="tx1"/>
                          </a:solidFill>
                          <a:latin typeface="+mn-lt"/>
                          <a:ea typeface="+mn-ea"/>
                          <a:cs typeface="+mn-cs"/>
                        </a:rPr>
                        <a:t>C12.46 American National Standard for Electricity Meters</a:t>
                      </a:r>
                      <a:r>
                        <a:rPr lang="en-GB" sz="1800" b="0" kern="1200" baseline="0" dirty="0">
                          <a:solidFill>
                            <a:schemeClr val="tx1"/>
                          </a:solidFill>
                          <a:latin typeface="+mn-lt"/>
                          <a:ea typeface="+mn-ea"/>
                          <a:cs typeface="+mn-cs"/>
                        </a:rPr>
                        <a:t> - </a:t>
                      </a:r>
                      <a:r>
                        <a:rPr lang="en-GB" sz="1800" b="0" kern="1200" dirty="0">
                          <a:solidFill>
                            <a:schemeClr val="tx1"/>
                          </a:solidFill>
                          <a:latin typeface="+mn-lt"/>
                          <a:ea typeface="+mn-ea"/>
                          <a:cs typeface="+mn-cs"/>
                        </a:rPr>
                        <a:t>0.1, 0.2 and 0.5 Accuracy Classes for the Measurement of Active, Apparent and Reactive Power</a:t>
                      </a:r>
                      <a:endParaRPr lang="en-US" sz="1800" b="0" kern="1200" dirty="0">
                        <a:solidFill>
                          <a:schemeClr val="tx1"/>
                        </a:solidFill>
                        <a:latin typeface="+mn-lt"/>
                        <a:ea typeface="+mn-ea"/>
                        <a:cs typeface="+mn-cs"/>
                      </a:endParaRPr>
                    </a:p>
                  </a:txBody>
                  <a:tcPr anchor="ct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1</a:t>
            </a:r>
          </a:p>
        </p:txBody>
      </p:sp>
      <p:sp>
        <p:nvSpPr>
          <p:cNvPr id="11267" name="Rectangle 3"/>
          <p:cNvSpPr>
            <a:spLocks noGrp="1" noChangeArrowheads="1"/>
          </p:cNvSpPr>
          <p:nvPr>
            <p:ph idx="1"/>
          </p:nvPr>
        </p:nvSpPr>
        <p:spPr>
          <a:xfrm>
            <a:off x="457200" y="1371600"/>
            <a:ext cx="8229600" cy="4648200"/>
          </a:xfrm>
        </p:spPr>
        <p:txBody>
          <a:bodyPr/>
          <a:lstStyle/>
          <a:p>
            <a:pPr eaLnBrk="1" hangingPunct="1">
              <a:lnSpc>
                <a:spcPct val="90000"/>
              </a:lnSpc>
              <a:buFont typeface="Wingdings" panose="05000000000000000000" pitchFamily="2" charset="2"/>
              <a:buChar char="Ø"/>
            </a:pPr>
            <a:r>
              <a:rPr lang="en-US" sz="3000" dirty="0" smtClean="0">
                <a:solidFill>
                  <a:srgbClr val="002060"/>
                </a:solidFill>
                <a:latin typeface="Calibri" panose="020F0502020204030204" pitchFamily="34" charset="0"/>
              </a:rPr>
              <a:t>C12.1– </a:t>
            </a:r>
            <a:r>
              <a:rPr lang="en-US" sz="3000" dirty="0">
                <a:solidFill>
                  <a:srgbClr val="002060"/>
                </a:solidFill>
                <a:latin typeface="Calibri" panose="020F0502020204030204" pitchFamily="34" charset="0"/>
              </a:rPr>
              <a:t>Code for Electricity Metering</a:t>
            </a:r>
          </a:p>
          <a:p>
            <a:pPr lvl="1" eaLnBrk="1" hangingPunct="1">
              <a:lnSpc>
                <a:spcPct val="90000"/>
              </a:lnSpc>
              <a:buFont typeface="Arial" panose="020B0604020202020204" pitchFamily="34" charset="0"/>
              <a:buChar char="•"/>
            </a:pPr>
            <a:r>
              <a:rPr lang="en-US" sz="2600" dirty="0" smtClean="0">
                <a:solidFill>
                  <a:srgbClr val="002060"/>
                </a:solidFill>
                <a:latin typeface="Calibri" panose="020F0502020204030204" pitchFamily="34" charset="0"/>
              </a:rPr>
              <a:t>C12.1-2014 published in 2016</a:t>
            </a:r>
            <a:endParaRPr lang="en-US" sz="2600" dirty="0">
              <a:solidFill>
                <a:srgbClr val="002060"/>
              </a:solidFill>
              <a:latin typeface="Calibri" panose="020F0502020204030204" pitchFamily="34" charset="0"/>
            </a:endParaRP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Changes in this Revision</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Vector diagrams for balanced voltages are defined for common </a:t>
            </a:r>
            <a:r>
              <a:rPr lang="en-US" sz="2200" dirty="0" smtClean="0">
                <a:solidFill>
                  <a:srgbClr val="002060"/>
                </a:solidFill>
                <a:latin typeface="Calibri" panose="020F0502020204030204" pitchFamily="34" charset="0"/>
              </a:rPr>
              <a:t>services</a:t>
            </a:r>
            <a:endParaRPr lang="en-US" sz="22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Various definitions have been </a:t>
            </a:r>
            <a:r>
              <a:rPr lang="en-US" sz="2200" dirty="0" smtClean="0">
                <a:solidFill>
                  <a:srgbClr val="002060"/>
                </a:solidFill>
                <a:latin typeface="Calibri" panose="020F0502020204030204" pitchFamily="34" charset="0"/>
              </a:rPr>
              <a:t>updated</a:t>
            </a:r>
            <a:endParaRPr lang="en-US" sz="22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Bi-directional metering is added and tests updated to include bidirectional </a:t>
            </a:r>
            <a:r>
              <a:rPr lang="en-US" sz="2200" dirty="0" smtClean="0">
                <a:solidFill>
                  <a:srgbClr val="002060"/>
                </a:solidFill>
                <a:latin typeface="Calibri" panose="020F0502020204030204" pitchFamily="34" charset="0"/>
              </a:rPr>
              <a:t>measurements</a:t>
            </a:r>
            <a:endParaRPr lang="en-US" sz="2200" dirty="0">
              <a:solidFill>
                <a:srgbClr val="002060"/>
              </a:solidFill>
              <a:latin typeface="Calibri" panose="020F0502020204030204" pitchFamily="34" charset="0"/>
            </a:endParaRP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Significant changes were made to the temperature rise section based on TRINIWOG tests</a:t>
            </a:r>
          </a:p>
          <a:p>
            <a:pPr lvl="2" eaLnBrk="1" hangingPunct="1">
              <a:lnSpc>
                <a:spcPct val="90000"/>
              </a:lnSpc>
            </a:pPr>
            <a:endParaRPr lang="en-US" dirty="0">
              <a:latin typeface="Calibri" panose="020F0502020204030204" pitchFamily="34" charset="0"/>
            </a:endParaRPr>
          </a:p>
          <a:p>
            <a:pPr lvl="2" eaLnBrk="1" hangingPunct="1">
              <a:lnSpc>
                <a:spcPct val="90000"/>
              </a:lnSpc>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944562"/>
          </a:xfrm>
        </p:spPr>
        <p:txBody>
          <a:bodyPr/>
          <a:lstStyle/>
          <a:p>
            <a:pPr eaLnBrk="1" hangingPunct="1"/>
            <a:r>
              <a:rPr lang="en-US" b="1" dirty="0"/>
              <a:t>ANSI C12 SC 1</a:t>
            </a:r>
          </a:p>
        </p:txBody>
      </p:sp>
      <p:sp>
        <p:nvSpPr>
          <p:cNvPr id="11267" name="Rectangle 3"/>
          <p:cNvSpPr>
            <a:spLocks noGrp="1" noChangeArrowheads="1"/>
          </p:cNvSpPr>
          <p:nvPr>
            <p:ph idx="1"/>
          </p:nvPr>
        </p:nvSpPr>
        <p:spPr>
          <a:xfrm>
            <a:off x="457200" y="1295400"/>
            <a:ext cx="8229600" cy="5029200"/>
          </a:xfrm>
        </p:spPr>
        <p:txBody>
          <a:bodyPr/>
          <a:lstStyle/>
          <a:p>
            <a:pPr eaLnBrk="1" hangingPunct="1">
              <a:lnSpc>
                <a:spcPct val="90000"/>
              </a:lnSpc>
              <a:buFont typeface="Wingdings" panose="05000000000000000000" pitchFamily="2" charset="2"/>
              <a:buChar char="Ø"/>
            </a:pPr>
            <a:r>
              <a:rPr lang="en-US" sz="3000" dirty="0">
                <a:solidFill>
                  <a:srgbClr val="002060"/>
                </a:solidFill>
                <a:latin typeface="Calibri" panose="020F0502020204030204" pitchFamily="34" charset="0"/>
              </a:rPr>
              <a:t>C12.1 – Code for Electricity Metering</a:t>
            </a:r>
          </a:p>
          <a:p>
            <a:pPr lvl="1" eaLnBrk="1" hangingPunct="1">
              <a:lnSpc>
                <a:spcPct val="90000"/>
              </a:lnSpc>
              <a:buFont typeface="Arial" panose="020B0604020202020204" pitchFamily="34" charset="0"/>
              <a:buChar char="•"/>
            </a:pPr>
            <a:r>
              <a:rPr lang="en-US" sz="2600" dirty="0">
                <a:solidFill>
                  <a:srgbClr val="002060"/>
                </a:solidFill>
                <a:latin typeface="Calibri" panose="020F0502020204030204" pitchFamily="34" charset="0"/>
              </a:rPr>
              <a:t>Changes in this Revision (continued)</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Table 1b on maximum errors for reference standards was </a:t>
            </a:r>
            <a:r>
              <a:rPr lang="en-US" sz="2200" dirty="0" smtClean="0">
                <a:solidFill>
                  <a:srgbClr val="002060"/>
                </a:solidFill>
                <a:latin typeface="Calibri" panose="020F0502020204030204" pitchFamily="34" charset="0"/>
              </a:rPr>
              <a:t>added</a:t>
            </a:r>
            <a:endParaRPr lang="en-US" sz="2200" dirty="0">
              <a:solidFill>
                <a:srgbClr val="002060"/>
              </a:solidFill>
              <a:latin typeface="Calibri" panose="020F0502020204030204" pitchFamily="34" charset="0"/>
            </a:endParaRPr>
          </a:p>
          <a:p>
            <a:pPr lvl="3">
              <a:lnSpc>
                <a:spcPct val="90000"/>
              </a:lnSpc>
              <a:buFont typeface="Arial" panose="020B0604020202020204" pitchFamily="34" charset="0"/>
              <a:buChar char="•"/>
            </a:pPr>
            <a:r>
              <a:rPr lang="en-US" dirty="0">
                <a:solidFill>
                  <a:srgbClr val="002060"/>
                </a:solidFill>
                <a:latin typeface="Calibri" panose="020F0502020204030204" pitchFamily="34" charset="0"/>
              </a:rPr>
              <a:t>Tightened to 0.05% and 0.02%</a:t>
            </a:r>
          </a:p>
          <a:p>
            <a:pPr lvl="2" eaLnBrk="1" hangingPunct="1">
              <a:lnSpc>
                <a:spcPct val="90000"/>
              </a:lnSpc>
              <a:buFont typeface="Wingdings" panose="05000000000000000000" pitchFamily="2" charset="2"/>
              <a:buChar char="§"/>
            </a:pPr>
            <a:r>
              <a:rPr lang="en-US" sz="2200" dirty="0" smtClean="0">
                <a:solidFill>
                  <a:srgbClr val="002060"/>
                </a:solidFill>
                <a:latin typeface="Calibri" panose="020F0502020204030204" pitchFamily="34" charset="0"/>
              </a:rPr>
              <a:t>Meter Accuracy </a:t>
            </a:r>
            <a:r>
              <a:rPr lang="en-US" sz="2200" dirty="0">
                <a:solidFill>
                  <a:srgbClr val="002060"/>
                </a:solidFill>
                <a:latin typeface="Calibri" panose="020F0502020204030204" pitchFamily="34" charset="0"/>
              </a:rPr>
              <a:t>Class 0.5 was added to the standard</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A new column was added to all tables with tighter specs for AC 0.5</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Section 5 on Standards for New and In Service Performance was completely rewritten</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Appendix D was rewritten and simplified</a:t>
            </a:r>
          </a:p>
          <a:p>
            <a:pPr lvl="2" eaLnBrk="1" hangingPunct="1">
              <a:lnSpc>
                <a:spcPct val="90000"/>
              </a:lnSpc>
              <a:buFont typeface="Wingdings" panose="05000000000000000000" pitchFamily="2" charset="2"/>
              <a:buChar char="§"/>
            </a:pPr>
            <a:r>
              <a:rPr lang="en-US" sz="2200" dirty="0">
                <a:solidFill>
                  <a:srgbClr val="002060"/>
                </a:solidFill>
                <a:latin typeface="Calibri" panose="020F0502020204030204" pitchFamily="34" charset="0"/>
              </a:rPr>
              <a:t>A new Appendix F was added</a:t>
            </a:r>
          </a:p>
          <a:p>
            <a:pPr lvl="2" eaLnBrk="1" hangingPunct="1">
              <a:lnSpc>
                <a:spcPct val="90000"/>
              </a:lnSpc>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8115</TotalTime>
  <Words>1384</Words>
  <Application>Microsoft Office PowerPoint</Application>
  <PresentationFormat>On-screen Show (4:3)</PresentationFormat>
  <Paragraphs>217</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2_Custom Design</vt:lpstr>
      <vt:lpstr>PowerPoint Presentation</vt:lpstr>
      <vt:lpstr>ANSI</vt:lpstr>
      <vt:lpstr>ANSI</vt:lpstr>
      <vt:lpstr>ANSI C12</vt:lpstr>
      <vt:lpstr>ANSI C12</vt:lpstr>
      <vt:lpstr>ANSI C12</vt:lpstr>
      <vt:lpstr>ANSI C12 – Sub-Committees</vt:lpstr>
      <vt:lpstr>ANSI C12 SC 1</vt:lpstr>
      <vt:lpstr>ANSI C12 SC 1</vt:lpstr>
      <vt:lpstr>ANSI C12 SC 1</vt:lpstr>
      <vt:lpstr>ANSI C12 SC 1</vt:lpstr>
      <vt:lpstr>ANSI C12 SC 1</vt:lpstr>
      <vt:lpstr>ANSI C12 SC 1</vt:lpstr>
      <vt:lpstr>ANSI C12 SC 1</vt:lpstr>
      <vt:lpstr>ANSI C12 SC 1</vt:lpstr>
      <vt:lpstr>ANSI C12 SC 15</vt:lpstr>
      <vt:lpstr>ANSI C12 SC 15</vt:lpstr>
      <vt:lpstr>ANSI C12 SC 15</vt:lpstr>
      <vt:lpstr>ANSI C12 SC 15</vt:lpstr>
      <vt:lpstr>ANSI C12 SC16</vt:lpstr>
      <vt:lpstr>ANSI C12 SC16</vt:lpstr>
      <vt:lpstr>PowerPoint Presentation</vt:lpstr>
      <vt:lpstr>PowerPoint Presentation</vt:lpstr>
      <vt:lpstr>ANSI C12 SC16</vt:lpstr>
      <vt:lpstr>ANSI C12 SC16</vt:lpstr>
      <vt:lpstr>ANSI C12 SC29</vt:lpstr>
      <vt:lpstr>ANSI C12 SC31</vt:lpstr>
      <vt:lpstr>ANSI C12.46</vt:lpstr>
      <vt:lpstr>              Questions and Discussion  </vt:lpstr>
    </vt:vector>
  </TitlesOfParts>
  <Company>Powermetrix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Hiatt</dc:creator>
  <cp:lastModifiedBy>Andrea Koch</cp:lastModifiedBy>
  <cp:revision>602</cp:revision>
  <cp:lastPrinted>2019-03-11T18:25:43Z</cp:lastPrinted>
  <dcterms:created xsi:type="dcterms:W3CDTF">2006-02-22T21:24:59Z</dcterms:created>
  <dcterms:modified xsi:type="dcterms:W3CDTF">2019-03-11T18:25:55Z</dcterms:modified>
</cp:coreProperties>
</file>