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53"/>
  </p:notesMasterIdLst>
  <p:handoutMasterIdLst>
    <p:handoutMasterId r:id="rId54"/>
  </p:handoutMasterIdLst>
  <p:sldIdLst>
    <p:sldId id="403" r:id="rId2"/>
    <p:sldId id="328" r:id="rId3"/>
    <p:sldId id="327" r:id="rId4"/>
    <p:sldId id="447" r:id="rId5"/>
    <p:sldId id="326" r:id="rId6"/>
    <p:sldId id="448" r:id="rId7"/>
    <p:sldId id="325" r:id="rId8"/>
    <p:sldId id="334" r:id="rId9"/>
    <p:sldId id="460" r:id="rId10"/>
    <p:sldId id="376" r:id="rId11"/>
    <p:sldId id="461" r:id="rId12"/>
    <p:sldId id="462" r:id="rId13"/>
    <p:sldId id="463" r:id="rId14"/>
    <p:sldId id="405" r:id="rId15"/>
    <p:sldId id="464" r:id="rId16"/>
    <p:sldId id="465" r:id="rId17"/>
    <p:sldId id="406" r:id="rId18"/>
    <p:sldId id="407" r:id="rId19"/>
    <p:sldId id="408" r:id="rId20"/>
    <p:sldId id="466" r:id="rId21"/>
    <p:sldId id="385" r:id="rId22"/>
    <p:sldId id="386" r:id="rId23"/>
    <p:sldId id="387" r:id="rId24"/>
    <p:sldId id="388" r:id="rId25"/>
    <p:sldId id="389" r:id="rId26"/>
    <p:sldId id="409" r:id="rId27"/>
    <p:sldId id="410" r:id="rId28"/>
    <p:sldId id="411" r:id="rId29"/>
    <p:sldId id="412" r:id="rId30"/>
    <p:sldId id="413" r:id="rId31"/>
    <p:sldId id="404" r:id="rId32"/>
    <p:sldId id="400" r:id="rId33"/>
    <p:sldId id="390" r:id="rId34"/>
    <p:sldId id="343" r:id="rId35"/>
    <p:sldId id="394" r:id="rId36"/>
    <p:sldId id="383" r:id="rId37"/>
    <p:sldId id="363" r:id="rId38"/>
    <p:sldId id="391" r:id="rId39"/>
    <p:sldId id="381" r:id="rId40"/>
    <p:sldId id="392" r:id="rId41"/>
    <p:sldId id="384" r:id="rId42"/>
    <p:sldId id="395" r:id="rId43"/>
    <p:sldId id="396" r:id="rId44"/>
    <p:sldId id="359" r:id="rId45"/>
    <p:sldId id="393" r:id="rId46"/>
    <p:sldId id="382" r:id="rId47"/>
    <p:sldId id="402" r:id="rId48"/>
    <p:sldId id="397" r:id="rId49"/>
    <p:sldId id="401" r:id="rId50"/>
    <p:sldId id="449" r:id="rId51"/>
    <p:sldId id="398" r:id="rId5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64" autoAdjust="0"/>
  </p:normalViewPr>
  <p:slideViewPr>
    <p:cSldViewPr>
      <p:cViewPr varScale="1">
        <p:scale>
          <a:sx n="80" d="100"/>
          <a:sy n="80" d="100"/>
        </p:scale>
        <p:origin x="666" y="39"/>
      </p:cViewPr>
      <p:guideLst>
        <p:guide orient="horz" pos="2160"/>
        <p:guide pos="2880"/>
      </p:guideLst>
    </p:cSldViewPr>
  </p:slideViewPr>
  <p:outlineViewPr>
    <p:cViewPr>
      <p:scale>
        <a:sx n="33" d="100"/>
        <a:sy n="33" d="100"/>
      </p:scale>
      <p:origin x="-40" y="0"/>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2</a:t>
            </a:fld>
            <a:endParaRPr lang="ru-RU" altLang="en-US"/>
          </a:p>
        </p:txBody>
      </p:sp>
    </p:spTree>
    <p:extLst>
      <p:ext uri="{BB962C8B-B14F-4D97-AF65-F5344CB8AC3E}">
        <p14:creationId xmlns:p14="http://schemas.microsoft.com/office/powerpoint/2010/main" val="1735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44</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45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51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536763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63880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9099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370641254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727780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525"/>
            <a:ext cx="7393459" cy="679832"/>
          </a:xfrm>
        </p:spPr>
        <p:txBody>
          <a:bodyPr>
            <a:no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16753435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62365578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032923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7" y="228600"/>
            <a:ext cx="7146323" cy="518625"/>
          </a:xfrm>
        </p:spPr>
        <p:txBody>
          <a:bodyPr/>
          <a:lstStyle>
            <a:lvl1pPr>
              <a:defRPr>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03739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958399" cy="810827"/>
          </a:xfrm>
        </p:spPr>
        <p:txBody>
          <a:bodyPr/>
          <a:lstStyle>
            <a:lvl1pPr>
              <a:defRPr>
                <a:solidFill>
                  <a:srgbClr val="C0000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093467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257979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903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556021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9652" y="0"/>
            <a:ext cx="6525148"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0049"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8">
            <a:extLst>
              <a:ext uri="{FF2B5EF4-FFF2-40B4-BE49-F238E27FC236}">
                <a16:creationId xmlns:a16="http://schemas.microsoft.com/office/drawing/2014/main" id="{26652428-6198-63D0-BFE8-DA67908B066D}"/>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A811AAB7-27FF-22B9-878E-686F4F291F4E}"/>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B222CC6B-FF05-E487-1084-A65AC12AA3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65659AD6-D05D-B48D-E58B-8E76EFC5E314}"/>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pic>
        <p:nvPicPr>
          <p:cNvPr id="4" name="Picture 3" descr="A red and black logo&#10;&#10;Description automatically generated with low confidence">
            <a:extLst>
              <a:ext uri="{FF2B5EF4-FFF2-40B4-BE49-F238E27FC236}">
                <a16:creationId xmlns:a16="http://schemas.microsoft.com/office/drawing/2014/main" id="{DABFEBCC-D5F4-D3BC-8117-AFB8FFDEBC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5418" y="264927"/>
            <a:ext cx="891970" cy="545002"/>
          </a:xfrm>
          <a:prstGeom prst="rect">
            <a:avLst/>
          </a:prstGeom>
        </p:spPr>
      </p:pic>
    </p:spTree>
    <p:extLst>
      <p:ext uri="{BB962C8B-B14F-4D97-AF65-F5344CB8AC3E}">
        <p14:creationId xmlns:p14="http://schemas.microsoft.com/office/powerpoint/2010/main" val="42624409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52" r:id="rId12"/>
  </p:sldLayoutIdLst>
  <p:hf sldNum="0" hdr="0" dt="0"/>
  <p:txStyles>
    <p:titleStyle>
      <a:lvl1pPr algn="l" defTabSz="914400" rtl="0" eaLnBrk="1" latinLnBrk="0" hangingPunct="1">
        <a:lnSpc>
          <a:spcPct val="90000"/>
        </a:lnSpc>
        <a:spcBef>
          <a:spcPct val="0"/>
        </a:spcBef>
        <a:buNone/>
        <a:defRPr lang="en-US" sz="3600" kern="1200" cap="small" dirty="0" smtClean="0">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s://youtu.be/Azuu8VnM36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sv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57400" y="2971800"/>
            <a:ext cx="7086600" cy="1312027"/>
          </a:xfrm>
        </p:spPr>
        <p:txBody>
          <a:bodyPr>
            <a:normAutofit fontScale="90000"/>
          </a:bodyPr>
          <a:lstStyle/>
          <a:p>
            <a:r>
              <a:rPr lang="en-US" dirty="0"/>
              <a:t>Site Verification</a:t>
            </a:r>
            <a:br>
              <a:rPr lang="en-US" dirty="0"/>
            </a:br>
            <a:r>
              <a:rPr lang="en-US" dirty="0"/>
              <a:t>and Safety</a:t>
            </a:r>
          </a:p>
        </p:txBody>
      </p:sp>
      <p:sp>
        <p:nvSpPr>
          <p:cNvPr id="2" name="Text Placeholder 7">
            <a:extLst>
              <a:ext uri="{FF2B5EF4-FFF2-40B4-BE49-F238E27FC236}">
                <a16:creationId xmlns:a16="http://schemas.microsoft.com/office/drawing/2014/main" id="{10ADFFFD-51AF-67A8-4D37-4658503F177A}"/>
              </a:ext>
            </a:extLst>
          </p:cNvPr>
          <p:cNvSpPr>
            <a:spLocks noGrp="1"/>
          </p:cNvSpPr>
          <p:nvPr>
            <p:ph type="body" sz="quarter" idx="10"/>
          </p:nvPr>
        </p:nvSpPr>
        <p:spPr>
          <a:xfrm>
            <a:off x="5422069" y="5125109"/>
            <a:ext cx="3244850" cy="271161"/>
          </a:xfrm>
        </p:spPr>
        <p:txBody>
          <a:bodyPr>
            <a:normAutofit fontScale="92500" lnSpcReduction="20000"/>
          </a:bodyPr>
          <a:lstStyle/>
          <a:p>
            <a:r>
              <a:rPr lang="en-US" dirty="0">
                <a:solidFill>
                  <a:srgbClr val="C00000"/>
                </a:solidFill>
              </a:rPr>
              <a:t>PREA</a:t>
            </a:r>
          </a:p>
        </p:txBody>
      </p:sp>
      <p:sp>
        <p:nvSpPr>
          <p:cNvPr id="3" name="Text Placeholder 8">
            <a:extLst>
              <a:ext uri="{FF2B5EF4-FFF2-40B4-BE49-F238E27FC236}">
                <a16:creationId xmlns:a16="http://schemas.microsoft.com/office/drawing/2014/main" id="{071B9358-2F23-F788-DEFD-DCB6373D6596}"/>
              </a:ext>
            </a:extLst>
          </p:cNvPr>
          <p:cNvSpPr>
            <a:spLocks noGrp="1"/>
          </p:cNvSpPr>
          <p:nvPr>
            <p:ph type="body" sz="quarter" idx="11"/>
          </p:nvPr>
        </p:nvSpPr>
        <p:spPr>
          <a:xfrm>
            <a:off x="5422069" y="5396270"/>
            <a:ext cx="3244850" cy="271161"/>
          </a:xfrm>
        </p:spPr>
        <p:txBody>
          <a:bodyPr>
            <a:normAutofit fontScale="92500" lnSpcReduction="20000"/>
          </a:bodyPr>
          <a:lstStyle/>
          <a:p>
            <a:r>
              <a:rPr lang="en-US" dirty="0">
                <a:solidFill>
                  <a:srgbClr val="C00000"/>
                </a:solidFill>
              </a:rPr>
              <a:t>March 5, 2024 1:30 PM – 2:45 PM</a:t>
            </a:r>
          </a:p>
        </p:txBody>
      </p:sp>
      <p:sp>
        <p:nvSpPr>
          <p:cNvPr id="6" name="Text Placeholder 9">
            <a:extLst>
              <a:ext uri="{FF2B5EF4-FFF2-40B4-BE49-F238E27FC236}">
                <a16:creationId xmlns:a16="http://schemas.microsoft.com/office/drawing/2014/main" id="{F18AA1CF-7936-3282-E97B-AFCB13FA0640}"/>
              </a:ext>
            </a:extLst>
          </p:cNvPr>
          <p:cNvSpPr>
            <a:spLocks noGrp="1"/>
          </p:cNvSpPr>
          <p:nvPr>
            <p:ph type="body" sz="quarter" idx="12"/>
          </p:nvPr>
        </p:nvSpPr>
        <p:spPr>
          <a:xfrm>
            <a:off x="5422069" y="5667431"/>
            <a:ext cx="3244850" cy="271161"/>
          </a:xfrm>
        </p:spPr>
        <p:txBody>
          <a:bodyPr>
            <a:normAutofit fontScale="92500" lnSpcReduction="20000"/>
          </a:bodyPr>
          <a:lstStyle/>
          <a:p>
            <a:r>
              <a:rPr lang="en-US" dirty="0">
                <a:solidFill>
                  <a:srgbClr val="C00000"/>
                </a:solidFill>
              </a:rPr>
              <a:t>Perry Lawton and Rob Reese</a:t>
            </a:r>
          </a:p>
        </p:txBody>
      </p:sp>
      <p:pic>
        <p:nvPicPr>
          <p:cNvPr id="7" name="Picture 2" descr="Home">
            <a:extLst>
              <a:ext uri="{FF2B5EF4-FFF2-40B4-BE49-F238E27FC236}">
                <a16:creationId xmlns:a16="http://schemas.microsoft.com/office/drawing/2014/main" id="{CC1CC9AA-2345-8899-A9CB-4B1A78C99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056" y="4715381"/>
            <a:ext cx="3036131" cy="20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Example Application</a:t>
            </a:r>
          </a:p>
        </p:txBody>
      </p:sp>
      <p:sp>
        <p:nvSpPr>
          <p:cNvPr id="2" name="Footer Placeholder 1">
            <a:extLst>
              <a:ext uri="{FF2B5EF4-FFF2-40B4-BE49-F238E27FC236}">
                <a16:creationId xmlns:a16="http://schemas.microsoft.com/office/drawing/2014/main" id="{657EEC0C-EE4E-4ED4-A909-1C4B25B5CB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D1CE571-E252-44ED-B5F4-331C32CC3EF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10</a:t>
            </a:fld>
            <a:endParaRPr lang="en-US" dirty="0"/>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92" y="12359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Faceplate Specifications</a:t>
            </a:r>
          </a:p>
        </p:txBody>
      </p:sp>
      <p:sp>
        <p:nvSpPr>
          <p:cNvPr id="2" name="Footer Placeholder 1">
            <a:extLst>
              <a:ext uri="{FF2B5EF4-FFF2-40B4-BE49-F238E27FC236}">
                <a16:creationId xmlns:a16="http://schemas.microsoft.com/office/drawing/2014/main" id="{97683653-6CC5-422B-9454-509A8F82C6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ED7B3D-AF48-483D-8174-77704B0A394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
        <p:nvSpPr>
          <p:cNvPr id="4" name="Title 3">
            <a:extLst>
              <a:ext uri="{FF2B5EF4-FFF2-40B4-BE49-F238E27FC236}">
                <a16:creationId xmlns:a16="http://schemas.microsoft.com/office/drawing/2014/main" id="{8B7ADC51-B745-4A92-ABFE-DFFCB9D965D7}"/>
              </a:ext>
            </a:extLst>
          </p:cNvPr>
          <p:cNvSpPr>
            <a:spLocks noGrp="1"/>
          </p:cNvSpPr>
          <p:nvPr>
            <p:ph type="title"/>
          </p:nvPr>
        </p:nvSpPr>
        <p:spPr>
          <a:xfrm>
            <a:off x="1556951" y="152400"/>
            <a:ext cx="7208107" cy="679832"/>
          </a:xfrm>
        </p:spPr>
        <p:txBody>
          <a:bodyPr/>
          <a:lstStyle/>
          <a:p>
            <a:r>
              <a:rPr lang="en-US" dirty="0"/>
              <a:t>Faceplate Specifications</a:t>
            </a:r>
          </a:p>
        </p:txBody>
      </p:sp>
      <p:sp>
        <p:nvSpPr>
          <p:cNvPr id="2" name="Footer Placeholder 1">
            <a:extLst>
              <a:ext uri="{FF2B5EF4-FFF2-40B4-BE49-F238E27FC236}">
                <a16:creationId xmlns:a16="http://schemas.microsoft.com/office/drawing/2014/main" id="{F74D1815-4762-4837-9DC7-74DD5EC3254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52DAB8-5FB2-4B39-94FF-E5480177834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CT’s Ratio</a:t>
            </a:r>
          </a:p>
        </p:txBody>
      </p:sp>
      <p:sp>
        <p:nvSpPr>
          <p:cNvPr id="2" name="Footer Placeholder 1">
            <a:extLst>
              <a:ext uri="{FF2B5EF4-FFF2-40B4-BE49-F238E27FC236}">
                <a16:creationId xmlns:a16="http://schemas.microsoft.com/office/drawing/2014/main" id="{82925970-3FF4-4B50-9506-079FA65761B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D54F391-002C-481F-80DF-100F378F93D0}"/>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13</a:t>
            </a:fld>
            <a:endParaRPr lang="en-US" dirty="0"/>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Oval 6"/>
          <p:cNvSpPr>
            <a:spLocks noChangeArrowheads="1"/>
          </p:cNvSpPr>
          <p:nvPr/>
        </p:nvSpPr>
        <p:spPr bwMode="auto">
          <a:xfrm>
            <a:off x="1676400" y="4416425"/>
            <a:ext cx="914400" cy="5334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0245" name="Text Box 7"/>
          <p:cNvSpPr txBox="1">
            <a:spLocks noChangeArrowheads="1"/>
          </p:cNvSpPr>
          <p:nvPr/>
        </p:nvSpPr>
        <p:spPr bwMode="auto">
          <a:xfrm>
            <a:off x="7162800" y="3193709"/>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Thermal factor</a:t>
            </a:r>
          </a:p>
        </p:txBody>
      </p:sp>
      <p:sp>
        <p:nvSpPr>
          <p:cNvPr id="2" name="Down Arrow 1"/>
          <p:cNvSpPr/>
          <p:nvPr/>
        </p:nvSpPr>
        <p:spPr bwMode="auto">
          <a:xfrm rot="4746480">
            <a:off x="4917440" y="1905842"/>
            <a:ext cx="208074" cy="46315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5" name="Title 4">
            <a:extLst>
              <a:ext uri="{FF2B5EF4-FFF2-40B4-BE49-F238E27FC236}">
                <a16:creationId xmlns:a16="http://schemas.microsoft.com/office/drawing/2014/main" id="{BF354C67-2CD1-4354-8446-4826669D74EB}"/>
              </a:ext>
            </a:extLst>
          </p:cNvPr>
          <p:cNvSpPr>
            <a:spLocks noGrp="1"/>
          </p:cNvSpPr>
          <p:nvPr>
            <p:ph type="title"/>
          </p:nvPr>
        </p:nvSpPr>
        <p:spPr/>
        <p:txBody>
          <a:bodyPr/>
          <a:lstStyle/>
          <a:p>
            <a:r>
              <a:rPr lang="en-US" dirty="0"/>
              <a:t>Faceplate Specifications</a:t>
            </a:r>
          </a:p>
        </p:txBody>
      </p:sp>
      <p:sp>
        <p:nvSpPr>
          <p:cNvPr id="3" name="Footer Placeholder 2">
            <a:extLst>
              <a:ext uri="{FF2B5EF4-FFF2-40B4-BE49-F238E27FC236}">
                <a16:creationId xmlns:a16="http://schemas.microsoft.com/office/drawing/2014/main" id="{B568E028-0E54-4493-A545-210BAD44CA8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E2A205-C5F7-47DF-8332-C26199ED659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CT’s – Functions and Terminology</a:t>
            </a:r>
          </a:p>
        </p:txBody>
      </p:sp>
      <p:sp>
        <p:nvSpPr>
          <p:cNvPr id="2" name="Footer Placeholder 1">
            <a:extLst>
              <a:ext uri="{FF2B5EF4-FFF2-40B4-BE49-F238E27FC236}">
                <a16:creationId xmlns:a16="http://schemas.microsoft.com/office/drawing/2014/main" id="{D51EBF26-1B48-462B-BDB1-EBCBDC5473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A804ACA-FEA4-4A4E-80F6-A24DBE65EB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15</a:t>
            </a:fld>
            <a:endParaRPr lang="en-US" dirty="0"/>
          </a:p>
        </p:txBody>
      </p:sp>
      <p:sp>
        <p:nvSpPr>
          <p:cNvPr id="11268" name="Text Box 8"/>
          <p:cNvSpPr txBox="1">
            <a:spLocks noChangeArrowheads="1"/>
          </p:cNvSpPr>
          <p:nvPr/>
        </p:nvSpPr>
        <p:spPr bwMode="auto">
          <a:xfrm>
            <a:off x="457200" y="1447800"/>
            <a:ext cx="8153400"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Thermal Rating factor</a:t>
            </a:r>
          </a:p>
          <a:p>
            <a:pPr algn="ctr" eaLnBrk="1" hangingPunct="1"/>
            <a:endParaRPr lang="en-US" altLang="en-US" sz="2800" dirty="0"/>
          </a:p>
          <a:p>
            <a:pPr algn="ctr" eaLnBrk="1" hangingPunct="1"/>
            <a:r>
              <a:rPr lang="en-US" altLang="en-US" sz="2800" dirty="0"/>
              <a:t>A value representing the amount by which the primary current can be increased without exceeding the allowable temperature rise.</a:t>
            </a:r>
          </a:p>
          <a:p>
            <a:pPr algn="ctr" eaLnBrk="1" hangingPunct="1"/>
            <a:r>
              <a:rPr lang="en-US" altLang="en-US" sz="2800" dirty="0"/>
              <a:t>For instance, a RF of 4.0 at 30</a:t>
            </a:r>
            <a:r>
              <a:rPr lang="en-US" altLang="en-US" sz="2800" dirty="0">
                <a:cs typeface="Arial" pitchFamily="34" charset="0"/>
              </a:rPr>
              <a:t>° ambient on a 400:5 ratio CT would allow for a primary current up to 1600A.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54893"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Faceplate Specifications</a:t>
            </a:r>
          </a:p>
        </p:txBody>
      </p:sp>
      <p:sp>
        <p:nvSpPr>
          <p:cNvPr id="2" name="Footer Placeholder 1">
            <a:extLst>
              <a:ext uri="{FF2B5EF4-FFF2-40B4-BE49-F238E27FC236}">
                <a16:creationId xmlns:a16="http://schemas.microsoft.com/office/drawing/2014/main" id="{9852EB50-D5C0-422B-8CC3-FF1B321ECA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79915F2-F5C0-4BED-A037-0AE775FCEAB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16</a:t>
            </a:fld>
            <a:endParaRPr lang="en-US" dirty="0"/>
          </a:p>
        </p:txBody>
      </p:sp>
      <p:sp>
        <p:nvSpPr>
          <p:cNvPr id="12291" name="Text Box 3"/>
          <p:cNvSpPr txBox="1">
            <a:spLocks noChangeArrowheads="1"/>
          </p:cNvSpPr>
          <p:nvPr/>
        </p:nvSpPr>
        <p:spPr bwMode="auto">
          <a:xfrm>
            <a:off x="-4273"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Accuracy Classifications</a:t>
            </a:r>
          </a:p>
        </p:txBody>
      </p:sp>
      <p:sp>
        <p:nvSpPr>
          <p:cNvPr id="12292" name="Text Box 4"/>
          <p:cNvSpPr txBox="1">
            <a:spLocks noChangeArrowheads="1"/>
          </p:cNvSpPr>
          <p:nvPr/>
        </p:nvSpPr>
        <p:spPr bwMode="auto">
          <a:xfrm>
            <a:off x="380999" y="2052044"/>
            <a:ext cx="8382001" cy="15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cs typeface="Arial" pitchFamily="34" charset="0"/>
              </a:rPr>
              <a:t>All CT’s fall within an accuracy class.</a:t>
            </a:r>
          </a:p>
          <a:p>
            <a:pPr algn="ctr" eaLnBrk="1" hangingPunct="1"/>
            <a:r>
              <a:rPr lang="en-US" altLang="en-US" sz="2400" dirty="0">
                <a:cs typeface="Arial" pitchFamily="34" charset="0"/>
              </a:rPr>
              <a:t>IEEE Standards have defined accuracy classes.</a:t>
            </a:r>
          </a:p>
          <a:p>
            <a:pPr algn="ctr" eaLnBrk="1" hangingPunct="1"/>
            <a:endParaRPr lang="en-US" altLang="en-US" sz="3200" dirty="0">
              <a:cs typeface="Arial"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4343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87" y="3523716"/>
            <a:ext cx="39433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07"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577568" y="3300662"/>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BurdenRating</a:t>
            </a:r>
          </a:p>
        </p:txBody>
      </p:sp>
      <p:sp>
        <p:nvSpPr>
          <p:cNvPr id="4" name="Title 3">
            <a:extLst>
              <a:ext uri="{FF2B5EF4-FFF2-40B4-BE49-F238E27FC236}">
                <a16:creationId xmlns:a16="http://schemas.microsoft.com/office/drawing/2014/main" id="{C464E097-AC05-4CE9-8317-7AE0903EF079}"/>
              </a:ext>
            </a:extLst>
          </p:cNvPr>
          <p:cNvSpPr>
            <a:spLocks noGrp="1"/>
          </p:cNvSpPr>
          <p:nvPr>
            <p:ph type="title"/>
          </p:nvPr>
        </p:nvSpPr>
        <p:spPr/>
        <p:txBody>
          <a:bodyPr/>
          <a:lstStyle/>
          <a:p>
            <a:r>
              <a:rPr lang="en-US" altLang="en-US" dirty="0">
                <a:solidFill>
                  <a:srgbClr val="C00000"/>
                </a:solidFill>
                <a:latin typeface="+mj-lt"/>
              </a:rPr>
              <a:t>Faceplate Specifications</a:t>
            </a:r>
            <a:endParaRPr lang="en-US" dirty="0"/>
          </a:p>
        </p:txBody>
      </p:sp>
      <p:sp>
        <p:nvSpPr>
          <p:cNvPr id="2" name="Footer Placeholder 1">
            <a:extLst>
              <a:ext uri="{FF2B5EF4-FFF2-40B4-BE49-F238E27FC236}">
                <a16:creationId xmlns:a16="http://schemas.microsoft.com/office/drawing/2014/main" id="{3B7F0C47-77BD-4A56-A497-6832ECEDA3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2D0FF-7FD4-49CC-ACA9-45855A568B3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
        <p:nvSpPr>
          <p:cNvPr id="4" name="Title 3">
            <a:extLst>
              <a:ext uri="{FF2B5EF4-FFF2-40B4-BE49-F238E27FC236}">
                <a16:creationId xmlns:a16="http://schemas.microsoft.com/office/drawing/2014/main" id="{6FEAFED8-70E9-4498-B0D5-9747640DFE24}"/>
              </a:ext>
            </a:extLst>
          </p:cNvPr>
          <p:cNvSpPr>
            <a:spLocks noGrp="1"/>
          </p:cNvSpPr>
          <p:nvPr>
            <p:ph type="title"/>
          </p:nvPr>
        </p:nvSpPr>
        <p:spPr/>
        <p:txBody>
          <a:bodyPr/>
          <a:lstStyle/>
          <a:p>
            <a:r>
              <a:rPr lang="en-US" dirty="0">
                <a:solidFill>
                  <a:srgbClr val="C00000"/>
                </a:solidFill>
              </a:rPr>
              <a:t>Burden Rating</a:t>
            </a:r>
          </a:p>
        </p:txBody>
      </p:sp>
      <p:sp>
        <p:nvSpPr>
          <p:cNvPr id="2" name="Footer Placeholder 1">
            <a:extLst>
              <a:ext uri="{FF2B5EF4-FFF2-40B4-BE49-F238E27FC236}">
                <a16:creationId xmlns:a16="http://schemas.microsoft.com/office/drawing/2014/main" id="{185772E8-EED7-447D-9363-0DD407C4B5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BB7EDB6-8831-4075-A11C-7C504DDF39F0}"/>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Ratio Testing</a:t>
            </a:r>
          </a:p>
        </p:txBody>
      </p:sp>
      <p:sp>
        <p:nvSpPr>
          <p:cNvPr id="2" name="Footer Placeholder 1">
            <a:extLst>
              <a:ext uri="{FF2B5EF4-FFF2-40B4-BE49-F238E27FC236}">
                <a16:creationId xmlns:a16="http://schemas.microsoft.com/office/drawing/2014/main" id="{40AB0B98-12CF-4D55-BD0D-D27FB20583B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AF12C4-0FDD-4783-945C-86038E2044F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19</a:t>
            </a:fld>
            <a:endParaRPr lang="en-US" dirty="0"/>
          </a:p>
        </p:txBody>
      </p:sp>
      <p:sp>
        <p:nvSpPr>
          <p:cNvPr id="15365" name="Text Box 7"/>
          <p:cNvSpPr txBox="1">
            <a:spLocks noChangeArrowheads="1"/>
          </p:cNvSpPr>
          <p:nvPr/>
        </p:nvSpPr>
        <p:spPr bwMode="auto">
          <a:xfrm>
            <a:off x="468086" y="1084023"/>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1512AF-0ACF-EDB6-5552-C04271CD0A44}"/>
              </a:ext>
            </a:extLst>
          </p:cNvPr>
          <p:cNvSpPr>
            <a:spLocks noGrp="1" noChangeArrowheads="1"/>
          </p:cNvSpPr>
          <p:nvPr>
            <p:ph type="title"/>
          </p:nvPr>
        </p:nvSpPr>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4" name="Footer Placeholder 3">
            <a:extLst>
              <a:ext uri="{FF2B5EF4-FFF2-40B4-BE49-F238E27FC236}">
                <a16:creationId xmlns:a16="http://schemas.microsoft.com/office/drawing/2014/main" id="{211E19EF-5BEE-B392-DE72-9F57DD1DDC2D}"/>
              </a:ext>
            </a:extLst>
          </p:cNvPr>
          <p:cNvSpPr>
            <a:spLocks noGrp="1"/>
          </p:cNvSpPr>
          <p:nvPr>
            <p:ph type="ftr" sz="quarter" idx="3"/>
          </p:nvPr>
        </p:nvSpPr>
        <p:spPr/>
        <p:txBody>
          <a:bodyPr/>
          <a:lstStyle/>
          <a:p>
            <a:r>
              <a:rPr lang="en-US" dirty="0" err="1"/>
              <a:t>tescometering.com</a:t>
            </a:r>
            <a:endParaRPr lang="en-US" dirty="0"/>
          </a:p>
        </p:txBody>
      </p:sp>
      <p:sp>
        <p:nvSpPr>
          <p:cNvPr id="57348" name="Subtitle 2">
            <a:extLst>
              <a:ext uri="{FF2B5EF4-FFF2-40B4-BE49-F238E27FC236}">
                <a16:creationId xmlns:a16="http://schemas.microsoft.com/office/drawing/2014/main" id="{7A8BC910-D407-7C75-A4F8-1712E7C0FCFC}"/>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01B617D7-9407-7EB2-CE88-AABE0DDAF237}"/>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dirty="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A5825CA6-5CD0-3BD9-1A10-5BB47A1C10E0}"/>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AF13113A-6F7E-E287-B17B-4A91406A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p>
        </p:txBody>
      </p:sp>
      <p:sp>
        <p:nvSpPr>
          <p:cNvPr id="2" name="Footer Placeholder 1">
            <a:extLst>
              <a:ext uri="{FF2B5EF4-FFF2-40B4-BE49-F238E27FC236}">
                <a16:creationId xmlns:a16="http://schemas.microsoft.com/office/drawing/2014/main" id="{A64E6EC9-52FD-49A8-AA8F-1EA1E0EEBAE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846CA-84FA-49AB-B2EB-69E589FB9C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20</a:t>
            </a:fld>
            <a:endParaRPr lang="en-US" dirty="0"/>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9252940A-EA04-403C-9C4E-29F29924C55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8299B52-5163-4D4E-A661-CA7C58B37E0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21</a:t>
            </a:fld>
            <a:endParaRPr lang="en-US" dirty="0"/>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56951" y="762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CA50337-3E32-4653-BF67-5332785CA0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2E5C5-88A4-4569-B6D0-DF5DF9F02F7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22</a:t>
            </a:fld>
            <a:endParaRPr lang="en-US" dirty="0"/>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58750"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25CD913-0AFA-452C-B1C2-FF6E1AAA595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D1A6B0-1E41-43A5-A047-D4F2CF8B7AC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23</a:t>
            </a:fld>
            <a:endParaRPr lang="en-US" dirty="0"/>
          </a:p>
        </p:txBody>
      </p:sp>
      <p:sp>
        <p:nvSpPr>
          <p:cNvPr id="19459" name="Text Box 3"/>
          <p:cNvSpPr txBox="1">
            <a:spLocks noChangeArrowheads="1"/>
          </p:cNvSpPr>
          <p:nvPr/>
        </p:nvSpPr>
        <p:spPr bwMode="auto">
          <a:xfrm>
            <a:off x="380999" y="1165981"/>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077141"/>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19461" name="Picture 6"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28" y="3753541"/>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7"/>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9463" name="AutoShape 8"/>
          <p:cNvSpPr>
            <a:spLocks noChangeArrowheads="1"/>
          </p:cNvSpPr>
          <p:nvPr/>
        </p:nvSpPr>
        <p:spPr bwMode="auto">
          <a:xfrm rot="-2756168">
            <a:off x="244778" y="2494654"/>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0483" name="Object 10"/>
          <p:cNvGraphicFramePr>
            <a:graphicFrameLocks noGrp="1" noChangeAspect="1"/>
          </p:cNvGraphicFramePr>
          <p:nvPr>
            <p:ph idx="1"/>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20483" name="Object 1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84396ECB-36C5-4DA5-8CC7-439653E187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22682A8-CCA7-4416-A518-D9BA5AB2FF8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24</a:t>
            </a:fld>
            <a:endParaRPr lang="en-US" dirty="0"/>
          </a:p>
        </p:txBody>
      </p:sp>
      <p:graphicFrame>
        <p:nvGraphicFramePr>
          <p:cNvPr id="182392" name="Group 120"/>
          <p:cNvGraphicFramePr>
            <a:graphicFrameLocks noGrp="1"/>
          </p:cNvGraphicFramePr>
          <p:nvPr>
            <p:ph sz="half" idx="4294967295"/>
          </p:nvPr>
        </p:nvGraphicFramePr>
        <p:xfrm>
          <a:off x="4904040" y="3429000"/>
          <a:ext cx="2819400" cy="2697165"/>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1507" name="Object 8"/>
          <p:cNvGraphicFramePr>
            <a:graphicFrameLocks noGrp="1" noChangeAspect="1"/>
          </p:cNvGraphicFramePr>
          <p:nvPr>
            <p:ph idx="1"/>
          </p:nvPr>
        </p:nvGraphicFramePr>
        <p:xfrm>
          <a:off x="628650" y="2209800"/>
          <a:ext cx="3886200" cy="2786063"/>
        </p:xfrm>
        <a:graphic>
          <a:graphicData uri="http://schemas.openxmlformats.org/presentationml/2006/ole">
            <mc:AlternateContent xmlns:mc="http://schemas.openxmlformats.org/markup-compatibility/2006">
              <mc:Choice xmlns:v="urn:schemas-microsoft-com:vml" Requires="v">
                <p:oleObj name="Chart" r:id="rId2" imgW="5886331" imgH="4219602" progId="Excel.Chart.8">
                  <p:embed/>
                </p:oleObj>
              </mc:Choice>
              <mc:Fallback>
                <p:oleObj name="Chart" r:id="rId2" imgW="5886331" imgH="4219602" progId="Excel.Chart.8">
                  <p:embed/>
                  <p:pic>
                    <p:nvPicPr>
                      <p:cNvPr id="21507"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9800"/>
                        <a:ext cx="38862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B85CCD7-6FE7-4198-882E-281B264BC3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FC3567-E950-426F-A033-46A5B8E6270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25</a:t>
            </a:fld>
            <a:endParaRPr lang="en-US" dirty="0"/>
          </a:p>
        </p:txBody>
      </p:sp>
      <p:graphicFrame>
        <p:nvGraphicFramePr>
          <p:cNvPr id="184332" name="Group 12"/>
          <p:cNvGraphicFramePr>
            <a:graphicFrameLocks noGrp="1"/>
          </p:cNvGraphicFramePr>
          <p:nvPr>
            <p:ph sz="half" idx="4294967295"/>
          </p:nvPr>
        </p:nvGraphicFramePr>
        <p:xfrm>
          <a:off x="4917340" y="3496015"/>
          <a:ext cx="2743200" cy="2544765"/>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err="1">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0292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087920"/>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16C78F43-24D6-405A-838E-F815754466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F6A86A-67B3-4E97-AA90-0DBF15D3A3E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26</a:t>
            </a:fld>
            <a:endParaRPr lang="en-US" dirty="0"/>
          </a:p>
        </p:txBody>
      </p:sp>
      <p:sp>
        <p:nvSpPr>
          <p:cNvPr id="22531" name="Text Box 5"/>
          <p:cNvSpPr txBox="1">
            <a:spLocks noChangeArrowheads="1"/>
          </p:cNvSpPr>
          <p:nvPr/>
        </p:nvSpPr>
        <p:spPr bwMode="auto">
          <a:xfrm>
            <a:off x="457200" y="1275696"/>
            <a:ext cx="57912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400" dirty="0"/>
              <a:t>What is Admittance?</a:t>
            </a:r>
          </a:p>
          <a:p>
            <a:pPr marL="342900" indent="-342900" eaLnBrk="1" hangingPunct="1">
              <a:buFont typeface="Arial" panose="020B0604020202020204" pitchFamily="34" charset="0"/>
              <a:buChar char="•"/>
            </a:pPr>
            <a:r>
              <a:rPr lang="en-US" altLang="en-US" sz="2400" dirty="0"/>
              <a:t>Admittance testing measures the overall “health” of the secondary loop of the CT.</a:t>
            </a:r>
          </a:p>
          <a:p>
            <a:pPr marL="342900" indent="-342900" eaLnBrk="1" hangingPunct="1">
              <a:buFont typeface="Arial" panose="020B0604020202020204" pitchFamily="34" charset="0"/>
              <a:buChar char="•"/>
            </a:pPr>
            <a:r>
              <a:rPr lang="en-US" altLang="en-US" sz="2400" dirty="0"/>
              <a:t>Measured in units of MiliSiemens (mS)</a:t>
            </a:r>
          </a:p>
          <a:p>
            <a:pPr marL="342900" indent="-342900" eaLnBrk="1" hangingPunct="1">
              <a:buFont typeface="Arial" panose="020B0604020202020204" pitchFamily="34" charset="0"/>
              <a:buChar char="•"/>
            </a:pPr>
            <a:r>
              <a:rPr lang="en-US" altLang="en-US" sz="2400" dirty="0"/>
              <a:t>Admittance is the inverse of impedance.</a:t>
            </a:r>
          </a:p>
          <a:p>
            <a:pPr marL="342900" indent="-342900" eaLnBrk="1" hangingPunct="1">
              <a:buFont typeface="Arial" panose="020B0604020202020204" pitchFamily="34" charset="0"/>
              <a:buChar char="•"/>
            </a:pPr>
            <a:r>
              <a:rPr lang="en-US" altLang="en-US" sz="2400" dirty="0"/>
              <a:t>Impedance is the opposition to current.</a:t>
            </a:r>
          </a:p>
          <a:p>
            <a:pPr marL="342900" indent="-342900" eaLnBrk="1" hangingPunct="1">
              <a:buFont typeface="Arial" panose="020B0604020202020204" pitchFamily="34" charset="0"/>
              <a:buChar char="•"/>
            </a:pPr>
            <a:r>
              <a:rPr lang="en-US" altLang="en-US" sz="2400" dirty="0"/>
              <a:t>Therefore, admittance testing measures the overall “health” of the secondary loop of the CT.</a:t>
            </a:r>
          </a:p>
          <a:p>
            <a:pPr eaLnBrk="1" hangingPunct="1"/>
            <a:endParaRPr lang="en-US" altLang="en-US" sz="2800" dirty="0"/>
          </a:p>
        </p:txBody>
      </p:sp>
      <p:pic>
        <p:nvPicPr>
          <p:cNvPr id="4" name="Picture 2">
            <a:extLst>
              <a:ext uri="{FF2B5EF4-FFF2-40B4-BE49-F238E27FC236}">
                <a16:creationId xmlns:a16="http://schemas.microsoft.com/office/drawing/2014/main" id="{08AF1C79-7B21-2A4F-06C2-4F443F2037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4939"/>
          <a:stretch/>
        </p:blipFill>
        <p:spPr bwMode="auto">
          <a:xfrm>
            <a:off x="6400800" y="1972682"/>
            <a:ext cx="2590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C6839975-893B-484D-8F3F-4067C54740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0784FBA-B390-4CA3-A3FE-72161B6124AB}"/>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27</a:t>
            </a:fld>
            <a:endParaRPr lang="en-US" dirty="0"/>
          </a:p>
        </p:txBody>
      </p:sp>
      <p:sp>
        <p:nvSpPr>
          <p:cNvPr id="23555" name="Text Box 5"/>
          <p:cNvSpPr txBox="1">
            <a:spLocks noChangeArrowheads="1"/>
          </p:cNvSpPr>
          <p:nvPr/>
        </p:nvSpPr>
        <p:spPr bwMode="auto">
          <a:xfrm>
            <a:off x="381000" y="12954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pic>
        <p:nvPicPr>
          <p:cNvPr id="2050" name="Picture 2" descr="The Calculated Risk Question - Ivy Exec Blog">
            <a:extLst>
              <a:ext uri="{FF2B5EF4-FFF2-40B4-BE49-F238E27FC236}">
                <a16:creationId xmlns:a16="http://schemas.microsoft.com/office/drawing/2014/main" id="{9F572744-584F-3184-8259-8496EBEB1D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90"/>
          <a:stretch/>
        </p:blipFill>
        <p:spPr bwMode="auto">
          <a:xfrm>
            <a:off x="2778399" y="4497918"/>
            <a:ext cx="3660501" cy="182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7906A21-150F-45A0-8251-DE668BA07CC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025874-2E35-47E1-8F04-47F5C8D8E90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28</a:t>
            </a:fld>
            <a:endParaRPr lang="en-US" dirty="0"/>
          </a:p>
        </p:txBody>
      </p:sp>
      <p:sp>
        <p:nvSpPr>
          <p:cNvPr id="24579" name="Text Box 5"/>
          <p:cNvSpPr txBox="1">
            <a:spLocks noChangeArrowheads="1"/>
          </p:cNvSpPr>
          <p:nvPr/>
        </p:nvSpPr>
        <p:spPr bwMode="auto">
          <a:xfrm>
            <a:off x="266700" y="1354586"/>
            <a:ext cx="8305800"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intuitive.</a:t>
            </a:r>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r>
              <a:rPr lang="en-US" altLang="en-US" sz="2800" dirty="0"/>
              <a:t>What do all these mS values mean?</a:t>
            </a:r>
          </a:p>
        </p:txBody>
      </p:sp>
      <p:pic>
        <p:nvPicPr>
          <p:cNvPr id="1026" name="Picture 2" descr="28,360 Man Looking Puzzled Images, Stock Photos &amp; Vectors ...">
            <a:extLst>
              <a:ext uri="{FF2B5EF4-FFF2-40B4-BE49-F238E27FC236}">
                <a16:creationId xmlns:a16="http://schemas.microsoft.com/office/drawing/2014/main" id="{BF602364-4E2D-5246-FA74-ADD035173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3"/>
          <a:stretch/>
        </p:blipFill>
        <p:spPr bwMode="auto">
          <a:xfrm>
            <a:off x="2333683" y="3945386"/>
            <a:ext cx="4476633" cy="2074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576F0A9-6ACA-42D2-A510-D183E53E6C5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CAE5D5-70FB-44F4-A873-5C01781E448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29</a:t>
            </a:fld>
            <a:endParaRPr lang="en-US" dirty="0"/>
          </a:p>
        </p:txBody>
      </p:sp>
      <p:sp>
        <p:nvSpPr>
          <p:cNvPr id="25603" name="Text Box 5"/>
          <p:cNvSpPr txBox="1">
            <a:spLocks noChangeArrowheads="1"/>
          </p:cNvSpPr>
          <p:nvPr/>
        </p:nvSpPr>
        <p:spPr bwMode="auto">
          <a:xfrm>
            <a:off x="0" y="1295400"/>
            <a:ext cx="9144000"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pic>
        <p:nvPicPr>
          <p:cNvPr id="3074" name="Picture 2" descr="How software testing is done: A summary - eTestware">
            <a:extLst>
              <a:ext uri="{FF2B5EF4-FFF2-40B4-BE49-F238E27FC236}">
                <a16:creationId xmlns:a16="http://schemas.microsoft.com/office/drawing/2014/main" id="{3A90D76D-4213-6ECF-5CA1-DEBFBE034E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3745980"/>
            <a:ext cx="4953000" cy="239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A95E5747-8A10-EF55-0625-254D72B448BF}"/>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De-magnetization</a:t>
            </a:r>
          </a:p>
        </p:txBody>
      </p:sp>
      <p:sp>
        <p:nvSpPr>
          <p:cNvPr id="2" name="Footer Placeholder 1">
            <a:extLst>
              <a:ext uri="{FF2B5EF4-FFF2-40B4-BE49-F238E27FC236}">
                <a16:creationId xmlns:a16="http://schemas.microsoft.com/office/drawing/2014/main" id="{328B469B-D627-4492-8B1D-8844B6AD07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39044A-EF19-4FEE-A5DF-46EE68C510D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30</a:t>
            </a:fld>
            <a:endParaRPr lang="en-US" dirty="0"/>
          </a:p>
        </p:txBody>
      </p:sp>
      <p:sp>
        <p:nvSpPr>
          <p:cNvPr id="26627" name="Text Box 6"/>
          <p:cNvSpPr txBox="1">
            <a:spLocks noChangeArrowheads="1"/>
          </p:cNvSpPr>
          <p:nvPr/>
        </p:nvSpPr>
        <p:spPr bwMode="auto">
          <a:xfrm>
            <a:off x="457200" y="1295400"/>
            <a:ext cx="8305800" cy="448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CT’s can become magnetized, due to a number of reasons, including leaving the shorting clip open, near lightning strikes, and harmonic content.</a:t>
            </a:r>
          </a:p>
          <a:p>
            <a:pPr eaLnBrk="1" hangingPunct="1"/>
            <a:endParaRPr lang="en-US" altLang="en-US" sz="2000" dirty="0"/>
          </a:p>
          <a:p>
            <a:pPr eaLnBrk="1" hangingPunct="1"/>
            <a:r>
              <a:rPr lang="en-US" altLang="en-US" sz="2000" dirty="0"/>
              <a:t>CT’s can be demagnitized by slowly and smoothly increasing the secondary resistance until saturation occurs, and then slowly and smoothly decreasing the secondary resistance.</a:t>
            </a:r>
          </a:p>
          <a:p>
            <a:pPr eaLnBrk="1" hangingPunct="1"/>
            <a:endParaRPr lang="en-US" altLang="en-US" sz="2000" dirty="0"/>
          </a:p>
          <a:p>
            <a:pPr eaLnBrk="1" hangingPunct="1"/>
            <a:r>
              <a:rPr lang="en-US" altLang="en-US" sz="2000" dirty="0"/>
              <a:t>A resistance that will cause a secondary current reduction of 65% to 75% will typically put the CT into saturation.</a:t>
            </a:r>
          </a:p>
          <a:p>
            <a:pPr algn="ctr" eaLnBrk="1" hangingPunct="1"/>
            <a:endParaRPr lang="en-US" altLang="en-US" sz="2600" dirty="0"/>
          </a:p>
          <a:p>
            <a:pPr algn="ctr" eaLnBrk="1" hangingPunct="1"/>
            <a:r>
              <a:rPr lang="en-US" altLang="en-US" sz="1200" dirty="0"/>
              <a:t>*Some information has been taken from Radian Research’s Application Note 1109A: Admittance Testing Verifies CT Testing Integrity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4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has declined from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electrical fatality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each 23 fatalities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from all causes in 2003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2019 level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77997"/>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371600" y="76200"/>
            <a:ext cx="7393459" cy="1357658"/>
          </a:xfrm>
        </p:spPr>
        <p:txBody>
          <a:bodyPr/>
          <a:lstStyle/>
          <a:p>
            <a:r>
              <a:rPr lang="en-US" altLang="en-US" sz="3600" dirty="0">
                <a:solidFill>
                  <a:srgbClr val="C00000"/>
                </a:solidFill>
              </a:rPr>
              <a:t>How Dangerous is Metering?</a:t>
            </a:r>
            <a:br>
              <a:rPr lang="ru-RU" altLang="en-US" sz="3600" b="1" dirty="0">
                <a:solidFill>
                  <a:schemeClr val="bg1"/>
                </a:solidFill>
              </a:rPr>
            </a:br>
            <a:endParaRPr lang="en-US" sz="3600"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371600" y="181657"/>
            <a:ext cx="75129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600" dirty="0">
                <a:solidFill>
                  <a:srgbClr val="C00000"/>
                </a:solidFill>
              </a:rPr>
              <a:t>How Dangerous is Metering?</a:t>
            </a:r>
            <a:br>
              <a:rPr lang="en-US" altLang="en-US" sz="3600" b="1" dirty="0">
                <a:solidFill>
                  <a:schemeClr val="bg1"/>
                </a:solidFill>
              </a:rPr>
            </a:br>
            <a:endParaRPr lang="en-US" sz="3600" dirty="0"/>
          </a:p>
        </p:txBody>
      </p:sp>
    </p:spTree>
    <p:extLst>
      <p:ext uri="{BB962C8B-B14F-4D97-AF65-F5344CB8AC3E}">
        <p14:creationId xmlns:p14="http://schemas.microsoft.com/office/powerpoint/2010/main" val="259691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139" y="4454855"/>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371600" y="381000"/>
            <a:ext cx="7360507" cy="679832"/>
          </a:xfrm>
        </p:spPr>
        <p:txBody>
          <a:bodyPr/>
          <a:lstStyle/>
          <a:p>
            <a:r>
              <a:rPr lang="en-US" altLang="en-US" sz="3600" dirty="0">
                <a:solidFill>
                  <a:srgbClr val="C00000"/>
                </a:solidFill>
              </a:rPr>
              <a:t>Safety First -  PPE</a:t>
            </a:r>
            <a:br>
              <a:rPr lang="ru-RU" altLang="en-US" sz="3600" dirty="0">
                <a:solidFill>
                  <a:srgbClr val="C00000"/>
                </a:solidFill>
              </a:rPr>
            </a:br>
            <a:endParaRPr lang="en-US" sz="3600" dirty="0">
              <a:solidFill>
                <a:srgbClr val="C00000"/>
              </a:solidFill>
            </a:endParaRPr>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198438"/>
            <a:ext cx="7436117"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3914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Covering the Basics</a:t>
            </a:r>
          </a:p>
        </p:txBody>
      </p:sp>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a:xfrm>
            <a:off x="1295400" y="136525"/>
            <a:ext cx="7469659" cy="679832"/>
          </a:xfrm>
        </p:spPr>
        <p:txBody>
          <a:bodyPr/>
          <a:lstStyle/>
          <a:p>
            <a:r>
              <a:rPr lang="en-US" sz="3600" dirty="0">
                <a:solidFill>
                  <a:srgbClr val="C00000"/>
                </a:solidFill>
              </a:rPr>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862013"/>
            <a:ext cx="6477000" cy="5240409"/>
          </a:xfrm>
          <a:prstGeom prst="rect">
            <a:avLst/>
          </a:prstGeom>
        </p:spPr>
        <p:txBody>
          <a:bodyPr wrap="square">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algn="l" eaLnBrk="1" fontAlgn="auto" hangingPunct="1">
              <a:spcAft>
                <a:spcPts val="0"/>
              </a:spcAft>
              <a:defRPr/>
            </a:pPr>
            <a:r>
              <a:rPr altLang="en-US" sz="3600" dirty="0">
                <a:solidFill>
                  <a:srgbClr val="C00000"/>
                </a:solidFill>
              </a:rPr>
              <a:t>Site Verification Checklist </a:t>
            </a:r>
            <a:r>
              <a:rPr altLang="en-US" sz="3000" dirty="0">
                <a:solidFill>
                  <a:srgbClr val="C00000"/>
                </a:solidFill>
              </a:rPr>
              <a:t>(</a:t>
            </a:r>
            <a:r>
              <a:rPr altLang="en-US" sz="3000" dirty="0" err="1">
                <a:solidFill>
                  <a:srgbClr val="C00000"/>
                </a:solidFill>
              </a:rPr>
              <a:t>cont</a:t>
            </a:r>
            <a:r>
              <a:rPr altLang="en-US" sz="3000" dirty="0">
                <a:solidFill>
                  <a:srgbClr val="C00000"/>
                </a:solidFill>
              </a:rPr>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tescometering.com</a:t>
            </a:r>
            <a:endParaRPr lang="en-US" dirty="0"/>
          </a:p>
        </p:txBody>
      </p:sp>
      <p:pic>
        <p:nvPicPr>
          <p:cNvPr id="1026" name="Picture 2" descr="Value of Visual Inspection | dedicated to Project Controls">
            <a:extLst>
              <a:ext uri="{FF2B5EF4-FFF2-40B4-BE49-F238E27FC236}">
                <a16:creationId xmlns:a16="http://schemas.microsoft.com/office/drawing/2014/main" id="{483F8726-5E12-BE1D-78F9-43CE8983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5966"/>
            <a:ext cx="2590800" cy="1621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4676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295400" y="386968"/>
            <a:ext cx="7924800" cy="679832"/>
          </a:xfrm>
        </p:spPr>
        <p:txBody>
          <a:bodyPr/>
          <a:lstStyle/>
          <a:p>
            <a:r>
              <a:rPr lang="en-US" altLang="en-US" sz="3400" dirty="0">
                <a:solidFill>
                  <a:srgbClr val="C00000"/>
                </a:solidFill>
              </a:rPr>
              <a:t>Field Audits, Trouble Shooting and Testing</a:t>
            </a:r>
            <a:br>
              <a:rPr lang="ru-RU" altLang="en-US" sz="3400" dirty="0">
                <a:solidFill>
                  <a:schemeClr val="bg1"/>
                </a:solidFill>
              </a:rPr>
            </a:br>
            <a:endParaRPr lang="en-US" sz="34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371600" y="228600"/>
            <a:ext cx="8153400"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200" dirty="0">
                <a:solidFill>
                  <a:srgbClr val="C00000"/>
                </a:solidFill>
              </a:rPr>
              <a:t>Field Audits, Trouble Shooting and Testing 2</a:t>
            </a:r>
            <a:br>
              <a:rPr lang="en-US" altLang="en-US" sz="3200" dirty="0">
                <a:solidFill>
                  <a:schemeClr val="bg1"/>
                </a:solidFill>
              </a:rPr>
            </a:br>
            <a:endParaRPr lang="en-US" sz="3200" dirty="0"/>
          </a:p>
        </p:txBody>
      </p:sp>
    </p:spTree>
    <p:extLst>
      <p:ext uri="{BB962C8B-B14F-4D97-AF65-F5344CB8AC3E}">
        <p14:creationId xmlns:p14="http://schemas.microsoft.com/office/powerpoint/2010/main" val="168334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371600" y="333866"/>
            <a:ext cx="7436707" cy="679832"/>
          </a:xfrm>
        </p:spPr>
        <p:txBody>
          <a:bodyPr/>
          <a:lstStyle/>
          <a:p>
            <a:r>
              <a:rPr lang="en-US" altLang="en-US" sz="3200" dirty="0">
                <a:solidFill>
                  <a:srgbClr val="C00000"/>
                </a:solidFill>
              </a:rPr>
              <a:t>Field Audits, Trouble Shooting and Testing 3</a:t>
            </a:r>
            <a:br>
              <a:rPr lang="ru-RU" altLang="en-US" sz="3200" dirty="0">
                <a:solidFill>
                  <a:srgbClr val="C00000"/>
                </a:solidFill>
              </a:rPr>
            </a:br>
            <a:endParaRPr lang="en-US" sz="3200" dirty="0">
              <a:solidFill>
                <a:srgbClr val="C00000"/>
              </a:solidFill>
            </a:endParaRPr>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dirty="0" err="1"/>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28351" y="762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469082" y="1408113"/>
            <a:ext cx="499816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Autofit/>
          </a:bodyPr>
          <a:lstStyle/>
          <a:p>
            <a:pPr lvl="0"/>
            <a:r>
              <a:rPr lang="en-US" sz="2000" dirty="0">
                <a:cs typeface="Arial" panose="020B0604020202020204" pitchFamily="34" charset="0"/>
              </a:rPr>
              <a:t>Open line – open line side connection to the meter socket. </a:t>
            </a:r>
          </a:p>
          <a:p>
            <a:pPr lvl="0"/>
            <a:r>
              <a:rPr lang="en-US" sz="2000" dirty="0">
                <a:cs typeface="Arial" panose="020B0604020202020204" pitchFamily="34" charset="0"/>
              </a:rPr>
              <a:t>Missing neutral – missing neutral connection to the center lug in the meter socket</a:t>
            </a:r>
          </a:p>
          <a:p>
            <a:pPr lvl="0"/>
            <a:r>
              <a:rPr lang="en-US" sz="2000" dirty="0">
                <a:cs typeface="Arial" panose="020B0604020202020204" pitchFamily="34" charset="0"/>
              </a:rPr>
              <a:t>Cross phase condition – cross wiring between the test block and the meter socket. </a:t>
            </a:r>
          </a:p>
          <a:p>
            <a:pPr lvl="0"/>
            <a:r>
              <a:rPr lang="en-US" sz="2000" dirty="0">
                <a:cs typeface="Arial" panose="020B0604020202020204" pitchFamily="34" charset="0"/>
              </a:rPr>
              <a:t>Hidden jumpers line to load – diversion on both legs. </a:t>
            </a:r>
          </a:p>
          <a:p>
            <a:pPr lvl="0"/>
            <a:r>
              <a:rPr lang="en-US" sz="2000" dirty="0">
                <a:cs typeface="Arial" panose="020B0604020202020204" pitchFamily="34" charset="0"/>
              </a:rPr>
              <a:t>Dead Short - dead short phase to ground on the load side of one leg of the socket. </a:t>
            </a:r>
          </a:p>
          <a:p>
            <a:pPr lvl="0"/>
            <a:r>
              <a:rPr lang="en-US" sz="2000" dirty="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467246" y="1408112"/>
            <a:ext cx="3207672" cy="2630487"/>
          </a:xfrm>
          <a:prstGeom prst="rect">
            <a:avLst/>
          </a:prstGeom>
        </p:spPr>
      </p:pic>
      <p:sp>
        <p:nvSpPr>
          <p:cNvPr id="2" name="Footer Placeholder 1">
            <a:extLst>
              <a:ext uri="{FF2B5EF4-FFF2-40B4-BE49-F238E27FC236}">
                <a16:creationId xmlns:a16="http://schemas.microsoft.com/office/drawing/2014/main" id="{0CA2FD55-4AEA-BB07-4A92-E375381F3B66}"/>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295400" y="79676"/>
            <a:ext cx="7620000"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2800" dirty="0">
                <a:solidFill>
                  <a:srgbClr val="C00000"/>
                </a:solidFill>
                <a:latin typeface="+mj-lt"/>
              </a:rPr>
              <a:t>Backfeed, Ground Fault and 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81000" y="1268413"/>
            <a:ext cx="5562600" cy="229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59D2534-E70A-28B1-00A9-D42E697914CA}"/>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extLst>
      <p:ext uri="{BB962C8B-B14F-4D97-AF65-F5344CB8AC3E}">
        <p14:creationId xmlns:p14="http://schemas.microsoft.com/office/powerpoint/2010/main" val="18380945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a:xfrm>
            <a:off x="1371600" y="158368"/>
            <a:ext cx="7393459" cy="679832"/>
          </a:xfrm>
        </p:spPr>
        <p:txBody>
          <a:bodyPr/>
          <a:lstStyle/>
          <a:p>
            <a:r>
              <a:rPr lang="en-US" sz="3600"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50078"/>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371599" y="234568"/>
            <a:ext cx="7393459"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sz="3600"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a:xfrm>
            <a:off x="1371600" y="152400"/>
            <a:ext cx="7393459" cy="679832"/>
          </a:xfrm>
        </p:spPr>
        <p:txBody>
          <a:bodyPr/>
          <a:lstStyle/>
          <a:p>
            <a:r>
              <a:rPr lang="en-US" sz="3600"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Around the room</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0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371600" y="132444"/>
            <a:ext cx="74453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8401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3" name="Picture 2" descr="A group of metal clamps&#10;&#10;Description automatically generated">
            <a:extLst>
              <a:ext uri="{FF2B5EF4-FFF2-40B4-BE49-F238E27FC236}">
                <a16:creationId xmlns:a16="http://schemas.microsoft.com/office/drawing/2014/main" id="{B43313B5-B822-6E40-3D11-7CDDC9AE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477942"/>
            <a:ext cx="4191000" cy="285867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066800"/>
            <a:ext cx="8077200" cy="22098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r>
              <a:rPr lang="en-US" sz="3200" b="0" i="0" u="none" strike="noStrike" dirty="0">
                <a:solidFill>
                  <a:srgbClr val="212121"/>
                </a:solidFill>
                <a:effectLst/>
                <a:latin typeface="+mn-lt"/>
              </a:rPr>
              <a:t>We test and verify the sites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we are not losing money and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the sites are safe.</a:t>
            </a:r>
            <a:endParaRPr lang="en-US" altLang="en-US" sz="3200" dirty="0">
              <a:latin typeface="+mn-lt"/>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Most Importantly…</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2050" name="Picture 2" descr="Lost Stock Illustration - Download Image Now - Currency, Loss, Lost - iStock">
            <a:extLst>
              <a:ext uri="{FF2B5EF4-FFF2-40B4-BE49-F238E27FC236}">
                <a16:creationId xmlns:a16="http://schemas.microsoft.com/office/drawing/2014/main" id="{9B9C7FA3-45E6-9AFF-9E32-0441839CC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2" t="11940" r="25490"/>
          <a:stretch/>
        </p:blipFill>
        <p:spPr bwMode="auto">
          <a:xfrm>
            <a:off x="1143000" y="2951324"/>
            <a:ext cx="2300612" cy="30755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fety Manager: Job Description, Salary, Skills, &amp; More">
            <a:extLst>
              <a:ext uri="{FF2B5EF4-FFF2-40B4-BE49-F238E27FC236}">
                <a16:creationId xmlns:a16="http://schemas.microsoft.com/office/drawing/2014/main" id="{1F561B02-019C-D04C-B57C-9A8715CDE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51325"/>
            <a:ext cx="4191000" cy="307558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lose with solid fill">
            <a:extLst>
              <a:ext uri="{FF2B5EF4-FFF2-40B4-BE49-F238E27FC236}">
                <a16:creationId xmlns:a16="http://schemas.microsoft.com/office/drawing/2014/main" id="{E51CD795-97EB-563A-FF8E-05744972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337" y="3230880"/>
            <a:ext cx="2077876" cy="2077876"/>
          </a:xfrm>
          <a:prstGeom prst="rect">
            <a:avLst/>
          </a:prstGeom>
        </p:spPr>
      </p:pic>
      <p:pic>
        <p:nvPicPr>
          <p:cNvPr id="8" name="Graphic 7" descr="Checkmark with solid fill">
            <a:extLst>
              <a:ext uri="{FF2B5EF4-FFF2-40B4-BE49-F238E27FC236}">
                <a16:creationId xmlns:a16="http://schemas.microsoft.com/office/drawing/2014/main" id="{689BE1F0-4BD7-E2F3-72F7-347BE8FF5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8784" y="3424881"/>
            <a:ext cx="1814188" cy="1814188"/>
          </a:xfrm>
          <a:prstGeom prst="rect">
            <a:avLst/>
          </a:prstGeom>
        </p:spPr>
      </p:pic>
    </p:spTree>
    <p:extLst>
      <p:ext uri="{BB962C8B-B14F-4D97-AF65-F5344CB8AC3E}">
        <p14:creationId xmlns:p14="http://schemas.microsoft.com/office/powerpoint/2010/main" val="1619167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68139"/>
            <a:ext cx="8501449" cy="679832"/>
          </a:xfrm>
          <a:noFill/>
        </p:spPr>
        <p:txBody>
          <a:bodyPr anchor="ctr"/>
          <a:lstStyle/>
          <a:p>
            <a:pPr algn="l" eaLnBrk="1" hangingPunct="1"/>
            <a:r>
              <a:rPr lang="en-US" altLang="en-US" sz="3600"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78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3603A8-CF95-D537-5408-8E0B79B07955}"/>
              </a:ext>
            </a:extLst>
          </p:cNvPr>
          <p:cNvSpPr txBox="1"/>
          <p:nvPr/>
        </p:nvSpPr>
        <p:spPr>
          <a:xfrm>
            <a:off x="423134" y="1161608"/>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Perry Lawton</a:t>
            </a:r>
          </a:p>
          <a:p>
            <a:r>
              <a:rPr lang="en-US" i="1" dirty="0">
                <a:latin typeface="Arial" panose="020B0604020202020204" pitchFamily="34" charset="0"/>
                <a:cs typeface="Arial" panose="020B0604020202020204" pitchFamily="34" charset="0"/>
              </a:rPr>
              <a:t>Northeastern Regional Sales Manager</a:t>
            </a:r>
          </a:p>
          <a:p>
            <a:r>
              <a:rPr lang="en-US" dirty="0" err="1">
                <a:solidFill>
                  <a:srgbClr val="C00000"/>
                </a:solidFill>
                <a:latin typeface="Arial" panose="020B0604020202020204" pitchFamily="34" charset="0"/>
                <a:cs typeface="Arial" panose="020B0604020202020204" pitchFamily="34" charset="0"/>
              </a:rPr>
              <a:t>perry.lawton@tescometering.com</a:t>
            </a:r>
            <a:endParaRPr lang="en-US"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4B1E78-07F4-4A01-5A1C-FEBE31C885F7}"/>
              </a:ext>
            </a:extLst>
          </p:cNvPr>
          <p:cNvSpPr txBox="1"/>
          <p:nvPr/>
        </p:nvSpPr>
        <p:spPr>
          <a:xfrm>
            <a:off x="463475" y="2219104"/>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Rob Reese</a:t>
            </a:r>
          </a:p>
          <a:p>
            <a:r>
              <a:rPr lang="en-US" i="1" dirty="0">
                <a:latin typeface="Arial" panose="020B0604020202020204" pitchFamily="34" charset="0"/>
                <a:cs typeface="Arial" panose="020B0604020202020204" pitchFamily="34" charset="0"/>
              </a:rPr>
              <a:t>Midwest Regional Sales Manager</a:t>
            </a:r>
          </a:p>
          <a:p>
            <a:r>
              <a:rPr lang="en-US" dirty="0">
                <a:solidFill>
                  <a:srgbClr val="C00000"/>
                </a:solidFill>
                <a:latin typeface="Arial" panose="020B0604020202020204" pitchFamily="34" charset="0"/>
                <a:cs typeface="Arial" panose="020B0604020202020204" pitchFamily="34" charset="0"/>
              </a:rPr>
              <a:t>rob.reese@tescometering.com</a:t>
            </a:r>
          </a:p>
        </p:txBody>
      </p:sp>
      <p:sp>
        <p:nvSpPr>
          <p:cNvPr id="7" name="Rectangle 5">
            <a:extLst>
              <a:ext uri="{FF2B5EF4-FFF2-40B4-BE49-F238E27FC236}">
                <a16:creationId xmlns:a16="http://schemas.microsoft.com/office/drawing/2014/main" id="{FA1F08B5-D7F0-2314-D3B9-CEC3FF21981B}"/>
              </a:ext>
            </a:extLst>
          </p:cNvPr>
          <p:cNvSpPr>
            <a:spLocks noGrp="1" noChangeArrowheads="1"/>
          </p:cNvSpPr>
          <p:nvPr>
            <p:ph idx="1"/>
          </p:nvPr>
        </p:nvSpPr>
        <p:spPr>
          <a:xfrm>
            <a:off x="628650" y="2895600"/>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Tree>
    <p:extLst>
      <p:ext uri="{BB962C8B-B14F-4D97-AF65-F5344CB8AC3E}">
        <p14:creationId xmlns:p14="http://schemas.microsoft.com/office/powerpoint/2010/main" val="175250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371600" y="136525"/>
            <a:ext cx="73691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371600" y="152400"/>
            <a:ext cx="7313613" cy="701675"/>
          </a:xfrm>
        </p:spPr>
        <p:txBody>
          <a:bodyPr/>
          <a:lstStyle/>
          <a:p>
            <a:pPr eaLnBrk="1" fontAlgn="auto" hangingPunct="1">
              <a:spcAft>
                <a:spcPts val="0"/>
              </a:spcAft>
              <a:defRPr/>
            </a:pPr>
            <a:r>
              <a:rPr altLang="en-US" sz="3600" dirty="0"/>
              <a:t>Periodic Site Inspections…..</a:t>
            </a:r>
          </a:p>
        </p:txBody>
      </p:sp>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47" y="2514600"/>
            <a:ext cx="3424283" cy="25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7253" y="15240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Ratio, Burden, and Admittance</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47" y="2527005"/>
            <a:ext cx="3304239" cy="25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C8A50CCA-9640-55A3-AA0A-F31662182EBA}"/>
              </a:ext>
            </a:extLst>
          </p:cNvPr>
          <p:cNvSpPr>
            <a:spLocks noGrp="1"/>
          </p:cNvSpPr>
          <p:nvPr>
            <p:ph type="title"/>
          </p:nvPr>
        </p:nvSpPr>
        <p:spPr/>
        <p:txBody>
          <a:bodyPr/>
          <a:lstStyle/>
          <a:p>
            <a:r>
              <a:rPr lang="en-US" dirty="0">
                <a:solidFill>
                  <a:srgbClr val="C00000"/>
                </a:solidFill>
              </a:rPr>
              <a:t>Ct Testing</a:t>
            </a:r>
          </a:p>
        </p:txBody>
      </p:sp>
      <p:sp>
        <p:nvSpPr>
          <p:cNvPr id="5" name="Footer Placeholder 4">
            <a:extLst>
              <a:ext uri="{FF2B5EF4-FFF2-40B4-BE49-F238E27FC236}">
                <a16:creationId xmlns:a16="http://schemas.microsoft.com/office/drawing/2014/main" id="{5E9B239D-F4E7-D6B4-4FBD-91A8C12CAF1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tescometering.com</a:t>
            </a:r>
            <a:endParaRPr lang="en-US" dirty="0"/>
          </a:p>
        </p:txBody>
      </p:sp>
      <p:sp>
        <p:nvSpPr>
          <p:cNvPr id="6" name="Slide Number Placeholder 5">
            <a:extLst>
              <a:ext uri="{FF2B5EF4-FFF2-40B4-BE49-F238E27FC236}">
                <a16:creationId xmlns:a16="http://schemas.microsoft.com/office/drawing/2014/main" id="{FDE489A4-0BA6-3EC8-65D9-2F43603295C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9</a:t>
            </a:fld>
            <a:endParaRPr lang="en-US" dirty="0"/>
          </a:p>
        </p:txBody>
      </p:sp>
    </p:spTree>
    <p:extLst>
      <p:ext uri="{BB962C8B-B14F-4D97-AF65-F5344CB8AC3E}">
        <p14:creationId xmlns:p14="http://schemas.microsoft.com/office/powerpoint/2010/main" val="1962335948"/>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Template>
  <TotalTime>6595</TotalTime>
  <Words>2791</Words>
  <Application>Microsoft Office PowerPoint</Application>
  <PresentationFormat>On-screen Show (4:3)</PresentationFormat>
  <Paragraphs>399</Paragraphs>
  <Slides>51</Slides>
  <Notes>5</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Times New Roman</vt:lpstr>
      <vt:lpstr>Calibri</vt:lpstr>
      <vt:lpstr>Arial</vt:lpstr>
      <vt:lpstr>AvantGarde</vt:lpstr>
      <vt:lpstr>TESCO Template</vt:lpstr>
      <vt:lpstr>Chart</vt:lpstr>
      <vt:lpstr>Site Verification and Safety</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Ct Testing</vt:lpstr>
      <vt:lpstr>Example Application</vt:lpstr>
      <vt:lpstr>Faceplate Specifications</vt:lpstr>
      <vt:lpstr>Faceplate Specifications</vt:lpstr>
      <vt:lpstr>CT’s Ratio</vt:lpstr>
      <vt:lpstr>Faceplate Specifications</vt:lpstr>
      <vt:lpstr>CT’s – Functions and Terminology</vt:lpstr>
      <vt:lpstr>Faceplate Specifications</vt:lpstr>
      <vt:lpstr>Faceplate Specifications</vt:lpstr>
      <vt:lpstr>Burden Rating</vt:lpstr>
      <vt:lpstr>Ratio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De-magnetization</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3 </vt:lpstr>
      <vt:lpstr>Once the box is Open: Issues to Look For</vt:lpstr>
      <vt:lpstr>Backfeed, Ground Fault and other Issues to Look For</vt:lpstr>
      <vt:lpstr>Tools</vt:lpstr>
      <vt:lpstr>PowerPoint Presentation</vt:lpstr>
      <vt:lpstr>Summary</vt:lpstr>
      <vt:lpstr>Around the room</vt:lpstr>
      <vt:lpstr>Most Importantly…</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Perry Lawton</cp:lastModifiedBy>
  <cp:revision>122</cp:revision>
  <cp:lastPrinted>2004-05-03T19:12:21Z</cp:lastPrinted>
  <dcterms:created xsi:type="dcterms:W3CDTF">2004-03-09T01:40:14Z</dcterms:created>
  <dcterms:modified xsi:type="dcterms:W3CDTF">2024-03-05T12:57:38Z</dcterms:modified>
</cp:coreProperties>
</file>