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7" r:id="rId4"/>
  </p:sldMasterIdLst>
  <p:notesMasterIdLst>
    <p:notesMasterId r:id="rId31"/>
  </p:notesMasterIdLst>
  <p:handoutMasterIdLst>
    <p:handoutMasterId r:id="rId32"/>
  </p:handoutMasterIdLst>
  <p:sldIdLst>
    <p:sldId id="256" r:id="rId5"/>
    <p:sldId id="443" r:id="rId6"/>
    <p:sldId id="464" r:id="rId7"/>
    <p:sldId id="444" r:id="rId8"/>
    <p:sldId id="445" r:id="rId9"/>
    <p:sldId id="446" r:id="rId10"/>
    <p:sldId id="447" r:id="rId11"/>
    <p:sldId id="463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02" r:id="rId23"/>
    <p:sldId id="403" r:id="rId24"/>
    <p:sldId id="405" r:id="rId25"/>
    <p:sldId id="394" r:id="rId26"/>
    <p:sldId id="395" r:id="rId27"/>
    <p:sldId id="406" r:id="rId28"/>
    <p:sldId id="407" r:id="rId29"/>
    <p:sldId id="421" r:id="rId30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E8BF11D-70EE-4B1A-9791-1DD230BD97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267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3E6DDF0-1D55-4C73-9775-6A02CCEAADA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926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tower&#10;&#10;Description automatically generated">
            <a:extLst>
              <a:ext uri="{FF2B5EF4-FFF2-40B4-BE49-F238E27FC236}">
                <a16:creationId xmlns:a16="http://schemas.microsoft.com/office/drawing/2014/main" id="{F77047B3-F3DD-E46C-8FBD-2018A2CC3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174" y="1952367"/>
            <a:ext cx="7071826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174" y="3509965"/>
            <a:ext cx="6664318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2069" y="5125109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2069" y="5396270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2069" y="5667431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/>
        </p:nvSpPr>
        <p:spPr>
          <a:xfrm>
            <a:off x="2072175" y="762002"/>
            <a:ext cx="6690826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132B8EE0-4316-6E15-B655-0C0C7CE5E3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24" y="259191"/>
            <a:ext cx="2327325" cy="14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21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472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84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A353B2-C062-79CA-F59C-479A9B792025}"/>
              </a:ext>
            </a:extLst>
          </p:cNvPr>
          <p:cNvSpPr/>
          <p:nvPr userDrawn="1"/>
        </p:nvSpPr>
        <p:spPr>
          <a:xfrm>
            <a:off x="1447800" y="685800"/>
            <a:ext cx="73914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C68E7F-86AA-53DE-377A-4D3B7104DFC9}"/>
              </a:ext>
            </a:extLst>
          </p:cNvPr>
          <p:cNvSpPr/>
          <p:nvPr userDrawn="1"/>
        </p:nvSpPr>
        <p:spPr>
          <a:xfrm>
            <a:off x="1504950" y="762000"/>
            <a:ext cx="7258050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C2075258-1E0B-91FE-FBD6-6AE1E6539F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191"/>
            <a:ext cx="2327325" cy="1422015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490E8174-B0A8-E4F0-DFB1-C294C4066E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5401933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8366BA2-3B08-D87C-8525-EC53E5C92F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673094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2917F9E-3934-5CAA-A47A-D6207351C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944255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FD01F9D3-AE84-0133-5B79-E6C5587F26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5444522"/>
            <a:ext cx="2795649" cy="8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92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792" y="116205"/>
            <a:ext cx="7208107" cy="679832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6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174" y="570261"/>
            <a:ext cx="7071826" cy="3442130"/>
          </a:xfr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609" y="4566676"/>
            <a:ext cx="632397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2018" y="6356352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/>
        </p:nvSpPr>
        <p:spPr>
          <a:xfrm>
            <a:off x="1504951" y="723016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4253BDD9-DF78-0B89-3365-C93D4DA76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77" y="259192"/>
            <a:ext cx="2327325" cy="1422015"/>
          </a:xfrm>
          <a:prstGeom prst="rect">
            <a:avLst/>
          </a:prstGeom>
        </p:spPr>
      </p:pic>
      <p:pic>
        <p:nvPicPr>
          <p:cNvPr id="6" name="Picture 5" descr="A building with a tower&#10;&#10;Description automatically generated">
            <a:extLst>
              <a:ext uri="{FF2B5EF4-FFF2-40B4-BE49-F238E27FC236}">
                <a16:creationId xmlns:a16="http://schemas.microsoft.com/office/drawing/2014/main" id="{5BFA177E-4D12-6311-2BA3-00768C94FD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8533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74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2" y="172088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740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55246"/>
            <a:ext cx="695839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8016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43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175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0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0687" y="-19688"/>
            <a:ext cx="7354884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7" y="861383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02A30527-4564-A866-22F6-180AC8AB0A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1" y="178915"/>
            <a:ext cx="1027088" cy="627559"/>
          </a:xfrm>
          <a:prstGeom prst="rect">
            <a:avLst/>
          </a:prstGeom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AD5D4EFA-1C7B-30A8-EC7D-780742A12D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900" dirty="0">
              <a:solidFill>
                <a:schemeClr val="tx1"/>
              </a:solidFill>
              <a:latin typeface="AvantGarde"/>
            </a:endParaRPr>
          </a:p>
        </p:txBody>
      </p:sp>
    </p:spTree>
    <p:extLst>
      <p:ext uri="{BB962C8B-B14F-4D97-AF65-F5344CB8AC3E}">
        <p14:creationId xmlns:p14="http://schemas.microsoft.com/office/powerpoint/2010/main" val="403549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69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small" dirty="0" smtClean="0"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3B5F18-9223-4EA5-8186-9DCC7A37A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2937580"/>
            <a:ext cx="7086600" cy="1557595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+mj-lt"/>
                <a:cs typeface="Arial"/>
              </a:rPr>
              <a:t>Intro to Transformer Rated Metering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BE897-AE03-22CD-1EF0-57BDB2219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PREA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EC5E0-53CE-FF56-D489-0C01B7319A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March 5, 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1183BB-DFAD-4E91-C1FD-47FE8EA9FF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Rob Reese, TESCO</a:t>
            </a:r>
          </a:p>
        </p:txBody>
      </p:sp>
      <p:pic>
        <p:nvPicPr>
          <p:cNvPr id="8" name="Picture 2" descr="Home">
            <a:extLst>
              <a:ext uri="{FF2B5EF4-FFF2-40B4-BE49-F238E27FC236}">
                <a16:creationId xmlns:a16="http://schemas.microsoft.com/office/drawing/2014/main" id="{9869840F-B5FE-5CF6-2CFA-8FAE8FCB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56" y="4715381"/>
            <a:ext cx="3036131" cy="20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6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11484-DF24-9BE9-EEE1-F13013B60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099EF3A2-8AC9-71AD-18B0-A287BD3A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C05ACA90-F0CD-D5D3-D3D1-1FEF5F211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Meter</a:t>
            </a:r>
          </a:p>
        </p:txBody>
      </p:sp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ECE84DA0-2B7F-2475-146E-249A5CD1B3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B06D0008-9C35-5411-51BB-DF33AA82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1672002" cy="14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24CA9BF-E4AB-709A-0BE2-6EC2E8E72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1E5BE47-C0A1-D7FC-EDED-3AC51F029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7AD5DA-F2A6-C7BA-1CEA-847AF3AA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33ABE-5D01-B000-675A-1F8F66874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2" y="2014531"/>
            <a:ext cx="3571875" cy="424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2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DBF20-DEA6-523E-8902-BE88DC187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>
            <a:extLst>
              <a:ext uri="{FF2B5EF4-FFF2-40B4-BE49-F238E27FC236}">
                <a16:creationId xmlns:a16="http://schemas.microsoft.com/office/drawing/2014/main" id="{6F53F762-D393-5C83-30DA-61C7D8322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59" y="2030358"/>
            <a:ext cx="3333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52DF8294-BE65-228E-4B39-5BCBF40E4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7106B8A-3021-408C-A1A6-253C9F71A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Enclosure, Socket, Test Switch</a:t>
            </a:r>
          </a:p>
        </p:txBody>
      </p:sp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12C536AB-475E-C62A-064C-F8ACDD7B9D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0A7B8C99-70C2-0796-7530-7438C1B91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33600"/>
            <a:ext cx="206790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52795152-830F-DB65-B297-E1308309B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1905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6346ABB8-D243-5E38-D82B-23E57BBCB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56" y="4454809"/>
            <a:ext cx="13350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EE0295-E2A4-250B-E152-680267139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8A1D73-E73B-E766-0A90-67C309D9A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269DD1-1B9E-FCE2-E49E-AF286585E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3095C527-24FA-F578-1730-294888B5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38" y="2239804"/>
            <a:ext cx="3398944" cy="33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88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11D08-7B4C-656A-950F-BF18E45B9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extLst>
              <a:ext uri="{FF2B5EF4-FFF2-40B4-BE49-F238E27FC236}">
                <a16:creationId xmlns:a16="http://schemas.microsoft.com/office/drawing/2014/main" id="{58DA1719-D161-C16A-11A3-1DA5868E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77" y="1397966"/>
            <a:ext cx="4774233" cy="477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97AFA18E-B458-336B-9E15-EBBABFB70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8491D51-B53A-EBE0-3CE1-816BA379A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Enclosure, Socket, Test Switch</a:t>
            </a:r>
          </a:p>
        </p:txBody>
      </p:sp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E9A39AA0-1861-C6F0-B6AF-A0EF6BBE85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CBA5504-9E79-68F4-F0CC-C1E1B45FD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0430BD-AD2D-95A5-E64B-4B9720F63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D46DE6-D0DB-B05C-8E1B-4B4DA237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0E630AA-539B-6F7D-455D-696678C91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14512"/>
            <a:ext cx="5257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/>
              <a:t>Enclosure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Painted Steel or Aluminum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One or Two Piece Lid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Many, Many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4061538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25B49-5EEA-2E00-1725-0D5726B5E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E82C2991-D19F-71CD-35A9-B498535BB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0D2FEB4C-D2B1-6FC3-8B38-47D698B80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Enclosure, Socket, Test Switch</a:t>
            </a:r>
          </a:p>
        </p:txBody>
      </p:sp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2DFEB391-3C44-D99F-C687-2150E9D2CD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7A636A-F100-357A-CF4B-B3F5F29B3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5B93D1-B0A4-B9BC-4614-F1F8AF7BE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66D25B-0CF9-6C96-FAE8-DF564F7C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B96D7F2-E062-9251-19A5-086446480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14512"/>
            <a:ext cx="525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/>
              <a:t>Socket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Configured for Specific Form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1C9DE9-4F27-D8E7-FB86-EA39E1E93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603" y="1841175"/>
            <a:ext cx="3417296" cy="45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6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48FAE-88DA-3D2A-FE67-F149F6385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D112F5D7-981A-E06A-BB14-9B06F3CBD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2FBD1CDE-75CA-7397-4E83-0909B1809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Enclosure, Socket, Test Switch</a:t>
            </a:r>
          </a:p>
        </p:txBody>
      </p:sp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73CDA5A2-5A03-2539-D092-31BA41A679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154AE58-47C1-E1C7-03DE-556F87D12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F6A738-86C7-058E-FA06-6B53C40AD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A3BA46-480D-87BD-2EC1-66C93BEF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C259ED8-6D0C-EECA-4CBD-D2AFF4297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14512"/>
            <a:ext cx="5029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/>
              <a:t>Test Switch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Upmost Safety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Shuts the CT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Isolates the Meter from the Service During Testing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09DE35-0F28-7896-1213-9ADA2990C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399" y="2346156"/>
            <a:ext cx="3982263" cy="27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47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062E7-5468-6ED5-A619-862A6EC8C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extLst>
              <a:ext uri="{FF2B5EF4-FFF2-40B4-BE49-F238E27FC236}">
                <a16:creationId xmlns:a16="http://schemas.microsoft.com/office/drawing/2014/main" id="{594D2D45-C008-9B79-E782-ACF59BBB7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3697677"/>
            <a:ext cx="2684253" cy="268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>
            <a:extLst>
              <a:ext uri="{FF2B5EF4-FFF2-40B4-BE49-F238E27FC236}">
                <a16:creationId xmlns:a16="http://schemas.microsoft.com/office/drawing/2014/main" id="{4BB5789C-4D01-94F3-D3E6-4C5AEA386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59" y="2030358"/>
            <a:ext cx="3333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BB452357-D5B9-F540-2820-0A622C2E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6AF5C1EE-EF65-6288-B2ED-AD36013A2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PT/VT –Voltage Transformer</a:t>
            </a:r>
          </a:p>
        </p:txBody>
      </p:sp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22598AF0-B24F-CBC3-A084-384FE0970B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A5400DA4-715C-75DE-5FFF-9E0117F5D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69" y="2667000"/>
            <a:ext cx="367626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FF78DD65-F66F-FB64-643A-5D97308E5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1905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14365A92-80CC-F63A-12B1-A2B035E2E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56" y="4454809"/>
            <a:ext cx="13350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4886B1-D779-1A4A-0F25-5A9CBA397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C6E1E7-2092-0EAC-7E44-084CB8B7D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6DEB57C-6DDC-1D51-4479-0B17AF1A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DCA80-0263-B4E9-529A-DD8D533C2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BFDF5A56-24A9-14B9-3765-CE4B0714C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1FC5F6E-150E-79CF-FFB6-B98A0C7C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PT/VT –Voltage Transformer</a:t>
            </a:r>
          </a:p>
        </p:txBody>
      </p:sp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6B452175-F093-A945-04CC-38DF665258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7AEC9071-89C4-3433-B34F-D368502C7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84831"/>
            <a:ext cx="367626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442B0C-2BFD-FCA6-A859-DDDBAA21A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6B7824-85FC-BB7F-85A1-78B6A87B1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2F5AE68-57C2-390F-3761-14A6DC9A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6339BAA-6142-417D-2897-462CC292A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1" y="2765540"/>
            <a:ext cx="502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/>
              <a:t>PT/VT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Scales Down the Voltage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4:1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480V:120V</a:t>
            </a:r>
          </a:p>
        </p:txBody>
      </p:sp>
    </p:spTree>
    <p:extLst>
      <p:ext uri="{BB962C8B-B14F-4D97-AF65-F5344CB8AC3E}">
        <p14:creationId xmlns:p14="http://schemas.microsoft.com/office/powerpoint/2010/main" val="4187672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AA844-DDB6-23CD-29FA-1DC2C9457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extLst>
              <a:ext uri="{FF2B5EF4-FFF2-40B4-BE49-F238E27FC236}">
                <a16:creationId xmlns:a16="http://schemas.microsoft.com/office/drawing/2014/main" id="{5A3AB00A-C0E9-2E1A-B60E-292755E95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3697677"/>
            <a:ext cx="2684253" cy="268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>
            <a:extLst>
              <a:ext uri="{FF2B5EF4-FFF2-40B4-BE49-F238E27FC236}">
                <a16:creationId xmlns:a16="http://schemas.microsoft.com/office/drawing/2014/main" id="{D3E591FC-75BE-56A9-8FB3-B398D6E73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59" y="2030358"/>
            <a:ext cx="3333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19D29B3F-BDF4-A1B9-2EDF-93E4FDCFE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CF45652F-98E0-348C-FACA-F957FC1FD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CT – Current Transformer</a:t>
            </a:r>
          </a:p>
        </p:txBody>
      </p:sp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86F6636B-9653-5C79-FC21-28DDE6D535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43E80F3C-2251-5450-3221-B104CCA91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33600"/>
            <a:ext cx="206790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7A214CA0-F5B7-8B34-2D36-993439CF3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22" y="2531938"/>
            <a:ext cx="3539213" cy="274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0A70E8CC-EBE2-7942-43FD-065FA3E9F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56" y="4454809"/>
            <a:ext cx="13350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DC8775-96DC-DF14-8D56-7B3715079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963E94-3F1C-1FEA-51C1-9CF6F7007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F2A4ACC-950E-FFF6-7C29-3BB945AE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49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B5733-116D-99BF-4722-8FFF2E1E0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95983C30-F210-6388-42C3-BD4424823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37DC812-BE08-6070-8AF3-6D2EF388A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CT – Current Transformer</a:t>
            </a:r>
          </a:p>
        </p:txBody>
      </p:sp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12C6FF81-C78F-D84B-6B7A-9119F3AEEE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6CD930D0-38D3-28F4-7D3B-FB6B33A39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08264"/>
            <a:ext cx="3539213" cy="274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0232B1E-AED6-9DFC-DAF1-9189B075E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53851D-4E9E-8048-0379-D7C09F039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F03F71-BA29-1A75-D24F-AD46454DD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CAAE220-63F3-3FE1-A880-F7155BB64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1" y="2765540"/>
            <a:ext cx="502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/>
              <a:t>CT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Scales Down the Current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400:5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dirty="0"/>
              <a:t>800A:10A</a:t>
            </a:r>
          </a:p>
        </p:txBody>
      </p:sp>
    </p:spTree>
    <p:extLst>
      <p:ext uri="{BB962C8B-B14F-4D97-AF65-F5344CB8AC3E}">
        <p14:creationId xmlns:p14="http://schemas.microsoft.com/office/powerpoint/2010/main" val="2044224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92" y="1235901"/>
            <a:ext cx="628701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Faceplate Specifications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683653-6CC5-422B-9454-509A8F82C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ED7B3D-AF48-483D-8174-77704B0A3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Self-Contained vs. Transformer-Rated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77800" y="16129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1S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6019801" y="1996850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674244" y="2421507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737340" y="2859657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4S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32177" y="4850471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239829" y="5207029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6S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364302" y="5440931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9S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377272" y="2399281"/>
            <a:ext cx="7921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12S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69266" y="5746158"/>
            <a:ext cx="91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15S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126802" y="5301876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16S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164902" y="3154931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25S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297502" y="399313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45S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196642" y="33270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10S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169434" y="4455094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11S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4588534" y="609838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13S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840302" y="140233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14S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8126802" y="1391279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17S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438400" y="609838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24S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7441002" y="4455094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32S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4705710" y="13716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39S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726002" y="4839913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26S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7288602" y="2458812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35S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331234" y="3588587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46S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6294409" y="5819549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56S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5125529" y="3912168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66S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849702" y="3588588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76S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46D683-46BE-6407-1347-4EB55A0D6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67F44E9-E330-3F3F-26CE-B4EB1F6EE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57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553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val 6"/>
          <p:cNvSpPr>
            <a:spLocks noChangeArrowheads="1"/>
          </p:cNvSpPr>
          <p:nvPr/>
        </p:nvSpPr>
        <p:spPr bwMode="auto">
          <a:xfrm>
            <a:off x="5334000" y="2852871"/>
            <a:ext cx="1828800" cy="990600"/>
          </a:xfrm>
          <a:prstGeom prst="ellipse">
            <a:avLst/>
          </a:prstGeom>
          <a:noFill/>
          <a:ln w="920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315200" y="3027496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0000"/>
                </a:solidFill>
              </a:rPr>
              <a:t>Ratio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7ADC51-B745-4A92-ABFE-DFFCB9D9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152400"/>
            <a:ext cx="7208107" cy="679832"/>
          </a:xfrm>
        </p:spPr>
        <p:txBody>
          <a:bodyPr/>
          <a:lstStyle/>
          <a:p>
            <a:r>
              <a:rPr lang="en-US" dirty="0"/>
              <a:t>Faceplate Specifications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4D1815-4762-4837-9DC7-74DD5EC32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52DAB8-5FB2-4B39-94FF-E54801778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6553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Oval 6"/>
          <p:cNvSpPr>
            <a:spLocks noChangeArrowheads="1"/>
          </p:cNvSpPr>
          <p:nvPr/>
        </p:nvSpPr>
        <p:spPr bwMode="auto">
          <a:xfrm>
            <a:off x="1676400" y="4416425"/>
            <a:ext cx="914400" cy="533400"/>
          </a:xfrm>
          <a:prstGeom prst="ellipse">
            <a:avLst/>
          </a:prstGeom>
          <a:noFill/>
          <a:ln w="920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7162800" y="3193709"/>
            <a:ext cx="175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FF0000"/>
                </a:solidFill>
              </a:rPr>
              <a:t>Thermal factor</a:t>
            </a:r>
          </a:p>
        </p:txBody>
      </p:sp>
      <p:sp>
        <p:nvSpPr>
          <p:cNvPr id="2" name="Down Arrow 1"/>
          <p:cNvSpPr/>
          <p:nvPr/>
        </p:nvSpPr>
        <p:spPr bwMode="auto">
          <a:xfrm rot="4746480">
            <a:off x="4917440" y="1905842"/>
            <a:ext cx="208074" cy="463156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354C67-2CD1-4354-8446-4826669D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Faceplate Specifications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8E028-0E54-4493-A545-210BAD44C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2A205-C5F7-47DF-8332-C26199ED6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CT’s – Functions and Terminology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EBF26-1B48-462B-BDB1-EBCBDC547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804ACA-FEA4-4A4E-80F6-A24DBE65E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22</a:t>
            </a:fld>
            <a:endParaRPr lang="en-US" dirty="0"/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457200" y="1447800"/>
            <a:ext cx="8153400" cy="392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Thermal Rating factor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A value representing the amount by which the primary current can be increased without exceeding the allowable temperature rise.</a:t>
            </a:r>
          </a:p>
          <a:p>
            <a:pPr algn="ctr" eaLnBrk="1" hangingPunct="1"/>
            <a:r>
              <a:rPr lang="en-US" altLang="en-US" sz="2800" dirty="0"/>
              <a:t>For instance, a RF of 4.0 at 30</a:t>
            </a:r>
            <a:r>
              <a:rPr lang="en-US" altLang="en-US" sz="2800" dirty="0">
                <a:cs typeface="Arial" pitchFamily="34" charset="0"/>
              </a:rPr>
              <a:t>° ambient on a 400:5 ratio CT would allow for a primary current up to 1600A.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4893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Faceplate Specifications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52EB50-D5C0-422B-8CC3-FF1B321EC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9915F2-F5C0-4BED-A037-0AE775FCE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23</a:t>
            </a:fld>
            <a:endParaRPr lang="en-US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4273" y="150891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Accuracy Classifications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0999" y="2052044"/>
            <a:ext cx="8382001" cy="158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cs typeface="Arial" pitchFamily="34" charset="0"/>
              </a:rPr>
              <a:t>All CT’s fall within an accuracy class.</a:t>
            </a:r>
          </a:p>
          <a:p>
            <a:pPr algn="ctr" eaLnBrk="1" hangingPunct="1"/>
            <a:r>
              <a:rPr lang="en-US" altLang="en-US" sz="2400" dirty="0">
                <a:cs typeface="Arial" pitchFamily="34" charset="0"/>
              </a:rPr>
              <a:t>IEEE Standards have defined accuracy classes.</a:t>
            </a:r>
          </a:p>
          <a:p>
            <a:pPr algn="ctr" eaLnBrk="1" hangingPunct="1"/>
            <a:endParaRPr lang="en-US" altLang="en-US" sz="3200" dirty="0">
              <a:cs typeface="Arial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3434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87" y="3523716"/>
            <a:ext cx="39433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07" y="1524000"/>
            <a:ext cx="61856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Oval 6"/>
          <p:cNvSpPr>
            <a:spLocks noChangeArrowheads="1"/>
          </p:cNvSpPr>
          <p:nvPr/>
        </p:nvSpPr>
        <p:spPr bwMode="auto">
          <a:xfrm>
            <a:off x="2800350" y="4495800"/>
            <a:ext cx="1828800" cy="457200"/>
          </a:xfrm>
          <a:prstGeom prst="ellipse">
            <a:avLst/>
          </a:prstGeom>
          <a:noFill/>
          <a:ln w="920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77568" y="3300662"/>
            <a:ext cx="175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FF0000"/>
                </a:solidFill>
              </a:rPr>
              <a:t>BurdenRating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4E097-AC05-4CE9-8317-7AE0903E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  <a:latin typeface="+mj-lt"/>
              </a:rPr>
              <a:t>Faceplate Specifications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7F0C47-77BD-4A56-A497-6832ECEDA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2D0FF-7FD4-49CC-ACA9-45855A56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19100" y="1752600"/>
            <a:ext cx="8305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.3@B0.1,B0.2</a:t>
            </a:r>
          </a:p>
          <a:p>
            <a:pPr algn="ctr" eaLnBrk="1" hangingPunct="1"/>
            <a:endParaRPr lang="en-US" altLang="en-US" sz="3200" dirty="0"/>
          </a:p>
          <a:p>
            <a:pPr algn="ctr" eaLnBrk="1" hangingPunct="1"/>
            <a:r>
              <a:rPr lang="en-US" altLang="en-US" sz="3200" dirty="0"/>
              <a:t>The burden range, present in the secondary circuit, that the manufacturer will guarantee their CT’s will still accurately function, in regards to the ratio specification.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EAFED8-70E9-4498-B0D5-9747640D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Burden Rating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772E8-EED7-447D-9363-0DD407C4B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B7EDB6-8831-4075-A11C-7C504DDF3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36522"/>
            <a:ext cx="7391400" cy="679832"/>
          </a:xfrm>
          <a:noFill/>
        </p:spPr>
        <p:txBody>
          <a:bodyPr anchor="ctr"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          </a:t>
            </a:r>
            <a:r>
              <a:rPr lang="en-US" altLang="en-US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Questions and Discussion 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Rob Reese</a:t>
            </a:r>
          </a:p>
          <a:p>
            <a:pPr algn="ctr"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Midwest Regional Sales Manager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rob.reese@tescometering.com</a:t>
            </a:r>
            <a:endParaRPr lang="en-US" altLang="en-US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en-US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en-US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215.310.8809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tescometering.com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50000"/>
                  </a:schemeClr>
                </a:solidFill>
              </a:rPr>
              <a:t>ISO 9001:2015 Certified Quality Company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accent6">
                    <a:lumMod val="50000"/>
                  </a:schemeClr>
                </a:solidFill>
              </a:rPr>
              <a:t>ISO 17025:2017 Accredited Laboratory</a:t>
            </a:r>
          </a:p>
          <a:p>
            <a:pPr algn="ctr" eaLnBrk="1" hangingPunct="1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214132-9888-47FE-B095-A818A0A2A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2FB14-BF10-4E23-ACDD-AF397ABB3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26</a:t>
            </a:fld>
            <a:endParaRPr lang="en-US" dirty="0"/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522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50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8959" y="126928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Self-Contained vs. Transformer-Rated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4902" y="1935731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4758" y="1626813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1S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974785" y="2386805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581291" y="2095214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815697" y="3518185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4S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000391" y="3044523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572000" y="5025441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6S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7090553" y="5389069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9S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543300" y="2427375"/>
            <a:ext cx="7921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12S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79777" y="5894390"/>
            <a:ext cx="91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15S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678502" y="4315259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16S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851804" y="3324643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25S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8250446" y="492710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45S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886091" y="563255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10S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047891" y="4334037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11S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10979" y="563255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13S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875527" y="181013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14S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04166" y="4563478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17S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288602" y="605830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24S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3331234" y="6057217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32S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4495800" y="1762139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39S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7412246" y="4230822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26S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8126802" y="304328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35S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045263" y="3447823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46S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623040" y="608060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56S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035255" y="472544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66S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4528150" y="268859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76S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19600" y="1348470"/>
            <a:ext cx="45719" cy="53926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595722" y="1348471"/>
            <a:ext cx="4555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TRANSFORMER RATED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8479046" y="1640530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7S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6218208" y="4003182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8S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7117870" y="2386294"/>
            <a:ext cx="7655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29S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6647010" y="1810284"/>
            <a:ext cx="817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36S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0" y="1348471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SELF-CONTAINED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2C2D2D-C5A0-5A11-6E5F-E91CEB666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31CDC3-704E-DF6D-79EB-E8F7A4F1A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2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8" y="2743200"/>
            <a:ext cx="28289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8"/>
          <p:cNvSpPr>
            <a:spLocks/>
          </p:cNvSpPr>
          <p:nvPr/>
        </p:nvSpPr>
        <p:spPr bwMode="auto">
          <a:xfrm>
            <a:off x="2895599" y="2108200"/>
            <a:ext cx="3276600" cy="3365500"/>
          </a:xfrm>
          <a:custGeom>
            <a:avLst/>
            <a:gdLst>
              <a:gd name="T0" fmla="*/ 48 w 2064"/>
              <a:gd name="T1" fmla="*/ 0 h 2120"/>
              <a:gd name="T2" fmla="*/ 336 w 2064"/>
              <a:gd name="T3" fmla="*/ 1824 h 2120"/>
              <a:gd name="T4" fmla="*/ 2064 w 2064"/>
              <a:gd name="T5" fmla="*/ 1776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2120">
                <a:moveTo>
                  <a:pt x="48" y="0"/>
                </a:moveTo>
                <a:cubicBezTo>
                  <a:pt x="24" y="764"/>
                  <a:pt x="0" y="1528"/>
                  <a:pt x="336" y="1824"/>
                </a:cubicBezTo>
                <a:cubicBezTo>
                  <a:pt x="672" y="2120"/>
                  <a:pt x="1368" y="1948"/>
                  <a:pt x="2064" y="1776"/>
                </a:cubicBezTo>
              </a:path>
            </a:pathLst>
          </a:cu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895600" y="3446761"/>
            <a:ext cx="35052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dirty="0"/>
              <a:t>Relatively Low Current</a:t>
            </a:r>
          </a:p>
          <a:p>
            <a:pPr algn="ctr"/>
            <a:r>
              <a:rPr lang="en-US" altLang="en-US" sz="2400" dirty="0"/>
              <a:t>Example: 100A</a:t>
            </a:r>
          </a:p>
        </p:txBody>
      </p:sp>
      <p:pic>
        <p:nvPicPr>
          <p:cNvPr id="10" name="Picture 10" descr="me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98" y="4432540"/>
            <a:ext cx="11557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12192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21566" y="144780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Primarily Residential</a:t>
            </a:r>
          </a:p>
          <a:p>
            <a:pPr algn="ctr"/>
            <a:r>
              <a:rPr lang="en-US" altLang="en-US" sz="3200" dirty="0"/>
              <a:t>(1S, 2S, 12S)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6FA9D6-A9E4-742F-EA21-305B561CA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Self-Contained Metering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F0B8EAC-89BA-2F78-4089-FA2D4F995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7AD66-A821-C38D-917C-843C440A6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886" y="99060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Primarily Residential</a:t>
            </a:r>
          </a:p>
          <a:p>
            <a:pPr algn="ctr"/>
            <a:r>
              <a:rPr lang="en-US" altLang="en-US" sz="3200" dirty="0"/>
              <a:t>(1S, 2S, 12S)</a:t>
            </a:r>
          </a:p>
        </p:txBody>
      </p:sp>
      <p:pic>
        <p:nvPicPr>
          <p:cNvPr id="24578" name="Picture 2" descr="How to Do Home Electrical Repairs: Tips and Guidelines | HowStuff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93" y="2203450"/>
            <a:ext cx="3091641" cy="40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Electrical Meter Base and Panel Upgrade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5017"/>
            <a:ext cx="3843866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791E8F-F7A5-16AB-FF92-FDA193BBF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Self-Contained Metering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511CEB9-3DF5-9FE5-2357-1D007E417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A09C7F-5E8C-5561-8052-7CE026268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9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-84000"/>
            <a:ext cx="8305800" cy="1096962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2286000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dirty="0"/>
              <a:t>Relatively High Current</a:t>
            </a:r>
          </a:p>
          <a:p>
            <a:pPr algn="ctr"/>
            <a:r>
              <a:rPr lang="en-US" altLang="en-US" sz="2400" dirty="0"/>
              <a:t>Example: 2000A</a:t>
            </a:r>
          </a:p>
        </p:txBody>
      </p:sp>
      <p:pic>
        <p:nvPicPr>
          <p:cNvPr id="7" name="Picture 9" descr="fa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247808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29"/>
          <p:cNvSpPr>
            <a:spLocks/>
          </p:cNvSpPr>
          <p:nvPr/>
        </p:nvSpPr>
        <p:spPr bwMode="auto">
          <a:xfrm>
            <a:off x="1905000" y="3276600"/>
            <a:ext cx="4648200" cy="317500"/>
          </a:xfrm>
          <a:custGeom>
            <a:avLst/>
            <a:gdLst>
              <a:gd name="T0" fmla="*/ 0 w 2928"/>
              <a:gd name="T1" fmla="*/ 0 h 200"/>
              <a:gd name="T2" fmla="*/ 1536 w 2928"/>
              <a:gd name="T3" fmla="*/ 192 h 200"/>
              <a:gd name="T4" fmla="*/ 2928 w 2928"/>
              <a:gd name="T5" fmla="*/ 4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Freeform 30"/>
          <p:cNvSpPr>
            <a:spLocks/>
          </p:cNvSpPr>
          <p:nvPr/>
        </p:nvSpPr>
        <p:spPr bwMode="auto">
          <a:xfrm>
            <a:off x="1905000" y="3581400"/>
            <a:ext cx="4648200" cy="317500"/>
          </a:xfrm>
          <a:custGeom>
            <a:avLst/>
            <a:gdLst>
              <a:gd name="T0" fmla="*/ 0 w 2928"/>
              <a:gd name="T1" fmla="*/ 0 h 200"/>
              <a:gd name="T2" fmla="*/ 1536 w 2928"/>
              <a:gd name="T3" fmla="*/ 192 h 200"/>
              <a:gd name="T4" fmla="*/ 2928 w 2928"/>
              <a:gd name="T5" fmla="*/ 4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Freeform 31"/>
          <p:cNvSpPr>
            <a:spLocks/>
          </p:cNvSpPr>
          <p:nvPr/>
        </p:nvSpPr>
        <p:spPr bwMode="auto">
          <a:xfrm>
            <a:off x="1905000" y="3429000"/>
            <a:ext cx="4648200" cy="317500"/>
          </a:xfrm>
          <a:custGeom>
            <a:avLst/>
            <a:gdLst>
              <a:gd name="T0" fmla="*/ 0 w 2928"/>
              <a:gd name="T1" fmla="*/ 0 h 200"/>
              <a:gd name="T2" fmla="*/ 1536 w 2928"/>
              <a:gd name="T3" fmla="*/ 192 h 200"/>
              <a:gd name="T4" fmla="*/ 2928 w 2928"/>
              <a:gd name="T5" fmla="*/ 4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1" name="Picture 8" descr="me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11557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6"/>
          <p:cNvSpPr>
            <a:spLocks noChangeArrowheads="1"/>
          </p:cNvSpPr>
          <p:nvPr/>
        </p:nvSpPr>
        <p:spPr bwMode="auto">
          <a:xfrm>
            <a:off x="3352800" y="2743200"/>
            <a:ext cx="2133600" cy="20574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4" name="Picture 20" descr="p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525" y="289560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17253" y="1371600"/>
            <a:ext cx="9144000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Primarily Commercial/Industrial</a:t>
            </a:r>
          </a:p>
          <a:p>
            <a:pPr algn="ctr"/>
            <a:r>
              <a:rPr lang="en-US" altLang="en-US" sz="3200" dirty="0"/>
              <a:t>(9S)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ED96DF3-5630-ED30-A3C2-FA956BFE1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9E5E9F1-6246-81E0-FD9A-0AC4BDA95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197"/>
            <a:ext cx="3333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-76200"/>
            <a:ext cx="8305800" cy="1096962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21566" y="1383353"/>
            <a:ext cx="9144000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Primarily Commercial/Industrial</a:t>
            </a:r>
          </a:p>
          <a:p>
            <a:pPr algn="ctr"/>
            <a:r>
              <a:rPr lang="en-US" altLang="en-US" sz="3200" dirty="0"/>
              <a:t>(9S)</a:t>
            </a:r>
          </a:p>
        </p:txBody>
      </p:sp>
      <p:pic>
        <p:nvPicPr>
          <p:cNvPr id="43010" name="Picture 2" descr="https://www.tescometering.com/wp-content/uploads/2019/01/TESCO-Transockets-Phot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621" y="1905000"/>
            <a:ext cx="3138830" cy="313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s://www.tescometering.com/wp-content/uploads/2019/01/TESCO-Transockets-Photo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62555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Electricity Mete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B51A124-D45F-BA33-73A9-05443056E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3FCFC3-FEA9-32CC-EFA2-78B7B8053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7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59" y="2030358"/>
            <a:ext cx="3333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Typical Components of an Installation</a:t>
            </a:r>
          </a:p>
        </p:txBody>
      </p:sp>
      <p:sp>
        <p:nvSpPr>
          <p:cNvPr id="2" name="AutoShape 6" descr="Electricity Mete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33600"/>
            <a:ext cx="206790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1905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3697677"/>
            <a:ext cx="2684253" cy="268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56" y="4454809"/>
            <a:ext cx="13350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837F4B-0C50-AA28-2592-C03448943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902CB1-DDC0-A75F-4035-A61AFE653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9EDBA3-9EE5-D15E-D6EC-74E1F104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08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B1442-D260-0C8D-2E6A-E42865757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>
            <a:extLst>
              <a:ext uri="{FF2B5EF4-FFF2-40B4-BE49-F238E27FC236}">
                <a16:creationId xmlns:a16="http://schemas.microsoft.com/office/drawing/2014/main" id="{B642D950-1D26-D29F-03DE-7B4ADBE4A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59" y="2030358"/>
            <a:ext cx="3333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C0B5B555-6F15-4F2D-FF37-DB0E940FB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2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09DD2D03-BA17-17F9-D126-42B1AFD45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dirty="0"/>
              <a:t>Meter</a:t>
            </a:r>
          </a:p>
        </p:txBody>
      </p:sp>
      <p:sp>
        <p:nvSpPr>
          <p:cNvPr id="2" name="AutoShape 6" descr="Electricity Metering">
            <a:extLst>
              <a:ext uri="{FF2B5EF4-FFF2-40B4-BE49-F238E27FC236}">
                <a16:creationId xmlns:a16="http://schemas.microsoft.com/office/drawing/2014/main" id="{0BE1DAB3-65E3-2135-96CD-3906342D5D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8D2C2D42-9C4A-2FE1-B8A7-E830BAE6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33600"/>
            <a:ext cx="206790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29B84CB3-2198-194C-502E-64707F170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1905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70CBC821-AAE9-AA11-E4DB-BD368EEFC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3697677"/>
            <a:ext cx="2684253" cy="268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0BAC401F-E9A4-BAD8-722A-205521BB0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09" y="2344762"/>
            <a:ext cx="4229893" cy="370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A8BE84E-D232-A4FD-D122-F9E010DC1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5FD96D-375E-7291-D8BA-611520A1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F69970-E46F-0022-0DDD-3C7B0D12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30553"/>
      </p:ext>
    </p:extLst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438EA8B65C04BA81A0809E21FF92B" ma:contentTypeVersion="16" ma:contentTypeDescription="Create a new document." ma:contentTypeScope="" ma:versionID="5e35fcddb325bbb504710d5c0b9eeddf">
  <xsd:schema xmlns:xsd="http://www.w3.org/2001/XMLSchema" xmlns:xs="http://www.w3.org/2001/XMLSchema" xmlns:p="http://schemas.microsoft.com/office/2006/metadata/properties" xmlns:ns2="8f26ee74-1c53-4b01-a982-cec1216b8a00" xmlns:ns3="865caf8b-3888-4957-b682-040f388f7b52" targetNamespace="http://schemas.microsoft.com/office/2006/metadata/properties" ma:root="true" ma:fieldsID="9ad50055fb2e25e379a2e899564cfb19" ns2:_="" ns3:_="">
    <xsd:import namespace="8f26ee74-1c53-4b01-a982-cec1216b8a00"/>
    <xsd:import namespace="865caf8b-3888-4957-b682-040f388f7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6ee74-1c53-4b01-a982-cec1216b8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ab868-c1cd-4777-b02c-d2c7bd6b6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caf8b-3888-4957-b682-040f388f7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4e4d7b-98bd-4047-8838-282fa790d938}" ma:internalName="TaxCatchAll" ma:showField="CatchAllData" ma:web="865caf8b-3888-4957-b682-040f388f7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26ee74-1c53-4b01-a982-cec1216b8a00">
      <Terms xmlns="http://schemas.microsoft.com/office/infopath/2007/PartnerControls"/>
    </lcf76f155ced4ddcb4097134ff3c332f>
    <TaxCatchAll xmlns="865caf8b-3888-4957-b682-040f388f7b52" xsi:nil="true"/>
    <SharedWithUsers xmlns="865caf8b-3888-4957-b682-040f388f7b52">
      <UserInfo>
        <DisplayName>Perry Lawton</DisplayName>
        <AccountId>44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1D7A70C-7C72-40B5-BBDF-3AF4D0E985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385A62-4CFC-426E-814C-B20CFC520DAF}">
  <ds:schemaRefs>
    <ds:schemaRef ds:uri="865caf8b-3888-4957-b682-040f388f7b52"/>
    <ds:schemaRef ds:uri="8f26ee74-1c53-4b01-a982-cec1216b8a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98E9CB1-FEBB-4992-9512-04FA50168912}">
  <ds:schemaRefs>
    <ds:schemaRef ds:uri="8f26ee74-1c53-4b01-a982-cec1216b8a00"/>
    <ds:schemaRef ds:uri="http://purl.org/dc/elements/1.1/"/>
    <ds:schemaRef ds:uri="http://schemas.microsoft.com/office/2006/documentManagement/types"/>
    <ds:schemaRef ds:uri="http://www.w3.org/XML/1998/namespace"/>
    <ds:schemaRef ds:uri="865caf8b-3888-4957-b682-040f388f7b52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TESCO Slide Template 2024 </Template>
  <TotalTime>2080</TotalTime>
  <Words>539</Words>
  <Application>Microsoft Office PowerPoint</Application>
  <PresentationFormat>On-screen Show (4:3)</PresentationFormat>
  <Paragraphs>204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Arial</vt:lpstr>
      <vt:lpstr>AvantGarde</vt:lpstr>
      <vt:lpstr>Times New Roman</vt:lpstr>
      <vt:lpstr>TESCO Template</vt:lpstr>
      <vt:lpstr>Intro to Transformer Rated Metering</vt:lpstr>
      <vt:lpstr>Self-Contained vs. Transformer-Rated</vt:lpstr>
      <vt:lpstr>Self-Contained vs. Transformer-Rated</vt:lpstr>
      <vt:lpstr>Self-Contained Metering</vt:lpstr>
      <vt:lpstr>Self-Contained Metering</vt:lpstr>
      <vt:lpstr>Transformer-Rated Metering</vt:lpstr>
      <vt:lpstr>Transformer-Rated Metering</vt:lpstr>
      <vt:lpstr>Transformer-Rated Metering</vt:lpstr>
      <vt:lpstr>Transformer-Rated Metering</vt:lpstr>
      <vt:lpstr>Transformer-Rated Metering</vt:lpstr>
      <vt:lpstr>Transformer-Rated Metering</vt:lpstr>
      <vt:lpstr>Transformer-Rated Metering</vt:lpstr>
      <vt:lpstr>Transformer-Rated Metering</vt:lpstr>
      <vt:lpstr>Transformer-Rated Metering</vt:lpstr>
      <vt:lpstr>Transformer-Rated Metering</vt:lpstr>
      <vt:lpstr>Transformer-Rated Metering</vt:lpstr>
      <vt:lpstr>Transformer-Rated Metering</vt:lpstr>
      <vt:lpstr>Transformer-Rated Metering</vt:lpstr>
      <vt:lpstr>Faceplate Specifications</vt:lpstr>
      <vt:lpstr>Faceplate Specifications</vt:lpstr>
      <vt:lpstr>Faceplate Specifications</vt:lpstr>
      <vt:lpstr>CT’s – Functions and Terminology</vt:lpstr>
      <vt:lpstr>Faceplate Specifications</vt:lpstr>
      <vt:lpstr>Faceplate Specifications</vt:lpstr>
      <vt:lpstr>Burden Rating</vt:lpstr>
      <vt:lpstr>              Questions and Discussion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Rob Reese</cp:lastModifiedBy>
  <cp:revision>114</cp:revision>
  <cp:lastPrinted>2004-05-03T19:12:21Z</cp:lastPrinted>
  <dcterms:created xsi:type="dcterms:W3CDTF">2004-03-09T01:40:14Z</dcterms:created>
  <dcterms:modified xsi:type="dcterms:W3CDTF">2024-03-03T17:07:18Z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0x0101003B2438EA8B65C04BA81A0809E21FF92B</vt:lpwstr>
  </property>
  <property fmtid="{D5CDD505-2E9C-101B-9397-08002B2CF9AE}" pid="3" name="MediaServiceImageTags">
    <vt:lpwstr/>
  </property>
</Properties>
</file>