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7" r:id="rId4"/>
  </p:sldMasterIdLst>
  <p:notesMasterIdLst>
    <p:notesMasterId r:id="rId30"/>
  </p:notesMasterIdLst>
  <p:handoutMasterIdLst>
    <p:handoutMasterId r:id="rId31"/>
  </p:handoutMasterIdLst>
  <p:sldIdLst>
    <p:sldId id="256" r:id="rId5"/>
    <p:sldId id="416" r:id="rId6"/>
    <p:sldId id="417" r:id="rId7"/>
    <p:sldId id="419" r:id="rId8"/>
    <p:sldId id="465" r:id="rId9"/>
    <p:sldId id="390" r:id="rId10"/>
    <p:sldId id="392" r:id="rId11"/>
    <p:sldId id="466" r:id="rId12"/>
    <p:sldId id="467" r:id="rId13"/>
    <p:sldId id="468" r:id="rId14"/>
    <p:sldId id="396" r:id="rId15"/>
    <p:sldId id="418" r:id="rId16"/>
    <p:sldId id="474" r:id="rId17"/>
    <p:sldId id="469" r:id="rId18"/>
    <p:sldId id="400" r:id="rId19"/>
    <p:sldId id="470" r:id="rId20"/>
    <p:sldId id="401" r:id="rId21"/>
    <p:sldId id="471" r:id="rId22"/>
    <p:sldId id="472" r:id="rId23"/>
    <p:sldId id="404" r:id="rId24"/>
    <p:sldId id="473" r:id="rId25"/>
    <p:sldId id="414" r:id="rId26"/>
    <p:sldId id="415" r:id="rId27"/>
    <p:sldId id="423" r:id="rId28"/>
    <p:sldId id="421" r:id="rId29"/>
  </p:sldIdLst>
  <p:sldSz cx="9144000" cy="6858000" type="screen4x3"/>
  <p:notesSz cx="6950075" cy="9236075"/>
  <p:embeddedFontLst>
    <p:embeddedFont>
      <p:font typeface="Monotype Sorts" panose="020B0604020202020204" charset="2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7"/>
    <p:restoredTop sz="94680"/>
  </p:normalViewPr>
  <p:slideViewPr>
    <p:cSldViewPr>
      <p:cViewPr varScale="1">
        <p:scale>
          <a:sx n="91" d="100"/>
          <a:sy n="91" d="100"/>
        </p:scale>
        <p:origin x="1230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8BF11D-70EE-4B1A-9791-1DD230BD97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67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3E6DDF0-1D55-4C73-9775-6A02CCEAAD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926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E6DDF0-1D55-4C73-9775-6A02CCEAADA5}" type="slidenum">
              <a:rPr lang="ru-RU" altLang="en-US" smtClean="0"/>
              <a:pPr>
                <a:defRPr/>
              </a:pPr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0913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6664318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2069" y="5125109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2069" y="539627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2069" y="566743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132B8EE0-4316-6E15-B655-0C0C7CE5E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24" y="259191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21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72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8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A353B2-C062-79CA-F59C-479A9B792025}"/>
              </a:ext>
            </a:extLst>
          </p:cNvPr>
          <p:cNvSpPr/>
          <p:nvPr userDrawn="1"/>
        </p:nvSpPr>
        <p:spPr>
          <a:xfrm>
            <a:off x="1447800" y="685800"/>
            <a:ext cx="73914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C68E7F-86AA-53DE-377A-4D3B7104DFC9}"/>
              </a:ext>
            </a:extLst>
          </p:cNvPr>
          <p:cNvSpPr/>
          <p:nvPr userDrawn="1"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C2075258-1E0B-91FE-FBD6-6AE1E6539F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490E8174-B0A8-E4F0-DFB1-C294C4066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8366BA2-3B08-D87C-8525-EC53E5C92F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2917F9E-3934-5CAA-A47A-D6207351C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D01F9D3-AE84-0133-5B79-E6C5587F26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44452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49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792" y="116205"/>
            <a:ext cx="7208107" cy="679832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6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71826" cy="3442130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4253BDD9-DF78-0B89-3365-C93D4DA76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77" y="259192"/>
            <a:ext cx="2327325" cy="1422015"/>
          </a:xfrm>
          <a:prstGeom prst="rect">
            <a:avLst/>
          </a:prstGeom>
        </p:spPr>
      </p:pic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8533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74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72088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740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55246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8016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43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175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0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0687" y="-19688"/>
            <a:ext cx="7354884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02A30527-4564-A866-22F6-180AC8AB0A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" y="178915"/>
            <a:ext cx="1027088" cy="627559"/>
          </a:xfrm>
          <a:prstGeom prst="rect">
            <a:avLst/>
          </a:prstGeom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AD5D4EFA-1C7B-30A8-EC7D-780742A12D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</p:spTree>
    <p:extLst>
      <p:ext uri="{BB962C8B-B14F-4D97-AF65-F5344CB8AC3E}">
        <p14:creationId xmlns:p14="http://schemas.microsoft.com/office/powerpoint/2010/main" val="40354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696" r:id="rId11"/>
    <p:sldLayoutId id="214748370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B5F18-9223-4EA5-8186-9DCC7A37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2500617"/>
            <a:ext cx="7086600" cy="1557595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+mj-lt"/>
                <a:cs typeface="Arial"/>
              </a:rPr>
              <a:t>Intro to Self-Contained Metering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BE897-AE03-22CD-1EF0-57BDB2219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PREA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EC5E0-53CE-FF56-D489-0C01B7319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March 5, 2024   8:15 AM – 9:30 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1183BB-DFAD-4E91-C1FD-47FE8EA9F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069" y="5667431"/>
            <a:ext cx="3244850" cy="6571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Perry Lawton, TESCO</a:t>
            </a:r>
          </a:p>
          <a:p>
            <a:r>
              <a:rPr lang="en-US" dirty="0">
                <a:solidFill>
                  <a:srgbClr val="C00000"/>
                </a:solidFill>
              </a:rPr>
              <a:t>Michael Mayer, CB Associates</a:t>
            </a:r>
          </a:p>
        </p:txBody>
      </p:sp>
      <p:pic>
        <p:nvPicPr>
          <p:cNvPr id="8" name="Picture 2" descr="Home">
            <a:extLst>
              <a:ext uri="{FF2B5EF4-FFF2-40B4-BE49-F238E27FC236}">
                <a16:creationId xmlns:a16="http://schemas.microsoft.com/office/drawing/2014/main" id="{9869840F-B5FE-5CF6-2CFA-8FAE8FCB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56" y="4715381"/>
            <a:ext cx="3036131" cy="20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17638"/>
            <a:ext cx="8229600" cy="4602162"/>
          </a:xfrm>
          <a:blipFill rotWithShape="1">
            <a:blip r:embed="rId2"/>
            <a:stretch>
              <a:fillRect l="-963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0DBC08-BC12-2A68-380F-23A25A63B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76200"/>
            <a:ext cx="8229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Electrical Laws</a:t>
            </a:r>
          </a:p>
        </p:txBody>
      </p:sp>
    </p:spTree>
    <p:extLst>
      <p:ext uri="{BB962C8B-B14F-4D97-AF65-F5344CB8AC3E}">
        <p14:creationId xmlns:p14="http://schemas.microsoft.com/office/powerpoint/2010/main" val="19935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Power = Voltage x Current = V x I = I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 = V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V = 20 volts and I = 8 amperes what is the power?</a:t>
            </a:r>
          </a:p>
          <a:p>
            <a:pPr marL="914400" lvl="2" indent="0">
              <a:buFont typeface="Times New Roman" pitchFamily="18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V x I = 20 x 8 = 160 watts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R = 5 ohms and V = 120 volts what is the power?</a:t>
            </a:r>
          </a:p>
          <a:p>
            <a:pPr marL="914400" lvl="2" indent="0">
              <a:buFont typeface="Times New Roman" pitchFamily="18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V</a:t>
            </a:r>
            <a:r>
              <a:rPr lang="en-US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120 x 120 / 5 = 2880 watts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 = 10 amperes and R = 20 ohms what is the power?</a:t>
            </a:r>
          </a:p>
          <a:p>
            <a:pPr marL="914400" lvl="2" indent="0">
              <a:buFont typeface="Times New Roman" pitchFamily="18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I</a:t>
            </a:r>
            <a:r>
              <a:rPr lang="en-US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 x 10 x 20 = 2000 watts</a:t>
            </a:r>
          </a:p>
          <a:p>
            <a:pPr marL="914400" lvl="2" indent="0">
              <a:buFont typeface="Times New Roman" pitchFamily="18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Times New Roman" pitchFamily="18" charset="0"/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kilowatt (kW) = 1,000 watts</a:t>
            </a:r>
          </a:p>
          <a:p>
            <a:pPr marL="914400" lvl="2" indent="0">
              <a:buFont typeface="Times New Roman" pitchFamily="18" charset="0"/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megawatt (MW) = 1,000,000 watts</a:t>
            </a:r>
          </a:p>
          <a:p>
            <a:pPr marL="457200" lvl="1" indent="0">
              <a:buFont typeface="Times New Roman" pitchFamily="18" charset="0"/>
              <a:buNone/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marL="457200" lvl="1" indent="0">
              <a:buFont typeface="Times New Roman" pitchFamily="18" charset="0"/>
              <a:buNone/>
              <a:defRPr/>
            </a:pPr>
            <a:endParaRPr lang="en-US" sz="2000" dirty="0"/>
          </a:p>
          <a:p>
            <a:pPr lvl="1">
              <a:defRPr/>
            </a:pPr>
            <a:endParaRPr lang="en-US" sz="1600" dirty="0"/>
          </a:p>
          <a:p>
            <a:pPr lvl="2">
              <a:defRPr/>
            </a:pPr>
            <a:endParaRPr lang="en-US" sz="1600" dirty="0"/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F627E5-1463-0426-1615-B8EA04BFF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76200"/>
            <a:ext cx="8229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Electrical Laws</a:t>
            </a:r>
          </a:p>
        </p:txBody>
      </p:sp>
    </p:spTree>
    <p:extLst>
      <p:ext uri="{BB962C8B-B14F-4D97-AF65-F5344CB8AC3E}">
        <p14:creationId xmlns:p14="http://schemas.microsoft.com/office/powerpoint/2010/main" val="37826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119062"/>
            <a:ext cx="7848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AC Theory </a:t>
            </a:r>
            <a:br>
              <a:rPr lang="en-US" altLang="en-US" sz="3000" dirty="0">
                <a:solidFill>
                  <a:srgbClr val="FF0000"/>
                </a:solidFill>
              </a:rPr>
            </a:br>
            <a:r>
              <a:rPr lang="en-US" altLang="en-US" sz="3000" dirty="0">
                <a:solidFill>
                  <a:srgbClr val="FF0000"/>
                </a:solidFill>
              </a:rPr>
              <a:t>What is VA?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90550" y="1600200"/>
            <a:ext cx="79248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Power was measured in Watts.  Power does useful work. The power that does useful work is referred to as </a:t>
            </a:r>
          </a:p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“</a:t>
            </a:r>
            <a:r>
              <a:rPr lang="en-US" altLang="en-US" sz="2400" dirty="0">
                <a:solidFill>
                  <a:srgbClr val="0000FF"/>
                </a:solidFill>
              </a:rPr>
              <a:t>Active Power.</a:t>
            </a:r>
            <a:r>
              <a:rPr lang="en-US" altLang="en-US" sz="2400" dirty="0">
                <a:solidFill>
                  <a:srgbClr val="000066"/>
                </a:solidFill>
              </a:rPr>
              <a:t>”</a:t>
            </a:r>
            <a:endParaRPr lang="en-US" altLang="en-US" sz="1200" dirty="0">
              <a:solidFill>
                <a:srgbClr val="000066"/>
              </a:solidFill>
            </a:endParaRPr>
          </a:p>
          <a:p>
            <a:pPr algn="ctr" eaLnBrk="1" hangingPunct="1"/>
            <a:endParaRPr lang="en-US" altLang="en-US" sz="1000" dirty="0">
              <a:solidFill>
                <a:srgbClr val="000066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VA is measured in Volt-Amperes.  It is the capacity required to deliver the Power. It is also referred to as the “</a:t>
            </a:r>
            <a:r>
              <a:rPr lang="en-US" altLang="en-US" sz="2400" dirty="0">
                <a:solidFill>
                  <a:srgbClr val="0000FF"/>
                </a:solidFill>
              </a:rPr>
              <a:t>Apparent Power.</a:t>
            </a:r>
            <a:r>
              <a:rPr lang="en-US" altLang="en-US" sz="2400" dirty="0">
                <a:solidFill>
                  <a:srgbClr val="000066"/>
                </a:solidFill>
              </a:rPr>
              <a:t>”</a:t>
            </a:r>
          </a:p>
          <a:p>
            <a:pPr algn="ctr" eaLnBrk="1" hangingPunct="1"/>
            <a:endParaRPr lang="en-US" altLang="en-US" sz="1000" dirty="0">
              <a:solidFill>
                <a:srgbClr val="000066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Power Factor = Active Power / Apparent Power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647950" y="5019675"/>
            <a:ext cx="3810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71A03"/>
                </a:solidFill>
              </a:rPr>
              <a:t>VA = E x 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71A03"/>
                </a:solidFill>
              </a:rPr>
              <a:t>PF = W/VA</a:t>
            </a:r>
          </a:p>
        </p:txBody>
      </p:sp>
    </p:spTree>
    <p:extLst>
      <p:ext uri="{BB962C8B-B14F-4D97-AF65-F5344CB8AC3E}">
        <p14:creationId xmlns:p14="http://schemas.microsoft.com/office/powerpoint/2010/main" val="72790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1DC74-ABBC-AE34-E7A3-D35856264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F11D401-31E0-8C51-C4F4-07CEB7464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119062"/>
            <a:ext cx="7848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AC Theory </a:t>
            </a:r>
            <a:br>
              <a:rPr lang="en-US" altLang="en-US" sz="3000" dirty="0">
                <a:solidFill>
                  <a:srgbClr val="FF0000"/>
                </a:solidFill>
              </a:rPr>
            </a:br>
            <a:r>
              <a:rPr lang="en-US" altLang="en-US" sz="3000" dirty="0">
                <a:solidFill>
                  <a:srgbClr val="FF0000"/>
                </a:solidFill>
              </a:rPr>
              <a:t>What is VA?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21F4036B-E3DE-5C38-4301-95D561C4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50" y="5019675"/>
            <a:ext cx="3810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71A03"/>
                </a:solidFill>
              </a:rPr>
              <a:t>VA = E x 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71A03"/>
                </a:solidFill>
              </a:rPr>
              <a:t>PF = W/VA</a:t>
            </a:r>
          </a:p>
        </p:txBody>
      </p:sp>
      <p:pic>
        <p:nvPicPr>
          <p:cNvPr id="1026" name="Picture 2" descr="Knowledge of Power is Power | ESynergy">
            <a:extLst>
              <a:ext uri="{FF2B5EF4-FFF2-40B4-BE49-F238E27FC236}">
                <a16:creationId xmlns:a16="http://schemas.microsoft.com/office/drawing/2014/main" id="{F5C65CD6-7006-A9B7-CEFA-20572C237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95400"/>
            <a:ext cx="6172200" cy="49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84383"/>
            <a:ext cx="8229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Meter Math</a:t>
            </a:r>
            <a:br>
              <a:rPr lang="en-US" altLang="en-US" sz="3000" dirty="0">
                <a:solidFill>
                  <a:srgbClr val="FF0000"/>
                </a:solidFill>
              </a:rPr>
            </a:br>
            <a:r>
              <a:rPr lang="en-US" altLang="en-US" sz="3000" dirty="0">
                <a:solidFill>
                  <a:srgbClr val="FF0000"/>
                </a:solidFill>
              </a:rPr>
              <a:t>Power – VA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FF"/>
                </a:solidFill>
              </a:rPr>
              <a:t>For a 120 Volt service drawing 60 Amps at 1.00 PF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44538" y="31242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66"/>
                </a:solidFill>
              </a:rPr>
              <a:t>How much power is being drawn?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4538" y="3581400"/>
            <a:ext cx="545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Power = 120 x 60 x 1.00 = 7,200 Watts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44538" y="4114800"/>
            <a:ext cx="455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How many VA are being drawn?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44538" y="4572000"/>
            <a:ext cx="513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VA = 120 x 60 = 7,200 Volt Amperes</a:t>
            </a:r>
          </a:p>
        </p:txBody>
      </p:sp>
      <p:pic>
        <p:nvPicPr>
          <p:cNvPr id="61448" name="Picture 10" descr="vec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68638"/>
            <a:ext cx="19335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0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120650"/>
            <a:ext cx="8229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AC Theory</a:t>
            </a:r>
            <a:br>
              <a:rPr lang="en-US" altLang="en-US" sz="3000" dirty="0">
                <a:solidFill>
                  <a:srgbClr val="FF0000"/>
                </a:solidFill>
              </a:rPr>
            </a:br>
            <a:r>
              <a:rPr lang="en-US" altLang="en-US" sz="3000" dirty="0">
                <a:solidFill>
                  <a:srgbClr val="FF0000"/>
                </a:solidFill>
              </a:rPr>
              <a:t>Power – The Simple View</a:t>
            </a:r>
          </a:p>
        </p:txBody>
      </p:sp>
      <p:sp>
        <p:nvSpPr>
          <p:cNvPr id="52227" name="Text Box 22"/>
          <p:cNvSpPr txBox="1">
            <a:spLocks noChangeArrowheads="1"/>
          </p:cNvSpPr>
          <p:nvPr/>
        </p:nvSpPr>
        <p:spPr bwMode="auto">
          <a:xfrm>
            <a:off x="609600" y="1371600"/>
            <a:ext cx="3862388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E = Voltage (rms)</a:t>
            </a:r>
          </a:p>
          <a:p>
            <a:pPr eaLnBrk="1" hangingPunct="1"/>
            <a:r>
              <a:rPr lang="en-US" altLang="en-US" sz="2400" dirty="0"/>
              <a:t>I = Current (rms)</a:t>
            </a:r>
          </a:p>
          <a:p>
            <a:pPr eaLnBrk="1" hangingPunct="1"/>
            <a:r>
              <a:rPr lang="en-US" altLang="en-US" sz="2400" dirty="0"/>
              <a:t>PF = Power Factor</a:t>
            </a:r>
          </a:p>
          <a:p>
            <a:pPr eaLnBrk="1" hangingPunct="1"/>
            <a:r>
              <a:rPr lang="en-US" altLang="en-US" sz="2400" dirty="0"/>
              <a:t>Power = Watts = E x I x PF</a:t>
            </a:r>
          </a:p>
          <a:p>
            <a:pPr eaLnBrk="1" hangingPunct="1"/>
            <a:r>
              <a:rPr lang="en-US" altLang="en-US" sz="2400" dirty="0"/>
              <a:t>Power is sometimes</a:t>
            </a:r>
          </a:p>
          <a:p>
            <a:pPr eaLnBrk="1" hangingPunct="1"/>
            <a:r>
              <a:rPr lang="en-US" altLang="en-US" sz="2400" dirty="0"/>
              <a:t> referred to as Demand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6553200" y="1600200"/>
            <a:ext cx="17256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accent2"/>
                </a:solidFill>
              </a:rPr>
              <a:t>Sinusoidal</a:t>
            </a:r>
          </a:p>
          <a:p>
            <a:pPr algn="ctr" eaLnBrk="1" hangingPunct="1"/>
            <a:r>
              <a:rPr lang="en-US" altLang="en-US" sz="2400" dirty="0">
                <a:solidFill>
                  <a:schemeClr val="accent2"/>
                </a:solidFill>
              </a:rPr>
              <a:t>Waveforms</a:t>
            </a:r>
          </a:p>
          <a:p>
            <a:pPr algn="ctr" eaLnBrk="1" hangingPunct="1"/>
            <a:r>
              <a:rPr lang="en-US" altLang="en-US" sz="2400" dirty="0">
                <a:solidFill>
                  <a:schemeClr val="accent2"/>
                </a:solidFill>
              </a:rPr>
              <a:t>Only</a:t>
            </a:r>
          </a:p>
          <a:p>
            <a:pPr algn="ctr" eaLnBrk="1" hangingPunct="1"/>
            <a:endParaRPr lang="en-US" altLang="en-US" sz="2400" dirty="0">
              <a:solidFill>
                <a:schemeClr val="accent2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chemeClr val="accent2"/>
                </a:solidFill>
              </a:rPr>
              <a:t>NO</a:t>
            </a:r>
          </a:p>
          <a:p>
            <a:pPr algn="ctr" eaLnBrk="1" hangingPunct="1"/>
            <a:r>
              <a:rPr lang="en-US" altLang="en-US" sz="2400" dirty="0">
                <a:solidFill>
                  <a:schemeClr val="accent2"/>
                </a:solidFill>
              </a:rPr>
              <a:t>Harmonics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625327" y="4271963"/>
            <a:ext cx="47580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000066"/>
                </a:solidFill>
              </a:rPr>
              <a:t>For a 120 Volt service drawing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000066"/>
                </a:solidFill>
              </a:rPr>
              <a:t>13 Amps at Unity (1.0) PF,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000066"/>
                </a:solidFill>
              </a:rPr>
              <a:t>how much power is being drawn?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706393" y="4581525"/>
          <a:ext cx="141922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4514286" imgH="4514286" progId="CorelPhotoPaint.Image.12">
                  <p:embed/>
                </p:oleObj>
              </mc:Choice>
              <mc:Fallback>
                <p:oleObj name="PHOTO-PAINT" r:id="rId2" imgW="4514286" imgH="4514286" progId="CorelPhotoPaint.Image.1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393" y="4581525"/>
                        <a:ext cx="1419225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647700" y="5562600"/>
            <a:ext cx="519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Power = 120 x 13 x 1.0 = 1560 Watts</a:t>
            </a:r>
          </a:p>
        </p:txBody>
      </p:sp>
    </p:spTree>
    <p:extLst>
      <p:ext uri="{BB962C8B-B14F-4D97-AF65-F5344CB8AC3E}">
        <p14:creationId xmlns:p14="http://schemas.microsoft.com/office/powerpoint/2010/main" val="19264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-102393"/>
            <a:ext cx="8229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AC Theory</a:t>
            </a:r>
            <a:br>
              <a:rPr lang="en-US" altLang="en-US" sz="3000" dirty="0">
                <a:solidFill>
                  <a:srgbClr val="FF0000"/>
                </a:solidFill>
              </a:rPr>
            </a:br>
            <a:r>
              <a:rPr lang="en-US" altLang="en-US" sz="3000" dirty="0">
                <a:solidFill>
                  <a:srgbClr val="FF0000"/>
                </a:solidFill>
              </a:rPr>
              <a:t>Power Factor = 1.0</a:t>
            </a:r>
          </a:p>
        </p:txBody>
      </p:sp>
      <p:graphicFrame>
        <p:nvGraphicFramePr>
          <p:cNvPr id="63491" name="Object 7"/>
          <p:cNvGraphicFramePr>
            <a:graphicFrameLocks noChangeAspect="1"/>
          </p:cNvGraphicFramePr>
          <p:nvPr/>
        </p:nvGraphicFramePr>
        <p:xfrm>
          <a:off x="609600" y="1752600"/>
          <a:ext cx="4572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572396" imgH="4115157" progId="Excel.Chart.8">
                  <p:embed/>
                </p:oleObj>
              </mc:Choice>
              <mc:Fallback>
                <p:oleObj r:id="rId2" imgW="4572396" imgH="4115157" progId="Excel.Chart.8">
                  <p:embed/>
                  <p:pic>
                    <p:nvPicPr>
                      <p:cNvPr id="634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5720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1"/>
          <p:cNvGraphicFramePr>
            <a:graphicFrameLocks noChangeAspect="1"/>
          </p:cNvGraphicFramePr>
          <p:nvPr/>
        </p:nvGraphicFramePr>
        <p:xfrm>
          <a:off x="5562600" y="1676400"/>
          <a:ext cx="2751138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750419" imgH="1215636" progId="Visio.Drawing.6">
                  <p:embed/>
                </p:oleObj>
              </mc:Choice>
              <mc:Fallback>
                <p:oleObj name="Visio" r:id="rId4" imgW="2750419" imgH="1215636" progId="Visio.Drawing.6">
                  <p:embed/>
                  <p:pic>
                    <p:nvPicPr>
                      <p:cNvPr id="6349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76400"/>
                        <a:ext cx="2751138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3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352800"/>
            <a:ext cx="24336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97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77021"/>
            <a:ext cx="8229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Meter Math</a:t>
            </a:r>
            <a:br>
              <a:rPr lang="en-US" altLang="en-US" sz="3000" dirty="0">
                <a:solidFill>
                  <a:srgbClr val="FF0000"/>
                </a:solidFill>
              </a:rPr>
            </a:br>
            <a:r>
              <a:rPr lang="en-US" altLang="en-US" sz="3000" dirty="0">
                <a:solidFill>
                  <a:srgbClr val="FF0000"/>
                </a:solidFill>
              </a:rPr>
              <a:t>Power – The Simple View</a:t>
            </a: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854075" y="1600200"/>
            <a:ext cx="47132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For a 120 Volt service drawing</a:t>
            </a:r>
          </a:p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13 Amps at 0.866 PF, </a:t>
            </a:r>
          </a:p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how much power is being drawn?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5800" y="3011488"/>
            <a:ext cx="553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Power = 120 x 13 x 0.866 = 1351 Watts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06475" y="3886200"/>
            <a:ext cx="47132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For a 480 Volt service drawing</a:t>
            </a:r>
          </a:p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156 Amps at 0.712 PF, </a:t>
            </a:r>
          </a:p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how much power is being drawn?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38200" y="5297488"/>
            <a:ext cx="596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Power = 480 x 156 x 0.712 = 53,315 Watts</a:t>
            </a:r>
          </a:p>
        </p:txBody>
      </p:sp>
      <p:graphicFrame>
        <p:nvGraphicFramePr>
          <p:cNvPr id="53255" name="Object 1"/>
          <p:cNvGraphicFramePr>
            <a:graphicFrameLocks noChangeAspect="1"/>
          </p:cNvGraphicFramePr>
          <p:nvPr/>
        </p:nvGraphicFramePr>
        <p:xfrm>
          <a:off x="6858000" y="1600200"/>
          <a:ext cx="175260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4514286" imgH="4504762" progId="CorelPhotoPaint.Image.12">
                  <p:embed/>
                </p:oleObj>
              </mc:Choice>
              <mc:Fallback>
                <p:oleObj name="PHOTO-PAINT" r:id="rId2" imgW="4514286" imgH="4504762" progId="CorelPhotoPaint.Image.12">
                  <p:embed/>
                  <p:pic>
                    <p:nvPicPr>
                      <p:cNvPr id="5325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00200"/>
                        <a:ext cx="1752600" cy="174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934200" y="3773488"/>
          <a:ext cx="17494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4" imgW="4514286" imgH="4523810" progId="CorelPhotoPaint.Image.12">
                  <p:embed/>
                </p:oleObj>
              </mc:Choice>
              <mc:Fallback>
                <p:oleObj name="PHOTO-PAINT" r:id="rId4" imgW="4514286" imgH="4523810" progId="CorelPhotoPaint.Image.12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773488"/>
                        <a:ext cx="17494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38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-76200"/>
            <a:ext cx="8229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AC Theory</a:t>
            </a:r>
            <a:br>
              <a:rPr lang="en-US" altLang="en-US" sz="3000" dirty="0">
                <a:solidFill>
                  <a:srgbClr val="FF0000"/>
                </a:solidFill>
              </a:rPr>
            </a:br>
            <a:r>
              <a:rPr lang="en-US" altLang="en-US" sz="3000" dirty="0">
                <a:solidFill>
                  <a:srgbClr val="FF0000"/>
                </a:solidFill>
              </a:rPr>
              <a:t>Power – The Simple View</a:t>
            </a:r>
          </a:p>
        </p:txBody>
      </p:sp>
      <p:sp>
        <p:nvSpPr>
          <p:cNvPr id="54275" name="Text Box 10"/>
          <p:cNvSpPr txBox="1">
            <a:spLocks noChangeArrowheads="1"/>
          </p:cNvSpPr>
          <p:nvPr/>
        </p:nvSpPr>
        <p:spPr bwMode="auto">
          <a:xfrm>
            <a:off x="762000" y="1524000"/>
            <a:ext cx="457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66"/>
                </a:solidFill>
              </a:rPr>
              <a:t>In the previous example we had: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762000" y="2057400"/>
            <a:ext cx="596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Power = 480 x 156 x 0.712 = 53,315 Watts</a:t>
            </a:r>
          </a:p>
        </p:txBody>
      </p:sp>
      <p:sp>
        <p:nvSpPr>
          <p:cNvPr id="54277" name="Text Box 13"/>
          <p:cNvSpPr txBox="1">
            <a:spLocks noChangeArrowheads="1"/>
          </p:cNvSpPr>
          <p:nvPr/>
        </p:nvSpPr>
        <p:spPr bwMode="auto">
          <a:xfrm>
            <a:off x="762000" y="2514600"/>
            <a:ext cx="796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66"/>
                </a:solidFill>
              </a:rPr>
              <a:t>Normally we don’t talk about Watts, we speak in Kilowatts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54278" name="Text Box 14"/>
          <p:cNvSpPr txBox="1">
            <a:spLocks noChangeArrowheads="1"/>
          </p:cNvSpPr>
          <p:nvPr/>
        </p:nvSpPr>
        <p:spPr bwMode="auto">
          <a:xfrm>
            <a:off x="762000" y="3124200"/>
            <a:ext cx="443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1000 Watts = 1 Kilowatt = 1 kW</a:t>
            </a:r>
          </a:p>
        </p:txBody>
      </p:sp>
      <p:sp>
        <p:nvSpPr>
          <p:cNvPr id="54279" name="Text Box 15"/>
          <p:cNvSpPr txBox="1">
            <a:spLocks noChangeArrowheads="1"/>
          </p:cNvSpPr>
          <p:nvPr/>
        </p:nvSpPr>
        <p:spPr bwMode="auto">
          <a:xfrm>
            <a:off x="762000" y="3657600"/>
            <a:ext cx="346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Watts / 1000 = Kilowatts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5695" y="4114800"/>
            <a:ext cx="53735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000066"/>
                </a:solidFill>
              </a:rPr>
              <a:t>For a 480 Volt service drawing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000066"/>
                </a:solidFill>
              </a:rPr>
              <a:t>156 Amps at Unity (0.712) PF,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000066"/>
                </a:solidFill>
              </a:rPr>
              <a:t>how </a:t>
            </a:r>
            <a:r>
              <a:rPr lang="en-US" altLang="en-US" sz="2400" u="sng" dirty="0">
                <a:solidFill>
                  <a:srgbClr val="0000FF"/>
                </a:solidFill>
              </a:rPr>
              <a:t>many Kilowatts</a:t>
            </a:r>
            <a:r>
              <a:rPr lang="en-US" altLang="en-US" sz="2400" dirty="0">
                <a:solidFill>
                  <a:srgbClr val="000066"/>
                </a:solidFill>
              </a:rPr>
              <a:t> are being drawn?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62000" y="5410200"/>
            <a:ext cx="6554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Power = 480 x 156 x 0.712 / 1000 = 53.315 kW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629400" y="3429000"/>
          <a:ext cx="17494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4514286" imgH="4523810" progId="CorelPhotoPaint.Image.12">
                  <p:embed/>
                </p:oleObj>
              </mc:Choice>
              <mc:Fallback>
                <p:oleObj name="PHOTO-PAINT" r:id="rId2" imgW="4514286" imgH="4523810" progId="CorelPhotoPaint.Image.1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429000"/>
                        <a:ext cx="17494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48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-76200"/>
            <a:ext cx="8229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AC Theory</a:t>
            </a:r>
            <a:br>
              <a:rPr lang="en-US" altLang="en-US" sz="3000" dirty="0">
                <a:solidFill>
                  <a:srgbClr val="FF0000"/>
                </a:solidFill>
              </a:rPr>
            </a:br>
            <a:r>
              <a:rPr lang="en-US" altLang="en-US" sz="3000" dirty="0">
                <a:solidFill>
                  <a:srgbClr val="FF0000"/>
                </a:solidFill>
              </a:rPr>
              <a:t>Energy – What We Sell</a:t>
            </a:r>
          </a:p>
        </p:txBody>
      </p:sp>
      <p:sp>
        <p:nvSpPr>
          <p:cNvPr id="55299" name="Text Box 11"/>
          <p:cNvSpPr txBox="1">
            <a:spLocks noChangeArrowheads="1"/>
          </p:cNvSpPr>
          <p:nvPr/>
        </p:nvSpPr>
        <p:spPr bwMode="auto">
          <a:xfrm>
            <a:off x="914400" y="1600200"/>
            <a:ext cx="72342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66"/>
                </a:solidFill>
              </a:rPr>
              <a:t>If power is how fast water flows from a pipe,</a:t>
            </a:r>
          </a:p>
          <a:p>
            <a:pPr eaLnBrk="1" hangingPunct="1"/>
            <a:r>
              <a:rPr lang="en-US" altLang="en-US" sz="2400" dirty="0">
                <a:solidFill>
                  <a:srgbClr val="000066"/>
                </a:solidFill>
              </a:rPr>
              <a:t>then energy is how much water we have in a bucket</a:t>
            </a:r>
          </a:p>
          <a:p>
            <a:pPr eaLnBrk="1" hangingPunct="1"/>
            <a:r>
              <a:rPr lang="en-US" altLang="en-US" sz="2400" dirty="0">
                <a:solidFill>
                  <a:srgbClr val="000066"/>
                </a:solidFill>
              </a:rPr>
              <a:t>after the water has been flowing for a specified time.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2590800" y="2971800"/>
            <a:ext cx="3360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66"/>
                </a:solidFill>
              </a:rPr>
              <a:t>Energy = Power x Time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1447800" y="3581400"/>
            <a:ext cx="595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1 kW for 1 Hour = 1 Kilowatt-Hour = 1 kWh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447800" y="4343400"/>
            <a:ext cx="406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Energy (Wh) = E x I x PF x T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447800" y="4953000"/>
            <a:ext cx="363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66"/>
                </a:solidFill>
              </a:rPr>
              <a:t>where    T = time in hours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47800" y="5562600"/>
            <a:ext cx="518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Energy (kW) = (E x I x PF / 1000) x T</a:t>
            </a:r>
          </a:p>
        </p:txBody>
      </p:sp>
    </p:spTree>
    <p:extLst>
      <p:ext uri="{BB962C8B-B14F-4D97-AF65-F5344CB8AC3E}">
        <p14:creationId xmlns:p14="http://schemas.microsoft.com/office/powerpoint/2010/main" val="17298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FF0000"/>
                </a:solidFill>
              </a:rPr>
              <a:t>Topics we will be covering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9900" y="1600200"/>
            <a:ext cx="4572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The Basics- Differences Between Self Contained and Transformer or Instrument Rated Meter Sites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Transformer Rated Meter Forms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Test Switches and CT’s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Blondel’s Theorem and why this matters to us in metering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Meter Accuracy Testing in the Field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Checking the Health of your CT’s and PT’s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Site Verification and not just meter testing</a:t>
            </a:r>
          </a:p>
        </p:txBody>
      </p:sp>
      <p:pic>
        <p:nvPicPr>
          <p:cNvPr id="307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10039" r="11105" b="17989"/>
          <a:stretch>
            <a:fillRect/>
          </a:stretch>
        </p:blipFill>
        <p:spPr bwMode="auto">
          <a:xfrm>
            <a:off x="5216525" y="1600200"/>
            <a:ext cx="32623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7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-64438"/>
            <a:ext cx="8229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Meter Math</a:t>
            </a:r>
            <a:br>
              <a:rPr lang="en-US" altLang="en-US" sz="3000" dirty="0">
                <a:solidFill>
                  <a:srgbClr val="FF0000"/>
                </a:solidFill>
              </a:rPr>
            </a:br>
            <a:r>
              <a:rPr lang="en-US" altLang="en-US" sz="3000" dirty="0">
                <a:solidFill>
                  <a:srgbClr val="FF0000"/>
                </a:solidFill>
              </a:rPr>
              <a:t>Energy – What We Sell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219200" y="1600200"/>
            <a:ext cx="647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For a 120 Volt service drawing 45 Amps at a Power Factor of 0.9 for 1 day, </a:t>
            </a:r>
          </a:p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how much Energy (kWh) has been used?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4400" y="2895600"/>
            <a:ext cx="718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Energy = (120 x 45 x 0.9 / 1000) x 24 = 116.64 kWh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71600" y="3657600"/>
            <a:ext cx="6477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For a 240 Volt service drawing 60 Amps at a Power Factor of 1.0 for 5.5 hours, </a:t>
            </a:r>
          </a:p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how much Energy (kWh) has been used?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400" y="5029200"/>
            <a:ext cx="692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Energy = (240 x 60 x 1.0 / 1000) x 5.5 = 79.2 kWh</a:t>
            </a:r>
          </a:p>
        </p:txBody>
      </p:sp>
    </p:spTree>
    <p:extLst>
      <p:ext uri="{BB962C8B-B14F-4D97-AF65-F5344CB8AC3E}">
        <p14:creationId xmlns:p14="http://schemas.microsoft.com/office/powerpoint/2010/main" val="2738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-76200"/>
            <a:ext cx="8229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Meter Math</a:t>
            </a:r>
            <a:br>
              <a:rPr lang="en-US" altLang="en-US" sz="3000" dirty="0">
                <a:solidFill>
                  <a:srgbClr val="FF0000"/>
                </a:solidFill>
              </a:rPr>
            </a:br>
            <a:r>
              <a:rPr lang="en-US" altLang="en-US" sz="3000" dirty="0">
                <a:solidFill>
                  <a:srgbClr val="FF0000"/>
                </a:solidFill>
              </a:rPr>
              <a:t>Energy – What We Sell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219200" y="1600200"/>
            <a:ext cx="6477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For a 120 Volt service drawing 20 Amps at a Power Factor of 0.8 from 8:00AM to 6</a:t>
            </a:r>
            <a:r>
              <a:rPr lang="en-US" altLang="en-US" sz="2400" dirty="0">
                <a:solidFill>
                  <a:srgbClr val="000066"/>
                </a:solidFill>
                <a:sym typeface="Wingdings" pitchFamily="2" charset="2"/>
              </a:rPr>
              <a:t>:00PM</a:t>
            </a:r>
            <a:r>
              <a:rPr lang="en-US" altLang="en-US" sz="2400" dirty="0">
                <a:solidFill>
                  <a:srgbClr val="000066"/>
                </a:solidFill>
              </a:rPr>
              <a:t>,</a:t>
            </a:r>
          </a:p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and 1 Amp at PF=1.0 from 6:00PM to 8:00AM </a:t>
            </a:r>
          </a:p>
          <a:p>
            <a:pPr algn="ctr" eaLnBrk="1" hangingPunct="1"/>
            <a:r>
              <a:rPr lang="en-US" altLang="en-US" sz="2400" dirty="0">
                <a:solidFill>
                  <a:srgbClr val="000066"/>
                </a:solidFill>
              </a:rPr>
              <a:t>how much Energy (kWh) has been used?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90600" y="3416300"/>
            <a:ext cx="424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8:00AM to 6:00PM = 10 hours</a:t>
            </a:r>
          </a:p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6:00PM to 8:00AM = 14 hours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90600" y="4419600"/>
            <a:ext cx="684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Energy = (120 x 20 x 0.8 / 1000) x 10 = 19.2 kWh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90600" y="4876800"/>
            <a:ext cx="641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Energy = (120 x 1 x 1 / 1000) x 14 = 1.68 kWh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90600" y="5334000"/>
            <a:ext cx="622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71A03"/>
                </a:solidFill>
              </a:rPr>
              <a:t>Energy = 19.2 kWh + 1.68 kWh = 20.88 kWh</a:t>
            </a:r>
          </a:p>
        </p:txBody>
      </p:sp>
    </p:spTree>
    <p:extLst>
      <p:ext uri="{BB962C8B-B14F-4D97-AF65-F5344CB8AC3E}">
        <p14:creationId xmlns:p14="http://schemas.microsoft.com/office/powerpoint/2010/main" val="20809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772400" cy="6858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Energy Formula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19050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Arial" pitchFamily="34" charset="0"/>
                <a:cs typeface="Arial" pitchFamily="34" charset="0"/>
              </a:rPr>
              <a:t>The essential specification of a watthour meter’s measurement is given by the value </a:t>
            </a:r>
            <a:br>
              <a:rPr lang="en-US" altLang="en-US" sz="2000" dirty="0">
                <a:latin typeface="Arial" pitchFamily="34" charset="0"/>
                <a:cs typeface="Arial" pitchFamily="34" charset="0"/>
              </a:rPr>
            </a:br>
            <a:r>
              <a:rPr lang="en-US" alt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altLang="en-US" sz="2000" i="1" baseline="-25000" dirty="0">
                <a:latin typeface="Arial" pitchFamily="34" charset="0"/>
                <a:cs typeface="Arial" pitchFamily="34" charset="0"/>
              </a:rPr>
              <a:t>h</a:t>
            </a:r>
            <a:r>
              <a:rPr lang="en-US" altLang="en-US" sz="2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[ Watthours per disk revolution ]</a:t>
            </a:r>
          </a:p>
          <a:p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2000" dirty="0">
                <a:latin typeface="Arial" pitchFamily="34" charset="0"/>
                <a:cs typeface="Arial" pitchFamily="34" charset="0"/>
              </a:rPr>
              <a:t>The watthour meter formula is as follows:</a:t>
            </a:r>
          </a:p>
          <a:p>
            <a:pPr>
              <a:buFont typeface="Monotype Sorts"/>
              <a:buNone/>
            </a:pPr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7373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47800" y="4038600"/>
          <a:ext cx="64166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21100" imgH="431800" progId="Equation.3">
                  <p:embed/>
                </p:oleObj>
              </mc:Choice>
              <mc:Fallback>
                <p:oleObj name="Equation" r:id="rId3" imgW="3721100" imgH="431800" progId="Equation.3">
                  <p:embed/>
                  <p:pic>
                    <p:nvPicPr>
                      <p:cNvPr id="7373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38600"/>
                        <a:ext cx="64166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75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7696200" cy="507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000" cap="small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Meter Shop Accuracy Test Demo</a:t>
            </a:r>
            <a:endParaRPr lang="ru-RU" altLang="en-US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701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4" y="1590675"/>
            <a:ext cx="3075727" cy="3829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00199"/>
            <a:ext cx="50927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75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mage result for nutsh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659063"/>
            <a:ext cx="16510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TESCO-equipment-prewired-meter-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455988"/>
            <a:ext cx="3155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37"/>
          <p:cNvSpPr>
            <a:spLocks noChangeArrowheads="1"/>
          </p:cNvSpPr>
          <p:nvPr/>
        </p:nvSpPr>
        <p:spPr bwMode="auto">
          <a:xfrm rot="653790">
            <a:off x="4572000" y="1884363"/>
            <a:ext cx="3657600" cy="1227137"/>
          </a:xfrm>
          <a:prstGeom prst="curvedDownArrow">
            <a:avLst>
              <a:gd name="adj1" fmla="val 73770"/>
              <a:gd name="adj2" fmla="val 14754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835025" y="4343400"/>
            <a:ext cx="2290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000" dirty="0"/>
              <a:t>Full Load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000" dirty="0"/>
              <a:t>Light Load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000" dirty="0"/>
              <a:t>Power Factor</a:t>
            </a:r>
          </a:p>
        </p:txBody>
      </p:sp>
      <p:sp>
        <p:nvSpPr>
          <p:cNvPr id="8200" name="Rectangle 2"/>
          <p:cNvSpPr txBox="1">
            <a:spLocks noChangeArrowheads="1"/>
          </p:cNvSpPr>
          <p:nvPr/>
        </p:nvSpPr>
        <p:spPr bwMode="auto">
          <a:xfrm>
            <a:off x="1524000" y="-118339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000" cap="small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Meter Accuracy Testing</a:t>
            </a:r>
          </a:p>
        </p:txBody>
      </p:sp>
      <p:sp>
        <p:nvSpPr>
          <p:cNvPr id="8201" name="TextBox 2"/>
          <p:cNvSpPr txBox="1">
            <a:spLocks noChangeArrowheads="1"/>
          </p:cNvSpPr>
          <p:nvPr/>
        </p:nvSpPr>
        <p:spPr bwMode="auto">
          <a:xfrm>
            <a:off x="608013" y="1790700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Meter Accuracy Testing in a Nutshell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671763"/>
            <a:ext cx="2252333" cy="2820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6436324"/>
      </p:ext>
    </p:extLst>
  </p:cSld>
  <p:clrMapOvr>
    <a:masterClrMapping/>
  </p:clrMapOvr>
  <p:transition spd="slow" advClick="0" advTm="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36522"/>
            <a:ext cx="7391400" cy="679832"/>
          </a:xfrm>
          <a:noFill/>
        </p:spPr>
        <p:txBody>
          <a:bodyPr anchor="ctr"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         </a:t>
            </a:r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Questions and Discussion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214132-9888-47FE-B095-A818A0A2A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2FB14-BF10-4E23-ACDD-AF397ABB3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522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B940A-1D75-2849-0674-98354D805825}"/>
              </a:ext>
            </a:extLst>
          </p:cNvPr>
          <p:cNvSpPr txBox="1"/>
          <p:nvPr/>
        </p:nvSpPr>
        <p:spPr>
          <a:xfrm>
            <a:off x="423134" y="1161608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Perry Lawton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Northeast Regional Sales Manager</a:t>
            </a:r>
          </a:p>
          <a:p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perry.lawton@tescometering.com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B9458-1C7C-6FA0-CD66-DB80BEF6CDED}"/>
              </a:ext>
            </a:extLst>
          </p:cNvPr>
          <p:cNvSpPr txBox="1"/>
          <p:nvPr/>
        </p:nvSpPr>
        <p:spPr>
          <a:xfrm>
            <a:off x="463475" y="2219104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Michael Mayer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Owner, CB Associates</a:t>
            </a:r>
          </a:p>
          <a:p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michaelM@cb-associates.com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0FA32AB-E895-B555-087A-EB7F64632A36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3048000"/>
            <a:ext cx="7886700" cy="34909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215.228.0500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</a:rPr>
              <a:t>ISO 9001:2015 Certified Quality Company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</a:rPr>
              <a:t>ISO 17025:2017 Accredited Laboratory</a:t>
            </a:r>
          </a:p>
          <a:p>
            <a:pPr algn="ctr">
              <a:buFontTx/>
              <a:buNone/>
            </a:pP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0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Self Contained Metering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524000"/>
            <a:ext cx="39624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Typically found in residential metering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Meters are capable of handling the direct incoming amperage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Meter is connected directly to the load being measured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Meter is part of the circuit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When the meter is removed from the socket, power to the customer is interrupted</a:t>
            </a:r>
          </a:p>
        </p:txBody>
      </p:sp>
      <p:pic>
        <p:nvPicPr>
          <p:cNvPr id="4100" name="Content Placeholder 4" descr="self contained doc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8182" r="15686" b="35152"/>
          <a:stretch>
            <a:fillRect/>
          </a:stretch>
        </p:blipFill>
        <p:spPr bwMode="auto">
          <a:xfrm>
            <a:off x="4349750" y="1447800"/>
            <a:ext cx="4387850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87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95804" y="162985"/>
            <a:ext cx="7086600" cy="5408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000" cap="small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Meters Through the Years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448686"/>
            <a:ext cx="2989333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r="6250"/>
          <a:stretch/>
        </p:blipFill>
        <p:spPr bwMode="auto">
          <a:xfrm>
            <a:off x="3562350" y="1667762"/>
            <a:ext cx="2019300" cy="22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667762"/>
            <a:ext cx="20859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8" y="4648200"/>
            <a:ext cx="2325846" cy="174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6049" y="4136674"/>
            <a:ext cx="2639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Induction Meter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52407" y="4136675"/>
            <a:ext cx="2639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Duncan Meter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220" y="4136675"/>
            <a:ext cx="2639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Meter from 1960’s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049" y="6477000"/>
            <a:ext cx="2639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Meter from 80’s and 90’s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4800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2" y="5660479"/>
            <a:ext cx="952500" cy="38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85" y="4872991"/>
            <a:ext cx="1329171" cy="40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674084"/>
            <a:ext cx="1181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73" y="5120285"/>
            <a:ext cx="731693" cy="73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38600" y="6476999"/>
            <a:ext cx="2639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2000 to Present</a:t>
            </a:r>
          </a:p>
        </p:txBody>
      </p:sp>
    </p:spTree>
    <p:extLst>
      <p:ext uri="{BB962C8B-B14F-4D97-AF65-F5344CB8AC3E}">
        <p14:creationId xmlns:p14="http://schemas.microsoft.com/office/powerpoint/2010/main" val="2908291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04800"/>
            <a:ext cx="7162800" cy="381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Back to Basics: Electrical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Times New Roman" pitchFamily="18" charset="0"/>
              <a:buNone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Ohms Law</a:t>
            </a:r>
          </a:p>
          <a:p>
            <a:pPr marL="457200" lvl="1" indent="0">
              <a:buFont typeface="Times New Roman" pitchFamily="18" charset="0"/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Times New Roman" pitchFamily="18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Voltage = Current times Resistance</a:t>
            </a:r>
          </a:p>
          <a:p>
            <a:pPr marL="457200" lvl="1" indent="0">
              <a:buFont typeface="Times New Roman" pitchFamily="18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    V = I X R</a:t>
            </a:r>
          </a:p>
          <a:p>
            <a:pPr lvl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Font typeface="Times New Roman" pitchFamily="18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MOST USEFUL AND THE MOST FUNDAMENTAL OF THE ELECTRICAL LAWS</a:t>
            </a:r>
          </a:p>
          <a:p>
            <a:pPr lvl="1">
              <a:defRPr/>
            </a:pPr>
            <a:endParaRPr lang="en-US" sz="3200" dirty="0"/>
          </a:p>
          <a:p>
            <a:pPr lvl="1">
              <a:defRPr/>
            </a:pPr>
            <a:endParaRPr lang="en-US" sz="3200" dirty="0"/>
          </a:p>
          <a:p>
            <a:pPr lvl="2">
              <a:defRPr/>
            </a:pPr>
            <a:endParaRPr lang="en-US" sz="3200" dirty="0"/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6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04800"/>
            <a:ext cx="7162800" cy="4572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Concepts: Electricity and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Font typeface="Times New Roman" pitchFamily="18" charset="0"/>
              <a:buNone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Times New Roman" pitchFamily="18" charset="0"/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Comparing Electricity to Water flowing from a hose</a:t>
            </a:r>
          </a:p>
          <a:p>
            <a:pPr lvl="1">
              <a:spcBef>
                <a:spcPts val="0"/>
              </a:spcBef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Voltage is the equivalent of the pressure in the hose</a:t>
            </a:r>
          </a:p>
          <a:p>
            <a:pPr lvl="1">
              <a:spcBef>
                <a:spcPts val="0"/>
              </a:spcBef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is water flowing through a hose (coulombs/sec vs gal/sec).  The water in a system is the “charge” (coulombs)</a:t>
            </a:r>
          </a:p>
          <a:p>
            <a:pPr lvl="1">
              <a:spcBef>
                <a:spcPts val="0"/>
              </a:spcBef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Impedance(Resistance) is the size of the hose.  The nozzle would provide a change in resistance.</a:t>
            </a:r>
          </a:p>
          <a:p>
            <a:pPr lvl="1">
              <a:spcBef>
                <a:spcPts val="0"/>
              </a:spcBef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Power is how fast water flows from a pipe (gallons per minute vs kilowatts).  Power is a rate of energy consumption 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marL="457200" lvl="1" indent="0">
              <a:buFont typeface="Times New Roman" pitchFamily="18" charset="0"/>
              <a:buNone/>
              <a:defRPr/>
            </a:pPr>
            <a:endParaRPr lang="en-US" sz="2000" dirty="0"/>
          </a:p>
          <a:p>
            <a:pPr lvl="1">
              <a:defRPr/>
            </a:pPr>
            <a:endParaRPr lang="en-US" sz="1600" dirty="0"/>
          </a:p>
          <a:p>
            <a:pPr lvl="2">
              <a:defRPr/>
            </a:pPr>
            <a:endParaRPr lang="en-US" sz="1600" dirty="0"/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935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-76200"/>
            <a:ext cx="71628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Concepts: Electricity and Water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 bwMode="auto">
          <a:xfrm>
            <a:off x="3124200" y="33528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dirty="0"/>
          </a:p>
          <a:p>
            <a:endParaRPr lang="en-US" altLang="en-US" sz="2400" dirty="0"/>
          </a:p>
          <a:p>
            <a:pPr>
              <a:buFont typeface="Times New Roman" pitchFamily="18" charset="0"/>
              <a:buNone/>
            </a:pPr>
            <a:endParaRPr lang="en-US" altLang="en-US" sz="2400" dirty="0"/>
          </a:p>
          <a:p>
            <a:pPr>
              <a:buFont typeface="Times New Roman" pitchFamily="18" charset="0"/>
              <a:buNone/>
            </a:pPr>
            <a:endParaRPr lang="en-US" altLang="en-US" sz="2400" dirty="0"/>
          </a:p>
          <a:p>
            <a:endParaRPr lang="en-US" altLang="en-US" sz="2400" dirty="0"/>
          </a:p>
          <a:p>
            <a:pPr>
              <a:buFont typeface="Times New Roman" pitchFamily="18" charset="0"/>
              <a:buNone/>
            </a:pPr>
            <a:endParaRPr lang="en-US" altLang="en-US" sz="2400" dirty="0"/>
          </a:p>
          <a:p>
            <a:pPr>
              <a:buFont typeface="Times New Roman" pitchFamily="18" charset="0"/>
              <a:buNone/>
            </a:pPr>
            <a:br>
              <a:rPr lang="en-US" altLang="en-US" sz="2000" dirty="0"/>
            </a:br>
            <a:endParaRPr lang="en-US" altLang="en-US" sz="2000" dirty="0"/>
          </a:p>
        </p:txBody>
      </p:sp>
      <p:pic>
        <p:nvPicPr>
          <p:cNvPr id="35844" name="Picture 2" descr="https://cdn.sparkfun.com/assets/3/a/c/7/6/5113d1c3ce395fec01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50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76200"/>
            <a:ext cx="8229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Practical Electricity</a:t>
            </a: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24000"/>
            <a:ext cx="76962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45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76200"/>
            <a:ext cx="8229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000" dirty="0">
                <a:solidFill>
                  <a:srgbClr val="FF0000"/>
                </a:solidFill>
              </a:rPr>
              <a:t>Basic Electrical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Ohms Law Examples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V = 20 volts and I = 5 amperes what is the resistance?</a:t>
            </a:r>
          </a:p>
          <a:p>
            <a:pPr marL="914400" lvl="2" indent="0">
              <a:buFont typeface="Times New Roman" pitchFamily="18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V / I = 20 / 5 = 4 ohms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R = 20 ohms and V = 120 volts what is the current?</a:t>
            </a:r>
          </a:p>
          <a:p>
            <a:pPr marL="914400" lvl="2" indent="0">
              <a:buFont typeface="Times New Roman" pitchFamily="18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= V / R = 120 / 20 = 6 amps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 = 10 amperes and R = 24 ohms what is the voltage?</a:t>
            </a:r>
          </a:p>
          <a:p>
            <a:pPr marL="914400" lvl="2" indent="0">
              <a:buFont typeface="Times New Roman" pitchFamily="18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I x R = 10 x 24 = 240 volts</a:t>
            </a:r>
          </a:p>
          <a:p>
            <a:pPr marL="457200" lvl="1" indent="0">
              <a:buFont typeface="Times New Roman" pitchFamily="18" charset="0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Problem:  If V = 240 volts and R = 6 ohms what is the current?</a:t>
            </a:r>
          </a:p>
          <a:p>
            <a:pPr marL="914400" lvl="2" indent="0">
              <a:buFont typeface="Times New Roman" pitchFamily="18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= V / R = 240 / 6 = 40 amps</a:t>
            </a:r>
          </a:p>
          <a:p>
            <a:pPr lvl="1">
              <a:defRPr/>
            </a:pPr>
            <a:endParaRPr lang="en-US" sz="2000" dirty="0"/>
          </a:p>
          <a:p>
            <a:pPr marL="457200" lvl="1" indent="0">
              <a:buFont typeface="Times New Roman" pitchFamily="18" charset="0"/>
              <a:buNone/>
              <a:defRPr/>
            </a:pPr>
            <a:endParaRPr lang="en-US" sz="2000" dirty="0"/>
          </a:p>
          <a:p>
            <a:pPr lvl="1">
              <a:defRPr/>
            </a:pPr>
            <a:endParaRPr lang="en-US" sz="1600" dirty="0"/>
          </a:p>
          <a:p>
            <a:pPr lvl="2">
              <a:defRPr/>
            </a:pPr>
            <a:endParaRPr lang="en-US" sz="1600" dirty="0"/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endParaRPr lang="en-US" sz="2400" dirty="0"/>
          </a:p>
          <a:p>
            <a:pPr>
              <a:buFont typeface="Times New Roman" pitchFamily="18" charset="0"/>
              <a:buNone/>
              <a:defRPr/>
            </a:pP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08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SCO">
    <a:dk1>
      <a:srgbClr val="000000"/>
    </a:dk1>
    <a:lt1>
      <a:srgbClr val="D8D8D8"/>
    </a:lt1>
    <a:dk2>
      <a:srgbClr val="4C5055"/>
    </a:dk2>
    <a:lt2>
      <a:srgbClr val="FFFFFF"/>
    </a:lt2>
    <a:accent1>
      <a:srgbClr val="E10027"/>
    </a:accent1>
    <a:accent2>
      <a:srgbClr val="000000"/>
    </a:accent2>
    <a:accent3>
      <a:srgbClr val="A5A5A5"/>
    </a:accent3>
    <a:accent4>
      <a:srgbClr val="FF3758"/>
    </a:accent4>
    <a:accent5>
      <a:srgbClr val="8A0017"/>
    </a:accent5>
    <a:accent6>
      <a:srgbClr val="FFB3C0"/>
    </a:accent6>
    <a:hlink>
      <a:srgbClr val="3F3F3F"/>
    </a:hlink>
    <a:folHlink>
      <a:srgbClr val="D8D8D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  <SharedWithUsers xmlns="865caf8b-3888-4957-b682-040f388f7b52">
      <UserInfo>
        <DisplayName>Perry Lawton</DisplayName>
        <AccountId>44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385A62-4CFC-426E-814C-B20CFC520DAF}">
  <ds:schemaRefs>
    <ds:schemaRef ds:uri="865caf8b-3888-4957-b682-040f388f7b52"/>
    <ds:schemaRef ds:uri="8f26ee74-1c53-4b01-a982-cec1216b8a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8E9CB1-FEBB-4992-9512-04FA50168912}">
  <ds:schemaRefs>
    <ds:schemaRef ds:uri="8f26ee74-1c53-4b01-a982-cec1216b8a00"/>
    <ds:schemaRef ds:uri="http://purl.org/dc/elements/1.1/"/>
    <ds:schemaRef ds:uri="http://schemas.microsoft.com/office/2006/documentManagement/types"/>
    <ds:schemaRef ds:uri="http://www.w3.org/XML/1998/namespace"/>
    <ds:schemaRef ds:uri="865caf8b-3888-4957-b682-040f388f7b52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D7A70C-7C72-40B5-BBDF-3AF4D0E985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2739</TotalTime>
  <Words>1329</Words>
  <Application>Microsoft Office PowerPoint</Application>
  <PresentationFormat>On-screen Show (4:3)</PresentationFormat>
  <Paragraphs>249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Times New Roman</vt:lpstr>
      <vt:lpstr>Monotype Sorts</vt:lpstr>
      <vt:lpstr>Wingdings</vt:lpstr>
      <vt:lpstr>Calibri</vt:lpstr>
      <vt:lpstr>Arial</vt:lpstr>
      <vt:lpstr>AvantGarde</vt:lpstr>
      <vt:lpstr>TESCO Template</vt:lpstr>
      <vt:lpstr>PHOTO-PAINT</vt:lpstr>
      <vt:lpstr>Microsoft Excel Chart</vt:lpstr>
      <vt:lpstr>Visio</vt:lpstr>
      <vt:lpstr>Equation</vt:lpstr>
      <vt:lpstr>Intro to Self-Contained Metering</vt:lpstr>
      <vt:lpstr>Topics we will be covering</vt:lpstr>
      <vt:lpstr>Self Contained Metering</vt:lpstr>
      <vt:lpstr>PowerPoint Presentation</vt:lpstr>
      <vt:lpstr>Back to Basics: Electrical Laws</vt:lpstr>
      <vt:lpstr>Basic Concepts: Electricity and Water</vt:lpstr>
      <vt:lpstr>Basic Concepts: Electricity and Water</vt:lpstr>
      <vt:lpstr>Practical Electricity</vt:lpstr>
      <vt:lpstr>Basic Electrical Laws</vt:lpstr>
      <vt:lpstr>Basic Electrical Laws</vt:lpstr>
      <vt:lpstr>Basic Electrical Laws</vt:lpstr>
      <vt:lpstr>Basic AC Theory  What is VA?</vt:lpstr>
      <vt:lpstr>Basic AC Theory  What is VA?</vt:lpstr>
      <vt:lpstr>Basic Meter Math Power – VA</vt:lpstr>
      <vt:lpstr>Basic AC Theory Power – The Simple View</vt:lpstr>
      <vt:lpstr>Basic AC Theory Power Factor = 1.0</vt:lpstr>
      <vt:lpstr>Basic Meter Math Power – The Simple View</vt:lpstr>
      <vt:lpstr>Basic AC Theory Power – The Simple View</vt:lpstr>
      <vt:lpstr>Basic AC Theory Energy – What We Sell</vt:lpstr>
      <vt:lpstr>Basic Meter Math Energy – What We Sell</vt:lpstr>
      <vt:lpstr>Basic Meter Math Energy – What We Sell</vt:lpstr>
      <vt:lpstr>Basic Energy Formula</vt:lpstr>
      <vt:lpstr>PowerPoint Presentation</vt:lpstr>
      <vt:lpstr>PowerPoint Presentation</vt:lpstr>
      <vt:lpstr>              Questions and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Perry Lawton</cp:lastModifiedBy>
  <cp:revision>112</cp:revision>
  <cp:lastPrinted>2004-05-03T19:12:21Z</cp:lastPrinted>
  <dcterms:created xsi:type="dcterms:W3CDTF">2004-03-09T01:40:14Z</dcterms:created>
  <dcterms:modified xsi:type="dcterms:W3CDTF">2024-03-05T12:15:08Z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  <property fmtid="{D5CDD505-2E9C-101B-9397-08002B2CF9AE}" pid="3" name="MediaServiceImageTags">
    <vt:lpwstr/>
  </property>
</Properties>
</file>