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411" r:id="rId5"/>
    <p:sldId id="505" r:id="rId6"/>
    <p:sldId id="504" r:id="rId7"/>
    <p:sldId id="453" r:id="rId8"/>
    <p:sldId id="506" r:id="rId9"/>
    <p:sldId id="507" r:id="rId10"/>
    <p:sldId id="402" r:id="rId11"/>
    <p:sldId id="404" r:id="rId12"/>
    <p:sldId id="511" r:id="rId13"/>
    <p:sldId id="410" r:id="rId14"/>
    <p:sldId id="508" r:id="rId15"/>
    <p:sldId id="509" r:id="rId16"/>
    <p:sldId id="294" r:id="rId17"/>
    <p:sldId id="399" r:id="rId18"/>
    <p:sldId id="400" r:id="rId19"/>
    <p:sldId id="284" r:id="rId20"/>
    <p:sldId id="285" r:id="rId21"/>
    <p:sldId id="286" r:id="rId22"/>
    <p:sldId id="273" r:id="rId23"/>
    <p:sldId id="289" r:id="rId24"/>
    <p:sldId id="295" r:id="rId25"/>
    <p:sldId id="282" r:id="rId26"/>
    <p:sldId id="278" r:id="rId27"/>
    <p:sldId id="261" r:id="rId28"/>
    <p:sldId id="287" r:id="rId29"/>
    <p:sldId id="275" r:id="rId30"/>
    <p:sldId id="274" r:id="rId31"/>
    <p:sldId id="276" r:id="rId32"/>
    <p:sldId id="401" r:id="rId33"/>
    <p:sldId id="265" r:id="rId34"/>
    <p:sldId id="280" r:id="rId35"/>
    <p:sldId id="269" r:id="rId36"/>
    <p:sldId id="279" r:id="rId37"/>
    <p:sldId id="297" r:id="rId38"/>
    <p:sldId id="298" r:id="rId39"/>
    <p:sldId id="296" r:id="rId40"/>
    <p:sldId id="512" r:id="rId41"/>
    <p:sldId id="291" r:id="rId42"/>
    <p:sldId id="39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8" autoAdjust="0"/>
    <p:restoredTop sz="96320"/>
  </p:normalViewPr>
  <p:slideViewPr>
    <p:cSldViewPr snapToGrid="0">
      <p:cViewPr varScale="1">
        <p:scale>
          <a:sx n="211" d="100"/>
          <a:sy n="211" d="100"/>
        </p:scale>
        <p:origin x="196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633E2-271F-45EB-B5C5-04FB73F28C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B79347B-AF1B-4793-A3BF-DA95A652AC63}">
      <dgm:prSet/>
      <dgm:spPr/>
      <dgm:t>
        <a:bodyPr/>
        <a:lstStyle/>
        <a:p>
          <a:r>
            <a:rPr lang="en-US" dirty="0">
              <a:solidFill>
                <a:schemeClr val="bg2"/>
              </a:solidFill>
            </a:rPr>
            <a:t>Increasing Demand</a:t>
          </a:r>
        </a:p>
      </dgm:t>
    </dgm:pt>
    <dgm:pt modelId="{66DC416D-6C32-442C-B87D-63374A936EE2}" type="parTrans" cxnId="{4DEB3FB5-881B-49AD-B313-EBBFC47F937A}">
      <dgm:prSet/>
      <dgm:spPr/>
      <dgm:t>
        <a:bodyPr/>
        <a:lstStyle/>
        <a:p>
          <a:endParaRPr lang="en-US"/>
        </a:p>
      </dgm:t>
    </dgm:pt>
    <dgm:pt modelId="{CF0C8FD1-FB03-4E2C-B7F0-2E74D33F3241}" type="sibTrans" cxnId="{4DEB3FB5-881B-49AD-B313-EBBFC47F937A}">
      <dgm:prSet/>
      <dgm:spPr/>
      <dgm:t>
        <a:bodyPr/>
        <a:lstStyle/>
        <a:p>
          <a:endParaRPr lang="en-US"/>
        </a:p>
      </dgm:t>
    </dgm:pt>
    <dgm:pt modelId="{BCAEBADD-B80F-4CED-9511-0420E4CDA885}">
      <dgm:prSet/>
      <dgm:spPr/>
      <dgm:t>
        <a:bodyPr/>
        <a:lstStyle/>
        <a:p>
          <a:r>
            <a:rPr lang="en-US" dirty="0">
              <a:solidFill>
                <a:schemeClr val="bg2"/>
              </a:solidFill>
            </a:rPr>
            <a:t>Equipment Aging/Upgrades</a:t>
          </a:r>
        </a:p>
      </dgm:t>
    </dgm:pt>
    <dgm:pt modelId="{9DE7ACEE-5890-4AE9-B395-AF2866602557}" type="parTrans" cxnId="{1FC9A2E3-8E49-4701-B8CB-478E23E1DC0C}">
      <dgm:prSet/>
      <dgm:spPr/>
      <dgm:t>
        <a:bodyPr/>
        <a:lstStyle/>
        <a:p>
          <a:endParaRPr lang="en-US"/>
        </a:p>
      </dgm:t>
    </dgm:pt>
    <dgm:pt modelId="{D1B65CB2-7067-49DC-8623-ECCE1FEE44BE}" type="sibTrans" cxnId="{1FC9A2E3-8E49-4701-B8CB-478E23E1DC0C}">
      <dgm:prSet/>
      <dgm:spPr/>
      <dgm:t>
        <a:bodyPr/>
        <a:lstStyle/>
        <a:p>
          <a:endParaRPr lang="en-US"/>
        </a:p>
      </dgm:t>
    </dgm:pt>
    <dgm:pt modelId="{8126A7C1-1890-4A1F-9513-E7BBF5201E4F}">
      <dgm:prSet/>
      <dgm:spPr/>
      <dgm:t>
        <a:bodyPr/>
        <a:lstStyle/>
        <a:p>
          <a:r>
            <a:rPr lang="en-US" dirty="0">
              <a:solidFill>
                <a:schemeClr val="bg2"/>
              </a:solidFill>
            </a:rPr>
            <a:t>Renewable Alignment</a:t>
          </a:r>
        </a:p>
      </dgm:t>
    </dgm:pt>
    <dgm:pt modelId="{0D4EA8EA-0E27-46AF-8CAA-824B3E06CEC6}" type="parTrans" cxnId="{9CD38505-417D-4DA9-B6CD-F802123D04D8}">
      <dgm:prSet/>
      <dgm:spPr/>
      <dgm:t>
        <a:bodyPr/>
        <a:lstStyle/>
        <a:p>
          <a:endParaRPr lang="en-US"/>
        </a:p>
      </dgm:t>
    </dgm:pt>
    <dgm:pt modelId="{62351C71-EC0C-4115-8D45-EDC808F4E811}" type="sibTrans" cxnId="{9CD38505-417D-4DA9-B6CD-F802123D04D8}">
      <dgm:prSet/>
      <dgm:spPr/>
      <dgm:t>
        <a:bodyPr/>
        <a:lstStyle/>
        <a:p>
          <a:endParaRPr lang="en-US"/>
        </a:p>
      </dgm:t>
    </dgm:pt>
    <dgm:pt modelId="{6FF57CBB-EA88-41DD-9964-D1D3DFA75ED6}">
      <dgm:prSet/>
      <dgm:spPr/>
      <dgm:t>
        <a:bodyPr/>
        <a:lstStyle/>
        <a:p>
          <a:r>
            <a:rPr lang="en-US" dirty="0">
              <a:solidFill>
                <a:schemeClr val="bg2"/>
              </a:solidFill>
            </a:rPr>
            <a:t>Providing Grid Services</a:t>
          </a:r>
        </a:p>
      </dgm:t>
    </dgm:pt>
    <dgm:pt modelId="{7F7B0EA4-F2DC-4CDE-B415-48BEF94B20DA}" type="parTrans" cxnId="{DCFEF1A0-A461-4EA8-96AC-B28AD042173A}">
      <dgm:prSet/>
      <dgm:spPr/>
      <dgm:t>
        <a:bodyPr/>
        <a:lstStyle/>
        <a:p>
          <a:endParaRPr lang="en-US"/>
        </a:p>
      </dgm:t>
    </dgm:pt>
    <dgm:pt modelId="{9512BEED-583A-44F3-AD68-E3953CA0DA52}" type="sibTrans" cxnId="{DCFEF1A0-A461-4EA8-96AC-B28AD042173A}">
      <dgm:prSet/>
      <dgm:spPr/>
      <dgm:t>
        <a:bodyPr/>
        <a:lstStyle/>
        <a:p>
          <a:endParaRPr lang="en-US"/>
        </a:p>
      </dgm:t>
    </dgm:pt>
    <dgm:pt modelId="{62C67971-F97B-D24A-968B-680DDB4617E4}" type="pres">
      <dgm:prSet presAssocID="{BE2633E2-271F-45EB-B5C5-04FB73F28C7D}" presName="linear" presStyleCnt="0">
        <dgm:presLayoutVars>
          <dgm:animLvl val="lvl"/>
          <dgm:resizeHandles val="exact"/>
        </dgm:presLayoutVars>
      </dgm:prSet>
      <dgm:spPr/>
    </dgm:pt>
    <dgm:pt modelId="{C3CB4470-A5F5-CC4C-B15E-759C6970D147}" type="pres">
      <dgm:prSet presAssocID="{AB79347B-AF1B-4793-A3BF-DA95A652AC63}" presName="parentText" presStyleLbl="node1" presStyleIdx="0" presStyleCnt="4">
        <dgm:presLayoutVars>
          <dgm:chMax val="0"/>
          <dgm:bulletEnabled val="1"/>
        </dgm:presLayoutVars>
      </dgm:prSet>
      <dgm:spPr/>
    </dgm:pt>
    <dgm:pt modelId="{46DB739C-0E33-A649-8E40-02FB50023E88}" type="pres">
      <dgm:prSet presAssocID="{CF0C8FD1-FB03-4E2C-B7F0-2E74D33F3241}" presName="spacer" presStyleCnt="0"/>
      <dgm:spPr/>
    </dgm:pt>
    <dgm:pt modelId="{608E349B-31EB-1740-B4EF-41ADBEE93A0E}" type="pres">
      <dgm:prSet presAssocID="{BCAEBADD-B80F-4CED-9511-0420E4CDA885}" presName="parentText" presStyleLbl="node1" presStyleIdx="1" presStyleCnt="4">
        <dgm:presLayoutVars>
          <dgm:chMax val="0"/>
          <dgm:bulletEnabled val="1"/>
        </dgm:presLayoutVars>
      </dgm:prSet>
      <dgm:spPr/>
    </dgm:pt>
    <dgm:pt modelId="{6EBE764F-03B6-8749-9072-2EC12B37BA83}" type="pres">
      <dgm:prSet presAssocID="{D1B65CB2-7067-49DC-8623-ECCE1FEE44BE}" presName="spacer" presStyleCnt="0"/>
      <dgm:spPr/>
    </dgm:pt>
    <dgm:pt modelId="{55D50B70-6C4A-9D45-B9C6-936445D799D7}" type="pres">
      <dgm:prSet presAssocID="{8126A7C1-1890-4A1F-9513-E7BBF5201E4F}" presName="parentText" presStyleLbl="node1" presStyleIdx="2" presStyleCnt="4">
        <dgm:presLayoutVars>
          <dgm:chMax val="0"/>
          <dgm:bulletEnabled val="1"/>
        </dgm:presLayoutVars>
      </dgm:prSet>
      <dgm:spPr/>
    </dgm:pt>
    <dgm:pt modelId="{5576C630-E516-0540-B9F9-C4DED4255E50}" type="pres">
      <dgm:prSet presAssocID="{62351C71-EC0C-4115-8D45-EDC808F4E811}" presName="spacer" presStyleCnt="0"/>
      <dgm:spPr/>
    </dgm:pt>
    <dgm:pt modelId="{2CF69F8D-5948-784D-8967-70A3785065F9}" type="pres">
      <dgm:prSet presAssocID="{6FF57CBB-EA88-41DD-9964-D1D3DFA75ED6}" presName="parentText" presStyleLbl="node1" presStyleIdx="3" presStyleCnt="4">
        <dgm:presLayoutVars>
          <dgm:chMax val="0"/>
          <dgm:bulletEnabled val="1"/>
        </dgm:presLayoutVars>
      </dgm:prSet>
      <dgm:spPr/>
    </dgm:pt>
  </dgm:ptLst>
  <dgm:cxnLst>
    <dgm:cxn modelId="{FCE8F204-EFE1-B74E-A6A8-8CD9B4D1E91B}" type="presOf" srcId="{BCAEBADD-B80F-4CED-9511-0420E4CDA885}" destId="{608E349B-31EB-1740-B4EF-41ADBEE93A0E}" srcOrd="0" destOrd="0" presId="urn:microsoft.com/office/officeart/2005/8/layout/vList2"/>
    <dgm:cxn modelId="{9CD38505-417D-4DA9-B6CD-F802123D04D8}" srcId="{BE2633E2-271F-45EB-B5C5-04FB73F28C7D}" destId="{8126A7C1-1890-4A1F-9513-E7BBF5201E4F}" srcOrd="2" destOrd="0" parTransId="{0D4EA8EA-0E27-46AF-8CAA-824B3E06CEC6}" sibTransId="{62351C71-EC0C-4115-8D45-EDC808F4E811}"/>
    <dgm:cxn modelId="{5D00FA11-0B9D-7F49-8CBD-E04AFE16CA43}" type="presOf" srcId="{AB79347B-AF1B-4793-A3BF-DA95A652AC63}" destId="{C3CB4470-A5F5-CC4C-B15E-759C6970D147}" srcOrd="0" destOrd="0" presId="urn:microsoft.com/office/officeart/2005/8/layout/vList2"/>
    <dgm:cxn modelId="{A47BE415-E44C-9848-B9DB-63C2AF9D00C4}" type="presOf" srcId="{6FF57CBB-EA88-41DD-9964-D1D3DFA75ED6}" destId="{2CF69F8D-5948-784D-8967-70A3785065F9}" srcOrd="0" destOrd="0" presId="urn:microsoft.com/office/officeart/2005/8/layout/vList2"/>
    <dgm:cxn modelId="{DCFEF1A0-A461-4EA8-96AC-B28AD042173A}" srcId="{BE2633E2-271F-45EB-B5C5-04FB73F28C7D}" destId="{6FF57CBB-EA88-41DD-9964-D1D3DFA75ED6}" srcOrd="3" destOrd="0" parTransId="{7F7B0EA4-F2DC-4CDE-B415-48BEF94B20DA}" sibTransId="{9512BEED-583A-44F3-AD68-E3953CA0DA52}"/>
    <dgm:cxn modelId="{4DEB3FB5-881B-49AD-B313-EBBFC47F937A}" srcId="{BE2633E2-271F-45EB-B5C5-04FB73F28C7D}" destId="{AB79347B-AF1B-4793-A3BF-DA95A652AC63}" srcOrd="0" destOrd="0" parTransId="{66DC416D-6C32-442C-B87D-63374A936EE2}" sibTransId="{CF0C8FD1-FB03-4E2C-B7F0-2E74D33F3241}"/>
    <dgm:cxn modelId="{F67645B8-783F-E843-B324-2110ED429DE9}" type="presOf" srcId="{8126A7C1-1890-4A1F-9513-E7BBF5201E4F}" destId="{55D50B70-6C4A-9D45-B9C6-936445D799D7}" srcOrd="0" destOrd="0" presId="urn:microsoft.com/office/officeart/2005/8/layout/vList2"/>
    <dgm:cxn modelId="{65CA3ABA-1908-AA42-A301-A803DA59F776}" type="presOf" srcId="{BE2633E2-271F-45EB-B5C5-04FB73F28C7D}" destId="{62C67971-F97B-D24A-968B-680DDB4617E4}" srcOrd="0" destOrd="0" presId="urn:microsoft.com/office/officeart/2005/8/layout/vList2"/>
    <dgm:cxn modelId="{1FC9A2E3-8E49-4701-B8CB-478E23E1DC0C}" srcId="{BE2633E2-271F-45EB-B5C5-04FB73F28C7D}" destId="{BCAEBADD-B80F-4CED-9511-0420E4CDA885}" srcOrd="1" destOrd="0" parTransId="{9DE7ACEE-5890-4AE9-B395-AF2866602557}" sibTransId="{D1B65CB2-7067-49DC-8623-ECCE1FEE44BE}"/>
    <dgm:cxn modelId="{FE15DF4C-2F05-1040-A0AD-5F8CE9827DEE}" type="presParOf" srcId="{62C67971-F97B-D24A-968B-680DDB4617E4}" destId="{C3CB4470-A5F5-CC4C-B15E-759C6970D147}" srcOrd="0" destOrd="0" presId="urn:microsoft.com/office/officeart/2005/8/layout/vList2"/>
    <dgm:cxn modelId="{CF167013-8975-0048-B158-7F8E08D0E8D4}" type="presParOf" srcId="{62C67971-F97B-D24A-968B-680DDB4617E4}" destId="{46DB739C-0E33-A649-8E40-02FB50023E88}" srcOrd="1" destOrd="0" presId="urn:microsoft.com/office/officeart/2005/8/layout/vList2"/>
    <dgm:cxn modelId="{8468DC1E-6065-6C49-A3CA-EB4D7F87D2EF}" type="presParOf" srcId="{62C67971-F97B-D24A-968B-680DDB4617E4}" destId="{608E349B-31EB-1740-B4EF-41ADBEE93A0E}" srcOrd="2" destOrd="0" presId="urn:microsoft.com/office/officeart/2005/8/layout/vList2"/>
    <dgm:cxn modelId="{F855E536-D266-E941-8F47-75D04D54F9BB}" type="presParOf" srcId="{62C67971-F97B-D24A-968B-680DDB4617E4}" destId="{6EBE764F-03B6-8749-9072-2EC12B37BA83}" srcOrd="3" destOrd="0" presId="urn:microsoft.com/office/officeart/2005/8/layout/vList2"/>
    <dgm:cxn modelId="{44FC53D3-214E-2846-B30E-52AD271C96FC}" type="presParOf" srcId="{62C67971-F97B-D24A-968B-680DDB4617E4}" destId="{55D50B70-6C4A-9D45-B9C6-936445D799D7}" srcOrd="4" destOrd="0" presId="urn:microsoft.com/office/officeart/2005/8/layout/vList2"/>
    <dgm:cxn modelId="{CE0F6DA8-319E-0744-B3C5-7B5F3AC7AEF4}" type="presParOf" srcId="{62C67971-F97B-D24A-968B-680DDB4617E4}" destId="{5576C630-E516-0540-B9F9-C4DED4255E50}" srcOrd="5" destOrd="0" presId="urn:microsoft.com/office/officeart/2005/8/layout/vList2"/>
    <dgm:cxn modelId="{8AC94BB2-1FA5-4F4F-8ED0-20A118F95C6C}" type="presParOf" srcId="{62C67971-F97B-D24A-968B-680DDB4617E4}" destId="{2CF69F8D-5948-784D-8967-70A3785065F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E26B3D-AA4E-41B6-9F31-5672378438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998912-F7FB-A44D-B58E-441C6ED4056A}">
      <dgm:prSet custT="1"/>
      <dgm:spPr/>
      <dgm:t>
        <a:bodyPr/>
        <a:lstStyle/>
        <a:p>
          <a:r>
            <a:rPr lang="en-US" altLang="en-US" sz="1800" dirty="0">
              <a:solidFill>
                <a:schemeClr val="bg2"/>
              </a:solidFill>
            </a:rPr>
            <a:t>Metering and the Future of AMI</a:t>
          </a:r>
        </a:p>
      </dgm:t>
    </dgm:pt>
    <dgm:pt modelId="{61E29D28-756F-FF47-819D-550A59EFCF79}" type="parTrans" cxnId="{E1D378A7-FDE3-4B4F-821F-190784414245}">
      <dgm:prSet/>
      <dgm:spPr/>
      <dgm:t>
        <a:bodyPr/>
        <a:lstStyle/>
        <a:p>
          <a:endParaRPr lang="en-US"/>
        </a:p>
      </dgm:t>
    </dgm:pt>
    <dgm:pt modelId="{9F3DF8B3-6384-AB45-A2D1-1237BFD48EA4}" type="sibTrans" cxnId="{E1D378A7-FDE3-4B4F-821F-190784414245}">
      <dgm:prSet/>
      <dgm:spPr/>
      <dgm:t>
        <a:bodyPr/>
        <a:lstStyle/>
        <a:p>
          <a:endParaRPr lang="en-US"/>
        </a:p>
      </dgm:t>
    </dgm:pt>
    <dgm:pt modelId="{330BBF19-1D4F-314D-B6B2-50C32CF2A5A4}">
      <dgm:prSet custT="1"/>
      <dgm:spPr/>
      <dgm:t>
        <a:bodyPr/>
        <a:lstStyle/>
        <a:p>
          <a:r>
            <a:rPr lang="en-US" altLang="en-US" sz="1500" dirty="0"/>
            <a:t>Metering will be in a near constant cycle of looking for the next technology, evaluating those  technologies, planning for deploying these technologies, and cleaning up the aftermath of the deployment of </a:t>
          </a:r>
          <a:br>
            <a:rPr lang="en-US" altLang="en-US" sz="1500" dirty="0"/>
          </a:br>
          <a:r>
            <a:rPr lang="en-US" altLang="en-US" sz="1500" dirty="0"/>
            <a:t>these technologies.</a:t>
          </a:r>
        </a:p>
      </dgm:t>
    </dgm:pt>
    <dgm:pt modelId="{1C62E0A9-9E38-8649-ADE8-879BE7BCB941}" type="parTrans" cxnId="{75E721F2-C94A-8C47-9307-B292B0C6A774}">
      <dgm:prSet/>
      <dgm:spPr/>
      <dgm:t>
        <a:bodyPr/>
        <a:lstStyle/>
        <a:p>
          <a:endParaRPr lang="en-US"/>
        </a:p>
      </dgm:t>
    </dgm:pt>
    <dgm:pt modelId="{DD65F478-021A-A64E-B5CE-DAD61F4198DF}" type="sibTrans" cxnId="{75E721F2-C94A-8C47-9307-B292B0C6A774}">
      <dgm:prSet/>
      <dgm:spPr/>
      <dgm:t>
        <a:bodyPr/>
        <a:lstStyle/>
        <a:p>
          <a:endParaRPr lang="en-US"/>
        </a:p>
      </dgm:t>
    </dgm:pt>
    <dgm:pt modelId="{B8AD9B59-6C2B-7D4B-A1A1-F8B703DD1B30}">
      <dgm:prSet custT="1"/>
      <dgm:spPr/>
      <dgm:t>
        <a:bodyPr/>
        <a:lstStyle/>
        <a:p>
          <a:r>
            <a:rPr lang="en-US" altLang="en-US" sz="1500" dirty="0"/>
            <a:t>Metering will begin to run non-metering operational groups</a:t>
          </a:r>
        </a:p>
      </dgm:t>
    </dgm:pt>
    <dgm:pt modelId="{0AD3FE08-A3A5-FF46-A856-51AC609823CD}" type="parTrans" cxnId="{2907441C-4496-CD45-9A1D-CEF6F126F431}">
      <dgm:prSet/>
      <dgm:spPr/>
      <dgm:t>
        <a:bodyPr/>
        <a:lstStyle/>
        <a:p>
          <a:endParaRPr lang="en-US"/>
        </a:p>
      </dgm:t>
    </dgm:pt>
    <dgm:pt modelId="{F9BA5120-3CBF-B14D-ACB0-D37623AA3938}" type="sibTrans" cxnId="{2907441C-4496-CD45-9A1D-CEF6F126F431}">
      <dgm:prSet/>
      <dgm:spPr/>
      <dgm:t>
        <a:bodyPr/>
        <a:lstStyle/>
        <a:p>
          <a:endParaRPr lang="en-US"/>
        </a:p>
      </dgm:t>
    </dgm:pt>
    <dgm:pt modelId="{23D2441C-FD3D-7D49-9C54-64DD0BE2C4F3}">
      <dgm:prSet custT="1"/>
      <dgm:spPr/>
      <dgm:t>
        <a:bodyPr/>
        <a:lstStyle/>
        <a:p>
          <a:r>
            <a:rPr lang="en-US" altLang="en-US" sz="1500" dirty="0"/>
            <a:t>Each Utility must take a far more active role as part of checking, certifying, and rechecking the functionality of their meters.</a:t>
          </a:r>
        </a:p>
      </dgm:t>
    </dgm:pt>
    <dgm:pt modelId="{58D70CC5-E70D-ED48-89FD-D7D44A2AB8B8}" type="parTrans" cxnId="{B6057921-161E-9242-B2C7-135187690067}">
      <dgm:prSet/>
      <dgm:spPr/>
      <dgm:t>
        <a:bodyPr/>
        <a:lstStyle/>
        <a:p>
          <a:endParaRPr lang="en-US"/>
        </a:p>
      </dgm:t>
    </dgm:pt>
    <dgm:pt modelId="{0A5C147A-A930-8645-B4C7-09F1720E14DF}" type="sibTrans" cxnId="{B6057921-161E-9242-B2C7-135187690067}">
      <dgm:prSet/>
      <dgm:spPr/>
      <dgm:t>
        <a:bodyPr/>
        <a:lstStyle/>
        <a:p>
          <a:endParaRPr lang="en-US"/>
        </a:p>
      </dgm:t>
    </dgm:pt>
    <dgm:pt modelId="{A0F9D5C7-638A-6640-9FA1-626126DBEE73}" type="pres">
      <dgm:prSet presAssocID="{56E26B3D-AA4E-41B6-9F31-5672378438EF}" presName="linear" presStyleCnt="0">
        <dgm:presLayoutVars>
          <dgm:dir/>
          <dgm:animLvl val="lvl"/>
          <dgm:resizeHandles val="exact"/>
        </dgm:presLayoutVars>
      </dgm:prSet>
      <dgm:spPr/>
    </dgm:pt>
    <dgm:pt modelId="{21C877A2-D6E4-1341-9242-97EDBADD309D}" type="pres">
      <dgm:prSet presAssocID="{A5998912-F7FB-A44D-B58E-441C6ED4056A}" presName="parentLin" presStyleCnt="0"/>
      <dgm:spPr/>
    </dgm:pt>
    <dgm:pt modelId="{DC52E5C3-F453-6B44-8C28-D56C01AD406D}" type="pres">
      <dgm:prSet presAssocID="{A5998912-F7FB-A44D-B58E-441C6ED4056A}" presName="parentLeftMargin" presStyleLbl="node1" presStyleIdx="0" presStyleCnt="1"/>
      <dgm:spPr/>
    </dgm:pt>
    <dgm:pt modelId="{DADD13B1-E7EA-5940-8702-A06F10CE3DCC}" type="pres">
      <dgm:prSet presAssocID="{A5998912-F7FB-A44D-B58E-441C6ED4056A}" presName="parentText" presStyleLbl="node1" presStyleIdx="0" presStyleCnt="1">
        <dgm:presLayoutVars>
          <dgm:chMax val="0"/>
          <dgm:bulletEnabled val="1"/>
        </dgm:presLayoutVars>
      </dgm:prSet>
      <dgm:spPr/>
    </dgm:pt>
    <dgm:pt modelId="{D85C9412-C796-DA47-9C5B-9776110A3ABB}" type="pres">
      <dgm:prSet presAssocID="{A5998912-F7FB-A44D-B58E-441C6ED4056A}" presName="negativeSpace" presStyleCnt="0"/>
      <dgm:spPr/>
    </dgm:pt>
    <dgm:pt modelId="{98C2FAD3-6FFC-0542-B7B8-71DD825A9E8A}" type="pres">
      <dgm:prSet presAssocID="{A5998912-F7FB-A44D-B58E-441C6ED4056A}" presName="childText" presStyleLbl="conFgAcc1" presStyleIdx="0" presStyleCnt="1" custLinFactNeighborX="984" custLinFactNeighborY="30682">
        <dgm:presLayoutVars>
          <dgm:bulletEnabled val="1"/>
        </dgm:presLayoutVars>
      </dgm:prSet>
      <dgm:spPr/>
    </dgm:pt>
  </dgm:ptLst>
  <dgm:cxnLst>
    <dgm:cxn modelId="{6CA5C40F-B8EF-594E-92AE-1F880E7E51F4}" type="presOf" srcId="{A5998912-F7FB-A44D-B58E-441C6ED4056A}" destId="{DADD13B1-E7EA-5940-8702-A06F10CE3DCC}" srcOrd="1" destOrd="0" presId="urn:microsoft.com/office/officeart/2005/8/layout/list1"/>
    <dgm:cxn modelId="{2907441C-4496-CD45-9A1D-CEF6F126F431}" srcId="{A5998912-F7FB-A44D-B58E-441C6ED4056A}" destId="{B8AD9B59-6C2B-7D4B-A1A1-F8B703DD1B30}" srcOrd="1" destOrd="0" parTransId="{0AD3FE08-A3A5-FF46-A856-51AC609823CD}" sibTransId="{F9BA5120-3CBF-B14D-ACB0-D37623AA3938}"/>
    <dgm:cxn modelId="{B6057921-161E-9242-B2C7-135187690067}" srcId="{A5998912-F7FB-A44D-B58E-441C6ED4056A}" destId="{23D2441C-FD3D-7D49-9C54-64DD0BE2C4F3}" srcOrd="2" destOrd="0" parTransId="{58D70CC5-E70D-ED48-89FD-D7D44A2AB8B8}" sibTransId="{0A5C147A-A930-8645-B4C7-09F1720E14DF}"/>
    <dgm:cxn modelId="{21D12698-4EDC-8D43-B02B-F4E108E9A4F1}" type="presOf" srcId="{23D2441C-FD3D-7D49-9C54-64DD0BE2C4F3}" destId="{98C2FAD3-6FFC-0542-B7B8-71DD825A9E8A}" srcOrd="0" destOrd="2" presId="urn:microsoft.com/office/officeart/2005/8/layout/list1"/>
    <dgm:cxn modelId="{EB9E11A3-2543-E44C-BD9F-AA258C1CDBE6}" type="presOf" srcId="{B8AD9B59-6C2B-7D4B-A1A1-F8B703DD1B30}" destId="{98C2FAD3-6FFC-0542-B7B8-71DD825A9E8A}" srcOrd="0" destOrd="1" presId="urn:microsoft.com/office/officeart/2005/8/layout/list1"/>
    <dgm:cxn modelId="{E1D378A7-FDE3-4B4F-821F-190784414245}" srcId="{56E26B3D-AA4E-41B6-9F31-5672378438EF}" destId="{A5998912-F7FB-A44D-B58E-441C6ED4056A}" srcOrd="0" destOrd="0" parTransId="{61E29D28-756F-FF47-819D-550A59EFCF79}" sibTransId="{9F3DF8B3-6384-AB45-A2D1-1237BFD48EA4}"/>
    <dgm:cxn modelId="{1825F2AB-98A2-4B47-8987-E6F4DB8834B0}" type="presOf" srcId="{330BBF19-1D4F-314D-B6B2-50C32CF2A5A4}" destId="{98C2FAD3-6FFC-0542-B7B8-71DD825A9E8A}" srcOrd="0" destOrd="0" presId="urn:microsoft.com/office/officeart/2005/8/layout/list1"/>
    <dgm:cxn modelId="{0F5D47D0-9947-0743-8E0B-CEA08287618E}" type="presOf" srcId="{A5998912-F7FB-A44D-B58E-441C6ED4056A}" destId="{DC52E5C3-F453-6B44-8C28-D56C01AD406D}" srcOrd="0" destOrd="0" presId="urn:microsoft.com/office/officeart/2005/8/layout/list1"/>
    <dgm:cxn modelId="{BF8098E4-002C-9242-9A50-A05CAFD0B739}" type="presOf" srcId="{56E26B3D-AA4E-41B6-9F31-5672378438EF}" destId="{A0F9D5C7-638A-6640-9FA1-626126DBEE73}" srcOrd="0" destOrd="0" presId="urn:microsoft.com/office/officeart/2005/8/layout/list1"/>
    <dgm:cxn modelId="{75E721F2-C94A-8C47-9307-B292B0C6A774}" srcId="{A5998912-F7FB-A44D-B58E-441C6ED4056A}" destId="{330BBF19-1D4F-314D-B6B2-50C32CF2A5A4}" srcOrd="0" destOrd="0" parTransId="{1C62E0A9-9E38-8649-ADE8-879BE7BCB941}" sibTransId="{DD65F478-021A-A64E-B5CE-DAD61F4198DF}"/>
    <dgm:cxn modelId="{93661A69-5D76-B84C-800C-2165070A8C4A}" type="presParOf" srcId="{A0F9D5C7-638A-6640-9FA1-626126DBEE73}" destId="{21C877A2-D6E4-1341-9242-97EDBADD309D}" srcOrd="0" destOrd="0" presId="urn:microsoft.com/office/officeart/2005/8/layout/list1"/>
    <dgm:cxn modelId="{39C7EA4F-A60B-9D4D-98C2-7FF6D3E85B79}" type="presParOf" srcId="{21C877A2-D6E4-1341-9242-97EDBADD309D}" destId="{DC52E5C3-F453-6B44-8C28-D56C01AD406D}" srcOrd="0" destOrd="0" presId="urn:microsoft.com/office/officeart/2005/8/layout/list1"/>
    <dgm:cxn modelId="{4A7B1CF4-C6DF-9A4B-A541-BDDF84811DD7}" type="presParOf" srcId="{21C877A2-D6E4-1341-9242-97EDBADD309D}" destId="{DADD13B1-E7EA-5940-8702-A06F10CE3DCC}" srcOrd="1" destOrd="0" presId="urn:microsoft.com/office/officeart/2005/8/layout/list1"/>
    <dgm:cxn modelId="{1AF55BD4-1E03-E64D-84CA-F03B0BF2C4DE}" type="presParOf" srcId="{A0F9D5C7-638A-6640-9FA1-626126DBEE73}" destId="{D85C9412-C796-DA47-9C5B-9776110A3ABB}" srcOrd="1" destOrd="0" presId="urn:microsoft.com/office/officeart/2005/8/layout/list1"/>
    <dgm:cxn modelId="{37D59207-3056-D346-9D99-64DE14811B4B}" type="presParOf" srcId="{A0F9D5C7-638A-6640-9FA1-626126DBEE73}" destId="{98C2FAD3-6FFC-0542-B7B8-71DD825A9E8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14AB0-A558-4E3C-9013-A7BDEE6AEB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D08E45-9F0F-4030-9C11-2FCC175308CC}">
      <dgm:prSet/>
      <dgm:spPr/>
      <dgm:t>
        <a:bodyPr/>
        <a:lstStyle/>
        <a:p>
          <a:pPr>
            <a:lnSpc>
              <a:spcPct val="100000"/>
            </a:lnSpc>
          </a:pPr>
          <a:r>
            <a:rPr lang="en-US" b="0" i="0"/>
            <a:t>In 2023, about 4.18 trillion kilowatthours (kWh) of electricity were generated at utility-scale electricity generation facilities in the United States.</a:t>
          </a:r>
          <a:endParaRPr lang="en-US"/>
        </a:p>
      </dgm:t>
    </dgm:pt>
    <dgm:pt modelId="{D537AA98-5E01-4D8D-B453-CC9EEE87C30B}" type="parTrans" cxnId="{435D8C72-AAE6-48A6-94F0-213D56168088}">
      <dgm:prSet/>
      <dgm:spPr/>
      <dgm:t>
        <a:bodyPr/>
        <a:lstStyle/>
        <a:p>
          <a:endParaRPr lang="en-US"/>
        </a:p>
      </dgm:t>
    </dgm:pt>
    <dgm:pt modelId="{A94AD679-2C17-4058-B442-A2B0E5593E00}" type="sibTrans" cxnId="{435D8C72-AAE6-48A6-94F0-213D56168088}">
      <dgm:prSet/>
      <dgm:spPr/>
      <dgm:t>
        <a:bodyPr/>
        <a:lstStyle/>
        <a:p>
          <a:endParaRPr lang="en-US"/>
        </a:p>
      </dgm:t>
    </dgm:pt>
    <dgm:pt modelId="{B7E5E447-F23A-4186-A387-403E938981ED}">
      <dgm:prSet/>
      <dgm:spPr/>
      <dgm:t>
        <a:bodyPr/>
        <a:lstStyle/>
        <a:p>
          <a:pPr>
            <a:lnSpc>
              <a:spcPct val="100000"/>
            </a:lnSpc>
          </a:pPr>
          <a:r>
            <a:rPr lang="en-US" b="0" i="0"/>
            <a:t>60.0% of this electricity generation was from fossil fuels—coal, natural gas, petroleum, and other gases. </a:t>
          </a:r>
          <a:endParaRPr lang="en-US"/>
        </a:p>
      </dgm:t>
    </dgm:pt>
    <dgm:pt modelId="{D2724558-B6FF-497F-929E-8C912A4E90CE}" type="parTrans" cxnId="{B41B38A2-85D6-4C2A-B55D-2D76E6BBA5E8}">
      <dgm:prSet/>
      <dgm:spPr/>
      <dgm:t>
        <a:bodyPr/>
        <a:lstStyle/>
        <a:p>
          <a:endParaRPr lang="en-US"/>
        </a:p>
      </dgm:t>
    </dgm:pt>
    <dgm:pt modelId="{0D074748-DB0D-4065-B2B1-8F2345AEEFBD}" type="sibTrans" cxnId="{B41B38A2-85D6-4C2A-B55D-2D76E6BBA5E8}">
      <dgm:prSet/>
      <dgm:spPr/>
      <dgm:t>
        <a:bodyPr/>
        <a:lstStyle/>
        <a:p>
          <a:endParaRPr lang="en-US"/>
        </a:p>
      </dgm:t>
    </dgm:pt>
    <dgm:pt modelId="{4E847BEF-8C67-4E1B-96C8-929AB9CE6DC0}">
      <dgm:prSet/>
      <dgm:spPr/>
      <dgm:t>
        <a:bodyPr/>
        <a:lstStyle/>
        <a:p>
          <a:pPr>
            <a:lnSpc>
              <a:spcPct val="100000"/>
            </a:lnSpc>
          </a:pPr>
          <a:r>
            <a:rPr lang="en-US" b="0" i="0"/>
            <a:t>Natural Gas is 43.1%</a:t>
          </a:r>
          <a:endParaRPr lang="en-US"/>
        </a:p>
      </dgm:t>
    </dgm:pt>
    <dgm:pt modelId="{AB13D3C9-2828-4D9B-A0CF-F559C4EE2F60}" type="parTrans" cxnId="{AE9AEE7B-7CD4-4B49-AABE-D1797FC10119}">
      <dgm:prSet/>
      <dgm:spPr/>
      <dgm:t>
        <a:bodyPr/>
        <a:lstStyle/>
        <a:p>
          <a:endParaRPr lang="en-US"/>
        </a:p>
      </dgm:t>
    </dgm:pt>
    <dgm:pt modelId="{5114065E-3000-4C54-A4F4-A9218B4A8A3E}" type="sibTrans" cxnId="{AE9AEE7B-7CD4-4B49-AABE-D1797FC10119}">
      <dgm:prSet/>
      <dgm:spPr/>
      <dgm:t>
        <a:bodyPr/>
        <a:lstStyle/>
        <a:p>
          <a:endParaRPr lang="en-US"/>
        </a:p>
      </dgm:t>
    </dgm:pt>
    <dgm:pt modelId="{83A68F5B-1BEF-41CC-94D2-1B77AF5EE6D1}">
      <dgm:prSet/>
      <dgm:spPr/>
      <dgm:t>
        <a:bodyPr/>
        <a:lstStyle/>
        <a:p>
          <a:pPr>
            <a:lnSpc>
              <a:spcPct val="100000"/>
            </a:lnSpc>
          </a:pPr>
          <a:r>
            <a:rPr lang="en-US" b="0" i="0"/>
            <a:t>Coal is 16.2%</a:t>
          </a:r>
          <a:endParaRPr lang="en-US"/>
        </a:p>
      </dgm:t>
    </dgm:pt>
    <dgm:pt modelId="{F4197275-458E-4CB4-BA66-E474AD2F11CC}" type="parTrans" cxnId="{1E0FBDA0-4E00-475A-A004-31BE214C49C1}">
      <dgm:prSet/>
      <dgm:spPr/>
      <dgm:t>
        <a:bodyPr/>
        <a:lstStyle/>
        <a:p>
          <a:endParaRPr lang="en-US"/>
        </a:p>
      </dgm:t>
    </dgm:pt>
    <dgm:pt modelId="{B3E5980E-D6A1-4E1D-A0F1-DA143323A313}" type="sibTrans" cxnId="{1E0FBDA0-4E00-475A-A004-31BE214C49C1}">
      <dgm:prSet/>
      <dgm:spPr/>
      <dgm:t>
        <a:bodyPr/>
        <a:lstStyle/>
        <a:p>
          <a:endParaRPr lang="en-US"/>
        </a:p>
      </dgm:t>
    </dgm:pt>
    <dgm:pt modelId="{29B5927F-8B17-4A75-9D68-EA65B840479E}">
      <dgm:prSet/>
      <dgm:spPr/>
      <dgm:t>
        <a:bodyPr/>
        <a:lstStyle/>
        <a:p>
          <a:pPr>
            <a:lnSpc>
              <a:spcPct val="100000"/>
            </a:lnSpc>
          </a:pPr>
          <a:r>
            <a:rPr lang="en-US" b="0" i="0"/>
            <a:t>Everything else 0.7%</a:t>
          </a:r>
          <a:endParaRPr lang="en-US"/>
        </a:p>
      </dgm:t>
    </dgm:pt>
    <dgm:pt modelId="{6E42274D-735A-4345-8E09-D4824ACCBBBC}" type="parTrans" cxnId="{DAEAA767-3117-433A-8DD9-C4CFD368C017}">
      <dgm:prSet/>
      <dgm:spPr/>
      <dgm:t>
        <a:bodyPr/>
        <a:lstStyle/>
        <a:p>
          <a:endParaRPr lang="en-US"/>
        </a:p>
      </dgm:t>
    </dgm:pt>
    <dgm:pt modelId="{B01782FD-2B36-4EFF-A819-78B5546B8DDD}" type="sibTrans" cxnId="{DAEAA767-3117-433A-8DD9-C4CFD368C017}">
      <dgm:prSet/>
      <dgm:spPr/>
      <dgm:t>
        <a:bodyPr/>
        <a:lstStyle/>
        <a:p>
          <a:endParaRPr lang="en-US"/>
        </a:p>
      </dgm:t>
    </dgm:pt>
    <dgm:pt modelId="{6D8BB8BE-7179-4BCB-965F-8F755C189771}">
      <dgm:prSet/>
      <dgm:spPr/>
      <dgm:t>
        <a:bodyPr/>
        <a:lstStyle/>
        <a:p>
          <a:pPr>
            <a:lnSpc>
              <a:spcPct val="100000"/>
            </a:lnSpc>
          </a:pPr>
          <a:r>
            <a:rPr lang="en-US" b="0" i="0"/>
            <a:t>18.6% was from nuclear energy</a:t>
          </a:r>
          <a:endParaRPr lang="en-US"/>
        </a:p>
      </dgm:t>
    </dgm:pt>
    <dgm:pt modelId="{240C644E-DC92-4EA3-9308-9D9C9B287C88}" type="parTrans" cxnId="{E2C2C450-0622-4E07-A2AB-21A92A626E06}">
      <dgm:prSet/>
      <dgm:spPr/>
      <dgm:t>
        <a:bodyPr/>
        <a:lstStyle/>
        <a:p>
          <a:endParaRPr lang="en-US"/>
        </a:p>
      </dgm:t>
    </dgm:pt>
    <dgm:pt modelId="{962B6133-0B50-4C06-A0F6-880B3EAED08E}" type="sibTrans" cxnId="{E2C2C450-0622-4E07-A2AB-21A92A626E06}">
      <dgm:prSet/>
      <dgm:spPr/>
      <dgm:t>
        <a:bodyPr/>
        <a:lstStyle/>
        <a:p>
          <a:endParaRPr lang="en-US"/>
        </a:p>
      </dgm:t>
    </dgm:pt>
    <dgm:pt modelId="{B54BA4C6-6408-4A9B-87F1-7118B7AF0BE0}">
      <dgm:prSet/>
      <dgm:spPr/>
      <dgm:t>
        <a:bodyPr/>
        <a:lstStyle/>
        <a:p>
          <a:pPr>
            <a:lnSpc>
              <a:spcPct val="100000"/>
            </a:lnSpc>
          </a:pPr>
          <a:r>
            <a:rPr lang="en-US" b="0" i="0"/>
            <a:t>21.4% was from renewable energy sources.</a:t>
          </a:r>
          <a:endParaRPr lang="en-US"/>
        </a:p>
      </dgm:t>
    </dgm:pt>
    <dgm:pt modelId="{3B80871B-D765-4AA7-80AE-260D0C2CACFF}" type="parTrans" cxnId="{724AE042-2659-412D-9AB3-C9D50CD3F21C}">
      <dgm:prSet/>
      <dgm:spPr/>
      <dgm:t>
        <a:bodyPr/>
        <a:lstStyle/>
        <a:p>
          <a:endParaRPr lang="en-US"/>
        </a:p>
      </dgm:t>
    </dgm:pt>
    <dgm:pt modelId="{66B494FA-91D4-4488-926D-D864088588D4}" type="sibTrans" cxnId="{724AE042-2659-412D-9AB3-C9D50CD3F21C}">
      <dgm:prSet/>
      <dgm:spPr/>
      <dgm:t>
        <a:bodyPr/>
        <a:lstStyle/>
        <a:p>
          <a:endParaRPr lang="en-US"/>
        </a:p>
      </dgm:t>
    </dgm:pt>
    <dgm:pt modelId="{BB600D96-C4E9-414C-A432-ABEE2978DFBC}">
      <dgm:prSet/>
      <dgm:spPr/>
      <dgm:t>
        <a:bodyPr/>
        <a:lstStyle/>
        <a:p>
          <a:pPr>
            <a:lnSpc>
              <a:spcPct val="100000"/>
            </a:lnSpc>
          </a:pPr>
          <a:r>
            <a:rPr lang="en-US" b="0" i="0"/>
            <a:t>Wind 10.2%; Hydro 5.7%; Solar 3.9%; everything else 1.6%.</a:t>
          </a:r>
          <a:endParaRPr lang="en-US"/>
        </a:p>
      </dgm:t>
    </dgm:pt>
    <dgm:pt modelId="{74CA5A7C-A4D0-497B-ABEA-EB15C9FA71FF}" type="parTrans" cxnId="{0A5C40A2-C578-4D8A-9778-9B36841C4715}">
      <dgm:prSet/>
      <dgm:spPr/>
      <dgm:t>
        <a:bodyPr/>
        <a:lstStyle/>
        <a:p>
          <a:endParaRPr lang="en-US"/>
        </a:p>
      </dgm:t>
    </dgm:pt>
    <dgm:pt modelId="{B2BF29FD-C9DA-4D97-8BFA-F79A731F9FE7}" type="sibTrans" cxnId="{0A5C40A2-C578-4D8A-9778-9B36841C4715}">
      <dgm:prSet/>
      <dgm:spPr/>
      <dgm:t>
        <a:bodyPr/>
        <a:lstStyle/>
        <a:p>
          <a:endParaRPr lang="en-US"/>
        </a:p>
      </dgm:t>
    </dgm:pt>
    <dgm:pt modelId="{1742E344-A54B-4CD2-BF15-73AC2BF99112}" type="pres">
      <dgm:prSet presAssocID="{5A414AB0-A558-4E3C-9013-A7BDEE6AEB06}" presName="root" presStyleCnt="0">
        <dgm:presLayoutVars>
          <dgm:dir/>
          <dgm:resizeHandles val="exact"/>
        </dgm:presLayoutVars>
      </dgm:prSet>
      <dgm:spPr/>
    </dgm:pt>
    <dgm:pt modelId="{C06D5CBE-C4C6-444F-A1D3-9FCA47EBC811}" type="pres">
      <dgm:prSet presAssocID="{34D08E45-9F0F-4030-9C11-2FCC175308CC}" presName="compNode" presStyleCnt="0"/>
      <dgm:spPr/>
    </dgm:pt>
    <dgm:pt modelId="{E21469B1-C279-4F2D-B798-AAC1BCE6D3CA}" type="pres">
      <dgm:prSet presAssocID="{34D08E45-9F0F-4030-9C11-2FCC175308CC}" presName="bgRect" presStyleLbl="bgShp" presStyleIdx="0" presStyleCnt="4"/>
      <dgm:spPr/>
    </dgm:pt>
    <dgm:pt modelId="{8EB9EFA6-AAD9-47B7-A8AC-9E1981FC10BE}" type="pres">
      <dgm:prSet presAssocID="{34D08E45-9F0F-4030-9C11-2FCC175308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mill"/>
        </a:ext>
      </dgm:extLst>
    </dgm:pt>
    <dgm:pt modelId="{FA5C7C89-4FC8-4B94-8E06-A23FC09A2485}" type="pres">
      <dgm:prSet presAssocID="{34D08E45-9F0F-4030-9C11-2FCC175308CC}" presName="spaceRect" presStyleCnt="0"/>
      <dgm:spPr/>
    </dgm:pt>
    <dgm:pt modelId="{DB868C9E-6BE3-4111-83C5-3AE6B527DA16}" type="pres">
      <dgm:prSet presAssocID="{34D08E45-9F0F-4030-9C11-2FCC175308CC}" presName="parTx" presStyleLbl="revTx" presStyleIdx="0" presStyleCnt="6">
        <dgm:presLayoutVars>
          <dgm:chMax val="0"/>
          <dgm:chPref val="0"/>
        </dgm:presLayoutVars>
      </dgm:prSet>
      <dgm:spPr/>
    </dgm:pt>
    <dgm:pt modelId="{A6FD7694-4321-4ED0-B18D-D08AD5DA5DAE}" type="pres">
      <dgm:prSet presAssocID="{A94AD679-2C17-4058-B442-A2B0E5593E00}" presName="sibTrans" presStyleCnt="0"/>
      <dgm:spPr/>
    </dgm:pt>
    <dgm:pt modelId="{94436B38-41B6-49F3-9852-CF7309C91606}" type="pres">
      <dgm:prSet presAssocID="{B7E5E447-F23A-4186-A387-403E938981ED}" presName="compNode" presStyleCnt="0"/>
      <dgm:spPr/>
    </dgm:pt>
    <dgm:pt modelId="{584DF4F9-4036-494A-B44A-25B5BE764402}" type="pres">
      <dgm:prSet presAssocID="{B7E5E447-F23A-4186-A387-403E938981ED}" presName="bgRect" presStyleLbl="bgShp" presStyleIdx="1" presStyleCnt="4"/>
      <dgm:spPr/>
    </dgm:pt>
    <dgm:pt modelId="{45BF4823-CF7B-4E65-BAA3-29B6BADB8461}" type="pres">
      <dgm:prSet presAssocID="{B7E5E447-F23A-4186-A387-403E938981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mmable"/>
        </a:ext>
      </dgm:extLst>
    </dgm:pt>
    <dgm:pt modelId="{84014A00-21A6-415F-9A0C-D0E0C58B678C}" type="pres">
      <dgm:prSet presAssocID="{B7E5E447-F23A-4186-A387-403E938981ED}" presName="spaceRect" presStyleCnt="0"/>
      <dgm:spPr/>
    </dgm:pt>
    <dgm:pt modelId="{B8D0B10C-885B-40AA-8A15-68C70EB1F3B4}" type="pres">
      <dgm:prSet presAssocID="{B7E5E447-F23A-4186-A387-403E938981ED}" presName="parTx" presStyleLbl="revTx" presStyleIdx="1" presStyleCnt="6">
        <dgm:presLayoutVars>
          <dgm:chMax val="0"/>
          <dgm:chPref val="0"/>
        </dgm:presLayoutVars>
      </dgm:prSet>
      <dgm:spPr/>
    </dgm:pt>
    <dgm:pt modelId="{78462258-49FB-42BF-B142-59295110EADF}" type="pres">
      <dgm:prSet presAssocID="{B7E5E447-F23A-4186-A387-403E938981ED}" presName="desTx" presStyleLbl="revTx" presStyleIdx="2" presStyleCnt="6">
        <dgm:presLayoutVars/>
      </dgm:prSet>
      <dgm:spPr/>
    </dgm:pt>
    <dgm:pt modelId="{A19F0002-95B7-4CF6-A654-6185A12B44B0}" type="pres">
      <dgm:prSet presAssocID="{0D074748-DB0D-4065-B2B1-8F2345AEEFBD}" presName="sibTrans" presStyleCnt="0"/>
      <dgm:spPr/>
    </dgm:pt>
    <dgm:pt modelId="{90E49995-EB5C-40C6-97BB-0689EE6CA315}" type="pres">
      <dgm:prSet presAssocID="{6D8BB8BE-7179-4BCB-965F-8F755C189771}" presName="compNode" presStyleCnt="0"/>
      <dgm:spPr/>
    </dgm:pt>
    <dgm:pt modelId="{4AD58B1E-ED37-4578-A47A-501347363FFD}" type="pres">
      <dgm:prSet presAssocID="{6D8BB8BE-7179-4BCB-965F-8F755C189771}" presName="bgRect" presStyleLbl="bgShp" presStyleIdx="2" presStyleCnt="4"/>
      <dgm:spPr/>
    </dgm:pt>
    <dgm:pt modelId="{BE483EEC-A26E-4426-8735-E0AA3CDE15A4}" type="pres">
      <dgm:prSet presAssocID="{6D8BB8BE-7179-4BCB-965F-8F755C1897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a:ext>
      </dgm:extLst>
    </dgm:pt>
    <dgm:pt modelId="{DDB02E5C-C938-478C-8006-6EE1C7AB0F37}" type="pres">
      <dgm:prSet presAssocID="{6D8BB8BE-7179-4BCB-965F-8F755C189771}" presName="spaceRect" presStyleCnt="0"/>
      <dgm:spPr/>
    </dgm:pt>
    <dgm:pt modelId="{6455B5B6-F34C-493C-B36C-0B6201A91832}" type="pres">
      <dgm:prSet presAssocID="{6D8BB8BE-7179-4BCB-965F-8F755C189771}" presName="parTx" presStyleLbl="revTx" presStyleIdx="3" presStyleCnt="6">
        <dgm:presLayoutVars>
          <dgm:chMax val="0"/>
          <dgm:chPref val="0"/>
        </dgm:presLayoutVars>
      </dgm:prSet>
      <dgm:spPr/>
    </dgm:pt>
    <dgm:pt modelId="{5E8EF799-E80C-490B-878A-0EF2BFA21484}" type="pres">
      <dgm:prSet presAssocID="{962B6133-0B50-4C06-A0F6-880B3EAED08E}" presName="sibTrans" presStyleCnt="0"/>
      <dgm:spPr/>
    </dgm:pt>
    <dgm:pt modelId="{CEE60284-3990-4006-A903-729974459B94}" type="pres">
      <dgm:prSet presAssocID="{B54BA4C6-6408-4A9B-87F1-7118B7AF0BE0}" presName="compNode" presStyleCnt="0"/>
      <dgm:spPr/>
    </dgm:pt>
    <dgm:pt modelId="{1BA61099-256A-45B7-8F9E-EB0D47EDF932}" type="pres">
      <dgm:prSet presAssocID="{B54BA4C6-6408-4A9B-87F1-7118B7AF0BE0}" presName="bgRect" presStyleLbl="bgShp" presStyleIdx="3" presStyleCnt="4"/>
      <dgm:spPr/>
    </dgm:pt>
    <dgm:pt modelId="{66671BED-3B57-4BC9-B511-C845C4E47506}" type="pres">
      <dgm:prSet presAssocID="{B54BA4C6-6408-4A9B-87F1-7118B7AF0BE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set scene"/>
        </a:ext>
      </dgm:extLst>
    </dgm:pt>
    <dgm:pt modelId="{E826548A-5379-44C7-AE12-45C92BD49D7A}" type="pres">
      <dgm:prSet presAssocID="{B54BA4C6-6408-4A9B-87F1-7118B7AF0BE0}" presName="spaceRect" presStyleCnt="0"/>
      <dgm:spPr/>
    </dgm:pt>
    <dgm:pt modelId="{CE1F2151-E527-439A-957D-1A480D722FB3}" type="pres">
      <dgm:prSet presAssocID="{B54BA4C6-6408-4A9B-87F1-7118B7AF0BE0}" presName="parTx" presStyleLbl="revTx" presStyleIdx="4" presStyleCnt="6">
        <dgm:presLayoutVars>
          <dgm:chMax val="0"/>
          <dgm:chPref val="0"/>
        </dgm:presLayoutVars>
      </dgm:prSet>
      <dgm:spPr/>
    </dgm:pt>
    <dgm:pt modelId="{3AB25519-B2DB-40D9-90F5-07D23D8B53F0}" type="pres">
      <dgm:prSet presAssocID="{B54BA4C6-6408-4A9B-87F1-7118B7AF0BE0}" presName="desTx" presStyleLbl="revTx" presStyleIdx="5" presStyleCnt="6">
        <dgm:presLayoutVars/>
      </dgm:prSet>
      <dgm:spPr/>
    </dgm:pt>
  </dgm:ptLst>
  <dgm:cxnLst>
    <dgm:cxn modelId="{E3989E18-A3CE-40A0-A762-AACB8C0F07DD}" type="presOf" srcId="{B7E5E447-F23A-4186-A387-403E938981ED}" destId="{B8D0B10C-885B-40AA-8A15-68C70EB1F3B4}" srcOrd="0" destOrd="0" presId="urn:microsoft.com/office/officeart/2018/2/layout/IconVerticalSolidList"/>
    <dgm:cxn modelId="{DE6CEE1F-18CD-47D9-8B09-2C21B24D4E6B}" type="presOf" srcId="{83A68F5B-1BEF-41CC-94D2-1B77AF5EE6D1}" destId="{78462258-49FB-42BF-B142-59295110EADF}" srcOrd="0" destOrd="1" presId="urn:microsoft.com/office/officeart/2018/2/layout/IconVerticalSolidList"/>
    <dgm:cxn modelId="{300C4725-48C7-45EC-A296-A0DBC0365A0D}" type="presOf" srcId="{29B5927F-8B17-4A75-9D68-EA65B840479E}" destId="{78462258-49FB-42BF-B142-59295110EADF}" srcOrd="0" destOrd="2" presId="urn:microsoft.com/office/officeart/2018/2/layout/IconVerticalSolidList"/>
    <dgm:cxn modelId="{97972A26-3E58-419F-BA8C-BAFDA94AB9DF}" type="presOf" srcId="{B54BA4C6-6408-4A9B-87F1-7118B7AF0BE0}" destId="{CE1F2151-E527-439A-957D-1A480D722FB3}" srcOrd="0" destOrd="0" presId="urn:microsoft.com/office/officeart/2018/2/layout/IconVerticalSolidList"/>
    <dgm:cxn modelId="{25161E3E-4DFE-4E00-9341-4AE4BB9493F3}" type="presOf" srcId="{4E847BEF-8C67-4E1B-96C8-929AB9CE6DC0}" destId="{78462258-49FB-42BF-B142-59295110EADF}" srcOrd="0" destOrd="0" presId="urn:microsoft.com/office/officeart/2018/2/layout/IconVerticalSolidList"/>
    <dgm:cxn modelId="{724AE042-2659-412D-9AB3-C9D50CD3F21C}" srcId="{5A414AB0-A558-4E3C-9013-A7BDEE6AEB06}" destId="{B54BA4C6-6408-4A9B-87F1-7118B7AF0BE0}" srcOrd="3" destOrd="0" parTransId="{3B80871B-D765-4AA7-80AE-260D0C2CACFF}" sibTransId="{66B494FA-91D4-4488-926D-D864088588D4}"/>
    <dgm:cxn modelId="{E2C2C450-0622-4E07-A2AB-21A92A626E06}" srcId="{5A414AB0-A558-4E3C-9013-A7BDEE6AEB06}" destId="{6D8BB8BE-7179-4BCB-965F-8F755C189771}" srcOrd="2" destOrd="0" parTransId="{240C644E-DC92-4EA3-9308-9D9C9B287C88}" sibTransId="{962B6133-0B50-4C06-A0F6-880B3EAED08E}"/>
    <dgm:cxn modelId="{DAEAA767-3117-433A-8DD9-C4CFD368C017}" srcId="{B7E5E447-F23A-4186-A387-403E938981ED}" destId="{29B5927F-8B17-4A75-9D68-EA65B840479E}" srcOrd="2" destOrd="0" parTransId="{6E42274D-735A-4345-8E09-D4824ACCBBBC}" sibTransId="{B01782FD-2B36-4EFF-A819-78B5546B8DDD}"/>
    <dgm:cxn modelId="{435D8C72-AAE6-48A6-94F0-213D56168088}" srcId="{5A414AB0-A558-4E3C-9013-A7BDEE6AEB06}" destId="{34D08E45-9F0F-4030-9C11-2FCC175308CC}" srcOrd="0" destOrd="0" parTransId="{D537AA98-5E01-4D8D-B453-CC9EEE87C30B}" sibTransId="{A94AD679-2C17-4058-B442-A2B0E5593E00}"/>
    <dgm:cxn modelId="{41439776-DBA5-4BAD-90A5-15C639DC868E}" type="presOf" srcId="{6D8BB8BE-7179-4BCB-965F-8F755C189771}" destId="{6455B5B6-F34C-493C-B36C-0B6201A91832}" srcOrd="0" destOrd="0" presId="urn:microsoft.com/office/officeart/2018/2/layout/IconVerticalSolidList"/>
    <dgm:cxn modelId="{AE9AEE7B-7CD4-4B49-AABE-D1797FC10119}" srcId="{B7E5E447-F23A-4186-A387-403E938981ED}" destId="{4E847BEF-8C67-4E1B-96C8-929AB9CE6DC0}" srcOrd="0" destOrd="0" parTransId="{AB13D3C9-2828-4D9B-A0CF-F559C4EE2F60}" sibTransId="{5114065E-3000-4C54-A4F4-A9218B4A8A3E}"/>
    <dgm:cxn modelId="{1E0FBDA0-4E00-475A-A004-31BE214C49C1}" srcId="{B7E5E447-F23A-4186-A387-403E938981ED}" destId="{83A68F5B-1BEF-41CC-94D2-1B77AF5EE6D1}" srcOrd="1" destOrd="0" parTransId="{F4197275-458E-4CB4-BA66-E474AD2F11CC}" sibTransId="{B3E5980E-D6A1-4E1D-A0F1-DA143323A313}"/>
    <dgm:cxn modelId="{B41B38A2-85D6-4C2A-B55D-2D76E6BBA5E8}" srcId="{5A414AB0-A558-4E3C-9013-A7BDEE6AEB06}" destId="{B7E5E447-F23A-4186-A387-403E938981ED}" srcOrd="1" destOrd="0" parTransId="{D2724558-B6FF-497F-929E-8C912A4E90CE}" sibTransId="{0D074748-DB0D-4065-B2B1-8F2345AEEFBD}"/>
    <dgm:cxn modelId="{0A5C40A2-C578-4D8A-9778-9B36841C4715}" srcId="{B54BA4C6-6408-4A9B-87F1-7118B7AF0BE0}" destId="{BB600D96-C4E9-414C-A432-ABEE2978DFBC}" srcOrd="0" destOrd="0" parTransId="{74CA5A7C-A4D0-497B-ABEA-EB15C9FA71FF}" sibTransId="{B2BF29FD-C9DA-4D97-8BFA-F79A731F9FE7}"/>
    <dgm:cxn modelId="{73C4CEC4-BD2C-4962-9698-AED4D0A584C9}" type="presOf" srcId="{34D08E45-9F0F-4030-9C11-2FCC175308CC}" destId="{DB868C9E-6BE3-4111-83C5-3AE6B527DA16}" srcOrd="0" destOrd="0" presId="urn:microsoft.com/office/officeart/2018/2/layout/IconVerticalSolidList"/>
    <dgm:cxn modelId="{057C72F9-5AD2-47B9-B8F5-CCCA6EA0C067}" type="presOf" srcId="{5A414AB0-A558-4E3C-9013-A7BDEE6AEB06}" destId="{1742E344-A54B-4CD2-BF15-73AC2BF99112}" srcOrd="0" destOrd="0" presId="urn:microsoft.com/office/officeart/2018/2/layout/IconVerticalSolidList"/>
    <dgm:cxn modelId="{F4B8BCFB-AAB7-453C-9BF8-7E8900C7C572}" type="presOf" srcId="{BB600D96-C4E9-414C-A432-ABEE2978DFBC}" destId="{3AB25519-B2DB-40D9-90F5-07D23D8B53F0}" srcOrd="0" destOrd="0" presId="urn:microsoft.com/office/officeart/2018/2/layout/IconVerticalSolidList"/>
    <dgm:cxn modelId="{215C0683-B334-42D6-AA38-F140847F73FF}" type="presParOf" srcId="{1742E344-A54B-4CD2-BF15-73AC2BF99112}" destId="{C06D5CBE-C4C6-444F-A1D3-9FCA47EBC811}" srcOrd="0" destOrd="0" presId="urn:microsoft.com/office/officeart/2018/2/layout/IconVerticalSolidList"/>
    <dgm:cxn modelId="{7D0CE5B8-DC35-4C93-BA89-C6F343CA8368}" type="presParOf" srcId="{C06D5CBE-C4C6-444F-A1D3-9FCA47EBC811}" destId="{E21469B1-C279-4F2D-B798-AAC1BCE6D3CA}" srcOrd="0" destOrd="0" presId="urn:microsoft.com/office/officeart/2018/2/layout/IconVerticalSolidList"/>
    <dgm:cxn modelId="{145F946F-7810-4939-AD6D-2ECA52BB7BA8}" type="presParOf" srcId="{C06D5CBE-C4C6-444F-A1D3-9FCA47EBC811}" destId="{8EB9EFA6-AAD9-47B7-A8AC-9E1981FC10BE}" srcOrd="1" destOrd="0" presId="urn:microsoft.com/office/officeart/2018/2/layout/IconVerticalSolidList"/>
    <dgm:cxn modelId="{7F8B5B75-71A8-45AC-B30F-60C201B582F0}" type="presParOf" srcId="{C06D5CBE-C4C6-444F-A1D3-9FCA47EBC811}" destId="{FA5C7C89-4FC8-4B94-8E06-A23FC09A2485}" srcOrd="2" destOrd="0" presId="urn:microsoft.com/office/officeart/2018/2/layout/IconVerticalSolidList"/>
    <dgm:cxn modelId="{B1EFBF18-0446-4226-B94C-4DCF613C42C1}" type="presParOf" srcId="{C06D5CBE-C4C6-444F-A1D3-9FCA47EBC811}" destId="{DB868C9E-6BE3-4111-83C5-3AE6B527DA16}" srcOrd="3" destOrd="0" presId="urn:microsoft.com/office/officeart/2018/2/layout/IconVerticalSolidList"/>
    <dgm:cxn modelId="{4C7A75AA-08C7-4C09-A3DA-3E5F0EFDE118}" type="presParOf" srcId="{1742E344-A54B-4CD2-BF15-73AC2BF99112}" destId="{A6FD7694-4321-4ED0-B18D-D08AD5DA5DAE}" srcOrd="1" destOrd="0" presId="urn:microsoft.com/office/officeart/2018/2/layout/IconVerticalSolidList"/>
    <dgm:cxn modelId="{E179C89E-8D0D-4F97-A509-EEC458CD3FB1}" type="presParOf" srcId="{1742E344-A54B-4CD2-BF15-73AC2BF99112}" destId="{94436B38-41B6-49F3-9852-CF7309C91606}" srcOrd="2" destOrd="0" presId="urn:microsoft.com/office/officeart/2018/2/layout/IconVerticalSolidList"/>
    <dgm:cxn modelId="{37163E21-9B36-4073-9201-7AFB095DCDAB}" type="presParOf" srcId="{94436B38-41B6-49F3-9852-CF7309C91606}" destId="{584DF4F9-4036-494A-B44A-25B5BE764402}" srcOrd="0" destOrd="0" presId="urn:microsoft.com/office/officeart/2018/2/layout/IconVerticalSolidList"/>
    <dgm:cxn modelId="{2E106C9D-5E25-4025-8F49-A49A03C23E23}" type="presParOf" srcId="{94436B38-41B6-49F3-9852-CF7309C91606}" destId="{45BF4823-CF7B-4E65-BAA3-29B6BADB8461}" srcOrd="1" destOrd="0" presId="urn:microsoft.com/office/officeart/2018/2/layout/IconVerticalSolidList"/>
    <dgm:cxn modelId="{04F0B0DF-0E5F-4CAD-8A9F-8A01FBB36AA0}" type="presParOf" srcId="{94436B38-41B6-49F3-9852-CF7309C91606}" destId="{84014A00-21A6-415F-9A0C-D0E0C58B678C}" srcOrd="2" destOrd="0" presId="urn:microsoft.com/office/officeart/2018/2/layout/IconVerticalSolidList"/>
    <dgm:cxn modelId="{7E9988D3-FAF2-42FB-BC5D-45D7D9050ADB}" type="presParOf" srcId="{94436B38-41B6-49F3-9852-CF7309C91606}" destId="{B8D0B10C-885B-40AA-8A15-68C70EB1F3B4}" srcOrd="3" destOrd="0" presId="urn:microsoft.com/office/officeart/2018/2/layout/IconVerticalSolidList"/>
    <dgm:cxn modelId="{B75778B0-FB9A-4A7C-BAE2-B2D8FFC469D0}" type="presParOf" srcId="{94436B38-41B6-49F3-9852-CF7309C91606}" destId="{78462258-49FB-42BF-B142-59295110EADF}" srcOrd="4" destOrd="0" presId="urn:microsoft.com/office/officeart/2018/2/layout/IconVerticalSolidList"/>
    <dgm:cxn modelId="{70663A59-75DE-4134-B1DB-87F93CA73D5E}" type="presParOf" srcId="{1742E344-A54B-4CD2-BF15-73AC2BF99112}" destId="{A19F0002-95B7-4CF6-A654-6185A12B44B0}" srcOrd="3" destOrd="0" presId="urn:microsoft.com/office/officeart/2018/2/layout/IconVerticalSolidList"/>
    <dgm:cxn modelId="{F2CC2326-8FB4-4405-A750-1B620168813D}" type="presParOf" srcId="{1742E344-A54B-4CD2-BF15-73AC2BF99112}" destId="{90E49995-EB5C-40C6-97BB-0689EE6CA315}" srcOrd="4" destOrd="0" presId="urn:microsoft.com/office/officeart/2018/2/layout/IconVerticalSolidList"/>
    <dgm:cxn modelId="{198FAEF0-5390-4650-9443-0367CD6FBFF8}" type="presParOf" srcId="{90E49995-EB5C-40C6-97BB-0689EE6CA315}" destId="{4AD58B1E-ED37-4578-A47A-501347363FFD}" srcOrd="0" destOrd="0" presId="urn:microsoft.com/office/officeart/2018/2/layout/IconVerticalSolidList"/>
    <dgm:cxn modelId="{7B3897E1-1C95-491D-AD60-9755A9E36153}" type="presParOf" srcId="{90E49995-EB5C-40C6-97BB-0689EE6CA315}" destId="{BE483EEC-A26E-4426-8735-E0AA3CDE15A4}" srcOrd="1" destOrd="0" presId="urn:microsoft.com/office/officeart/2018/2/layout/IconVerticalSolidList"/>
    <dgm:cxn modelId="{EBBC1122-0806-40F9-9FA5-5722AAF8B409}" type="presParOf" srcId="{90E49995-EB5C-40C6-97BB-0689EE6CA315}" destId="{DDB02E5C-C938-478C-8006-6EE1C7AB0F37}" srcOrd="2" destOrd="0" presId="urn:microsoft.com/office/officeart/2018/2/layout/IconVerticalSolidList"/>
    <dgm:cxn modelId="{86BD3502-CA67-49AF-9432-3BCF05C04E32}" type="presParOf" srcId="{90E49995-EB5C-40C6-97BB-0689EE6CA315}" destId="{6455B5B6-F34C-493C-B36C-0B6201A91832}" srcOrd="3" destOrd="0" presId="urn:microsoft.com/office/officeart/2018/2/layout/IconVerticalSolidList"/>
    <dgm:cxn modelId="{A3ADC538-D7C6-45B9-B5D6-77FACD5AF8F0}" type="presParOf" srcId="{1742E344-A54B-4CD2-BF15-73AC2BF99112}" destId="{5E8EF799-E80C-490B-878A-0EF2BFA21484}" srcOrd="5" destOrd="0" presId="urn:microsoft.com/office/officeart/2018/2/layout/IconVerticalSolidList"/>
    <dgm:cxn modelId="{A7BFE4C9-A16D-4E18-9A4C-B741B33B1342}" type="presParOf" srcId="{1742E344-A54B-4CD2-BF15-73AC2BF99112}" destId="{CEE60284-3990-4006-A903-729974459B94}" srcOrd="6" destOrd="0" presId="urn:microsoft.com/office/officeart/2018/2/layout/IconVerticalSolidList"/>
    <dgm:cxn modelId="{DA387789-7338-47A4-B67A-9CBE323C0ED7}" type="presParOf" srcId="{CEE60284-3990-4006-A903-729974459B94}" destId="{1BA61099-256A-45B7-8F9E-EB0D47EDF932}" srcOrd="0" destOrd="0" presId="urn:microsoft.com/office/officeart/2018/2/layout/IconVerticalSolidList"/>
    <dgm:cxn modelId="{26F99772-23A5-4FC2-A329-559C090DF171}" type="presParOf" srcId="{CEE60284-3990-4006-A903-729974459B94}" destId="{66671BED-3B57-4BC9-B511-C845C4E47506}" srcOrd="1" destOrd="0" presId="urn:microsoft.com/office/officeart/2018/2/layout/IconVerticalSolidList"/>
    <dgm:cxn modelId="{C565439E-D1D4-47E4-BB1E-9B0D7823EB45}" type="presParOf" srcId="{CEE60284-3990-4006-A903-729974459B94}" destId="{E826548A-5379-44C7-AE12-45C92BD49D7A}" srcOrd="2" destOrd="0" presId="urn:microsoft.com/office/officeart/2018/2/layout/IconVerticalSolidList"/>
    <dgm:cxn modelId="{26E246D0-2720-4ADF-8B1F-43E0552CAF77}" type="presParOf" srcId="{CEE60284-3990-4006-A903-729974459B94}" destId="{CE1F2151-E527-439A-957D-1A480D722FB3}" srcOrd="3" destOrd="0" presId="urn:microsoft.com/office/officeart/2018/2/layout/IconVerticalSolidList"/>
    <dgm:cxn modelId="{B9E770BC-622C-4C50-A6E3-54CFDA3A3A4A}" type="presParOf" srcId="{CEE60284-3990-4006-A903-729974459B94}" destId="{3AB25519-B2DB-40D9-90F5-07D23D8B53F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F189D-394B-4431-8324-DB5692D1861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D578017-9862-4B1B-93E3-DE68FEF1B725}">
      <dgm:prSet/>
      <dgm:spPr/>
      <dgm:t>
        <a:bodyPr/>
        <a:lstStyle/>
        <a:p>
          <a:r>
            <a:rPr lang="en-US" dirty="0">
              <a:solidFill>
                <a:schemeClr val="bg2"/>
              </a:solidFill>
            </a:rPr>
            <a:t>Without Energy Storage, renewables do not help us</a:t>
          </a:r>
        </a:p>
      </dgm:t>
    </dgm:pt>
    <dgm:pt modelId="{980B675C-80BE-40AE-ADE8-C159E517DB27}" type="parTrans" cxnId="{90919F88-E190-4F7E-9891-3431CE31C875}">
      <dgm:prSet/>
      <dgm:spPr/>
      <dgm:t>
        <a:bodyPr/>
        <a:lstStyle/>
        <a:p>
          <a:endParaRPr lang="en-US"/>
        </a:p>
      </dgm:t>
    </dgm:pt>
    <dgm:pt modelId="{7B349F62-589C-4B36-993B-7C739C4933A6}" type="sibTrans" cxnId="{90919F88-E190-4F7E-9891-3431CE31C875}">
      <dgm:prSet/>
      <dgm:spPr/>
      <dgm:t>
        <a:bodyPr/>
        <a:lstStyle/>
        <a:p>
          <a:endParaRPr lang="en-US"/>
        </a:p>
      </dgm:t>
    </dgm:pt>
    <dgm:pt modelId="{381B7C13-88B0-482E-9E60-09175011D85B}">
      <dgm:prSet/>
      <dgm:spPr/>
      <dgm:t>
        <a:bodyPr/>
        <a:lstStyle/>
        <a:p>
          <a:r>
            <a:rPr lang="en-US" dirty="0">
              <a:solidFill>
                <a:schemeClr val="bg2"/>
              </a:solidFill>
            </a:rPr>
            <a:t>Energy storage – capture of energy for use at a later time</a:t>
          </a:r>
        </a:p>
      </dgm:t>
    </dgm:pt>
    <dgm:pt modelId="{42438271-9DE1-4B8C-BC64-331D134EF286}" type="parTrans" cxnId="{67A2036B-C350-4755-A843-729ADB3C0C16}">
      <dgm:prSet/>
      <dgm:spPr/>
      <dgm:t>
        <a:bodyPr/>
        <a:lstStyle/>
        <a:p>
          <a:endParaRPr lang="en-US"/>
        </a:p>
      </dgm:t>
    </dgm:pt>
    <dgm:pt modelId="{A3BE7574-BB62-4C4D-8026-62EE6F810B34}" type="sibTrans" cxnId="{67A2036B-C350-4755-A843-729ADB3C0C16}">
      <dgm:prSet/>
      <dgm:spPr/>
      <dgm:t>
        <a:bodyPr/>
        <a:lstStyle/>
        <a:p>
          <a:endParaRPr lang="en-US"/>
        </a:p>
      </dgm:t>
    </dgm:pt>
    <dgm:pt modelId="{AA30B105-505B-40D4-AA8D-A41382FB80C7}">
      <dgm:prSet/>
      <dgm:spPr/>
      <dgm:t>
        <a:bodyPr/>
        <a:lstStyle/>
        <a:p>
          <a:r>
            <a:rPr lang="en-US" dirty="0">
              <a:solidFill>
                <a:schemeClr val="bg2"/>
              </a:solidFill>
            </a:rPr>
            <a:t>Types of energy storage</a:t>
          </a:r>
        </a:p>
      </dgm:t>
    </dgm:pt>
    <dgm:pt modelId="{76787646-B9FE-4FCD-B5EB-69A95B535E59}" type="parTrans" cxnId="{3AC10324-3013-4CEF-88FE-B59BD6B31653}">
      <dgm:prSet/>
      <dgm:spPr/>
      <dgm:t>
        <a:bodyPr/>
        <a:lstStyle/>
        <a:p>
          <a:endParaRPr lang="en-US"/>
        </a:p>
      </dgm:t>
    </dgm:pt>
    <dgm:pt modelId="{A59081DF-9988-47C1-9467-38982B4BFD68}" type="sibTrans" cxnId="{3AC10324-3013-4CEF-88FE-B59BD6B31653}">
      <dgm:prSet/>
      <dgm:spPr/>
      <dgm:t>
        <a:bodyPr/>
        <a:lstStyle/>
        <a:p>
          <a:endParaRPr lang="en-US"/>
        </a:p>
      </dgm:t>
    </dgm:pt>
    <dgm:pt modelId="{E47EF5BB-18DC-409B-84CD-22EB637C888B}">
      <dgm:prSet/>
      <dgm:spPr/>
      <dgm:t>
        <a:bodyPr/>
        <a:lstStyle/>
        <a:p>
          <a:r>
            <a:rPr lang="en-US"/>
            <a:t>Chemical reaction - Batteries</a:t>
          </a:r>
        </a:p>
      </dgm:t>
    </dgm:pt>
    <dgm:pt modelId="{E136EA8A-CF26-4174-9999-B37F972CD466}" type="parTrans" cxnId="{E81CD3E0-1243-4248-B318-62F8FD970160}">
      <dgm:prSet/>
      <dgm:spPr/>
      <dgm:t>
        <a:bodyPr/>
        <a:lstStyle/>
        <a:p>
          <a:endParaRPr lang="en-US"/>
        </a:p>
      </dgm:t>
    </dgm:pt>
    <dgm:pt modelId="{63DB9A35-9F3C-4EE1-BF73-540A8CCF58FC}" type="sibTrans" cxnId="{E81CD3E0-1243-4248-B318-62F8FD970160}">
      <dgm:prSet/>
      <dgm:spPr/>
      <dgm:t>
        <a:bodyPr/>
        <a:lstStyle/>
        <a:p>
          <a:endParaRPr lang="en-US"/>
        </a:p>
      </dgm:t>
    </dgm:pt>
    <dgm:pt modelId="{B38D14E2-33D0-4A22-95DF-879D7C5EFCB2}">
      <dgm:prSet/>
      <dgm:spPr/>
      <dgm:t>
        <a:bodyPr/>
        <a:lstStyle/>
        <a:p>
          <a:r>
            <a:rPr lang="en-US"/>
            <a:t>Mechanical reaction – Hydro/Reservoir</a:t>
          </a:r>
        </a:p>
      </dgm:t>
    </dgm:pt>
    <dgm:pt modelId="{B9332F54-EB08-4E65-B25B-B622C9CC9693}" type="parTrans" cxnId="{5C3C8EB9-0BAF-48AD-BAC6-3097ADEAF90B}">
      <dgm:prSet/>
      <dgm:spPr/>
      <dgm:t>
        <a:bodyPr/>
        <a:lstStyle/>
        <a:p>
          <a:endParaRPr lang="en-US"/>
        </a:p>
      </dgm:t>
    </dgm:pt>
    <dgm:pt modelId="{F009C466-720F-4AB6-BE14-035758997D0F}" type="sibTrans" cxnId="{5C3C8EB9-0BAF-48AD-BAC6-3097ADEAF90B}">
      <dgm:prSet/>
      <dgm:spPr/>
      <dgm:t>
        <a:bodyPr/>
        <a:lstStyle/>
        <a:p>
          <a:endParaRPr lang="en-US"/>
        </a:p>
      </dgm:t>
    </dgm:pt>
    <dgm:pt modelId="{F4DC5924-40DE-4700-BF85-87691F8572F1}">
      <dgm:prSet/>
      <dgm:spPr/>
      <dgm:t>
        <a:bodyPr/>
        <a:lstStyle/>
        <a:p>
          <a:r>
            <a:rPr lang="en-US"/>
            <a:t>Electricity – Capacitors</a:t>
          </a:r>
        </a:p>
      </dgm:t>
    </dgm:pt>
    <dgm:pt modelId="{7329B999-4713-4DFD-8834-732F91009A25}" type="parTrans" cxnId="{E1F60350-34D0-499D-BD8C-B7377E841868}">
      <dgm:prSet/>
      <dgm:spPr/>
      <dgm:t>
        <a:bodyPr/>
        <a:lstStyle/>
        <a:p>
          <a:endParaRPr lang="en-US"/>
        </a:p>
      </dgm:t>
    </dgm:pt>
    <dgm:pt modelId="{6DC6B788-06F8-4331-BAB3-F9F8F0682EFE}" type="sibTrans" cxnId="{E1F60350-34D0-499D-BD8C-B7377E841868}">
      <dgm:prSet/>
      <dgm:spPr/>
      <dgm:t>
        <a:bodyPr/>
        <a:lstStyle/>
        <a:p>
          <a:endParaRPr lang="en-US"/>
        </a:p>
      </dgm:t>
    </dgm:pt>
    <dgm:pt modelId="{29BEFBA2-C52C-4AC5-AFDC-CAF8F25ADE5D}">
      <dgm:prSet/>
      <dgm:spPr/>
      <dgm:t>
        <a:bodyPr/>
        <a:lstStyle/>
        <a:p>
          <a:r>
            <a:rPr lang="en-US" dirty="0"/>
            <a:t>There are many ways to store energy – Coal, Oil, Wood are all ways to store energy</a:t>
          </a:r>
        </a:p>
      </dgm:t>
    </dgm:pt>
    <dgm:pt modelId="{2C9F6816-514A-4A67-B217-79BC7EAFB6C9}" type="parTrans" cxnId="{BB6444D8-1DBF-41B8-98B2-6346D93D3B09}">
      <dgm:prSet/>
      <dgm:spPr/>
      <dgm:t>
        <a:bodyPr/>
        <a:lstStyle/>
        <a:p>
          <a:endParaRPr lang="en-US"/>
        </a:p>
      </dgm:t>
    </dgm:pt>
    <dgm:pt modelId="{AEC00A33-89D3-4A5C-B73F-45D70DC5F24E}" type="sibTrans" cxnId="{BB6444D8-1DBF-41B8-98B2-6346D93D3B09}">
      <dgm:prSet/>
      <dgm:spPr/>
      <dgm:t>
        <a:bodyPr/>
        <a:lstStyle/>
        <a:p>
          <a:endParaRPr lang="en-US"/>
        </a:p>
      </dgm:t>
    </dgm:pt>
    <dgm:pt modelId="{5B23DB1C-7DF4-48B4-8C65-269DC1D428AD}">
      <dgm:prSet/>
      <dgm:spPr/>
      <dgm:t>
        <a:bodyPr/>
        <a:lstStyle/>
        <a:p>
          <a:r>
            <a:rPr lang="en-US" b="1" dirty="0">
              <a:solidFill>
                <a:schemeClr val="bg2"/>
              </a:solidFill>
            </a:rPr>
            <a:t>The key is to store in ways that are easy to use at a future date and are as efficient as possible</a:t>
          </a:r>
        </a:p>
      </dgm:t>
    </dgm:pt>
    <dgm:pt modelId="{ECCBB737-3372-4F1D-A25E-3AE0E515488B}" type="parTrans" cxnId="{88CF5E21-5CB8-45ED-8FA4-31A150AAED7E}">
      <dgm:prSet/>
      <dgm:spPr/>
      <dgm:t>
        <a:bodyPr/>
        <a:lstStyle/>
        <a:p>
          <a:endParaRPr lang="en-US"/>
        </a:p>
      </dgm:t>
    </dgm:pt>
    <dgm:pt modelId="{FF45B2EF-E0C8-437E-9714-44276C3D0985}" type="sibTrans" cxnId="{88CF5E21-5CB8-45ED-8FA4-31A150AAED7E}">
      <dgm:prSet/>
      <dgm:spPr/>
      <dgm:t>
        <a:bodyPr/>
        <a:lstStyle/>
        <a:p>
          <a:endParaRPr lang="en-US"/>
        </a:p>
      </dgm:t>
    </dgm:pt>
    <dgm:pt modelId="{495B3A45-941D-7645-8194-228565A1F2D0}" type="pres">
      <dgm:prSet presAssocID="{9B6F189D-394B-4431-8324-DB5692D18613}" presName="linear" presStyleCnt="0">
        <dgm:presLayoutVars>
          <dgm:animLvl val="lvl"/>
          <dgm:resizeHandles val="exact"/>
        </dgm:presLayoutVars>
      </dgm:prSet>
      <dgm:spPr/>
    </dgm:pt>
    <dgm:pt modelId="{F34CD45D-3E69-7A41-BBD9-36DB084ED2F9}" type="pres">
      <dgm:prSet presAssocID="{FD578017-9862-4B1B-93E3-DE68FEF1B725}" presName="parentText" presStyleLbl="node1" presStyleIdx="0" presStyleCnt="4">
        <dgm:presLayoutVars>
          <dgm:chMax val="0"/>
          <dgm:bulletEnabled val="1"/>
        </dgm:presLayoutVars>
      </dgm:prSet>
      <dgm:spPr/>
    </dgm:pt>
    <dgm:pt modelId="{5E4592C0-D65B-9743-A64C-2C5A4A16146D}" type="pres">
      <dgm:prSet presAssocID="{7B349F62-589C-4B36-993B-7C739C4933A6}" presName="spacer" presStyleCnt="0"/>
      <dgm:spPr/>
    </dgm:pt>
    <dgm:pt modelId="{09BB8D68-199F-A54F-B2B3-3D72F2779193}" type="pres">
      <dgm:prSet presAssocID="{381B7C13-88B0-482E-9E60-09175011D85B}" presName="parentText" presStyleLbl="node1" presStyleIdx="1" presStyleCnt="4">
        <dgm:presLayoutVars>
          <dgm:chMax val="0"/>
          <dgm:bulletEnabled val="1"/>
        </dgm:presLayoutVars>
      </dgm:prSet>
      <dgm:spPr/>
    </dgm:pt>
    <dgm:pt modelId="{3B356A79-C414-3049-847B-0A13500309F9}" type="pres">
      <dgm:prSet presAssocID="{A3BE7574-BB62-4C4D-8026-62EE6F810B34}" presName="spacer" presStyleCnt="0"/>
      <dgm:spPr/>
    </dgm:pt>
    <dgm:pt modelId="{E10E108A-0909-434C-92DF-1ACD885D6226}" type="pres">
      <dgm:prSet presAssocID="{AA30B105-505B-40D4-AA8D-A41382FB80C7}" presName="parentText" presStyleLbl="node1" presStyleIdx="2" presStyleCnt="4">
        <dgm:presLayoutVars>
          <dgm:chMax val="0"/>
          <dgm:bulletEnabled val="1"/>
        </dgm:presLayoutVars>
      </dgm:prSet>
      <dgm:spPr/>
    </dgm:pt>
    <dgm:pt modelId="{59913125-C95A-A24D-884E-916599D09EAF}" type="pres">
      <dgm:prSet presAssocID="{AA30B105-505B-40D4-AA8D-A41382FB80C7}" presName="childText" presStyleLbl="revTx" presStyleIdx="0" presStyleCnt="1">
        <dgm:presLayoutVars>
          <dgm:bulletEnabled val="1"/>
        </dgm:presLayoutVars>
      </dgm:prSet>
      <dgm:spPr/>
    </dgm:pt>
    <dgm:pt modelId="{C8BD00ED-B7FE-AE4E-957B-9142AA4A215A}" type="pres">
      <dgm:prSet presAssocID="{5B23DB1C-7DF4-48B4-8C65-269DC1D428AD}" presName="parentText" presStyleLbl="node1" presStyleIdx="3" presStyleCnt="4">
        <dgm:presLayoutVars>
          <dgm:chMax val="0"/>
          <dgm:bulletEnabled val="1"/>
        </dgm:presLayoutVars>
      </dgm:prSet>
      <dgm:spPr/>
    </dgm:pt>
  </dgm:ptLst>
  <dgm:cxnLst>
    <dgm:cxn modelId="{339FF10F-8A3E-F244-9829-B2237E4B62FE}" type="presOf" srcId="{B38D14E2-33D0-4A22-95DF-879D7C5EFCB2}" destId="{59913125-C95A-A24D-884E-916599D09EAF}" srcOrd="0" destOrd="1" presId="urn:microsoft.com/office/officeart/2005/8/layout/vList2"/>
    <dgm:cxn modelId="{0C37931C-EEB6-E748-A0FD-8FDFEEF32B54}" type="presOf" srcId="{381B7C13-88B0-482E-9E60-09175011D85B}" destId="{09BB8D68-199F-A54F-B2B3-3D72F2779193}" srcOrd="0" destOrd="0" presId="urn:microsoft.com/office/officeart/2005/8/layout/vList2"/>
    <dgm:cxn modelId="{88CF5E21-5CB8-45ED-8FA4-31A150AAED7E}" srcId="{9B6F189D-394B-4431-8324-DB5692D18613}" destId="{5B23DB1C-7DF4-48B4-8C65-269DC1D428AD}" srcOrd="3" destOrd="0" parTransId="{ECCBB737-3372-4F1D-A25E-3AE0E515488B}" sibTransId="{FF45B2EF-E0C8-437E-9714-44276C3D0985}"/>
    <dgm:cxn modelId="{1F08BA23-9F57-E040-AECD-682A2C393F38}" type="presOf" srcId="{9B6F189D-394B-4431-8324-DB5692D18613}" destId="{495B3A45-941D-7645-8194-228565A1F2D0}" srcOrd="0" destOrd="0" presId="urn:microsoft.com/office/officeart/2005/8/layout/vList2"/>
    <dgm:cxn modelId="{3AC10324-3013-4CEF-88FE-B59BD6B31653}" srcId="{9B6F189D-394B-4431-8324-DB5692D18613}" destId="{AA30B105-505B-40D4-AA8D-A41382FB80C7}" srcOrd="2" destOrd="0" parTransId="{76787646-B9FE-4FCD-B5EB-69A95B535E59}" sibTransId="{A59081DF-9988-47C1-9467-38982B4BFD68}"/>
    <dgm:cxn modelId="{45FEE235-A30E-014B-BD63-F4D27094AB74}" type="presOf" srcId="{AA30B105-505B-40D4-AA8D-A41382FB80C7}" destId="{E10E108A-0909-434C-92DF-1ACD885D6226}" srcOrd="0" destOrd="0" presId="urn:microsoft.com/office/officeart/2005/8/layout/vList2"/>
    <dgm:cxn modelId="{B7D4684D-E551-5849-A4F7-E48DDE14237D}" type="presOf" srcId="{F4DC5924-40DE-4700-BF85-87691F8572F1}" destId="{59913125-C95A-A24D-884E-916599D09EAF}" srcOrd="0" destOrd="2" presId="urn:microsoft.com/office/officeart/2005/8/layout/vList2"/>
    <dgm:cxn modelId="{E1F60350-34D0-499D-BD8C-B7377E841868}" srcId="{AA30B105-505B-40D4-AA8D-A41382FB80C7}" destId="{F4DC5924-40DE-4700-BF85-87691F8572F1}" srcOrd="2" destOrd="0" parTransId="{7329B999-4713-4DFD-8834-732F91009A25}" sibTransId="{6DC6B788-06F8-4331-BAB3-F9F8F0682EFE}"/>
    <dgm:cxn modelId="{67A2036B-C350-4755-A843-729ADB3C0C16}" srcId="{9B6F189D-394B-4431-8324-DB5692D18613}" destId="{381B7C13-88B0-482E-9E60-09175011D85B}" srcOrd="1" destOrd="0" parTransId="{42438271-9DE1-4B8C-BC64-331D134EF286}" sibTransId="{A3BE7574-BB62-4C4D-8026-62EE6F810B34}"/>
    <dgm:cxn modelId="{90919F88-E190-4F7E-9891-3431CE31C875}" srcId="{9B6F189D-394B-4431-8324-DB5692D18613}" destId="{FD578017-9862-4B1B-93E3-DE68FEF1B725}" srcOrd="0" destOrd="0" parTransId="{980B675C-80BE-40AE-ADE8-C159E517DB27}" sibTransId="{7B349F62-589C-4B36-993B-7C739C4933A6}"/>
    <dgm:cxn modelId="{5FC7538A-C80D-4441-BDB6-9FFA60605420}" type="presOf" srcId="{E47EF5BB-18DC-409B-84CD-22EB637C888B}" destId="{59913125-C95A-A24D-884E-916599D09EAF}" srcOrd="0" destOrd="0" presId="urn:microsoft.com/office/officeart/2005/8/layout/vList2"/>
    <dgm:cxn modelId="{AF9BB4AB-4BDD-4543-ADEA-48BF8D72C72C}" type="presOf" srcId="{29BEFBA2-C52C-4AC5-AFDC-CAF8F25ADE5D}" destId="{59913125-C95A-A24D-884E-916599D09EAF}" srcOrd="0" destOrd="3" presId="urn:microsoft.com/office/officeart/2005/8/layout/vList2"/>
    <dgm:cxn modelId="{5C3C8EB9-0BAF-48AD-BAC6-3097ADEAF90B}" srcId="{AA30B105-505B-40D4-AA8D-A41382FB80C7}" destId="{B38D14E2-33D0-4A22-95DF-879D7C5EFCB2}" srcOrd="1" destOrd="0" parTransId="{B9332F54-EB08-4E65-B25B-B622C9CC9693}" sibTransId="{F009C466-720F-4AB6-BE14-035758997D0F}"/>
    <dgm:cxn modelId="{BB6444D8-1DBF-41B8-98B2-6346D93D3B09}" srcId="{AA30B105-505B-40D4-AA8D-A41382FB80C7}" destId="{29BEFBA2-C52C-4AC5-AFDC-CAF8F25ADE5D}" srcOrd="3" destOrd="0" parTransId="{2C9F6816-514A-4A67-B217-79BC7EAFB6C9}" sibTransId="{AEC00A33-89D3-4A5C-B73F-45D70DC5F24E}"/>
    <dgm:cxn modelId="{E81CD3E0-1243-4248-B318-62F8FD970160}" srcId="{AA30B105-505B-40D4-AA8D-A41382FB80C7}" destId="{E47EF5BB-18DC-409B-84CD-22EB637C888B}" srcOrd="0" destOrd="0" parTransId="{E136EA8A-CF26-4174-9999-B37F972CD466}" sibTransId="{63DB9A35-9F3C-4EE1-BF73-540A8CCF58FC}"/>
    <dgm:cxn modelId="{9F5B07F4-A062-7E47-AC5E-429B2BF4338E}" type="presOf" srcId="{FD578017-9862-4B1B-93E3-DE68FEF1B725}" destId="{F34CD45D-3E69-7A41-BBD9-36DB084ED2F9}" srcOrd="0" destOrd="0" presId="urn:microsoft.com/office/officeart/2005/8/layout/vList2"/>
    <dgm:cxn modelId="{EE845BF7-FA94-2B41-AFC5-7EBF94BF7715}" type="presOf" srcId="{5B23DB1C-7DF4-48B4-8C65-269DC1D428AD}" destId="{C8BD00ED-B7FE-AE4E-957B-9142AA4A215A}" srcOrd="0" destOrd="0" presId="urn:microsoft.com/office/officeart/2005/8/layout/vList2"/>
    <dgm:cxn modelId="{4B88A2B6-91A1-EE46-9D61-B53A34D12284}" type="presParOf" srcId="{495B3A45-941D-7645-8194-228565A1F2D0}" destId="{F34CD45D-3E69-7A41-BBD9-36DB084ED2F9}" srcOrd="0" destOrd="0" presId="urn:microsoft.com/office/officeart/2005/8/layout/vList2"/>
    <dgm:cxn modelId="{60FFE65F-45C5-6B4D-BAC8-5CF9CC7E8BFD}" type="presParOf" srcId="{495B3A45-941D-7645-8194-228565A1F2D0}" destId="{5E4592C0-D65B-9743-A64C-2C5A4A16146D}" srcOrd="1" destOrd="0" presId="urn:microsoft.com/office/officeart/2005/8/layout/vList2"/>
    <dgm:cxn modelId="{8180CDE2-E206-3342-92FE-B64D0A51E8E3}" type="presParOf" srcId="{495B3A45-941D-7645-8194-228565A1F2D0}" destId="{09BB8D68-199F-A54F-B2B3-3D72F2779193}" srcOrd="2" destOrd="0" presId="urn:microsoft.com/office/officeart/2005/8/layout/vList2"/>
    <dgm:cxn modelId="{7D64E542-E599-AE4E-A380-6F81D84F313C}" type="presParOf" srcId="{495B3A45-941D-7645-8194-228565A1F2D0}" destId="{3B356A79-C414-3049-847B-0A13500309F9}" srcOrd="3" destOrd="0" presId="urn:microsoft.com/office/officeart/2005/8/layout/vList2"/>
    <dgm:cxn modelId="{0ADD4E0D-E9E1-DA4E-A155-0BAA9702F761}" type="presParOf" srcId="{495B3A45-941D-7645-8194-228565A1F2D0}" destId="{E10E108A-0909-434C-92DF-1ACD885D6226}" srcOrd="4" destOrd="0" presId="urn:microsoft.com/office/officeart/2005/8/layout/vList2"/>
    <dgm:cxn modelId="{614D66C3-8098-1747-BE7D-1D3F7812BB67}" type="presParOf" srcId="{495B3A45-941D-7645-8194-228565A1F2D0}" destId="{59913125-C95A-A24D-884E-916599D09EAF}" srcOrd="5" destOrd="0" presId="urn:microsoft.com/office/officeart/2005/8/layout/vList2"/>
    <dgm:cxn modelId="{CCD9F776-988E-174C-A4FE-80BDC603B72B}" type="presParOf" srcId="{495B3A45-941D-7645-8194-228565A1F2D0}" destId="{C8BD00ED-B7FE-AE4E-957B-9142AA4A215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06113E-50CC-354C-8840-014CF543E5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E6459A4-827D-0F48-A472-361BED7417FA}">
      <dgm:prSet/>
      <dgm:spPr/>
      <dgm:t>
        <a:bodyPr/>
        <a:lstStyle/>
        <a:p>
          <a:r>
            <a:rPr lang="en-US" dirty="0">
              <a:solidFill>
                <a:schemeClr val="bg2"/>
              </a:solidFill>
            </a:rPr>
            <a:t>DER’s may have the largest effect on a small utility in the immediate future.</a:t>
          </a:r>
        </a:p>
      </dgm:t>
    </dgm:pt>
    <dgm:pt modelId="{5D357E8F-A96C-0A46-8E15-DF04B4E4E655}" type="parTrans" cxnId="{2A3EDEBA-A687-BF4F-B120-205DD359C6E9}">
      <dgm:prSet/>
      <dgm:spPr/>
      <dgm:t>
        <a:bodyPr/>
        <a:lstStyle/>
        <a:p>
          <a:endParaRPr lang="en-US"/>
        </a:p>
      </dgm:t>
    </dgm:pt>
    <dgm:pt modelId="{4A8109A8-46DA-8146-9FEF-B88CFCCB2EF1}" type="sibTrans" cxnId="{2A3EDEBA-A687-BF4F-B120-205DD359C6E9}">
      <dgm:prSet/>
      <dgm:spPr/>
      <dgm:t>
        <a:bodyPr/>
        <a:lstStyle/>
        <a:p>
          <a:endParaRPr lang="en-US"/>
        </a:p>
      </dgm:t>
    </dgm:pt>
    <dgm:pt modelId="{F4B2F7F3-5CA9-0D48-87AF-33C00C859FDE}">
      <dgm:prSet/>
      <dgm:spPr/>
      <dgm:t>
        <a:bodyPr/>
        <a:lstStyle/>
        <a:p>
          <a:r>
            <a:rPr lang="en-US"/>
            <a:t>Not under your control</a:t>
          </a:r>
        </a:p>
      </dgm:t>
    </dgm:pt>
    <dgm:pt modelId="{0EFD2DCD-CBC6-4643-ABA3-2B881C53FFAA}" type="parTrans" cxnId="{E0554DB3-4713-014A-91B0-DD1DE6BBE717}">
      <dgm:prSet/>
      <dgm:spPr/>
      <dgm:t>
        <a:bodyPr/>
        <a:lstStyle/>
        <a:p>
          <a:endParaRPr lang="en-US"/>
        </a:p>
      </dgm:t>
    </dgm:pt>
    <dgm:pt modelId="{5D6A6C1B-2AED-9041-9F84-A65F94C6C6D8}" type="sibTrans" cxnId="{E0554DB3-4713-014A-91B0-DD1DE6BBE717}">
      <dgm:prSet/>
      <dgm:spPr/>
      <dgm:t>
        <a:bodyPr/>
        <a:lstStyle/>
        <a:p>
          <a:endParaRPr lang="en-US"/>
        </a:p>
      </dgm:t>
    </dgm:pt>
    <dgm:pt modelId="{F028CD7E-7A66-C04C-A66E-DDBD3951BA83}">
      <dgm:prSet/>
      <dgm:spPr/>
      <dgm:t>
        <a:bodyPr/>
        <a:lstStyle/>
        <a:p>
          <a:r>
            <a:rPr lang="en-US"/>
            <a:t>Not a part of your grid planning</a:t>
          </a:r>
        </a:p>
      </dgm:t>
    </dgm:pt>
    <dgm:pt modelId="{EBB60DB9-5A6B-314B-854A-187CA4B6A770}" type="parTrans" cxnId="{1ED6CF35-8F1C-524A-B81E-80FA03C1AAB7}">
      <dgm:prSet/>
      <dgm:spPr/>
      <dgm:t>
        <a:bodyPr/>
        <a:lstStyle/>
        <a:p>
          <a:endParaRPr lang="en-US"/>
        </a:p>
      </dgm:t>
    </dgm:pt>
    <dgm:pt modelId="{E9F5B8A0-511B-014C-A3B1-455A3C03C97B}" type="sibTrans" cxnId="{1ED6CF35-8F1C-524A-B81E-80FA03C1AAB7}">
      <dgm:prSet/>
      <dgm:spPr/>
      <dgm:t>
        <a:bodyPr/>
        <a:lstStyle/>
        <a:p>
          <a:endParaRPr lang="en-US"/>
        </a:p>
      </dgm:t>
    </dgm:pt>
    <dgm:pt modelId="{7B6F3877-7FC9-4140-9CC3-AC25AE0750C6}">
      <dgm:prSet/>
      <dgm:spPr/>
      <dgm:t>
        <a:bodyPr/>
        <a:lstStyle/>
        <a:p>
          <a:r>
            <a:rPr lang="en-US"/>
            <a:t>But the Utility must include this into their grid management without knowing when or if this DER may come on or off-line</a:t>
          </a:r>
        </a:p>
      </dgm:t>
    </dgm:pt>
    <dgm:pt modelId="{84D2F992-BD27-C94F-9054-E13CF9027E20}" type="parTrans" cxnId="{BEADED9F-1684-554C-AD9A-4F07686381C1}">
      <dgm:prSet/>
      <dgm:spPr/>
      <dgm:t>
        <a:bodyPr/>
        <a:lstStyle/>
        <a:p>
          <a:endParaRPr lang="en-US"/>
        </a:p>
      </dgm:t>
    </dgm:pt>
    <dgm:pt modelId="{7C97AE23-7471-9847-818A-0951F1C2B483}" type="sibTrans" cxnId="{BEADED9F-1684-554C-AD9A-4F07686381C1}">
      <dgm:prSet/>
      <dgm:spPr/>
      <dgm:t>
        <a:bodyPr/>
        <a:lstStyle/>
        <a:p>
          <a:endParaRPr lang="en-US"/>
        </a:p>
      </dgm:t>
    </dgm:pt>
    <dgm:pt modelId="{1E683B70-4F86-A049-9BCE-2AF09EA55225}">
      <dgm:prSet/>
      <dgm:spPr/>
      <dgm:t>
        <a:bodyPr/>
        <a:lstStyle/>
        <a:p>
          <a:r>
            <a:rPr lang="en-US" dirty="0">
              <a:solidFill>
                <a:schemeClr val="bg2"/>
              </a:solidFill>
            </a:rPr>
            <a:t>Energy storage and Renewables</a:t>
          </a:r>
        </a:p>
      </dgm:t>
    </dgm:pt>
    <dgm:pt modelId="{5063E740-EE34-E046-9325-D34D318490F9}" type="parTrans" cxnId="{56F0C69D-7DD5-5B4B-8B37-8BC8BDB2370E}">
      <dgm:prSet/>
      <dgm:spPr/>
      <dgm:t>
        <a:bodyPr/>
        <a:lstStyle/>
        <a:p>
          <a:endParaRPr lang="en-US"/>
        </a:p>
      </dgm:t>
    </dgm:pt>
    <dgm:pt modelId="{7BC51D5B-F0E0-3F41-B020-4CE8515D92B0}" type="sibTrans" cxnId="{56F0C69D-7DD5-5B4B-8B37-8BC8BDB2370E}">
      <dgm:prSet/>
      <dgm:spPr/>
      <dgm:t>
        <a:bodyPr/>
        <a:lstStyle/>
        <a:p>
          <a:endParaRPr lang="en-US"/>
        </a:p>
      </dgm:t>
    </dgm:pt>
    <dgm:pt modelId="{8759B091-8FBB-A545-BBC1-70885EBEAD5E}">
      <dgm:prSet/>
      <dgm:spPr/>
      <dgm:t>
        <a:bodyPr/>
        <a:lstStyle/>
        <a:p>
          <a:r>
            <a:rPr lang="en-US"/>
            <a:t>Smaller Utilities can begin to generate more power locally</a:t>
          </a:r>
        </a:p>
      </dgm:t>
    </dgm:pt>
    <dgm:pt modelId="{A1644DB7-79D0-654F-A9C8-68013F95B790}" type="parTrans" cxnId="{903DF454-F4CA-AB4A-A792-F4FCC7F7BEA1}">
      <dgm:prSet/>
      <dgm:spPr/>
      <dgm:t>
        <a:bodyPr/>
        <a:lstStyle/>
        <a:p>
          <a:endParaRPr lang="en-US"/>
        </a:p>
      </dgm:t>
    </dgm:pt>
    <dgm:pt modelId="{9A28E0D0-D435-E844-9AC7-9B5840261224}" type="sibTrans" cxnId="{903DF454-F4CA-AB4A-A792-F4FCC7F7BEA1}">
      <dgm:prSet/>
      <dgm:spPr/>
      <dgm:t>
        <a:bodyPr/>
        <a:lstStyle/>
        <a:p>
          <a:endParaRPr lang="en-US"/>
        </a:p>
      </dgm:t>
    </dgm:pt>
    <dgm:pt modelId="{18FBFFE2-F6F2-FD46-A6A3-3D281F4FCB08}">
      <dgm:prSet/>
      <dgm:spPr/>
      <dgm:t>
        <a:bodyPr/>
        <a:lstStyle/>
        <a:p>
          <a:r>
            <a:rPr lang="en-US"/>
            <a:t>If the same utility implements energy storage this can become even more lucrative</a:t>
          </a:r>
        </a:p>
      </dgm:t>
    </dgm:pt>
    <dgm:pt modelId="{4A18E2E0-835B-0D48-969B-701556541774}" type="parTrans" cxnId="{E35DF4CB-D721-274A-820E-20760BDD40E5}">
      <dgm:prSet/>
      <dgm:spPr/>
      <dgm:t>
        <a:bodyPr/>
        <a:lstStyle/>
        <a:p>
          <a:endParaRPr lang="en-US"/>
        </a:p>
      </dgm:t>
    </dgm:pt>
    <dgm:pt modelId="{897FC5B0-BCA6-9447-B6E9-6B0592F06E44}" type="sibTrans" cxnId="{E35DF4CB-D721-274A-820E-20760BDD40E5}">
      <dgm:prSet/>
      <dgm:spPr/>
      <dgm:t>
        <a:bodyPr/>
        <a:lstStyle/>
        <a:p>
          <a:endParaRPr lang="en-US"/>
        </a:p>
      </dgm:t>
    </dgm:pt>
    <dgm:pt modelId="{2B6821C6-8AD2-8F4C-9A35-25781996B9BA}">
      <dgm:prSet/>
      <dgm:spPr/>
      <dgm:t>
        <a:bodyPr/>
        <a:lstStyle/>
        <a:p>
          <a:r>
            <a:rPr lang="en-US"/>
            <a:t>Inter-Tie Metering and meter testing starts to become more important</a:t>
          </a:r>
        </a:p>
      </dgm:t>
    </dgm:pt>
    <dgm:pt modelId="{E887913B-1E36-D341-BF78-3C240EA613DA}" type="parTrans" cxnId="{BE9B2E8D-D7C4-B944-B5D9-52A1823A42B7}">
      <dgm:prSet/>
      <dgm:spPr/>
      <dgm:t>
        <a:bodyPr/>
        <a:lstStyle/>
        <a:p>
          <a:endParaRPr lang="en-US"/>
        </a:p>
      </dgm:t>
    </dgm:pt>
    <dgm:pt modelId="{78EF06C1-8490-A34D-83AD-959659E3BDED}" type="sibTrans" cxnId="{BE9B2E8D-D7C4-B944-B5D9-52A1823A42B7}">
      <dgm:prSet/>
      <dgm:spPr/>
      <dgm:t>
        <a:bodyPr/>
        <a:lstStyle/>
        <a:p>
          <a:endParaRPr lang="en-US"/>
        </a:p>
      </dgm:t>
    </dgm:pt>
    <dgm:pt modelId="{F3FC86EA-CFFF-2347-B64E-7FBE53998563}">
      <dgm:prSet/>
      <dgm:spPr/>
      <dgm:t>
        <a:bodyPr/>
        <a:lstStyle/>
        <a:p>
          <a:r>
            <a:rPr lang="en-US"/>
            <a:t>Utilities have the option to provide equipment for local generation on homes or community generation (e.g. solar on residential homes; solar farm on a community’s open space or even a wind turbine; batteries in homes for charging electric vehicles and accepting power from EV’s) </a:t>
          </a:r>
        </a:p>
      </dgm:t>
    </dgm:pt>
    <dgm:pt modelId="{318209E5-4C8F-9641-B369-4D0A620310ED}" type="parTrans" cxnId="{8C72371C-2C6C-3746-B970-BED7BF089050}">
      <dgm:prSet/>
      <dgm:spPr/>
      <dgm:t>
        <a:bodyPr/>
        <a:lstStyle/>
        <a:p>
          <a:endParaRPr lang="en-US"/>
        </a:p>
      </dgm:t>
    </dgm:pt>
    <dgm:pt modelId="{D942345C-F45B-A346-BB1B-0D40B64FC3AC}" type="sibTrans" cxnId="{8C72371C-2C6C-3746-B970-BED7BF089050}">
      <dgm:prSet/>
      <dgm:spPr/>
      <dgm:t>
        <a:bodyPr/>
        <a:lstStyle/>
        <a:p>
          <a:endParaRPr lang="en-US"/>
        </a:p>
      </dgm:t>
    </dgm:pt>
    <dgm:pt modelId="{F88B381C-00FD-DB45-9F37-D114703B627F}" type="pres">
      <dgm:prSet presAssocID="{E206113E-50CC-354C-8840-014CF543E58D}" presName="linear" presStyleCnt="0">
        <dgm:presLayoutVars>
          <dgm:animLvl val="lvl"/>
          <dgm:resizeHandles val="exact"/>
        </dgm:presLayoutVars>
      </dgm:prSet>
      <dgm:spPr/>
    </dgm:pt>
    <dgm:pt modelId="{603D8F1B-A056-C747-832B-658DB89F2285}" type="pres">
      <dgm:prSet presAssocID="{FE6459A4-827D-0F48-A472-361BED7417FA}" presName="parentText" presStyleLbl="node1" presStyleIdx="0" presStyleCnt="2">
        <dgm:presLayoutVars>
          <dgm:chMax val="0"/>
          <dgm:bulletEnabled val="1"/>
        </dgm:presLayoutVars>
      </dgm:prSet>
      <dgm:spPr/>
    </dgm:pt>
    <dgm:pt modelId="{21D70F4C-4F3A-AC4D-89E3-12F7E03FAAB3}" type="pres">
      <dgm:prSet presAssocID="{FE6459A4-827D-0F48-A472-361BED7417FA}" presName="childText" presStyleLbl="revTx" presStyleIdx="0" presStyleCnt="2">
        <dgm:presLayoutVars>
          <dgm:bulletEnabled val="1"/>
        </dgm:presLayoutVars>
      </dgm:prSet>
      <dgm:spPr/>
    </dgm:pt>
    <dgm:pt modelId="{01798473-3056-F045-94D1-BA2A86E2A86B}" type="pres">
      <dgm:prSet presAssocID="{1E683B70-4F86-A049-9BCE-2AF09EA55225}" presName="parentText" presStyleLbl="node1" presStyleIdx="1" presStyleCnt="2">
        <dgm:presLayoutVars>
          <dgm:chMax val="0"/>
          <dgm:bulletEnabled val="1"/>
        </dgm:presLayoutVars>
      </dgm:prSet>
      <dgm:spPr/>
    </dgm:pt>
    <dgm:pt modelId="{B90DE85D-906E-954D-A124-69E6DBFFFB45}" type="pres">
      <dgm:prSet presAssocID="{1E683B70-4F86-A049-9BCE-2AF09EA55225}" presName="childText" presStyleLbl="revTx" presStyleIdx="1" presStyleCnt="2">
        <dgm:presLayoutVars>
          <dgm:bulletEnabled val="1"/>
        </dgm:presLayoutVars>
      </dgm:prSet>
      <dgm:spPr/>
    </dgm:pt>
  </dgm:ptLst>
  <dgm:cxnLst>
    <dgm:cxn modelId="{FBBFAC0B-9490-4440-B4F9-FAF975ACE697}" type="presOf" srcId="{E206113E-50CC-354C-8840-014CF543E58D}" destId="{F88B381C-00FD-DB45-9F37-D114703B627F}" srcOrd="0" destOrd="0" presId="urn:microsoft.com/office/officeart/2005/8/layout/vList2"/>
    <dgm:cxn modelId="{8C72371C-2C6C-3746-B970-BED7BF089050}" srcId="{1E683B70-4F86-A049-9BCE-2AF09EA55225}" destId="{F3FC86EA-CFFF-2347-B64E-7FBE53998563}" srcOrd="3" destOrd="0" parTransId="{318209E5-4C8F-9641-B369-4D0A620310ED}" sibTransId="{D942345C-F45B-A346-BB1B-0D40B64FC3AC}"/>
    <dgm:cxn modelId="{4F8B5E20-A28A-2643-8B4B-E5A938487379}" type="presOf" srcId="{1E683B70-4F86-A049-9BCE-2AF09EA55225}" destId="{01798473-3056-F045-94D1-BA2A86E2A86B}" srcOrd="0" destOrd="0" presId="urn:microsoft.com/office/officeart/2005/8/layout/vList2"/>
    <dgm:cxn modelId="{1ED6CF35-8F1C-524A-B81E-80FA03C1AAB7}" srcId="{FE6459A4-827D-0F48-A472-361BED7417FA}" destId="{F028CD7E-7A66-C04C-A66E-DDBD3951BA83}" srcOrd="1" destOrd="0" parTransId="{EBB60DB9-5A6B-314B-854A-187CA4B6A770}" sibTransId="{E9F5B8A0-511B-014C-A3B1-455A3C03C97B}"/>
    <dgm:cxn modelId="{2AE1043A-5B78-D24E-A147-DD9A0AD7D8DA}" type="presOf" srcId="{7B6F3877-7FC9-4140-9CC3-AC25AE0750C6}" destId="{21D70F4C-4F3A-AC4D-89E3-12F7E03FAAB3}" srcOrd="0" destOrd="2" presId="urn:microsoft.com/office/officeart/2005/8/layout/vList2"/>
    <dgm:cxn modelId="{8861E046-3D39-8D49-951E-67B312688DCC}" type="presOf" srcId="{F4B2F7F3-5CA9-0D48-87AF-33C00C859FDE}" destId="{21D70F4C-4F3A-AC4D-89E3-12F7E03FAAB3}" srcOrd="0" destOrd="0" presId="urn:microsoft.com/office/officeart/2005/8/layout/vList2"/>
    <dgm:cxn modelId="{903DF454-F4CA-AB4A-A792-F4FCC7F7BEA1}" srcId="{1E683B70-4F86-A049-9BCE-2AF09EA55225}" destId="{8759B091-8FBB-A545-BBC1-70885EBEAD5E}" srcOrd="0" destOrd="0" parTransId="{A1644DB7-79D0-654F-A9C8-68013F95B790}" sibTransId="{9A28E0D0-D435-E844-9AC7-9B5840261224}"/>
    <dgm:cxn modelId="{BE9B2E8D-D7C4-B944-B5D9-52A1823A42B7}" srcId="{1E683B70-4F86-A049-9BCE-2AF09EA55225}" destId="{2B6821C6-8AD2-8F4C-9A35-25781996B9BA}" srcOrd="2" destOrd="0" parTransId="{E887913B-1E36-D341-BF78-3C240EA613DA}" sibTransId="{78EF06C1-8490-A34D-83AD-959659E3BDED}"/>
    <dgm:cxn modelId="{56F0C69D-7DD5-5B4B-8B37-8BC8BDB2370E}" srcId="{E206113E-50CC-354C-8840-014CF543E58D}" destId="{1E683B70-4F86-A049-9BCE-2AF09EA55225}" srcOrd="1" destOrd="0" parTransId="{5063E740-EE34-E046-9325-D34D318490F9}" sibTransId="{7BC51D5B-F0E0-3F41-B020-4CE8515D92B0}"/>
    <dgm:cxn modelId="{BEADED9F-1684-554C-AD9A-4F07686381C1}" srcId="{FE6459A4-827D-0F48-A472-361BED7417FA}" destId="{7B6F3877-7FC9-4140-9CC3-AC25AE0750C6}" srcOrd="2" destOrd="0" parTransId="{84D2F992-BD27-C94F-9054-E13CF9027E20}" sibTransId="{7C97AE23-7471-9847-818A-0951F1C2B483}"/>
    <dgm:cxn modelId="{4630F1AC-D0BD-F545-950A-FE44198B6416}" type="presOf" srcId="{18FBFFE2-F6F2-FD46-A6A3-3D281F4FCB08}" destId="{B90DE85D-906E-954D-A124-69E6DBFFFB45}" srcOrd="0" destOrd="1" presId="urn:microsoft.com/office/officeart/2005/8/layout/vList2"/>
    <dgm:cxn modelId="{AEA4C3AF-9EE6-EB4B-BDE7-592BB8F908BA}" type="presOf" srcId="{2B6821C6-8AD2-8F4C-9A35-25781996B9BA}" destId="{B90DE85D-906E-954D-A124-69E6DBFFFB45}" srcOrd="0" destOrd="2" presId="urn:microsoft.com/office/officeart/2005/8/layout/vList2"/>
    <dgm:cxn modelId="{E0554DB3-4713-014A-91B0-DD1DE6BBE717}" srcId="{FE6459A4-827D-0F48-A472-361BED7417FA}" destId="{F4B2F7F3-5CA9-0D48-87AF-33C00C859FDE}" srcOrd="0" destOrd="0" parTransId="{0EFD2DCD-CBC6-4643-ABA3-2B881C53FFAA}" sibTransId="{5D6A6C1B-2AED-9041-9F84-A65F94C6C6D8}"/>
    <dgm:cxn modelId="{A6F4A4B4-51D6-7143-A4B1-AB10129BDDC7}" type="presOf" srcId="{FE6459A4-827D-0F48-A472-361BED7417FA}" destId="{603D8F1B-A056-C747-832B-658DB89F2285}" srcOrd="0" destOrd="0" presId="urn:microsoft.com/office/officeart/2005/8/layout/vList2"/>
    <dgm:cxn modelId="{B75FF6B6-75C5-844F-8BFE-E66CF86246CD}" type="presOf" srcId="{8759B091-8FBB-A545-BBC1-70885EBEAD5E}" destId="{B90DE85D-906E-954D-A124-69E6DBFFFB45}" srcOrd="0" destOrd="0" presId="urn:microsoft.com/office/officeart/2005/8/layout/vList2"/>
    <dgm:cxn modelId="{2A3EDEBA-A687-BF4F-B120-205DD359C6E9}" srcId="{E206113E-50CC-354C-8840-014CF543E58D}" destId="{FE6459A4-827D-0F48-A472-361BED7417FA}" srcOrd="0" destOrd="0" parTransId="{5D357E8F-A96C-0A46-8E15-DF04B4E4E655}" sibTransId="{4A8109A8-46DA-8146-9FEF-B88CFCCB2EF1}"/>
    <dgm:cxn modelId="{E35DF4CB-D721-274A-820E-20760BDD40E5}" srcId="{1E683B70-4F86-A049-9BCE-2AF09EA55225}" destId="{18FBFFE2-F6F2-FD46-A6A3-3D281F4FCB08}" srcOrd="1" destOrd="0" parTransId="{4A18E2E0-835B-0D48-969B-701556541774}" sibTransId="{897FC5B0-BCA6-9447-B6E9-6B0592F06E44}"/>
    <dgm:cxn modelId="{FF5E5EDA-781B-2947-890C-B879EEBB1525}" type="presOf" srcId="{F028CD7E-7A66-C04C-A66E-DDBD3951BA83}" destId="{21D70F4C-4F3A-AC4D-89E3-12F7E03FAAB3}" srcOrd="0" destOrd="1" presId="urn:microsoft.com/office/officeart/2005/8/layout/vList2"/>
    <dgm:cxn modelId="{106F10E1-1276-8A49-B610-6CA5B30836C5}" type="presOf" srcId="{F3FC86EA-CFFF-2347-B64E-7FBE53998563}" destId="{B90DE85D-906E-954D-A124-69E6DBFFFB45}" srcOrd="0" destOrd="3" presId="urn:microsoft.com/office/officeart/2005/8/layout/vList2"/>
    <dgm:cxn modelId="{F137016F-C463-9B41-8FDC-9227C54EBFAC}" type="presParOf" srcId="{F88B381C-00FD-DB45-9F37-D114703B627F}" destId="{603D8F1B-A056-C747-832B-658DB89F2285}" srcOrd="0" destOrd="0" presId="urn:microsoft.com/office/officeart/2005/8/layout/vList2"/>
    <dgm:cxn modelId="{2440A224-9A6C-5E4D-8904-875B18CF5377}" type="presParOf" srcId="{F88B381C-00FD-DB45-9F37-D114703B627F}" destId="{21D70F4C-4F3A-AC4D-89E3-12F7E03FAAB3}" srcOrd="1" destOrd="0" presId="urn:microsoft.com/office/officeart/2005/8/layout/vList2"/>
    <dgm:cxn modelId="{CAC42E48-6EC9-9142-B0B9-17AB1AEF77AA}" type="presParOf" srcId="{F88B381C-00FD-DB45-9F37-D114703B627F}" destId="{01798473-3056-F045-94D1-BA2A86E2A86B}" srcOrd="2" destOrd="0" presId="urn:microsoft.com/office/officeart/2005/8/layout/vList2"/>
    <dgm:cxn modelId="{EB6AE5AE-0620-7442-8345-CEBF7EEE8D07}" type="presParOf" srcId="{F88B381C-00FD-DB45-9F37-D114703B627F}" destId="{B90DE85D-906E-954D-A124-69E6DBFFFB4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AEA6F-4BDF-410E-9A8D-2EC83DF6436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BC14672-3B8D-4A69-85DF-E0D2BE282EB1}">
      <dgm:prSet/>
      <dgm:spPr/>
      <dgm:t>
        <a:bodyPr/>
        <a:lstStyle/>
        <a:p>
          <a:r>
            <a:rPr lang="en-US"/>
            <a:t>Large Industrial DER’s</a:t>
          </a:r>
        </a:p>
      </dgm:t>
    </dgm:pt>
    <dgm:pt modelId="{3479B959-293B-4E8B-A861-407DE5B69C2A}" type="parTrans" cxnId="{019DF142-EDD9-40E9-B44C-C81B2ECF3C5D}">
      <dgm:prSet/>
      <dgm:spPr/>
      <dgm:t>
        <a:bodyPr/>
        <a:lstStyle/>
        <a:p>
          <a:endParaRPr lang="en-US"/>
        </a:p>
      </dgm:t>
    </dgm:pt>
    <dgm:pt modelId="{FF2935CB-AA33-430C-912C-33A54BA8884A}" type="sibTrans" cxnId="{019DF142-EDD9-40E9-B44C-C81B2ECF3C5D}">
      <dgm:prSet/>
      <dgm:spPr/>
      <dgm:t>
        <a:bodyPr/>
        <a:lstStyle/>
        <a:p>
          <a:endParaRPr lang="en-US"/>
        </a:p>
      </dgm:t>
    </dgm:pt>
    <dgm:pt modelId="{A0B3A163-0241-4515-BA18-40FD27FBAD14}">
      <dgm:prSet/>
      <dgm:spPr/>
      <dgm:t>
        <a:bodyPr/>
        <a:lstStyle/>
        <a:p>
          <a:r>
            <a:rPr lang="en-US"/>
            <a:t>Large Commercial DER’s</a:t>
          </a:r>
        </a:p>
      </dgm:t>
    </dgm:pt>
    <dgm:pt modelId="{FC5BB8DD-B298-40DA-B2E3-D549289E78B6}" type="parTrans" cxnId="{4D6C6BAD-1CE7-4006-A85A-88728753207A}">
      <dgm:prSet/>
      <dgm:spPr/>
      <dgm:t>
        <a:bodyPr/>
        <a:lstStyle/>
        <a:p>
          <a:endParaRPr lang="en-US"/>
        </a:p>
      </dgm:t>
    </dgm:pt>
    <dgm:pt modelId="{40DDD99F-3584-4BE3-8330-798CDA0CB0EC}" type="sibTrans" cxnId="{4D6C6BAD-1CE7-4006-A85A-88728753207A}">
      <dgm:prSet/>
      <dgm:spPr/>
      <dgm:t>
        <a:bodyPr/>
        <a:lstStyle/>
        <a:p>
          <a:endParaRPr lang="en-US"/>
        </a:p>
      </dgm:t>
    </dgm:pt>
    <dgm:pt modelId="{3AB428A2-D1DE-47CD-A3DB-2A03980D9832}">
      <dgm:prSet/>
      <dgm:spPr/>
      <dgm:t>
        <a:bodyPr/>
        <a:lstStyle/>
        <a:p>
          <a:r>
            <a:rPr lang="en-US"/>
            <a:t>Large Community Der’s</a:t>
          </a:r>
        </a:p>
      </dgm:t>
    </dgm:pt>
    <dgm:pt modelId="{65801A26-767A-4058-B3E6-ADA7DAFF7C06}" type="parTrans" cxnId="{D11BCF9B-90B6-469C-8803-4C305814882F}">
      <dgm:prSet/>
      <dgm:spPr/>
      <dgm:t>
        <a:bodyPr/>
        <a:lstStyle/>
        <a:p>
          <a:endParaRPr lang="en-US"/>
        </a:p>
      </dgm:t>
    </dgm:pt>
    <dgm:pt modelId="{2DB457A0-E535-4DBD-9066-6EE3D1FF1156}" type="sibTrans" cxnId="{D11BCF9B-90B6-469C-8803-4C305814882F}">
      <dgm:prSet/>
      <dgm:spPr/>
      <dgm:t>
        <a:bodyPr/>
        <a:lstStyle/>
        <a:p>
          <a:endParaRPr lang="en-US"/>
        </a:p>
      </dgm:t>
    </dgm:pt>
    <dgm:pt modelId="{AFEBE78C-0F01-42B5-BEED-7BAA40D56D86}">
      <dgm:prSet/>
      <dgm:spPr/>
      <dgm:t>
        <a:bodyPr/>
        <a:lstStyle/>
        <a:p>
          <a:r>
            <a:rPr lang="en-US"/>
            <a:t>DC Metering requests</a:t>
          </a:r>
        </a:p>
      </dgm:t>
    </dgm:pt>
    <dgm:pt modelId="{0E006FF3-A35D-498A-B03D-440A3DBAA5E4}" type="parTrans" cxnId="{2BAF4300-6D76-4F32-9D77-64EB60B2556B}">
      <dgm:prSet/>
      <dgm:spPr/>
      <dgm:t>
        <a:bodyPr/>
        <a:lstStyle/>
        <a:p>
          <a:endParaRPr lang="en-US"/>
        </a:p>
      </dgm:t>
    </dgm:pt>
    <dgm:pt modelId="{63D5FF76-FD73-471F-9E3A-E2F37414A57E}" type="sibTrans" cxnId="{2BAF4300-6D76-4F32-9D77-64EB60B2556B}">
      <dgm:prSet/>
      <dgm:spPr/>
      <dgm:t>
        <a:bodyPr/>
        <a:lstStyle/>
        <a:p>
          <a:endParaRPr lang="en-US"/>
        </a:p>
      </dgm:t>
    </dgm:pt>
    <dgm:pt modelId="{0370348F-AA68-4ABC-8ED6-D0774891D818}">
      <dgm:prSet/>
      <dgm:spPr/>
      <dgm:t>
        <a:bodyPr/>
        <a:lstStyle/>
        <a:p>
          <a:r>
            <a:rPr lang="en-US"/>
            <a:t>Batteries on Vehicle Charging Facilities</a:t>
          </a:r>
        </a:p>
      </dgm:t>
    </dgm:pt>
    <dgm:pt modelId="{58CD8F4D-924D-4B05-9C78-F8915AD15CAD}" type="parTrans" cxnId="{3E2A6BBB-51A6-4A6C-B20A-8553DE0BCB7A}">
      <dgm:prSet/>
      <dgm:spPr/>
      <dgm:t>
        <a:bodyPr/>
        <a:lstStyle/>
        <a:p>
          <a:endParaRPr lang="en-US"/>
        </a:p>
      </dgm:t>
    </dgm:pt>
    <dgm:pt modelId="{27834397-1450-4D2E-8C43-532EC3425D95}" type="sibTrans" cxnId="{3E2A6BBB-51A6-4A6C-B20A-8553DE0BCB7A}">
      <dgm:prSet/>
      <dgm:spPr/>
      <dgm:t>
        <a:bodyPr/>
        <a:lstStyle/>
        <a:p>
          <a:endParaRPr lang="en-US"/>
        </a:p>
      </dgm:t>
    </dgm:pt>
    <dgm:pt modelId="{BBC84461-BE08-0E4D-A42D-4B89E906D39E}" type="pres">
      <dgm:prSet presAssocID="{27AAEA6F-4BDF-410E-9A8D-2EC83DF6436D}" presName="vert0" presStyleCnt="0">
        <dgm:presLayoutVars>
          <dgm:dir/>
          <dgm:animOne val="branch"/>
          <dgm:animLvl val="lvl"/>
        </dgm:presLayoutVars>
      </dgm:prSet>
      <dgm:spPr/>
    </dgm:pt>
    <dgm:pt modelId="{D3B5E20B-3215-F542-B5B7-D7524FEB77BC}" type="pres">
      <dgm:prSet presAssocID="{ABC14672-3B8D-4A69-85DF-E0D2BE282EB1}" presName="thickLine" presStyleLbl="alignNode1" presStyleIdx="0" presStyleCnt="5"/>
      <dgm:spPr/>
    </dgm:pt>
    <dgm:pt modelId="{6B78FED0-A5DC-1B4A-9442-5CFDED13C45D}" type="pres">
      <dgm:prSet presAssocID="{ABC14672-3B8D-4A69-85DF-E0D2BE282EB1}" presName="horz1" presStyleCnt="0"/>
      <dgm:spPr/>
    </dgm:pt>
    <dgm:pt modelId="{112E730C-3C35-DD4F-AB6B-9293C968A6EF}" type="pres">
      <dgm:prSet presAssocID="{ABC14672-3B8D-4A69-85DF-E0D2BE282EB1}" presName="tx1" presStyleLbl="revTx" presStyleIdx="0" presStyleCnt="5"/>
      <dgm:spPr/>
    </dgm:pt>
    <dgm:pt modelId="{F16D1F26-A6A7-534D-93F4-69D5A7D023A1}" type="pres">
      <dgm:prSet presAssocID="{ABC14672-3B8D-4A69-85DF-E0D2BE282EB1}" presName="vert1" presStyleCnt="0"/>
      <dgm:spPr/>
    </dgm:pt>
    <dgm:pt modelId="{30E159A3-9E83-1C4D-B84F-AB989AA581A0}" type="pres">
      <dgm:prSet presAssocID="{A0B3A163-0241-4515-BA18-40FD27FBAD14}" presName="thickLine" presStyleLbl="alignNode1" presStyleIdx="1" presStyleCnt="5"/>
      <dgm:spPr/>
    </dgm:pt>
    <dgm:pt modelId="{2940943F-C584-C441-BE2E-6BEE575D5A1A}" type="pres">
      <dgm:prSet presAssocID="{A0B3A163-0241-4515-BA18-40FD27FBAD14}" presName="horz1" presStyleCnt="0"/>
      <dgm:spPr/>
    </dgm:pt>
    <dgm:pt modelId="{9C565CEA-181D-5D4A-9B9A-BABACC2C6322}" type="pres">
      <dgm:prSet presAssocID="{A0B3A163-0241-4515-BA18-40FD27FBAD14}" presName="tx1" presStyleLbl="revTx" presStyleIdx="1" presStyleCnt="5"/>
      <dgm:spPr/>
    </dgm:pt>
    <dgm:pt modelId="{4DD27A24-2E5F-7942-9D5F-FADA6D398500}" type="pres">
      <dgm:prSet presAssocID="{A0B3A163-0241-4515-BA18-40FD27FBAD14}" presName="vert1" presStyleCnt="0"/>
      <dgm:spPr/>
    </dgm:pt>
    <dgm:pt modelId="{033B4A8F-9B99-6F4E-8715-96F902D6D7D8}" type="pres">
      <dgm:prSet presAssocID="{3AB428A2-D1DE-47CD-A3DB-2A03980D9832}" presName="thickLine" presStyleLbl="alignNode1" presStyleIdx="2" presStyleCnt="5"/>
      <dgm:spPr/>
    </dgm:pt>
    <dgm:pt modelId="{51A69747-BE47-DD4B-BC96-B64F3EB77C0A}" type="pres">
      <dgm:prSet presAssocID="{3AB428A2-D1DE-47CD-A3DB-2A03980D9832}" presName="horz1" presStyleCnt="0"/>
      <dgm:spPr/>
    </dgm:pt>
    <dgm:pt modelId="{04DD51A0-50E8-A141-A9ED-7E16835FC5A8}" type="pres">
      <dgm:prSet presAssocID="{3AB428A2-D1DE-47CD-A3DB-2A03980D9832}" presName="tx1" presStyleLbl="revTx" presStyleIdx="2" presStyleCnt="5"/>
      <dgm:spPr/>
    </dgm:pt>
    <dgm:pt modelId="{CF6C79A3-CF6E-D141-B277-F54B73E9B3CF}" type="pres">
      <dgm:prSet presAssocID="{3AB428A2-D1DE-47CD-A3DB-2A03980D9832}" presName="vert1" presStyleCnt="0"/>
      <dgm:spPr/>
    </dgm:pt>
    <dgm:pt modelId="{A67A2221-8158-8840-8156-39CB6504974B}" type="pres">
      <dgm:prSet presAssocID="{AFEBE78C-0F01-42B5-BEED-7BAA40D56D86}" presName="thickLine" presStyleLbl="alignNode1" presStyleIdx="3" presStyleCnt="5"/>
      <dgm:spPr/>
    </dgm:pt>
    <dgm:pt modelId="{D6560741-A6D1-1A4F-BCEC-06A608B46FAA}" type="pres">
      <dgm:prSet presAssocID="{AFEBE78C-0F01-42B5-BEED-7BAA40D56D86}" presName="horz1" presStyleCnt="0"/>
      <dgm:spPr/>
    </dgm:pt>
    <dgm:pt modelId="{F8188253-345D-4E49-844D-51EC235735EF}" type="pres">
      <dgm:prSet presAssocID="{AFEBE78C-0F01-42B5-BEED-7BAA40D56D86}" presName="tx1" presStyleLbl="revTx" presStyleIdx="3" presStyleCnt="5"/>
      <dgm:spPr/>
    </dgm:pt>
    <dgm:pt modelId="{B27E54CA-C081-2340-9FB1-E8CB1DE2171E}" type="pres">
      <dgm:prSet presAssocID="{AFEBE78C-0F01-42B5-BEED-7BAA40D56D86}" presName="vert1" presStyleCnt="0"/>
      <dgm:spPr/>
    </dgm:pt>
    <dgm:pt modelId="{FB6B82AA-F6C7-A84B-9C8B-5279A91AD57B}" type="pres">
      <dgm:prSet presAssocID="{0370348F-AA68-4ABC-8ED6-D0774891D818}" presName="thickLine" presStyleLbl="alignNode1" presStyleIdx="4" presStyleCnt="5"/>
      <dgm:spPr/>
    </dgm:pt>
    <dgm:pt modelId="{79FA7B63-99DE-C64E-B94C-B809564EF8C5}" type="pres">
      <dgm:prSet presAssocID="{0370348F-AA68-4ABC-8ED6-D0774891D818}" presName="horz1" presStyleCnt="0"/>
      <dgm:spPr/>
    </dgm:pt>
    <dgm:pt modelId="{1B2959E5-0D38-7D44-9173-2AFECE5CE5E3}" type="pres">
      <dgm:prSet presAssocID="{0370348F-AA68-4ABC-8ED6-D0774891D818}" presName="tx1" presStyleLbl="revTx" presStyleIdx="4" presStyleCnt="5"/>
      <dgm:spPr/>
    </dgm:pt>
    <dgm:pt modelId="{E6338A92-264D-8C4B-8096-56876F6A2412}" type="pres">
      <dgm:prSet presAssocID="{0370348F-AA68-4ABC-8ED6-D0774891D818}" presName="vert1" presStyleCnt="0"/>
      <dgm:spPr/>
    </dgm:pt>
  </dgm:ptLst>
  <dgm:cxnLst>
    <dgm:cxn modelId="{2BAF4300-6D76-4F32-9D77-64EB60B2556B}" srcId="{27AAEA6F-4BDF-410E-9A8D-2EC83DF6436D}" destId="{AFEBE78C-0F01-42B5-BEED-7BAA40D56D86}" srcOrd="3" destOrd="0" parTransId="{0E006FF3-A35D-498A-B03D-440A3DBAA5E4}" sibTransId="{63D5FF76-FD73-471F-9E3A-E2F37414A57E}"/>
    <dgm:cxn modelId="{158EF805-F9EC-5C48-99DE-C05B467AABF1}" type="presOf" srcId="{3AB428A2-D1DE-47CD-A3DB-2A03980D9832}" destId="{04DD51A0-50E8-A141-A9ED-7E16835FC5A8}" srcOrd="0" destOrd="0" presId="urn:microsoft.com/office/officeart/2008/layout/LinedList"/>
    <dgm:cxn modelId="{51A9EF21-38BD-E64B-B092-D2D69E0477D1}" type="presOf" srcId="{27AAEA6F-4BDF-410E-9A8D-2EC83DF6436D}" destId="{BBC84461-BE08-0E4D-A42D-4B89E906D39E}" srcOrd="0" destOrd="0" presId="urn:microsoft.com/office/officeart/2008/layout/LinedList"/>
    <dgm:cxn modelId="{019DF142-EDD9-40E9-B44C-C81B2ECF3C5D}" srcId="{27AAEA6F-4BDF-410E-9A8D-2EC83DF6436D}" destId="{ABC14672-3B8D-4A69-85DF-E0D2BE282EB1}" srcOrd="0" destOrd="0" parTransId="{3479B959-293B-4E8B-A861-407DE5B69C2A}" sibTransId="{FF2935CB-AA33-430C-912C-33A54BA8884A}"/>
    <dgm:cxn modelId="{6EF4A65F-5C05-6A4E-8AA2-CA4E5FAE5736}" type="presOf" srcId="{0370348F-AA68-4ABC-8ED6-D0774891D818}" destId="{1B2959E5-0D38-7D44-9173-2AFECE5CE5E3}" srcOrd="0" destOrd="0" presId="urn:microsoft.com/office/officeart/2008/layout/LinedList"/>
    <dgm:cxn modelId="{309F0C90-69C9-5345-B086-F131153B257C}" type="presOf" srcId="{AFEBE78C-0F01-42B5-BEED-7BAA40D56D86}" destId="{F8188253-345D-4E49-844D-51EC235735EF}" srcOrd="0" destOrd="0" presId="urn:microsoft.com/office/officeart/2008/layout/LinedList"/>
    <dgm:cxn modelId="{D11BCF9B-90B6-469C-8803-4C305814882F}" srcId="{27AAEA6F-4BDF-410E-9A8D-2EC83DF6436D}" destId="{3AB428A2-D1DE-47CD-A3DB-2A03980D9832}" srcOrd="2" destOrd="0" parTransId="{65801A26-767A-4058-B3E6-ADA7DAFF7C06}" sibTransId="{2DB457A0-E535-4DBD-9066-6EE3D1FF1156}"/>
    <dgm:cxn modelId="{F10B6A9F-AEA8-F14A-8141-A55BFF2B49C9}" type="presOf" srcId="{A0B3A163-0241-4515-BA18-40FD27FBAD14}" destId="{9C565CEA-181D-5D4A-9B9A-BABACC2C6322}" srcOrd="0" destOrd="0" presId="urn:microsoft.com/office/officeart/2008/layout/LinedList"/>
    <dgm:cxn modelId="{4D6C6BAD-1CE7-4006-A85A-88728753207A}" srcId="{27AAEA6F-4BDF-410E-9A8D-2EC83DF6436D}" destId="{A0B3A163-0241-4515-BA18-40FD27FBAD14}" srcOrd="1" destOrd="0" parTransId="{FC5BB8DD-B298-40DA-B2E3-D549289E78B6}" sibTransId="{40DDD99F-3584-4BE3-8330-798CDA0CB0EC}"/>
    <dgm:cxn modelId="{3E2A6BBB-51A6-4A6C-B20A-8553DE0BCB7A}" srcId="{27AAEA6F-4BDF-410E-9A8D-2EC83DF6436D}" destId="{0370348F-AA68-4ABC-8ED6-D0774891D818}" srcOrd="4" destOrd="0" parTransId="{58CD8F4D-924D-4B05-9C78-F8915AD15CAD}" sibTransId="{27834397-1450-4D2E-8C43-532EC3425D95}"/>
    <dgm:cxn modelId="{5C3484F8-890E-8845-8E1D-AC80CA93FB33}" type="presOf" srcId="{ABC14672-3B8D-4A69-85DF-E0D2BE282EB1}" destId="{112E730C-3C35-DD4F-AB6B-9293C968A6EF}" srcOrd="0" destOrd="0" presId="urn:microsoft.com/office/officeart/2008/layout/LinedList"/>
    <dgm:cxn modelId="{3B116ADD-BC14-B241-BB1E-487FCCC219E8}" type="presParOf" srcId="{BBC84461-BE08-0E4D-A42D-4B89E906D39E}" destId="{D3B5E20B-3215-F542-B5B7-D7524FEB77BC}" srcOrd="0" destOrd="0" presId="urn:microsoft.com/office/officeart/2008/layout/LinedList"/>
    <dgm:cxn modelId="{E29FE086-3F2C-D743-89FF-199DF9FFBB0A}" type="presParOf" srcId="{BBC84461-BE08-0E4D-A42D-4B89E906D39E}" destId="{6B78FED0-A5DC-1B4A-9442-5CFDED13C45D}" srcOrd="1" destOrd="0" presId="urn:microsoft.com/office/officeart/2008/layout/LinedList"/>
    <dgm:cxn modelId="{9947800D-CD64-3044-B2C9-8503B97D3310}" type="presParOf" srcId="{6B78FED0-A5DC-1B4A-9442-5CFDED13C45D}" destId="{112E730C-3C35-DD4F-AB6B-9293C968A6EF}" srcOrd="0" destOrd="0" presId="urn:microsoft.com/office/officeart/2008/layout/LinedList"/>
    <dgm:cxn modelId="{4EBE69F1-26D4-6F4B-A0EB-58A156C90581}" type="presParOf" srcId="{6B78FED0-A5DC-1B4A-9442-5CFDED13C45D}" destId="{F16D1F26-A6A7-534D-93F4-69D5A7D023A1}" srcOrd="1" destOrd="0" presId="urn:microsoft.com/office/officeart/2008/layout/LinedList"/>
    <dgm:cxn modelId="{A11AAC8F-547C-FD42-B836-04270CC70DFD}" type="presParOf" srcId="{BBC84461-BE08-0E4D-A42D-4B89E906D39E}" destId="{30E159A3-9E83-1C4D-B84F-AB989AA581A0}" srcOrd="2" destOrd="0" presId="urn:microsoft.com/office/officeart/2008/layout/LinedList"/>
    <dgm:cxn modelId="{43D66296-6142-8A4C-93ED-2E2D234E46A6}" type="presParOf" srcId="{BBC84461-BE08-0E4D-A42D-4B89E906D39E}" destId="{2940943F-C584-C441-BE2E-6BEE575D5A1A}" srcOrd="3" destOrd="0" presId="urn:microsoft.com/office/officeart/2008/layout/LinedList"/>
    <dgm:cxn modelId="{2EE86651-3059-1D49-A891-52869D464055}" type="presParOf" srcId="{2940943F-C584-C441-BE2E-6BEE575D5A1A}" destId="{9C565CEA-181D-5D4A-9B9A-BABACC2C6322}" srcOrd="0" destOrd="0" presId="urn:microsoft.com/office/officeart/2008/layout/LinedList"/>
    <dgm:cxn modelId="{1E38BD33-2E3B-3D47-860E-BC0EA86D58BF}" type="presParOf" srcId="{2940943F-C584-C441-BE2E-6BEE575D5A1A}" destId="{4DD27A24-2E5F-7942-9D5F-FADA6D398500}" srcOrd="1" destOrd="0" presId="urn:microsoft.com/office/officeart/2008/layout/LinedList"/>
    <dgm:cxn modelId="{E1C7A25D-8719-6C44-B9E6-E042E1C9637C}" type="presParOf" srcId="{BBC84461-BE08-0E4D-A42D-4B89E906D39E}" destId="{033B4A8F-9B99-6F4E-8715-96F902D6D7D8}" srcOrd="4" destOrd="0" presId="urn:microsoft.com/office/officeart/2008/layout/LinedList"/>
    <dgm:cxn modelId="{63A972A4-3E87-3A49-A86B-CC240C4924BC}" type="presParOf" srcId="{BBC84461-BE08-0E4D-A42D-4B89E906D39E}" destId="{51A69747-BE47-DD4B-BC96-B64F3EB77C0A}" srcOrd="5" destOrd="0" presId="urn:microsoft.com/office/officeart/2008/layout/LinedList"/>
    <dgm:cxn modelId="{E337A79E-C380-8940-A875-7E7A3DF1932C}" type="presParOf" srcId="{51A69747-BE47-DD4B-BC96-B64F3EB77C0A}" destId="{04DD51A0-50E8-A141-A9ED-7E16835FC5A8}" srcOrd="0" destOrd="0" presId="urn:microsoft.com/office/officeart/2008/layout/LinedList"/>
    <dgm:cxn modelId="{1E77BE17-6C9A-8C47-B7CC-A64057AE696C}" type="presParOf" srcId="{51A69747-BE47-DD4B-BC96-B64F3EB77C0A}" destId="{CF6C79A3-CF6E-D141-B277-F54B73E9B3CF}" srcOrd="1" destOrd="0" presId="urn:microsoft.com/office/officeart/2008/layout/LinedList"/>
    <dgm:cxn modelId="{B624834C-E882-AE43-A002-03257BE52FB3}" type="presParOf" srcId="{BBC84461-BE08-0E4D-A42D-4B89E906D39E}" destId="{A67A2221-8158-8840-8156-39CB6504974B}" srcOrd="6" destOrd="0" presId="urn:microsoft.com/office/officeart/2008/layout/LinedList"/>
    <dgm:cxn modelId="{E42F554C-6C48-9A4C-9E8F-C1A37095F9DC}" type="presParOf" srcId="{BBC84461-BE08-0E4D-A42D-4B89E906D39E}" destId="{D6560741-A6D1-1A4F-BCEC-06A608B46FAA}" srcOrd="7" destOrd="0" presId="urn:microsoft.com/office/officeart/2008/layout/LinedList"/>
    <dgm:cxn modelId="{1B522176-0091-4849-9456-AB8B52E2AB24}" type="presParOf" srcId="{D6560741-A6D1-1A4F-BCEC-06A608B46FAA}" destId="{F8188253-345D-4E49-844D-51EC235735EF}" srcOrd="0" destOrd="0" presId="urn:microsoft.com/office/officeart/2008/layout/LinedList"/>
    <dgm:cxn modelId="{DE1C0D09-7269-324C-9D74-4C266689C0D7}" type="presParOf" srcId="{D6560741-A6D1-1A4F-BCEC-06A608B46FAA}" destId="{B27E54CA-C081-2340-9FB1-E8CB1DE2171E}" srcOrd="1" destOrd="0" presId="urn:microsoft.com/office/officeart/2008/layout/LinedList"/>
    <dgm:cxn modelId="{D47534A2-9663-2C45-8325-A0AF8EF15122}" type="presParOf" srcId="{BBC84461-BE08-0E4D-A42D-4B89E906D39E}" destId="{FB6B82AA-F6C7-A84B-9C8B-5279A91AD57B}" srcOrd="8" destOrd="0" presId="urn:microsoft.com/office/officeart/2008/layout/LinedList"/>
    <dgm:cxn modelId="{34AD3221-056D-8748-8674-4A9899CE26CB}" type="presParOf" srcId="{BBC84461-BE08-0E4D-A42D-4B89E906D39E}" destId="{79FA7B63-99DE-C64E-B94C-B809564EF8C5}" srcOrd="9" destOrd="0" presId="urn:microsoft.com/office/officeart/2008/layout/LinedList"/>
    <dgm:cxn modelId="{A1E289D2-B6C2-BB4D-92AA-37BBF3DC3B74}" type="presParOf" srcId="{79FA7B63-99DE-C64E-B94C-B809564EF8C5}" destId="{1B2959E5-0D38-7D44-9173-2AFECE5CE5E3}" srcOrd="0" destOrd="0" presId="urn:microsoft.com/office/officeart/2008/layout/LinedList"/>
    <dgm:cxn modelId="{FDCC31FE-3D37-C34C-AB35-C8C5579A88B8}" type="presParOf" srcId="{79FA7B63-99DE-C64E-B94C-B809564EF8C5}" destId="{E6338A92-264D-8C4B-8096-56876F6A24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8A9522-4652-45F5-8571-62CF509FDF9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1D68115-4B45-4DBF-8A67-6CB9D0C7CBA9}">
      <dgm:prSet custT="1"/>
      <dgm:spPr/>
      <dgm:t>
        <a:bodyPr/>
        <a:lstStyle/>
        <a:p>
          <a:pPr>
            <a:lnSpc>
              <a:spcPct val="100000"/>
            </a:lnSpc>
          </a:pPr>
          <a:r>
            <a:rPr lang="en-US" sz="1600" dirty="0"/>
            <a:t>Benefits of AMI and where we are starting from</a:t>
          </a:r>
        </a:p>
      </dgm:t>
    </dgm:pt>
    <dgm:pt modelId="{7608E331-9566-4FAB-89FC-97FB7E1F73E4}" type="parTrans" cxnId="{DB33AAB2-5B8E-4D97-A62B-7FEBB4556180}">
      <dgm:prSet/>
      <dgm:spPr/>
      <dgm:t>
        <a:bodyPr/>
        <a:lstStyle/>
        <a:p>
          <a:endParaRPr lang="en-US"/>
        </a:p>
      </dgm:t>
    </dgm:pt>
    <dgm:pt modelId="{50D26399-8E6A-4BD0-9CF2-B3C85D8484D8}" type="sibTrans" cxnId="{DB33AAB2-5B8E-4D97-A62B-7FEBB4556180}">
      <dgm:prSet/>
      <dgm:spPr/>
      <dgm:t>
        <a:bodyPr/>
        <a:lstStyle/>
        <a:p>
          <a:endParaRPr lang="en-US"/>
        </a:p>
      </dgm:t>
    </dgm:pt>
    <dgm:pt modelId="{8F58EAAD-3DEC-4630-8BC3-1158FA1F420F}">
      <dgm:prSet/>
      <dgm:spPr/>
      <dgm:t>
        <a:bodyPr/>
        <a:lstStyle/>
        <a:p>
          <a:pPr>
            <a:lnSpc>
              <a:spcPct val="100000"/>
            </a:lnSpc>
          </a:pPr>
          <a:r>
            <a:rPr lang="en-US" dirty="0"/>
            <a:t>Overview of technologies</a:t>
          </a:r>
        </a:p>
      </dgm:t>
    </dgm:pt>
    <dgm:pt modelId="{29753482-19A7-4809-8FC7-337750978F17}" type="parTrans" cxnId="{B8B1194E-7287-44E2-B05F-0E9194BBD6DF}">
      <dgm:prSet/>
      <dgm:spPr/>
      <dgm:t>
        <a:bodyPr/>
        <a:lstStyle/>
        <a:p>
          <a:endParaRPr lang="en-US"/>
        </a:p>
      </dgm:t>
    </dgm:pt>
    <dgm:pt modelId="{47489B6A-5C5D-498A-BA88-30833D27164D}" type="sibTrans" cxnId="{B8B1194E-7287-44E2-B05F-0E9194BBD6DF}">
      <dgm:prSet/>
      <dgm:spPr/>
      <dgm:t>
        <a:bodyPr/>
        <a:lstStyle/>
        <a:p>
          <a:endParaRPr lang="en-US"/>
        </a:p>
      </dgm:t>
    </dgm:pt>
    <dgm:pt modelId="{0747966E-6FF3-4924-9291-EBE2897EB682}">
      <dgm:prSet/>
      <dgm:spPr/>
      <dgm:t>
        <a:bodyPr/>
        <a:lstStyle/>
        <a:p>
          <a:pPr>
            <a:lnSpc>
              <a:spcPct val="100000"/>
            </a:lnSpc>
          </a:pPr>
          <a:r>
            <a:rPr lang="en-US"/>
            <a:t>Challenges</a:t>
          </a:r>
        </a:p>
      </dgm:t>
    </dgm:pt>
    <dgm:pt modelId="{DA14898C-2CA6-4BAC-BDFE-F046AA4A878B}" type="parTrans" cxnId="{27FF6BC4-3E2D-456C-A5ED-1A6F6FDC1A7F}">
      <dgm:prSet/>
      <dgm:spPr/>
      <dgm:t>
        <a:bodyPr/>
        <a:lstStyle/>
        <a:p>
          <a:endParaRPr lang="en-US"/>
        </a:p>
      </dgm:t>
    </dgm:pt>
    <dgm:pt modelId="{4047E062-B48E-4FC8-86FB-3F61FBFD7427}" type="sibTrans" cxnId="{27FF6BC4-3E2D-456C-A5ED-1A6F6FDC1A7F}">
      <dgm:prSet/>
      <dgm:spPr/>
      <dgm:t>
        <a:bodyPr/>
        <a:lstStyle/>
        <a:p>
          <a:endParaRPr lang="en-US"/>
        </a:p>
      </dgm:t>
    </dgm:pt>
    <dgm:pt modelId="{5CE1CF8D-4278-4E6A-818D-708245E005E1}">
      <dgm:prSet/>
      <dgm:spPr/>
      <dgm:t>
        <a:bodyPr/>
        <a:lstStyle/>
        <a:p>
          <a:pPr>
            <a:lnSpc>
              <a:spcPct val="100000"/>
            </a:lnSpc>
          </a:pPr>
          <a:r>
            <a:rPr lang="en-US"/>
            <a:t>AMI 2.0</a:t>
          </a:r>
        </a:p>
      </dgm:t>
    </dgm:pt>
    <dgm:pt modelId="{14791A99-E747-4FF8-8049-BC9CD3028951}" type="parTrans" cxnId="{2EAF54D5-9DAF-42CE-93DD-D9C77E828300}">
      <dgm:prSet/>
      <dgm:spPr/>
      <dgm:t>
        <a:bodyPr/>
        <a:lstStyle/>
        <a:p>
          <a:endParaRPr lang="en-US"/>
        </a:p>
      </dgm:t>
    </dgm:pt>
    <dgm:pt modelId="{F7B89BBC-5167-4ADF-85AC-BB5A9F8B2987}" type="sibTrans" cxnId="{2EAF54D5-9DAF-42CE-93DD-D9C77E828300}">
      <dgm:prSet/>
      <dgm:spPr/>
      <dgm:t>
        <a:bodyPr/>
        <a:lstStyle/>
        <a:p>
          <a:endParaRPr lang="en-US"/>
        </a:p>
      </dgm:t>
    </dgm:pt>
    <dgm:pt modelId="{A77586EA-920B-45A1-BC26-ACDAE3B54487}" type="pres">
      <dgm:prSet presAssocID="{308A9522-4652-45F5-8571-62CF509FDF9D}" presName="root" presStyleCnt="0">
        <dgm:presLayoutVars>
          <dgm:dir/>
          <dgm:resizeHandles val="exact"/>
        </dgm:presLayoutVars>
      </dgm:prSet>
      <dgm:spPr/>
    </dgm:pt>
    <dgm:pt modelId="{C3221CB4-0325-4EA7-911C-6B1AAC84E96E}" type="pres">
      <dgm:prSet presAssocID="{C1D68115-4B45-4DBF-8A67-6CB9D0C7CBA9}" presName="compNode" presStyleCnt="0"/>
      <dgm:spPr/>
    </dgm:pt>
    <dgm:pt modelId="{A6FBF8B5-1B23-4821-B12F-448D795B6354}" type="pres">
      <dgm:prSet presAssocID="{C1D68115-4B45-4DBF-8A67-6CB9D0C7CBA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Checked with solid fill"/>
        </a:ext>
      </dgm:extLst>
    </dgm:pt>
    <dgm:pt modelId="{07DE6C41-BFCF-4762-A43C-C1A2C690EDD0}" type="pres">
      <dgm:prSet presAssocID="{C1D68115-4B45-4DBF-8A67-6CB9D0C7CBA9}" presName="spaceRect" presStyleCnt="0"/>
      <dgm:spPr/>
    </dgm:pt>
    <dgm:pt modelId="{38311199-0BAE-4293-A507-E8FB8DD66E40}" type="pres">
      <dgm:prSet presAssocID="{C1D68115-4B45-4DBF-8A67-6CB9D0C7CBA9}" presName="textRect" presStyleLbl="revTx" presStyleIdx="0" presStyleCnt="4">
        <dgm:presLayoutVars>
          <dgm:chMax val="1"/>
          <dgm:chPref val="1"/>
        </dgm:presLayoutVars>
      </dgm:prSet>
      <dgm:spPr/>
    </dgm:pt>
    <dgm:pt modelId="{A7AC5AB9-E72B-4CB4-B236-3774028FD4CF}" type="pres">
      <dgm:prSet presAssocID="{50D26399-8E6A-4BD0-9CF2-B3C85D8484D8}" presName="sibTrans" presStyleCnt="0"/>
      <dgm:spPr/>
    </dgm:pt>
    <dgm:pt modelId="{16CAC1F7-7450-4CD5-93E5-60C107B6A1E8}" type="pres">
      <dgm:prSet presAssocID="{8F58EAAD-3DEC-4630-8BC3-1158FA1F420F}" presName="compNode" presStyleCnt="0"/>
      <dgm:spPr/>
    </dgm:pt>
    <dgm:pt modelId="{20C786FC-1724-4995-B910-FC83731D5FC2}" type="pres">
      <dgm:prSet presAssocID="{8F58EAAD-3DEC-4630-8BC3-1158FA1F420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ell Tower with solid fill"/>
        </a:ext>
      </dgm:extLst>
    </dgm:pt>
    <dgm:pt modelId="{4429AA81-F2BB-49D6-815C-68D6AA21C69E}" type="pres">
      <dgm:prSet presAssocID="{8F58EAAD-3DEC-4630-8BC3-1158FA1F420F}" presName="spaceRect" presStyleCnt="0"/>
      <dgm:spPr/>
    </dgm:pt>
    <dgm:pt modelId="{5CD4CC7D-84FC-44A1-83CA-11F507671B15}" type="pres">
      <dgm:prSet presAssocID="{8F58EAAD-3DEC-4630-8BC3-1158FA1F420F}" presName="textRect" presStyleLbl="revTx" presStyleIdx="1" presStyleCnt="4">
        <dgm:presLayoutVars>
          <dgm:chMax val="1"/>
          <dgm:chPref val="1"/>
        </dgm:presLayoutVars>
      </dgm:prSet>
      <dgm:spPr/>
    </dgm:pt>
    <dgm:pt modelId="{18DFECA0-9BAD-4C41-9225-1D14AB57B4A8}" type="pres">
      <dgm:prSet presAssocID="{47489B6A-5C5D-498A-BA88-30833D27164D}" presName="sibTrans" presStyleCnt="0"/>
      <dgm:spPr/>
    </dgm:pt>
    <dgm:pt modelId="{9A192BFF-BA4F-4522-BECF-0C24238C254F}" type="pres">
      <dgm:prSet presAssocID="{0747966E-6FF3-4924-9291-EBE2897EB682}" presName="compNode" presStyleCnt="0"/>
      <dgm:spPr/>
    </dgm:pt>
    <dgm:pt modelId="{CDDECA40-82B1-40D3-B40D-066557E7D540}" type="pres">
      <dgm:prSet presAssocID="{0747966E-6FF3-4924-9291-EBE2897EB68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stairs with solid fill"/>
        </a:ext>
      </dgm:extLst>
    </dgm:pt>
    <dgm:pt modelId="{77D36B8D-1E87-4ED6-A7D2-E01730357805}" type="pres">
      <dgm:prSet presAssocID="{0747966E-6FF3-4924-9291-EBE2897EB682}" presName="spaceRect" presStyleCnt="0"/>
      <dgm:spPr/>
    </dgm:pt>
    <dgm:pt modelId="{181B569E-2F9E-4314-9481-A171B66742B6}" type="pres">
      <dgm:prSet presAssocID="{0747966E-6FF3-4924-9291-EBE2897EB682}" presName="textRect" presStyleLbl="revTx" presStyleIdx="2" presStyleCnt="4">
        <dgm:presLayoutVars>
          <dgm:chMax val="1"/>
          <dgm:chPref val="1"/>
        </dgm:presLayoutVars>
      </dgm:prSet>
      <dgm:spPr/>
    </dgm:pt>
    <dgm:pt modelId="{E679E2C9-37F0-4200-8EC7-31DDCDB9556C}" type="pres">
      <dgm:prSet presAssocID="{4047E062-B48E-4FC8-86FB-3F61FBFD7427}" presName="sibTrans" presStyleCnt="0"/>
      <dgm:spPr/>
    </dgm:pt>
    <dgm:pt modelId="{215DF458-645E-41F2-8605-B80C717F2AEC}" type="pres">
      <dgm:prSet presAssocID="{5CE1CF8D-4278-4E6A-818D-708245E005E1}" presName="compNode" presStyleCnt="0"/>
      <dgm:spPr/>
    </dgm:pt>
    <dgm:pt modelId="{A4BF7C31-1323-4280-AFE3-68D80E23159D}" type="pres">
      <dgm:prSet presAssocID="{5CE1CF8D-4278-4E6A-818D-708245E005E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twork with solid fill"/>
        </a:ext>
      </dgm:extLst>
    </dgm:pt>
    <dgm:pt modelId="{AF8447E4-CFD3-41C4-8B40-E9010C5B0604}" type="pres">
      <dgm:prSet presAssocID="{5CE1CF8D-4278-4E6A-818D-708245E005E1}" presName="spaceRect" presStyleCnt="0"/>
      <dgm:spPr/>
    </dgm:pt>
    <dgm:pt modelId="{FD212F5E-3693-4A40-A28B-8A2E48590210}" type="pres">
      <dgm:prSet presAssocID="{5CE1CF8D-4278-4E6A-818D-708245E005E1}" presName="textRect" presStyleLbl="revTx" presStyleIdx="3" presStyleCnt="4">
        <dgm:presLayoutVars>
          <dgm:chMax val="1"/>
          <dgm:chPref val="1"/>
        </dgm:presLayoutVars>
      </dgm:prSet>
      <dgm:spPr/>
    </dgm:pt>
  </dgm:ptLst>
  <dgm:cxnLst>
    <dgm:cxn modelId="{43087F39-04B6-43C9-A6B8-BD0CDF136F94}" type="presOf" srcId="{C1D68115-4B45-4DBF-8A67-6CB9D0C7CBA9}" destId="{38311199-0BAE-4293-A507-E8FB8DD66E40}" srcOrd="0" destOrd="0" presId="urn:microsoft.com/office/officeart/2018/2/layout/IconLabelList"/>
    <dgm:cxn modelId="{B8B1194E-7287-44E2-B05F-0E9194BBD6DF}" srcId="{308A9522-4652-45F5-8571-62CF509FDF9D}" destId="{8F58EAAD-3DEC-4630-8BC3-1158FA1F420F}" srcOrd="1" destOrd="0" parTransId="{29753482-19A7-4809-8FC7-337750978F17}" sibTransId="{47489B6A-5C5D-498A-BA88-30833D27164D}"/>
    <dgm:cxn modelId="{3ED71D90-9F67-429B-8912-DCEAE31D7474}" type="presOf" srcId="{0747966E-6FF3-4924-9291-EBE2897EB682}" destId="{181B569E-2F9E-4314-9481-A171B66742B6}" srcOrd="0" destOrd="0" presId="urn:microsoft.com/office/officeart/2018/2/layout/IconLabelList"/>
    <dgm:cxn modelId="{C15EE6A7-49CA-4805-8D1F-B6796D2BF652}" type="presOf" srcId="{308A9522-4652-45F5-8571-62CF509FDF9D}" destId="{A77586EA-920B-45A1-BC26-ACDAE3B54487}" srcOrd="0" destOrd="0" presId="urn:microsoft.com/office/officeart/2018/2/layout/IconLabelList"/>
    <dgm:cxn modelId="{353D8FAA-5D9B-4686-BC7D-413598B46B70}" type="presOf" srcId="{8F58EAAD-3DEC-4630-8BC3-1158FA1F420F}" destId="{5CD4CC7D-84FC-44A1-83CA-11F507671B15}" srcOrd="0" destOrd="0" presId="urn:microsoft.com/office/officeart/2018/2/layout/IconLabelList"/>
    <dgm:cxn modelId="{DB33AAB2-5B8E-4D97-A62B-7FEBB4556180}" srcId="{308A9522-4652-45F5-8571-62CF509FDF9D}" destId="{C1D68115-4B45-4DBF-8A67-6CB9D0C7CBA9}" srcOrd="0" destOrd="0" parTransId="{7608E331-9566-4FAB-89FC-97FB7E1F73E4}" sibTransId="{50D26399-8E6A-4BD0-9CF2-B3C85D8484D8}"/>
    <dgm:cxn modelId="{27FF6BC4-3E2D-456C-A5ED-1A6F6FDC1A7F}" srcId="{308A9522-4652-45F5-8571-62CF509FDF9D}" destId="{0747966E-6FF3-4924-9291-EBE2897EB682}" srcOrd="2" destOrd="0" parTransId="{DA14898C-2CA6-4BAC-BDFE-F046AA4A878B}" sibTransId="{4047E062-B48E-4FC8-86FB-3F61FBFD7427}"/>
    <dgm:cxn modelId="{093D85C5-0554-4531-AC07-2069E34A02FB}" type="presOf" srcId="{5CE1CF8D-4278-4E6A-818D-708245E005E1}" destId="{FD212F5E-3693-4A40-A28B-8A2E48590210}" srcOrd="0" destOrd="0" presId="urn:microsoft.com/office/officeart/2018/2/layout/IconLabelList"/>
    <dgm:cxn modelId="{2EAF54D5-9DAF-42CE-93DD-D9C77E828300}" srcId="{308A9522-4652-45F5-8571-62CF509FDF9D}" destId="{5CE1CF8D-4278-4E6A-818D-708245E005E1}" srcOrd="3" destOrd="0" parTransId="{14791A99-E747-4FF8-8049-BC9CD3028951}" sibTransId="{F7B89BBC-5167-4ADF-85AC-BB5A9F8B2987}"/>
    <dgm:cxn modelId="{1F1226D7-37C7-4CC7-9FB0-C847E5E85F8E}" type="presParOf" srcId="{A77586EA-920B-45A1-BC26-ACDAE3B54487}" destId="{C3221CB4-0325-4EA7-911C-6B1AAC84E96E}" srcOrd="0" destOrd="0" presId="urn:microsoft.com/office/officeart/2018/2/layout/IconLabelList"/>
    <dgm:cxn modelId="{E518E219-4189-4969-91BF-7341F12480A0}" type="presParOf" srcId="{C3221CB4-0325-4EA7-911C-6B1AAC84E96E}" destId="{A6FBF8B5-1B23-4821-B12F-448D795B6354}" srcOrd="0" destOrd="0" presId="urn:microsoft.com/office/officeart/2018/2/layout/IconLabelList"/>
    <dgm:cxn modelId="{37221EC8-588A-42D0-B7AF-BF70220A666C}" type="presParOf" srcId="{C3221CB4-0325-4EA7-911C-6B1AAC84E96E}" destId="{07DE6C41-BFCF-4762-A43C-C1A2C690EDD0}" srcOrd="1" destOrd="0" presId="urn:microsoft.com/office/officeart/2018/2/layout/IconLabelList"/>
    <dgm:cxn modelId="{8A5D1292-9AB0-4647-8555-43D6FF736EAE}" type="presParOf" srcId="{C3221CB4-0325-4EA7-911C-6B1AAC84E96E}" destId="{38311199-0BAE-4293-A507-E8FB8DD66E40}" srcOrd="2" destOrd="0" presId="urn:microsoft.com/office/officeart/2018/2/layout/IconLabelList"/>
    <dgm:cxn modelId="{1BFE27ED-C947-46CE-BAC5-AE5B06BE81A7}" type="presParOf" srcId="{A77586EA-920B-45A1-BC26-ACDAE3B54487}" destId="{A7AC5AB9-E72B-4CB4-B236-3774028FD4CF}" srcOrd="1" destOrd="0" presId="urn:microsoft.com/office/officeart/2018/2/layout/IconLabelList"/>
    <dgm:cxn modelId="{AF8EC2F6-5124-42BC-A475-804A9FFD35C4}" type="presParOf" srcId="{A77586EA-920B-45A1-BC26-ACDAE3B54487}" destId="{16CAC1F7-7450-4CD5-93E5-60C107B6A1E8}" srcOrd="2" destOrd="0" presId="urn:microsoft.com/office/officeart/2018/2/layout/IconLabelList"/>
    <dgm:cxn modelId="{83DAAD7F-D8CC-4403-953E-788D8AAEFD0E}" type="presParOf" srcId="{16CAC1F7-7450-4CD5-93E5-60C107B6A1E8}" destId="{20C786FC-1724-4995-B910-FC83731D5FC2}" srcOrd="0" destOrd="0" presId="urn:microsoft.com/office/officeart/2018/2/layout/IconLabelList"/>
    <dgm:cxn modelId="{7820C1CB-F9F5-4601-9C53-3C22DCFC75CC}" type="presParOf" srcId="{16CAC1F7-7450-4CD5-93E5-60C107B6A1E8}" destId="{4429AA81-F2BB-49D6-815C-68D6AA21C69E}" srcOrd="1" destOrd="0" presId="urn:microsoft.com/office/officeart/2018/2/layout/IconLabelList"/>
    <dgm:cxn modelId="{7EA2BC5F-59F7-4AEB-BF07-CEDAE8C760A6}" type="presParOf" srcId="{16CAC1F7-7450-4CD5-93E5-60C107B6A1E8}" destId="{5CD4CC7D-84FC-44A1-83CA-11F507671B15}" srcOrd="2" destOrd="0" presId="urn:microsoft.com/office/officeart/2018/2/layout/IconLabelList"/>
    <dgm:cxn modelId="{02AA77B7-1C3A-497A-A2EF-D5A5CA5A1AC5}" type="presParOf" srcId="{A77586EA-920B-45A1-BC26-ACDAE3B54487}" destId="{18DFECA0-9BAD-4C41-9225-1D14AB57B4A8}" srcOrd="3" destOrd="0" presId="urn:microsoft.com/office/officeart/2018/2/layout/IconLabelList"/>
    <dgm:cxn modelId="{4D6EC4C5-2B68-4592-9E27-A7AAEC75F35E}" type="presParOf" srcId="{A77586EA-920B-45A1-BC26-ACDAE3B54487}" destId="{9A192BFF-BA4F-4522-BECF-0C24238C254F}" srcOrd="4" destOrd="0" presId="urn:microsoft.com/office/officeart/2018/2/layout/IconLabelList"/>
    <dgm:cxn modelId="{2B6E238C-ADB1-48D1-9E98-CCC2CE131DD5}" type="presParOf" srcId="{9A192BFF-BA4F-4522-BECF-0C24238C254F}" destId="{CDDECA40-82B1-40D3-B40D-066557E7D540}" srcOrd="0" destOrd="0" presId="urn:microsoft.com/office/officeart/2018/2/layout/IconLabelList"/>
    <dgm:cxn modelId="{63AB7402-C40E-4F64-95D4-62161994B692}" type="presParOf" srcId="{9A192BFF-BA4F-4522-BECF-0C24238C254F}" destId="{77D36B8D-1E87-4ED6-A7D2-E01730357805}" srcOrd="1" destOrd="0" presId="urn:microsoft.com/office/officeart/2018/2/layout/IconLabelList"/>
    <dgm:cxn modelId="{BE07CFE5-91CC-4F5F-89A1-9014F733194B}" type="presParOf" srcId="{9A192BFF-BA4F-4522-BECF-0C24238C254F}" destId="{181B569E-2F9E-4314-9481-A171B66742B6}" srcOrd="2" destOrd="0" presId="urn:microsoft.com/office/officeart/2018/2/layout/IconLabelList"/>
    <dgm:cxn modelId="{F5E05CE7-A688-480F-9535-9D307B16BBAC}" type="presParOf" srcId="{A77586EA-920B-45A1-BC26-ACDAE3B54487}" destId="{E679E2C9-37F0-4200-8EC7-31DDCDB9556C}" srcOrd="5" destOrd="0" presId="urn:microsoft.com/office/officeart/2018/2/layout/IconLabelList"/>
    <dgm:cxn modelId="{B2BF4AFA-49F7-42BE-8B9C-0807C4EAE653}" type="presParOf" srcId="{A77586EA-920B-45A1-BC26-ACDAE3B54487}" destId="{215DF458-645E-41F2-8605-B80C717F2AEC}" srcOrd="6" destOrd="0" presId="urn:microsoft.com/office/officeart/2018/2/layout/IconLabelList"/>
    <dgm:cxn modelId="{4CDFF56F-795A-4931-B2AC-FE73A9B50701}" type="presParOf" srcId="{215DF458-645E-41F2-8605-B80C717F2AEC}" destId="{A4BF7C31-1323-4280-AFE3-68D80E23159D}" srcOrd="0" destOrd="0" presId="urn:microsoft.com/office/officeart/2018/2/layout/IconLabelList"/>
    <dgm:cxn modelId="{455B9492-25BF-47CD-B8E6-887EEC64483C}" type="presParOf" srcId="{215DF458-645E-41F2-8605-B80C717F2AEC}" destId="{AF8447E4-CFD3-41C4-8B40-E9010C5B0604}" srcOrd="1" destOrd="0" presId="urn:microsoft.com/office/officeart/2018/2/layout/IconLabelList"/>
    <dgm:cxn modelId="{7370C6C4-7D10-4531-B096-96A733AB73FF}" type="presParOf" srcId="{215DF458-645E-41F2-8605-B80C717F2AEC}" destId="{FD212F5E-3693-4A40-A28B-8A2E4859021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5ACEF1-FDBA-49FE-A860-C9DFD887ABA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433512E-DF7A-4413-BB9E-889B657B7ECE}">
      <dgm:prSet/>
      <dgm:spPr/>
      <dgm:t>
        <a:bodyPr/>
        <a:lstStyle/>
        <a:p>
          <a:pPr>
            <a:lnSpc>
              <a:spcPct val="100000"/>
            </a:lnSpc>
          </a:pPr>
          <a:r>
            <a:rPr lang="en-US" dirty="0"/>
            <a:t>Most AMI deployments utilize third party contractors to handle the residential and some self contained non-2S services.  The balance is typically handled by the meter service department of the utility.</a:t>
          </a:r>
        </a:p>
      </dgm:t>
    </dgm:pt>
    <dgm:pt modelId="{96827C72-F095-4306-84BB-BF177B3B7429}" type="parTrans" cxnId="{A9E764BC-9DFD-49D8-9463-375A9E3ADE00}">
      <dgm:prSet/>
      <dgm:spPr/>
      <dgm:t>
        <a:bodyPr/>
        <a:lstStyle/>
        <a:p>
          <a:endParaRPr lang="en-US"/>
        </a:p>
      </dgm:t>
    </dgm:pt>
    <dgm:pt modelId="{756CB6AE-BBED-4170-A6FF-3A22A3A49A03}" type="sibTrans" cxnId="{A9E764BC-9DFD-49D8-9463-375A9E3ADE00}">
      <dgm:prSet/>
      <dgm:spPr/>
      <dgm:t>
        <a:bodyPr/>
        <a:lstStyle/>
        <a:p>
          <a:endParaRPr lang="en-US"/>
        </a:p>
      </dgm:t>
    </dgm:pt>
    <dgm:pt modelId="{575B0801-AEA5-4B5B-A1B9-174F0C4B0132}">
      <dgm:prSet/>
      <dgm:spPr/>
      <dgm:t>
        <a:bodyPr/>
        <a:lstStyle/>
        <a:p>
          <a:pPr>
            <a:lnSpc>
              <a:spcPct val="100000"/>
            </a:lnSpc>
          </a:pPr>
          <a:r>
            <a:rPr lang="en-US"/>
            <a:t>As these services are evaluated for new metering technology, issues are being found at some accounts.  These issues represent revenue losses due to inappropriate metering schemes or partially failed metering components (e.g. transformers, electronic components).</a:t>
          </a:r>
        </a:p>
      </dgm:t>
    </dgm:pt>
    <dgm:pt modelId="{6CBA5866-0F4D-4054-943F-4E8ED0586167}" type="parTrans" cxnId="{0FE73036-2D60-4320-9B4A-EF4C1822876F}">
      <dgm:prSet/>
      <dgm:spPr/>
      <dgm:t>
        <a:bodyPr/>
        <a:lstStyle/>
        <a:p>
          <a:endParaRPr lang="en-US"/>
        </a:p>
      </dgm:t>
    </dgm:pt>
    <dgm:pt modelId="{722E03FC-3D23-4F31-9736-332B388FBA7D}" type="sibTrans" cxnId="{0FE73036-2D60-4320-9B4A-EF4C1822876F}">
      <dgm:prSet/>
      <dgm:spPr/>
      <dgm:t>
        <a:bodyPr/>
        <a:lstStyle/>
        <a:p>
          <a:endParaRPr lang="en-US"/>
        </a:p>
      </dgm:t>
    </dgm:pt>
    <dgm:pt modelId="{00126C3F-FA59-4E9E-8D30-AC9D646A5972}" type="pres">
      <dgm:prSet presAssocID="{F65ACEF1-FDBA-49FE-A860-C9DFD887ABA1}" presName="root" presStyleCnt="0">
        <dgm:presLayoutVars>
          <dgm:dir/>
          <dgm:resizeHandles val="exact"/>
        </dgm:presLayoutVars>
      </dgm:prSet>
      <dgm:spPr/>
    </dgm:pt>
    <dgm:pt modelId="{FB6A029A-8A2C-40A6-9E93-9724024791B1}" type="pres">
      <dgm:prSet presAssocID="{6433512E-DF7A-4413-BB9E-889B657B7ECE}" presName="compNode" presStyleCnt="0"/>
      <dgm:spPr/>
    </dgm:pt>
    <dgm:pt modelId="{E7807F93-32D5-462F-B6CF-55CB630FCB7C}" type="pres">
      <dgm:prSet presAssocID="{6433512E-DF7A-4413-BB9E-889B657B7ECE}" presName="bgRect" presStyleLbl="bgShp" presStyleIdx="0" presStyleCnt="2"/>
      <dgm:spPr/>
    </dgm:pt>
    <dgm:pt modelId="{66324F7F-FF6D-441F-AA7E-4A43A62C73DF}" type="pres">
      <dgm:prSet presAssocID="{6433512E-DF7A-4413-BB9E-889B657B7EC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struction worker male with solid fill"/>
        </a:ext>
      </dgm:extLst>
    </dgm:pt>
    <dgm:pt modelId="{2B0B65C0-8ACA-4E54-BC07-6BD307D2E5B5}" type="pres">
      <dgm:prSet presAssocID="{6433512E-DF7A-4413-BB9E-889B657B7ECE}" presName="spaceRect" presStyleCnt="0"/>
      <dgm:spPr/>
    </dgm:pt>
    <dgm:pt modelId="{DF073623-AC97-42E0-8BA7-7C7BA62830B9}" type="pres">
      <dgm:prSet presAssocID="{6433512E-DF7A-4413-BB9E-889B657B7ECE}" presName="parTx" presStyleLbl="revTx" presStyleIdx="0" presStyleCnt="2">
        <dgm:presLayoutVars>
          <dgm:chMax val="0"/>
          <dgm:chPref val="0"/>
        </dgm:presLayoutVars>
      </dgm:prSet>
      <dgm:spPr/>
    </dgm:pt>
    <dgm:pt modelId="{A2F8F930-8DD2-4599-97B7-136B3DF846D8}" type="pres">
      <dgm:prSet presAssocID="{756CB6AE-BBED-4170-A6FF-3A22A3A49A03}" presName="sibTrans" presStyleCnt="0"/>
      <dgm:spPr/>
    </dgm:pt>
    <dgm:pt modelId="{DF0D6606-3949-4926-B6B6-9EADB7B05410}" type="pres">
      <dgm:prSet presAssocID="{575B0801-AEA5-4B5B-A1B9-174F0C4B0132}" presName="compNode" presStyleCnt="0"/>
      <dgm:spPr/>
    </dgm:pt>
    <dgm:pt modelId="{AA7A9B1F-AED9-4863-B91C-4DDD4A3D466F}" type="pres">
      <dgm:prSet presAssocID="{575B0801-AEA5-4B5B-A1B9-174F0C4B0132}" presName="bgRect" presStyleLbl="bgShp" presStyleIdx="1" presStyleCnt="2"/>
      <dgm:spPr/>
    </dgm:pt>
    <dgm:pt modelId="{3C235E79-2B7A-4500-B3E6-1A2BA45C85F7}" type="pres">
      <dgm:prSet presAssocID="{575B0801-AEA5-4B5B-A1B9-174F0C4B01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44C49F33-3408-4088-A85A-135293F628C4}" type="pres">
      <dgm:prSet presAssocID="{575B0801-AEA5-4B5B-A1B9-174F0C4B0132}" presName="spaceRect" presStyleCnt="0"/>
      <dgm:spPr/>
    </dgm:pt>
    <dgm:pt modelId="{A4D86634-FD87-4027-BA9F-1F71AB576E51}" type="pres">
      <dgm:prSet presAssocID="{575B0801-AEA5-4B5B-A1B9-174F0C4B0132}" presName="parTx" presStyleLbl="revTx" presStyleIdx="1" presStyleCnt="2">
        <dgm:presLayoutVars>
          <dgm:chMax val="0"/>
          <dgm:chPref val="0"/>
        </dgm:presLayoutVars>
      </dgm:prSet>
      <dgm:spPr/>
    </dgm:pt>
  </dgm:ptLst>
  <dgm:cxnLst>
    <dgm:cxn modelId="{0FE73036-2D60-4320-9B4A-EF4C1822876F}" srcId="{F65ACEF1-FDBA-49FE-A860-C9DFD887ABA1}" destId="{575B0801-AEA5-4B5B-A1B9-174F0C4B0132}" srcOrd="1" destOrd="0" parTransId="{6CBA5866-0F4D-4054-943F-4E8ED0586167}" sibTransId="{722E03FC-3D23-4F31-9736-332B388FBA7D}"/>
    <dgm:cxn modelId="{20631AA8-E539-45A1-A468-63BA291705CE}" type="presOf" srcId="{6433512E-DF7A-4413-BB9E-889B657B7ECE}" destId="{DF073623-AC97-42E0-8BA7-7C7BA62830B9}" srcOrd="0" destOrd="0" presId="urn:microsoft.com/office/officeart/2018/2/layout/IconVerticalSolidList"/>
    <dgm:cxn modelId="{624EBBAA-2FB1-4FBB-AB95-58A205781ED7}" type="presOf" srcId="{F65ACEF1-FDBA-49FE-A860-C9DFD887ABA1}" destId="{00126C3F-FA59-4E9E-8D30-AC9D646A5972}" srcOrd="0" destOrd="0" presId="urn:microsoft.com/office/officeart/2018/2/layout/IconVerticalSolidList"/>
    <dgm:cxn modelId="{A9E764BC-9DFD-49D8-9463-375A9E3ADE00}" srcId="{F65ACEF1-FDBA-49FE-A860-C9DFD887ABA1}" destId="{6433512E-DF7A-4413-BB9E-889B657B7ECE}" srcOrd="0" destOrd="0" parTransId="{96827C72-F095-4306-84BB-BF177B3B7429}" sibTransId="{756CB6AE-BBED-4170-A6FF-3A22A3A49A03}"/>
    <dgm:cxn modelId="{24DA9CC3-4140-4279-A7C5-3B149B1E0D90}" type="presOf" srcId="{575B0801-AEA5-4B5B-A1B9-174F0C4B0132}" destId="{A4D86634-FD87-4027-BA9F-1F71AB576E51}" srcOrd="0" destOrd="0" presId="urn:microsoft.com/office/officeart/2018/2/layout/IconVerticalSolidList"/>
    <dgm:cxn modelId="{62D35B79-390B-4ABC-B1E6-4A7776D38B01}" type="presParOf" srcId="{00126C3F-FA59-4E9E-8D30-AC9D646A5972}" destId="{FB6A029A-8A2C-40A6-9E93-9724024791B1}" srcOrd="0" destOrd="0" presId="urn:microsoft.com/office/officeart/2018/2/layout/IconVerticalSolidList"/>
    <dgm:cxn modelId="{3976AB39-7336-4FC4-AF4A-1926C7B3930C}" type="presParOf" srcId="{FB6A029A-8A2C-40A6-9E93-9724024791B1}" destId="{E7807F93-32D5-462F-B6CF-55CB630FCB7C}" srcOrd="0" destOrd="0" presId="urn:microsoft.com/office/officeart/2018/2/layout/IconVerticalSolidList"/>
    <dgm:cxn modelId="{E2C08E36-CD9A-4364-95A8-DD709E23B311}" type="presParOf" srcId="{FB6A029A-8A2C-40A6-9E93-9724024791B1}" destId="{66324F7F-FF6D-441F-AA7E-4A43A62C73DF}" srcOrd="1" destOrd="0" presId="urn:microsoft.com/office/officeart/2018/2/layout/IconVerticalSolidList"/>
    <dgm:cxn modelId="{8B5FACC1-5BF1-43AE-A4FA-F8F62826930C}" type="presParOf" srcId="{FB6A029A-8A2C-40A6-9E93-9724024791B1}" destId="{2B0B65C0-8ACA-4E54-BC07-6BD307D2E5B5}" srcOrd="2" destOrd="0" presId="urn:microsoft.com/office/officeart/2018/2/layout/IconVerticalSolidList"/>
    <dgm:cxn modelId="{8DB417C9-6017-46B0-B0FF-E53E76B8D613}" type="presParOf" srcId="{FB6A029A-8A2C-40A6-9E93-9724024791B1}" destId="{DF073623-AC97-42E0-8BA7-7C7BA62830B9}" srcOrd="3" destOrd="0" presId="urn:microsoft.com/office/officeart/2018/2/layout/IconVerticalSolidList"/>
    <dgm:cxn modelId="{A9B4A6B9-E381-496D-9AF1-20B719CA51DE}" type="presParOf" srcId="{00126C3F-FA59-4E9E-8D30-AC9D646A5972}" destId="{A2F8F930-8DD2-4599-97B7-136B3DF846D8}" srcOrd="1" destOrd="0" presId="urn:microsoft.com/office/officeart/2018/2/layout/IconVerticalSolidList"/>
    <dgm:cxn modelId="{3C18D4E1-1C1A-4131-82DB-DBE3DE70C5E9}" type="presParOf" srcId="{00126C3F-FA59-4E9E-8D30-AC9D646A5972}" destId="{DF0D6606-3949-4926-B6B6-9EADB7B05410}" srcOrd="2" destOrd="0" presId="urn:microsoft.com/office/officeart/2018/2/layout/IconVerticalSolidList"/>
    <dgm:cxn modelId="{8ED7FEB5-B438-44FD-B8A9-22283633406A}" type="presParOf" srcId="{DF0D6606-3949-4926-B6B6-9EADB7B05410}" destId="{AA7A9B1F-AED9-4863-B91C-4DDD4A3D466F}" srcOrd="0" destOrd="0" presId="urn:microsoft.com/office/officeart/2018/2/layout/IconVerticalSolidList"/>
    <dgm:cxn modelId="{D30B126C-B1C8-47C2-A889-A5CC429BAC77}" type="presParOf" srcId="{DF0D6606-3949-4926-B6B6-9EADB7B05410}" destId="{3C235E79-2B7A-4500-B3E6-1A2BA45C85F7}" srcOrd="1" destOrd="0" presId="urn:microsoft.com/office/officeart/2018/2/layout/IconVerticalSolidList"/>
    <dgm:cxn modelId="{3A308B53-1EF9-4258-AA7F-1120A3C7330E}" type="presParOf" srcId="{DF0D6606-3949-4926-B6B6-9EADB7B05410}" destId="{44C49F33-3408-4088-A85A-135293F628C4}" srcOrd="2" destOrd="0" presId="urn:microsoft.com/office/officeart/2018/2/layout/IconVerticalSolidList"/>
    <dgm:cxn modelId="{DA76538D-FF66-4472-A3A5-BD736FE74B8B}" type="presParOf" srcId="{DF0D6606-3949-4926-B6B6-9EADB7B05410}" destId="{A4D86634-FD87-4027-BA9F-1F71AB576E5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8380E5-4311-4722-9236-AD08050DF2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098664-7E24-4F8E-8924-09F3AB979D25}">
      <dgm:prSet/>
      <dgm:spPr/>
      <dgm:t>
        <a:bodyPr/>
        <a:lstStyle/>
        <a:p>
          <a:pPr>
            <a:lnSpc>
              <a:spcPct val="100000"/>
            </a:lnSpc>
          </a:pPr>
          <a:r>
            <a:rPr lang="en-US"/>
            <a:t>This will bring a range of challenges for meter departments requiring them to understand a broad array of technologies.</a:t>
          </a:r>
        </a:p>
      </dgm:t>
    </dgm:pt>
    <dgm:pt modelId="{91B6B76E-13A8-4015-9F5B-5F9CF5523A61}" type="parTrans" cxnId="{22F8A4E6-9D48-421D-BBE4-4B6E84E5733B}">
      <dgm:prSet/>
      <dgm:spPr/>
      <dgm:t>
        <a:bodyPr/>
        <a:lstStyle/>
        <a:p>
          <a:endParaRPr lang="en-US"/>
        </a:p>
      </dgm:t>
    </dgm:pt>
    <dgm:pt modelId="{D7727680-BB8C-4280-8E11-DF9ED8180DDF}" type="sibTrans" cxnId="{22F8A4E6-9D48-421D-BBE4-4B6E84E5733B}">
      <dgm:prSet/>
      <dgm:spPr/>
      <dgm:t>
        <a:bodyPr/>
        <a:lstStyle/>
        <a:p>
          <a:endParaRPr lang="en-US"/>
        </a:p>
      </dgm:t>
    </dgm:pt>
    <dgm:pt modelId="{C69D07E7-8DA2-4848-B9D1-C9C13B5F1B6E}">
      <dgm:prSet/>
      <dgm:spPr/>
      <dgm:t>
        <a:bodyPr/>
        <a:lstStyle/>
        <a:p>
          <a:pPr>
            <a:lnSpc>
              <a:spcPct val="100000"/>
            </a:lnSpc>
          </a:pPr>
          <a:r>
            <a:rPr lang="en-US" dirty="0"/>
            <a:t>Meter department staffs are envisioned to have less work with AMI but often it is just the opposite.</a:t>
          </a:r>
        </a:p>
      </dgm:t>
    </dgm:pt>
    <dgm:pt modelId="{3123EB95-EAEF-404A-B2CF-8F36A9A1311A}" type="parTrans" cxnId="{3E97AC53-A3CC-430B-BDC9-281137FEB640}">
      <dgm:prSet/>
      <dgm:spPr/>
      <dgm:t>
        <a:bodyPr/>
        <a:lstStyle/>
        <a:p>
          <a:endParaRPr lang="en-US"/>
        </a:p>
      </dgm:t>
    </dgm:pt>
    <dgm:pt modelId="{47E502E8-BDAF-40AA-B931-CCEB84874D70}" type="sibTrans" cxnId="{3E97AC53-A3CC-430B-BDC9-281137FEB640}">
      <dgm:prSet/>
      <dgm:spPr/>
      <dgm:t>
        <a:bodyPr/>
        <a:lstStyle/>
        <a:p>
          <a:endParaRPr lang="en-US"/>
        </a:p>
      </dgm:t>
    </dgm:pt>
    <dgm:pt modelId="{77BE540F-408A-40CF-B0F9-CE95F8C6AE8B}">
      <dgm:prSet/>
      <dgm:spPr/>
      <dgm:t>
        <a:bodyPr/>
        <a:lstStyle/>
        <a:p>
          <a:pPr>
            <a:lnSpc>
              <a:spcPct val="100000"/>
            </a:lnSpc>
          </a:pPr>
          <a:r>
            <a:rPr lang="en-US"/>
            <a:t>It will be even more important to ensure operations at C&amp;I customers as they will become energy generators as well as consumers.</a:t>
          </a:r>
        </a:p>
      </dgm:t>
    </dgm:pt>
    <dgm:pt modelId="{FE5E5E75-D0AA-4987-93A2-46FF08639843}" type="parTrans" cxnId="{E7F69067-6519-4CA7-8345-5E97756C647A}">
      <dgm:prSet/>
      <dgm:spPr/>
      <dgm:t>
        <a:bodyPr/>
        <a:lstStyle/>
        <a:p>
          <a:endParaRPr lang="en-US"/>
        </a:p>
      </dgm:t>
    </dgm:pt>
    <dgm:pt modelId="{3AA88FC6-4C52-4CF0-9E41-6BF30FC2745C}" type="sibTrans" cxnId="{E7F69067-6519-4CA7-8345-5E97756C647A}">
      <dgm:prSet/>
      <dgm:spPr/>
      <dgm:t>
        <a:bodyPr/>
        <a:lstStyle/>
        <a:p>
          <a:endParaRPr lang="en-US"/>
        </a:p>
      </dgm:t>
    </dgm:pt>
    <dgm:pt modelId="{078B0E55-3C28-44BC-844B-5F4008134075}" type="pres">
      <dgm:prSet presAssocID="{938380E5-4311-4722-9236-AD08050DF249}" presName="root" presStyleCnt="0">
        <dgm:presLayoutVars>
          <dgm:dir/>
          <dgm:resizeHandles val="exact"/>
        </dgm:presLayoutVars>
      </dgm:prSet>
      <dgm:spPr/>
    </dgm:pt>
    <dgm:pt modelId="{5AFBCCAF-0404-422F-BE1A-2EE49CB51B00}" type="pres">
      <dgm:prSet presAssocID="{EE098664-7E24-4F8E-8924-09F3AB979D25}" presName="compNode" presStyleCnt="0"/>
      <dgm:spPr/>
    </dgm:pt>
    <dgm:pt modelId="{62392F52-B792-4791-A45B-82613368F54B}" type="pres">
      <dgm:prSet presAssocID="{EE098664-7E24-4F8E-8924-09F3AB979D25}" presName="bgRect" presStyleLbl="bgShp" presStyleIdx="0" presStyleCnt="3" custLinFactNeighborX="6754" custLinFactNeighborY="-1665"/>
      <dgm:spPr/>
    </dgm:pt>
    <dgm:pt modelId="{D0212013-BDFE-42F1-A4C6-282B432C9658}" type="pres">
      <dgm:prSet presAssocID="{EE098664-7E24-4F8E-8924-09F3AB979D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91B8AB68-E543-46CD-ADBF-64ADF370E300}" type="pres">
      <dgm:prSet presAssocID="{EE098664-7E24-4F8E-8924-09F3AB979D25}" presName="spaceRect" presStyleCnt="0"/>
      <dgm:spPr/>
    </dgm:pt>
    <dgm:pt modelId="{77980131-DDDF-4129-AA11-761DBC410B98}" type="pres">
      <dgm:prSet presAssocID="{EE098664-7E24-4F8E-8924-09F3AB979D25}" presName="parTx" presStyleLbl="revTx" presStyleIdx="0" presStyleCnt="3">
        <dgm:presLayoutVars>
          <dgm:chMax val="0"/>
          <dgm:chPref val="0"/>
        </dgm:presLayoutVars>
      </dgm:prSet>
      <dgm:spPr/>
    </dgm:pt>
    <dgm:pt modelId="{98AC5E31-6CDF-4CC8-8138-0935EAE4BED3}" type="pres">
      <dgm:prSet presAssocID="{D7727680-BB8C-4280-8E11-DF9ED8180DDF}" presName="sibTrans" presStyleCnt="0"/>
      <dgm:spPr/>
    </dgm:pt>
    <dgm:pt modelId="{A9D0E30A-7040-4272-AA8F-238E3C3C9727}" type="pres">
      <dgm:prSet presAssocID="{C69D07E7-8DA2-4848-B9D1-C9C13B5F1B6E}" presName="compNode" presStyleCnt="0"/>
      <dgm:spPr/>
    </dgm:pt>
    <dgm:pt modelId="{27203E66-6223-4FAD-9BE8-1C0956FFF5AF}" type="pres">
      <dgm:prSet presAssocID="{C69D07E7-8DA2-4848-B9D1-C9C13B5F1B6E}" presName="bgRect" presStyleLbl="bgShp" presStyleIdx="1" presStyleCnt="3"/>
      <dgm:spPr/>
    </dgm:pt>
    <dgm:pt modelId="{DA49EC2C-3932-41E3-B934-24E1BBEE6671}" type="pres">
      <dgm:prSet presAssocID="{C69D07E7-8DA2-4848-B9D1-C9C13B5F1B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E9373211-F39F-4F1C-80C9-CD3BE874CD66}" type="pres">
      <dgm:prSet presAssocID="{C69D07E7-8DA2-4848-B9D1-C9C13B5F1B6E}" presName="spaceRect" presStyleCnt="0"/>
      <dgm:spPr/>
    </dgm:pt>
    <dgm:pt modelId="{C81DE214-070F-42AD-84D2-6117170972E3}" type="pres">
      <dgm:prSet presAssocID="{C69D07E7-8DA2-4848-B9D1-C9C13B5F1B6E}" presName="parTx" presStyleLbl="revTx" presStyleIdx="1" presStyleCnt="3">
        <dgm:presLayoutVars>
          <dgm:chMax val="0"/>
          <dgm:chPref val="0"/>
        </dgm:presLayoutVars>
      </dgm:prSet>
      <dgm:spPr/>
    </dgm:pt>
    <dgm:pt modelId="{AB803CB4-86E5-49BA-85BF-DD6F439364BC}" type="pres">
      <dgm:prSet presAssocID="{47E502E8-BDAF-40AA-B931-CCEB84874D70}" presName="sibTrans" presStyleCnt="0"/>
      <dgm:spPr/>
    </dgm:pt>
    <dgm:pt modelId="{A2B1C8EB-55CB-41FC-9986-A2C23B00B65D}" type="pres">
      <dgm:prSet presAssocID="{77BE540F-408A-40CF-B0F9-CE95F8C6AE8B}" presName="compNode" presStyleCnt="0"/>
      <dgm:spPr/>
    </dgm:pt>
    <dgm:pt modelId="{B94A337E-15FB-43D5-9AA3-A77255304A94}" type="pres">
      <dgm:prSet presAssocID="{77BE540F-408A-40CF-B0F9-CE95F8C6AE8B}" presName="bgRect" presStyleLbl="bgShp" presStyleIdx="2" presStyleCnt="3"/>
      <dgm:spPr/>
    </dgm:pt>
    <dgm:pt modelId="{97A7D9EA-BD2E-413C-8EF5-B32D108C1108}" type="pres">
      <dgm:prSet presAssocID="{77BE540F-408A-40CF-B0F9-CE95F8C6AE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DFFB3CA9-D9B3-41B7-BEA7-A02EF6A8D374}" type="pres">
      <dgm:prSet presAssocID="{77BE540F-408A-40CF-B0F9-CE95F8C6AE8B}" presName="spaceRect" presStyleCnt="0"/>
      <dgm:spPr/>
    </dgm:pt>
    <dgm:pt modelId="{6E33758A-01C4-4EBF-9F48-B5C308F760C7}" type="pres">
      <dgm:prSet presAssocID="{77BE540F-408A-40CF-B0F9-CE95F8C6AE8B}" presName="parTx" presStyleLbl="revTx" presStyleIdx="2" presStyleCnt="3">
        <dgm:presLayoutVars>
          <dgm:chMax val="0"/>
          <dgm:chPref val="0"/>
        </dgm:presLayoutVars>
      </dgm:prSet>
      <dgm:spPr/>
    </dgm:pt>
  </dgm:ptLst>
  <dgm:cxnLst>
    <dgm:cxn modelId="{3E97AC53-A3CC-430B-BDC9-281137FEB640}" srcId="{938380E5-4311-4722-9236-AD08050DF249}" destId="{C69D07E7-8DA2-4848-B9D1-C9C13B5F1B6E}" srcOrd="1" destOrd="0" parTransId="{3123EB95-EAEF-404A-B2CF-8F36A9A1311A}" sibTransId="{47E502E8-BDAF-40AA-B931-CCEB84874D70}"/>
    <dgm:cxn modelId="{B1422659-BF2D-4B3F-A504-A144EEDB353B}" type="presOf" srcId="{C69D07E7-8DA2-4848-B9D1-C9C13B5F1B6E}" destId="{C81DE214-070F-42AD-84D2-6117170972E3}" srcOrd="0" destOrd="0" presId="urn:microsoft.com/office/officeart/2018/2/layout/IconVerticalSolidList"/>
    <dgm:cxn modelId="{21904659-71B3-4CAB-9E4F-C7674C0EC44F}" type="presOf" srcId="{EE098664-7E24-4F8E-8924-09F3AB979D25}" destId="{77980131-DDDF-4129-AA11-761DBC410B98}" srcOrd="0" destOrd="0" presId="urn:microsoft.com/office/officeart/2018/2/layout/IconVerticalSolidList"/>
    <dgm:cxn modelId="{E7F69067-6519-4CA7-8345-5E97756C647A}" srcId="{938380E5-4311-4722-9236-AD08050DF249}" destId="{77BE540F-408A-40CF-B0F9-CE95F8C6AE8B}" srcOrd="2" destOrd="0" parTransId="{FE5E5E75-D0AA-4987-93A2-46FF08639843}" sibTransId="{3AA88FC6-4C52-4CF0-9E41-6BF30FC2745C}"/>
    <dgm:cxn modelId="{EA0CBBC2-C841-4645-8854-1CAD0EF202D5}" type="presOf" srcId="{938380E5-4311-4722-9236-AD08050DF249}" destId="{078B0E55-3C28-44BC-844B-5F4008134075}" srcOrd="0" destOrd="0" presId="urn:microsoft.com/office/officeart/2018/2/layout/IconVerticalSolidList"/>
    <dgm:cxn modelId="{22F8A4E6-9D48-421D-BBE4-4B6E84E5733B}" srcId="{938380E5-4311-4722-9236-AD08050DF249}" destId="{EE098664-7E24-4F8E-8924-09F3AB979D25}" srcOrd="0" destOrd="0" parTransId="{91B6B76E-13A8-4015-9F5B-5F9CF5523A61}" sibTransId="{D7727680-BB8C-4280-8E11-DF9ED8180DDF}"/>
    <dgm:cxn modelId="{9A2DF9F1-E09A-4E73-8A0D-82AD9E0364BD}" type="presOf" srcId="{77BE540F-408A-40CF-B0F9-CE95F8C6AE8B}" destId="{6E33758A-01C4-4EBF-9F48-B5C308F760C7}" srcOrd="0" destOrd="0" presId="urn:microsoft.com/office/officeart/2018/2/layout/IconVerticalSolidList"/>
    <dgm:cxn modelId="{16C9815C-0303-4276-BA09-1FFCC49FF00F}" type="presParOf" srcId="{078B0E55-3C28-44BC-844B-5F4008134075}" destId="{5AFBCCAF-0404-422F-BE1A-2EE49CB51B00}" srcOrd="0" destOrd="0" presId="urn:microsoft.com/office/officeart/2018/2/layout/IconVerticalSolidList"/>
    <dgm:cxn modelId="{1DE9DE7D-3C2E-4267-B784-A238AAA210CD}" type="presParOf" srcId="{5AFBCCAF-0404-422F-BE1A-2EE49CB51B00}" destId="{62392F52-B792-4791-A45B-82613368F54B}" srcOrd="0" destOrd="0" presId="urn:microsoft.com/office/officeart/2018/2/layout/IconVerticalSolidList"/>
    <dgm:cxn modelId="{F7125F0E-8594-45D0-94D2-0133363CFAE3}" type="presParOf" srcId="{5AFBCCAF-0404-422F-BE1A-2EE49CB51B00}" destId="{D0212013-BDFE-42F1-A4C6-282B432C9658}" srcOrd="1" destOrd="0" presId="urn:microsoft.com/office/officeart/2018/2/layout/IconVerticalSolidList"/>
    <dgm:cxn modelId="{055051DA-5854-4481-890C-70AB94F5A3AB}" type="presParOf" srcId="{5AFBCCAF-0404-422F-BE1A-2EE49CB51B00}" destId="{91B8AB68-E543-46CD-ADBF-64ADF370E300}" srcOrd="2" destOrd="0" presId="urn:microsoft.com/office/officeart/2018/2/layout/IconVerticalSolidList"/>
    <dgm:cxn modelId="{9D11B64C-CF15-44B1-BD6B-77EB04A4C8AE}" type="presParOf" srcId="{5AFBCCAF-0404-422F-BE1A-2EE49CB51B00}" destId="{77980131-DDDF-4129-AA11-761DBC410B98}" srcOrd="3" destOrd="0" presId="urn:microsoft.com/office/officeart/2018/2/layout/IconVerticalSolidList"/>
    <dgm:cxn modelId="{3347C307-2FD8-405E-A543-F183932EC06B}" type="presParOf" srcId="{078B0E55-3C28-44BC-844B-5F4008134075}" destId="{98AC5E31-6CDF-4CC8-8138-0935EAE4BED3}" srcOrd="1" destOrd="0" presId="urn:microsoft.com/office/officeart/2018/2/layout/IconVerticalSolidList"/>
    <dgm:cxn modelId="{6315F014-8FFE-4058-B388-79CBA0340A9B}" type="presParOf" srcId="{078B0E55-3C28-44BC-844B-5F4008134075}" destId="{A9D0E30A-7040-4272-AA8F-238E3C3C9727}" srcOrd="2" destOrd="0" presId="urn:microsoft.com/office/officeart/2018/2/layout/IconVerticalSolidList"/>
    <dgm:cxn modelId="{ED5C1069-BFC4-46FA-BDDF-752E5C6B3DCA}" type="presParOf" srcId="{A9D0E30A-7040-4272-AA8F-238E3C3C9727}" destId="{27203E66-6223-4FAD-9BE8-1C0956FFF5AF}" srcOrd="0" destOrd="0" presId="urn:microsoft.com/office/officeart/2018/2/layout/IconVerticalSolidList"/>
    <dgm:cxn modelId="{CB187FDB-B590-4393-A732-3DBF0F712EEF}" type="presParOf" srcId="{A9D0E30A-7040-4272-AA8F-238E3C3C9727}" destId="{DA49EC2C-3932-41E3-B934-24E1BBEE6671}" srcOrd="1" destOrd="0" presId="urn:microsoft.com/office/officeart/2018/2/layout/IconVerticalSolidList"/>
    <dgm:cxn modelId="{BA50E9D7-6105-4A78-BF5B-B16E7944C588}" type="presParOf" srcId="{A9D0E30A-7040-4272-AA8F-238E3C3C9727}" destId="{E9373211-F39F-4F1C-80C9-CD3BE874CD66}" srcOrd="2" destOrd="0" presId="urn:microsoft.com/office/officeart/2018/2/layout/IconVerticalSolidList"/>
    <dgm:cxn modelId="{D4FE7296-9969-42C2-ACE9-12C57D6A358E}" type="presParOf" srcId="{A9D0E30A-7040-4272-AA8F-238E3C3C9727}" destId="{C81DE214-070F-42AD-84D2-6117170972E3}" srcOrd="3" destOrd="0" presId="urn:microsoft.com/office/officeart/2018/2/layout/IconVerticalSolidList"/>
    <dgm:cxn modelId="{4479EAD7-470A-4D2C-8823-418F2501DF83}" type="presParOf" srcId="{078B0E55-3C28-44BC-844B-5F4008134075}" destId="{AB803CB4-86E5-49BA-85BF-DD6F439364BC}" srcOrd="3" destOrd="0" presId="urn:microsoft.com/office/officeart/2018/2/layout/IconVerticalSolidList"/>
    <dgm:cxn modelId="{4FDD8D48-1E36-4E28-A62E-D072912A0DE7}" type="presParOf" srcId="{078B0E55-3C28-44BC-844B-5F4008134075}" destId="{A2B1C8EB-55CB-41FC-9986-A2C23B00B65D}" srcOrd="4" destOrd="0" presId="urn:microsoft.com/office/officeart/2018/2/layout/IconVerticalSolidList"/>
    <dgm:cxn modelId="{2CB38626-E1EA-4A4A-851B-91A40B992F64}" type="presParOf" srcId="{A2B1C8EB-55CB-41FC-9986-A2C23B00B65D}" destId="{B94A337E-15FB-43D5-9AA3-A77255304A94}" srcOrd="0" destOrd="0" presId="urn:microsoft.com/office/officeart/2018/2/layout/IconVerticalSolidList"/>
    <dgm:cxn modelId="{EBB31471-5B7C-41D4-ABDA-5F43102AD390}" type="presParOf" srcId="{A2B1C8EB-55CB-41FC-9986-A2C23B00B65D}" destId="{97A7D9EA-BD2E-413C-8EF5-B32D108C1108}" srcOrd="1" destOrd="0" presId="urn:microsoft.com/office/officeart/2018/2/layout/IconVerticalSolidList"/>
    <dgm:cxn modelId="{E964A68F-EC3F-4C28-899C-29326130BD34}" type="presParOf" srcId="{A2B1C8EB-55CB-41FC-9986-A2C23B00B65D}" destId="{DFFB3CA9-D9B3-41B7-BEA7-A02EF6A8D374}" srcOrd="2" destOrd="0" presId="urn:microsoft.com/office/officeart/2018/2/layout/IconVerticalSolidList"/>
    <dgm:cxn modelId="{207DB2DD-E99E-445B-B281-1B4177FD5597}" type="presParOf" srcId="{A2B1C8EB-55CB-41FC-9986-A2C23B00B65D}" destId="{6E33758A-01C4-4EBF-9F48-B5C308F760C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E26B3D-AA4E-41B6-9F31-5672378438E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DD190CD9-9BE5-4CCB-B5E0-F1EF5EDB442E}">
      <dgm:prSet custT="1"/>
      <dgm:spPr/>
      <dgm:t>
        <a:bodyPr/>
        <a:lstStyle/>
        <a:p>
          <a:r>
            <a:rPr lang="en-US" sz="1800" dirty="0">
              <a:solidFill>
                <a:schemeClr val="bg2"/>
              </a:solidFill>
            </a:rPr>
            <a:t>Benefits of AMI</a:t>
          </a:r>
        </a:p>
      </dgm:t>
    </dgm:pt>
    <dgm:pt modelId="{95C0618F-BDBC-430B-BE07-B9446D3C4BA4}" type="parTrans" cxnId="{B1F9844C-F5AF-46D2-979E-C5D18DA5C3A2}">
      <dgm:prSet/>
      <dgm:spPr/>
      <dgm:t>
        <a:bodyPr/>
        <a:lstStyle/>
        <a:p>
          <a:endParaRPr lang="en-US"/>
        </a:p>
      </dgm:t>
    </dgm:pt>
    <dgm:pt modelId="{9105910F-CF7E-4D31-9F46-E43B37F3E112}" type="sibTrans" cxnId="{B1F9844C-F5AF-46D2-979E-C5D18DA5C3A2}">
      <dgm:prSet/>
      <dgm:spPr/>
      <dgm:t>
        <a:bodyPr/>
        <a:lstStyle/>
        <a:p>
          <a:endParaRPr lang="en-US"/>
        </a:p>
      </dgm:t>
    </dgm:pt>
    <dgm:pt modelId="{DCF590D1-4BA7-4A6C-9EF4-2473B61001CE}">
      <dgm:prSet custT="1"/>
      <dgm:spPr/>
      <dgm:t>
        <a:bodyPr/>
        <a:lstStyle/>
        <a:p>
          <a:r>
            <a:rPr lang="en-US" sz="1600" dirty="0"/>
            <a:t>Far more information than just accurate energy usage</a:t>
          </a:r>
        </a:p>
      </dgm:t>
    </dgm:pt>
    <dgm:pt modelId="{ED0B662A-D5EE-44A8-8F90-4950AA44186F}" type="parTrans" cxnId="{187F680A-082A-4E99-B79C-C8C943DD823C}">
      <dgm:prSet/>
      <dgm:spPr/>
      <dgm:t>
        <a:bodyPr/>
        <a:lstStyle/>
        <a:p>
          <a:endParaRPr lang="en-US"/>
        </a:p>
      </dgm:t>
    </dgm:pt>
    <dgm:pt modelId="{B7C6441D-3A7B-4033-B99F-81456E73A295}" type="sibTrans" cxnId="{187F680A-082A-4E99-B79C-C8C943DD823C}">
      <dgm:prSet/>
      <dgm:spPr/>
      <dgm:t>
        <a:bodyPr/>
        <a:lstStyle/>
        <a:p>
          <a:endParaRPr lang="en-US"/>
        </a:p>
      </dgm:t>
    </dgm:pt>
    <dgm:pt modelId="{408672F6-E1B9-425D-8BBC-14E3542C59AD}">
      <dgm:prSet custT="1"/>
      <dgm:spPr/>
      <dgm:t>
        <a:bodyPr/>
        <a:lstStyle/>
        <a:p>
          <a:r>
            <a:rPr lang="en-US" sz="1600" dirty="0"/>
            <a:t>Fewer but more complicated field visits</a:t>
          </a:r>
        </a:p>
      </dgm:t>
    </dgm:pt>
    <dgm:pt modelId="{11ABB1DC-CA54-47D5-B7D4-EF67E9D6CE7B}" type="parTrans" cxnId="{FFCFD24F-27BF-46CD-A38C-A672BEA8EE38}">
      <dgm:prSet/>
      <dgm:spPr/>
      <dgm:t>
        <a:bodyPr/>
        <a:lstStyle/>
        <a:p>
          <a:endParaRPr lang="en-US"/>
        </a:p>
      </dgm:t>
    </dgm:pt>
    <dgm:pt modelId="{6D0ED9A8-E291-4CE8-9CBC-D6FB84004DED}" type="sibTrans" cxnId="{FFCFD24F-27BF-46CD-A38C-A672BEA8EE38}">
      <dgm:prSet/>
      <dgm:spPr/>
      <dgm:t>
        <a:bodyPr/>
        <a:lstStyle/>
        <a:p>
          <a:endParaRPr lang="en-US"/>
        </a:p>
      </dgm:t>
    </dgm:pt>
    <dgm:pt modelId="{BDF843A5-CE5E-4F13-BEDF-EBAAB488E7D8}">
      <dgm:prSet custT="1"/>
      <dgm:spPr/>
      <dgm:t>
        <a:bodyPr/>
        <a:lstStyle/>
        <a:p>
          <a:r>
            <a:rPr lang="en-US" sz="1600" dirty="0"/>
            <a:t>Allows Meter Services to focus field resources on Transformer Rated Services</a:t>
          </a:r>
        </a:p>
      </dgm:t>
    </dgm:pt>
    <dgm:pt modelId="{007B710C-C747-422E-A39A-3505551A7FA4}" type="parTrans" cxnId="{243F65E7-3C9E-4F17-A31E-640FBF11195A}">
      <dgm:prSet/>
      <dgm:spPr/>
      <dgm:t>
        <a:bodyPr/>
        <a:lstStyle/>
        <a:p>
          <a:endParaRPr lang="en-US"/>
        </a:p>
      </dgm:t>
    </dgm:pt>
    <dgm:pt modelId="{6029EF4A-67C1-4735-AC59-842976C28AD4}" type="sibTrans" cxnId="{243F65E7-3C9E-4F17-A31E-640FBF11195A}">
      <dgm:prSet/>
      <dgm:spPr/>
      <dgm:t>
        <a:bodyPr/>
        <a:lstStyle/>
        <a:p>
          <a:endParaRPr lang="en-US"/>
        </a:p>
      </dgm:t>
    </dgm:pt>
    <dgm:pt modelId="{68DA4073-8656-4A01-BF4A-F0DE23BC07A5}">
      <dgm:prSet custT="1"/>
      <dgm:spPr/>
      <dgm:t>
        <a:bodyPr/>
        <a:lstStyle/>
        <a:p>
          <a:r>
            <a:rPr lang="en-US" sz="1800" dirty="0">
              <a:solidFill>
                <a:schemeClr val="bg2"/>
              </a:solidFill>
            </a:rPr>
            <a:t>Overview of the Technologies</a:t>
          </a:r>
        </a:p>
      </dgm:t>
    </dgm:pt>
    <dgm:pt modelId="{FC5103AA-EFB6-4321-A7F0-2F3AEAA4B541}" type="parTrans" cxnId="{E2402ACE-328E-4D48-8F05-29ECCEA89F2D}">
      <dgm:prSet/>
      <dgm:spPr/>
      <dgm:t>
        <a:bodyPr/>
        <a:lstStyle/>
        <a:p>
          <a:endParaRPr lang="en-US"/>
        </a:p>
      </dgm:t>
    </dgm:pt>
    <dgm:pt modelId="{A8AE9C33-80EE-402E-8BFB-7A3D413808A2}" type="sibTrans" cxnId="{E2402ACE-328E-4D48-8F05-29ECCEA89F2D}">
      <dgm:prSet/>
      <dgm:spPr/>
      <dgm:t>
        <a:bodyPr/>
        <a:lstStyle/>
        <a:p>
          <a:endParaRPr lang="en-US"/>
        </a:p>
      </dgm:t>
    </dgm:pt>
    <dgm:pt modelId="{5BE5D832-52BD-4BE0-A9F4-3E9F2E2FD4EC}">
      <dgm:prSet custT="1"/>
      <dgm:spPr/>
      <dgm:t>
        <a:bodyPr/>
        <a:lstStyle/>
        <a:p>
          <a:r>
            <a:rPr lang="en-US" sz="1600" dirty="0"/>
            <a:t>Meters are more complex with increased points of failure</a:t>
          </a:r>
        </a:p>
      </dgm:t>
    </dgm:pt>
    <dgm:pt modelId="{26F7D165-6721-4B9A-95A1-E4B6AFE7143E}" type="parTrans" cxnId="{B2A3DEBE-9D7E-490D-B348-EE2D6B461691}">
      <dgm:prSet/>
      <dgm:spPr/>
      <dgm:t>
        <a:bodyPr/>
        <a:lstStyle/>
        <a:p>
          <a:endParaRPr lang="en-US"/>
        </a:p>
      </dgm:t>
    </dgm:pt>
    <dgm:pt modelId="{3CDA95D5-DCF2-4A05-BD35-A383E2A463A9}" type="sibTrans" cxnId="{B2A3DEBE-9D7E-490D-B348-EE2D6B461691}">
      <dgm:prSet/>
      <dgm:spPr/>
      <dgm:t>
        <a:bodyPr/>
        <a:lstStyle/>
        <a:p>
          <a:endParaRPr lang="en-US"/>
        </a:p>
      </dgm:t>
    </dgm:pt>
    <dgm:pt modelId="{D43866D6-AA1F-47D0-AF50-0BDEBD25E175}">
      <dgm:prSet custT="1"/>
      <dgm:spPr/>
      <dgm:t>
        <a:bodyPr/>
        <a:lstStyle/>
        <a:p>
          <a:r>
            <a:rPr lang="en-US" sz="1600" dirty="0"/>
            <a:t>Communications choices become very important as you will have to manage and work with them for a long time.</a:t>
          </a:r>
        </a:p>
      </dgm:t>
    </dgm:pt>
    <dgm:pt modelId="{DF46F5D0-BFF2-4CE3-A848-B32B01A6B9FA}" type="parTrans" cxnId="{604B39FD-EB47-4425-BECC-8F590B1EB221}">
      <dgm:prSet/>
      <dgm:spPr/>
      <dgm:t>
        <a:bodyPr/>
        <a:lstStyle/>
        <a:p>
          <a:endParaRPr lang="en-US"/>
        </a:p>
      </dgm:t>
    </dgm:pt>
    <dgm:pt modelId="{4DCC9FA0-AE65-4008-99D9-735702939116}" type="sibTrans" cxnId="{604B39FD-EB47-4425-BECC-8F590B1EB221}">
      <dgm:prSet/>
      <dgm:spPr/>
      <dgm:t>
        <a:bodyPr/>
        <a:lstStyle/>
        <a:p>
          <a:endParaRPr lang="en-US"/>
        </a:p>
      </dgm:t>
    </dgm:pt>
    <dgm:pt modelId="{DDAE9B99-670C-44C1-A871-2B8D97BB152B}">
      <dgm:prSet custT="1"/>
      <dgm:spPr/>
      <dgm:t>
        <a:bodyPr/>
        <a:lstStyle/>
        <a:p>
          <a:r>
            <a:rPr lang="en-US" sz="1800" dirty="0">
              <a:solidFill>
                <a:schemeClr val="bg2"/>
              </a:solidFill>
            </a:rPr>
            <a:t>How AMI is changing Meter Service Departments</a:t>
          </a:r>
        </a:p>
      </dgm:t>
    </dgm:pt>
    <dgm:pt modelId="{F1A2F962-7BE3-4F5D-B72B-67C8FC3F5C15}" type="parTrans" cxnId="{C872E28D-BFEA-4726-B687-ADCD8154C7EF}">
      <dgm:prSet/>
      <dgm:spPr/>
      <dgm:t>
        <a:bodyPr/>
        <a:lstStyle/>
        <a:p>
          <a:endParaRPr lang="en-US"/>
        </a:p>
      </dgm:t>
    </dgm:pt>
    <dgm:pt modelId="{C81CC112-CF2A-4303-B5E6-A906779D7D06}" type="sibTrans" cxnId="{C872E28D-BFEA-4726-B687-ADCD8154C7EF}">
      <dgm:prSet/>
      <dgm:spPr/>
      <dgm:t>
        <a:bodyPr/>
        <a:lstStyle/>
        <a:p>
          <a:endParaRPr lang="en-US"/>
        </a:p>
      </dgm:t>
    </dgm:pt>
    <dgm:pt modelId="{6CC7AB87-82AD-4BBF-B79A-564205EACC74}">
      <dgm:prSet custT="1"/>
      <dgm:spPr/>
      <dgm:t>
        <a:bodyPr/>
        <a:lstStyle/>
        <a:p>
          <a:r>
            <a:rPr lang="en-US" sz="1600" dirty="0"/>
            <a:t>Challenges Meter Services to provide far more value to the organization by providing better analytics of the data being received from the new meters  </a:t>
          </a:r>
        </a:p>
      </dgm:t>
    </dgm:pt>
    <dgm:pt modelId="{535F632F-5586-47EF-9C1F-AEB281A33A09}" type="parTrans" cxnId="{3F7124E0-8885-4ED7-A285-4B530CCB94BB}">
      <dgm:prSet/>
      <dgm:spPr/>
      <dgm:t>
        <a:bodyPr/>
        <a:lstStyle/>
        <a:p>
          <a:endParaRPr lang="en-US"/>
        </a:p>
      </dgm:t>
    </dgm:pt>
    <dgm:pt modelId="{35AC0F60-9E18-411A-8CC3-73C930F066C8}" type="sibTrans" cxnId="{3F7124E0-8885-4ED7-A285-4B530CCB94BB}">
      <dgm:prSet/>
      <dgm:spPr/>
      <dgm:t>
        <a:bodyPr/>
        <a:lstStyle/>
        <a:p>
          <a:endParaRPr lang="en-US"/>
        </a:p>
      </dgm:t>
    </dgm:pt>
    <dgm:pt modelId="{3D2B6394-7EF9-46AF-BB1A-2B96BFD2ADB3}">
      <dgm:prSet custT="1"/>
      <dgm:spPr/>
      <dgm:t>
        <a:bodyPr/>
        <a:lstStyle/>
        <a:p>
          <a:r>
            <a:rPr lang="en-US" sz="1600" dirty="0"/>
            <a:t>Meter Services must add telecommunications tools and expertise </a:t>
          </a:r>
        </a:p>
      </dgm:t>
    </dgm:pt>
    <dgm:pt modelId="{CF7DE968-C789-4B96-A2B5-8496890A285A}" type="parTrans" cxnId="{8FF971FB-1F2E-4DA9-B452-E40F93EC40A9}">
      <dgm:prSet/>
      <dgm:spPr/>
      <dgm:t>
        <a:bodyPr/>
        <a:lstStyle/>
        <a:p>
          <a:endParaRPr lang="en-US"/>
        </a:p>
      </dgm:t>
    </dgm:pt>
    <dgm:pt modelId="{00ADB832-627F-449C-AFCC-6B1C5CE7DD22}" type="sibTrans" cxnId="{8FF971FB-1F2E-4DA9-B452-E40F93EC40A9}">
      <dgm:prSet/>
      <dgm:spPr/>
      <dgm:t>
        <a:bodyPr/>
        <a:lstStyle/>
        <a:p>
          <a:endParaRPr lang="en-US"/>
        </a:p>
      </dgm:t>
    </dgm:pt>
    <dgm:pt modelId="{5B3C92FE-2DB7-474A-90AB-C7AD2D1C7424}">
      <dgm:prSet custT="1"/>
      <dgm:spPr/>
      <dgm:t>
        <a:bodyPr/>
        <a:lstStyle/>
        <a:p>
          <a:r>
            <a:rPr lang="en-US" sz="1600" dirty="0"/>
            <a:t>The meter man of the future knows not only metering but they are communication experts and are involved with handling, reporting and analyzing far more customer and system data</a:t>
          </a:r>
        </a:p>
      </dgm:t>
    </dgm:pt>
    <dgm:pt modelId="{2834A0CA-F0F1-4AAD-846B-60FD3E060353}" type="parTrans" cxnId="{B3436869-82A2-42D7-AB5E-1A72CD6EA236}">
      <dgm:prSet/>
      <dgm:spPr/>
      <dgm:t>
        <a:bodyPr/>
        <a:lstStyle/>
        <a:p>
          <a:endParaRPr lang="en-US"/>
        </a:p>
      </dgm:t>
    </dgm:pt>
    <dgm:pt modelId="{9D43475F-1B4D-4B41-97B6-DFC4C744F68D}" type="sibTrans" cxnId="{B3436869-82A2-42D7-AB5E-1A72CD6EA236}">
      <dgm:prSet/>
      <dgm:spPr/>
      <dgm:t>
        <a:bodyPr/>
        <a:lstStyle/>
        <a:p>
          <a:endParaRPr lang="en-US"/>
        </a:p>
      </dgm:t>
    </dgm:pt>
    <dgm:pt modelId="{2CBDBA2C-6C76-404A-9D38-4B7E2E89DEC5}">
      <dgm:prSet custT="1"/>
      <dgm:spPr/>
      <dgm:t>
        <a:bodyPr/>
        <a:lstStyle/>
        <a:p>
          <a:r>
            <a:rPr lang="en-US" sz="1600" dirty="0"/>
            <a:t>There are fewer “routine jobs” in the field and many of the standard tasks are no longer required.  This will lead to fewer classifications of meter techs going forward and the need for a more highly trained tech.</a:t>
          </a:r>
        </a:p>
      </dgm:t>
    </dgm:pt>
    <dgm:pt modelId="{C630158F-B758-4FB2-A730-F6883B65B704}" type="parTrans" cxnId="{C684DB8E-9FC5-47F5-85DB-083FD138500D}">
      <dgm:prSet/>
      <dgm:spPr/>
      <dgm:t>
        <a:bodyPr/>
        <a:lstStyle/>
        <a:p>
          <a:endParaRPr lang="en-US"/>
        </a:p>
      </dgm:t>
    </dgm:pt>
    <dgm:pt modelId="{B2FA4E4C-3883-497D-AECD-9D35A531C3AC}" type="sibTrans" cxnId="{C684DB8E-9FC5-47F5-85DB-083FD138500D}">
      <dgm:prSet/>
      <dgm:spPr/>
      <dgm:t>
        <a:bodyPr/>
        <a:lstStyle/>
        <a:p>
          <a:endParaRPr lang="en-US"/>
        </a:p>
      </dgm:t>
    </dgm:pt>
    <dgm:pt modelId="{A0F9D5C7-638A-6640-9FA1-626126DBEE73}" type="pres">
      <dgm:prSet presAssocID="{56E26B3D-AA4E-41B6-9F31-5672378438EF}" presName="linear" presStyleCnt="0">
        <dgm:presLayoutVars>
          <dgm:dir/>
          <dgm:animLvl val="lvl"/>
          <dgm:resizeHandles val="exact"/>
        </dgm:presLayoutVars>
      </dgm:prSet>
      <dgm:spPr/>
    </dgm:pt>
    <dgm:pt modelId="{B7FA024B-6A6B-8344-BE67-10B1D7BEFD11}" type="pres">
      <dgm:prSet presAssocID="{DD190CD9-9BE5-4CCB-B5E0-F1EF5EDB442E}" presName="parentLin" presStyleCnt="0"/>
      <dgm:spPr/>
    </dgm:pt>
    <dgm:pt modelId="{6C50720D-76D6-BC47-8206-85CC7739ECFF}" type="pres">
      <dgm:prSet presAssocID="{DD190CD9-9BE5-4CCB-B5E0-F1EF5EDB442E}" presName="parentLeftMargin" presStyleLbl="node1" presStyleIdx="0" presStyleCnt="3"/>
      <dgm:spPr/>
    </dgm:pt>
    <dgm:pt modelId="{C291F477-4419-FE47-8C82-A3CAD9EF06F0}" type="pres">
      <dgm:prSet presAssocID="{DD190CD9-9BE5-4CCB-B5E0-F1EF5EDB442E}" presName="parentText" presStyleLbl="node1" presStyleIdx="0" presStyleCnt="3">
        <dgm:presLayoutVars>
          <dgm:chMax val="0"/>
          <dgm:bulletEnabled val="1"/>
        </dgm:presLayoutVars>
      </dgm:prSet>
      <dgm:spPr/>
    </dgm:pt>
    <dgm:pt modelId="{57B82D48-913B-E444-9E60-3F35FDA4A73D}" type="pres">
      <dgm:prSet presAssocID="{DD190CD9-9BE5-4CCB-B5E0-F1EF5EDB442E}" presName="negativeSpace" presStyleCnt="0"/>
      <dgm:spPr/>
    </dgm:pt>
    <dgm:pt modelId="{D23AD161-DE4A-2447-A4CB-5CEE1745DBF4}" type="pres">
      <dgm:prSet presAssocID="{DD190CD9-9BE5-4CCB-B5E0-F1EF5EDB442E}" presName="childText" presStyleLbl="conFgAcc1" presStyleIdx="0" presStyleCnt="3">
        <dgm:presLayoutVars>
          <dgm:bulletEnabled val="1"/>
        </dgm:presLayoutVars>
      </dgm:prSet>
      <dgm:spPr/>
    </dgm:pt>
    <dgm:pt modelId="{B3BC9FBD-6FEA-6642-BDE0-90796C7DFFFD}" type="pres">
      <dgm:prSet presAssocID="{9105910F-CF7E-4D31-9F46-E43B37F3E112}" presName="spaceBetweenRectangles" presStyleCnt="0"/>
      <dgm:spPr/>
    </dgm:pt>
    <dgm:pt modelId="{3F59A90D-EB80-BB42-8BEB-D8B8236682DC}" type="pres">
      <dgm:prSet presAssocID="{68DA4073-8656-4A01-BF4A-F0DE23BC07A5}" presName="parentLin" presStyleCnt="0"/>
      <dgm:spPr/>
    </dgm:pt>
    <dgm:pt modelId="{91D063A8-8961-3F4B-8499-120E5DA474B3}" type="pres">
      <dgm:prSet presAssocID="{68DA4073-8656-4A01-BF4A-F0DE23BC07A5}" presName="parentLeftMargin" presStyleLbl="node1" presStyleIdx="0" presStyleCnt="3"/>
      <dgm:spPr/>
    </dgm:pt>
    <dgm:pt modelId="{0AD9B642-72BF-4547-97CF-201C7C4DA46D}" type="pres">
      <dgm:prSet presAssocID="{68DA4073-8656-4A01-BF4A-F0DE23BC07A5}" presName="parentText" presStyleLbl="node1" presStyleIdx="1" presStyleCnt="3">
        <dgm:presLayoutVars>
          <dgm:chMax val="0"/>
          <dgm:bulletEnabled val="1"/>
        </dgm:presLayoutVars>
      </dgm:prSet>
      <dgm:spPr/>
    </dgm:pt>
    <dgm:pt modelId="{F52A2C63-CCE4-F74D-A5BD-55AA359BF977}" type="pres">
      <dgm:prSet presAssocID="{68DA4073-8656-4A01-BF4A-F0DE23BC07A5}" presName="negativeSpace" presStyleCnt="0"/>
      <dgm:spPr/>
    </dgm:pt>
    <dgm:pt modelId="{B25E0BDB-5FBC-9F4F-A55D-3370E5A01F9F}" type="pres">
      <dgm:prSet presAssocID="{68DA4073-8656-4A01-BF4A-F0DE23BC07A5}" presName="childText" presStyleLbl="conFgAcc1" presStyleIdx="1" presStyleCnt="3">
        <dgm:presLayoutVars>
          <dgm:bulletEnabled val="1"/>
        </dgm:presLayoutVars>
      </dgm:prSet>
      <dgm:spPr/>
    </dgm:pt>
    <dgm:pt modelId="{F0EFC662-CE50-CE4D-84D3-CB832F4BF7E6}" type="pres">
      <dgm:prSet presAssocID="{A8AE9C33-80EE-402E-8BFB-7A3D413808A2}" presName="spaceBetweenRectangles" presStyleCnt="0"/>
      <dgm:spPr/>
    </dgm:pt>
    <dgm:pt modelId="{370ECF35-564B-3042-BF23-000594889C35}" type="pres">
      <dgm:prSet presAssocID="{DDAE9B99-670C-44C1-A871-2B8D97BB152B}" presName="parentLin" presStyleCnt="0"/>
      <dgm:spPr/>
    </dgm:pt>
    <dgm:pt modelId="{9BC1B2B2-B253-B249-9D16-4A7F324C2F7E}" type="pres">
      <dgm:prSet presAssocID="{DDAE9B99-670C-44C1-A871-2B8D97BB152B}" presName="parentLeftMargin" presStyleLbl="node1" presStyleIdx="1" presStyleCnt="3"/>
      <dgm:spPr/>
    </dgm:pt>
    <dgm:pt modelId="{771C20D9-6131-354D-B091-59ECDCA10782}" type="pres">
      <dgm:prSet presAssocID="{DDAE9B99-670C-44C1-A871-2B8D97BB152B}" presName="parentText" presStyleLbl="node1" presStyleIdx="2" presStyleCnt="3">
        <dgm:presLayoutVars>
          <dgm:chMax val="0"/>
          <dgm:bulletEnabled val="1"/>
        </dgm:presLayoutVars>
      </dgm:prSet>
      <dgm:spPr/>
    </dgm:pt>
    <dgm:pt modelId="{6C16752B-02BB-444D-9A73-098559B9C9FB}" type="pres">
      <dgm:prSet presAssocID="{DDAE9B99-670C-44C1-A871-2B8D97BB152B}" presName="negativeSpace" presStyleCnt="0"/>
      <dgm:spPr/>
    </dgm:pt>
    <dgm:pt modelId="{0F4A3776-CED3-D44C-9AF7-E3CB613E1789}" type="pres">
      <dgm:prSet presAssocID="{DDAE9B99-670C-44C1-A871-2B8D97BB152B}" presName="childText" presStyleLbl="conFgAcc1" presStyleIdx="2" presStyleCnt="3">
        <dgm:presLayoutVars>
          <dgm:bulletEnabled val="1"/>
        </dgm:presLayoutVars>
      </dgm:prSet>
      <dgm:spPr/>
    </dgm:pt>
  </dgm:ptLst>
  <dgm:cxnLst>
    <dgm:cxn modelId="{ED9EC409-6D77-594E-95AD-D0DD8F7FC10A}" type="presOf" srcId="{DDAE9B99-670C-44C1-A871-2B8D97BB152B}" destId="{771C20D9-6131-354D-B091-59ECDCA10782}" srcOrd="1" destOrd="0" presId="urn:microsoft.com/office/officeart/2005/8/layout/list1"/>
    <dgm:cxn modelId="{187F680A-082A-4E99-B79C-C8C943DD823C}" srcId="{DD190CD9-9BE5-4CCB-B5E0-F1EF5EDB442E}" destId="{DCF590D1-4BA7-4A6C-9EF4-2473B61001CE}" srcOrd="0" destOrd="0" parTransId="{ED0B662A-D5EE-44A8-8F90-4950AA44186F}" sibTransId="{B7C6441D-3A7B-4033-B99F-81456E73A295}"/>
    <dgm:cxn modelId="{8281E80A-112C-3941-8318-BDA93A2099D9}" type="presOf" srcId="{BDF843A5-CE5E-4F13-BEDF-EBAAB488E7D8}" destId="{D23AD161-DE4A-2447-A4CB-5CEE1745DBF4}" srcOrd="0" destOrd="2" presId="urn:microsoft.com/office/officeart/2005/8/layout/list1"/>
    <dgm:cxn modelId="{25D47828-1B72-E544-AAA8-47E3F1EE2FD2}" type="presOf" srcId="{68DA4073-8656-4A01-BF4A-F0DE23BC07A5}" destId="{91D063A8-8961-3F4B-8499-120E5DA474B3}" srcOrd="0" destOrd="0" presId="urn:microsoft.com/office/officeart/2005/8/layout/list1"/>
    <dgm:cxn modelId="{64BFEC36-5BE1-7C46-9EAC-2DEA9FA36CB4}" type="presOf" srcId="{6CC7AB87-82AD-4BBF-B79A-564205EACC74}" destId="{0F4A3776-CED3-D44C-9AF7-E3CB613E1789}" srcOrd="0" destOrd="0" presId="urn:microsoft.com/office/officeart/2005/8/layout/list1"/>
    <dgm:cxn modelId="{1D233742-F9D8-3440-99F8-825D3559F400}" type="presOf" srcId="{408672F6-E1B9-425D-8BBC-14E3542C59AD}" destId="{D23AD161-DE4A-2447-A4CB-5CEE1745DBF4}" srcOrd="0" destOrd="1" presId="urn:microsoft.com/office/officeart/2005/8/layout/list1"/>
    <dgm:cxn modelId="{2B649045-6D0F-1A4F-8D5C-CE7FCC2341BF}" type="presOf" srcId="{DCF590D1-4BA7-4A6C-9EF4-2473B61001CE}" destId="{D23AD161-DE4A-2447-A4CB-5CEE1745DBF4}" srcOrd="0" destOrd="0" presId="urn:microsoft.com/office/officeart/2005/8/layout/list1"/>
    <dgm:cxn modelId="{B1F9844C-F5AF-46D2-979E-C5D18DA5C3A2}" srcId="{56E26B3D-AA4E-41B6-9F31-5672378438EF}" destId="{DD190CD9-9BE5-4CCB-B5E0-F1EF5EDB442E}" srcOrd="0" destOrd="0" parTransId="{95C0618F-BDBC-430B-BE07-B9446D3C4BA4}" sibTransId="{9105910F-CF7E-4D31-9F46-E43B37F3E112}"/>
    <dgm:cxn modelId="{FFCFD24F-27BF-46CD-A38C-A672BEA8EE38}" srcId="{DD190CD9-9BE5-4CCB-B5E0-F1EF5EDB442E}" destId="{408672F6-E1B9-425D-8BBC-14E3542C59AD}" srcOrd="1" destOrd="0" parTransId="{11ABB1DC-CA54-47D5-B7D4-EF67E9D6CE7B}" sibTransId="{6D0ED9A8-E291-4CE8-9CBC-D6FB84004DED}"/>
    <dgm:cxn modelId="{B3436869-82A2-42D7-AB5E-1A72CD6EA236}" srcId="{DDAE9B99-670C-44C1-A871-2B8D97BB152B}" destId="{5B3C92FE-2DB7-474A-90AB-C7AD2D1C7424}" srcOrd="2" destOrd="0" parTransId="{2834A0CA-F0F1-4AAD-846B-60FD3E060353}" sibTransId="{9D43475F-1B4D-4B41-97B6-DFC4C744F68D}"/>
    <dgm:cxn modelId="{3B72A069-B599-9041-823F-B4285BAA7F30}" type="presOf" srcId="{DDAE9B99-670C-44C1-A871-2B8D97BB152B}" destId="{9BC1B2B2-B253-B249-9D16-4A7F324C2F7E}" srcOrd="0" destOrd="0" presId="urn:microsoft.com/office/officeart/2005/8/layout/list1"/>
    <dgm:cxn modelId="{C872E28D-BFEA-4726-B687-ADCD8154C7EF}" srcId="{56E26B3D-AA4E-41B6-9F31-5672378438EF}" destId="{DDAE9B99-670C-44C1-A871-2B8D97BB152B}" srcOrd="2" destOrd="0" parTransId="{F1A2F962-7BE3-4F5D-B72B-67C8FC3F5C15}" sibTransId="{C81CC112-CF2A-4303-B5E6-A906779D7D06}"/>
    <dgm:cxn modelId="{C684DB8E-9FC5-47F5-85DB-083FD138500D}" srcId="{DDAE9B99-670C-44C1-A871-2B8D97BB152B}" destId="{2CBDBA2C-6C76-404A-9D38-4B7E2E89DEC5}" srcOrd="3" destOrd="0" parTransId="{C630158F-B758-4FB2-A730-F6883B65B704}" sibTransId="{B2FA4E4C-3883-497D-AECD-9D35A531C3AC}"/>
    <dgm:cxn modelId="{1169E0A2-3DE3-1545-B3E0-ED85A2F1D337}" type="presOf" srcId="{D43866D6-AA1F-47D0-AF50-0BDEBD25E175}" destId="{B25E0BDB-5FBC-9F4F-A55D-3370E5A01F9F}" srcOrd="0" destOrd="1" presId="urn:microsoft.com/office/officeart/2005/8/layout/list1"/>
    <dgm:cxn modelId="{95839ABD-76B0-954C-B70F-05DA6AAF1964}" type="presOf" srcId="{DD190CD9-9BE5-4CCB-B5E0-F1EF5EDB442E}" destId="{6C50720D-76D6-BC47-8206-85CC7739ECFF}" srcOrd="0" destOrd="0" presId="urn:microsoft.com/office/officeart/2005/8/layout/list1"/>
    <dgm:cxn modelId="{B2A3DEBE-9D7E-490D-B348-EE2D6B461691}" srcId="{68DA4073-8656-4A01-BF4A-F0DE23BC07A5}" destId="{5BE5D832-52BD-4BE0-A9F4-3E9F2E2FD4EC}" srcOrd="0" destOrd="0" parTransId="{26F7D165-6721-4B9A-95A1-E4B6AFE7143E}" sibTransId="{3CDA95D5-DCF2-4A05-BD35-A383E2A463A9}"/>
    <dgm:cxn modelId="{E2402ACE-328E-4D48-8F05-29ECCEA89F2D}" srcId="{56E26B3D-AA4E-41B6-9F31-5672378438EF}" destId="{68DA4073-8656-4A01-BF4A-F0DE23BC07A5}" srcOrd="1" destOrd="0" parTransId="{FC5103AA-EFB6-4321-A7F0-2F3AEAA4B541}" sibTransId="{A8AE9C33-80EE-402E-8BFB-7A3D413808A2}"/>
    <dgm:cxn modelId="{0C3D2BD6-87F8-064F-A272-E9627A892450}" type="presOf" srcId="{5B3C92FE-2DB7-474A-90AB-C7AD2D1C7424}" destId="{0F4A3776-CED3-D44C-9AF7-E3CB613E1789}" srcOrd="0" destOrd="2" presId="urn:microsoft.com/office/officeart/2005/8/layout/list1"/>
    <dgm:cxn modelId="{375BAFDE-032F-6B42-8D51-34BAE4CF43F7}" type="presOf" srcId="{5BE5D832-52BD-4BE0-A9F4-3E9F2E2FD4EC}" destId="{B25E0BDB-5FBC-9F4F-A55D-3370E5A01F9F}" srcOrd="0" destOrd="0" presId="urn:microsoft.com/office/officeart/2005/8/layout/list1"/>
    <dgm:cxn modelId="{3F7124E0-8885-4ED7-A285-4B530CCB94BB}" srcId="{DDAE9B99-670C-44C1-A871-2B8D97BB152B}" destId="{6CC7AB87-82AD-4BBF-B79A-564205EACC74}" srcOrd="0" destOrd="0" parTransId="{535F632F-5586-47EF-9C1F-AEB281A33A09}" sibTransId="{35AC0F60-9E18-411A-8CC3-73C930F066C8}"/>
    <dgm:cxn modelId="{BF8098E4-002C-9242-9A50-A05CAFD0B739}" type="presOf" srcId="{56E26B3D-AA4E-41B6-9F31-5672378438EF}" destId="{A0F9D5C7-638A-6640-9FA1-626126DBEE73}" srcOrd="0" destOrd="0" presId="urn:microsoft.com/office/officeart/2005/8/layout/list1"/>
    <dgm:cxn modelId="{B80E09E5-1CE0-A24A-BB27-8A7FAC7ADADF}" type="presOf" srcId="{DD190CD9-9BE5-4CCB-B5E0-F1EF5EDB442E}" destId="{C291F477-4419-FE47-8C82-A3CAD9EF06F0}" srcOrd="1" destOrd="0" presId="urn:microsoft.com/office/officeart/2005/8/layout/list1"/>
    <dgm:cxn modelId="{243F65E7-3C9E-4F17-A31E-640FBF11195A}" srcId="{DD190CD9-9BE5-4CCB-B5E0-F1EF5EDB442E}" destId="{BDF843A5-CE5E-4F13-BEDF-EBAAB488E7D8}" srcOrd="2" destOrd="0" parTransId="{007B710C-C747-422E-A39A-3505551A7FA4}" sibTransId="{6029EF4A-67C1-4735-AC59-842976C28AD4}"/>
    <dgm:cxn modelId="{C77907F5-749A-0D45-8EEB-BEF094F15C52}" type="presOf" srcId="{3D2B6394-7EF9-46AF-BB1A-2B96BFD2ADB3}" destId="{0F4A3776-CED3-D44C-9AF7-E3CB613E1789}" srcOrd="0" destOrd="1" presId="urn:microsoft.com/office/officeart/2005/8/layout/list1"/>
    <dgm:cxn modelId="{1FC9BDF8-BC7D-AE47-A842-128E6CD0360D}" type="presOf" srcId="{2CBDBA2C-6C76-404A-9D38-4B7E2E89DEC5}" destId="{0F4A3776-CED3-D44C-9AF7-E3CB613E1789}" srcOrd="0" destOrd="3" presId="urn:microsoft.com/office/officeart/2005/8/layout/list1"/>
    <dgm:cxn modelId="{8FF971FB-1F2E-4DA9-B452-E40F93EC40A9}" srcId="{DDAE9B99-670C-44C1-A871-2B8D97BB152B}" destId="{3D2B6394-7EF9-46AF-BB1A-2B96BFD2ADB3}" srcOrd="1" destOrd="0" parTransId="{CF7DE968-C789-4B96-A2B5-8496890A285A}" sibTransId="{00ADB832-627F-449C-AFCC-6B1C5CE7DD22}"/>
    <dgm:cxn modelId="{45FC86FC-0A4E-8842-A3D3-99C90A26EF26}" type="presOf" srcId="{68DA4073-8656-4A01-BF4A-F0DE23BC07A5}" destId="{0AD9B642-72BF-4547-97CF-201C7C4DA46D}" srcOrd="1" destOrd="0" presId="urn:microsoft.com/office/officeart/2005/8/layout/list1"/>
    <dgm:cxn modelId="{604B39FD-EB47-4425-BECC-8F590B1EB221}" srcId="{68DA4073-8656-4A01-BF4A-F0DE23BC07A5}" destId="{D43866D6-AA1F-47D0-AF50-0BDEBD25E175}" srcOrd="1" destOrd="0" parTransId="{DF46F5D0-BFF2-4CE3-A848-B32B01A6B9FA}" sibTransId="{4DCC9FA0-AE65-4008-99D9-735702939116}"/>
    <dgm:cxn modelId="{4C511652-538E-264A-9211-EAEBF1BDB7FE}" type="presParOf" srcId="{A0F9D5C7-638A-6640-9FA1-626126DBEE73}" destId="{B7FA024B-6A6B-8344-BE67-10B1D7BEFD11}" srcOrd="0" destOrd="0" presId="urn:microsoft.com/office/officeart/2005/8/layout/list1"/>
    <dgm:cxn modelId="{543B47DB-7E94-4F45-BA2F-BE1A88B436EF}" type="presParOf" srcId="{B7FA024B-6A6B-8344-BE67-10B1D7BEFD11}" destId="{6C50720D-76D6-BC47-8206-85CC7739ECFF}" srcOrd="0" destOrd="0" presId="urn:microsoft.com/office/officeart/2005/8/layout/list1"/>
    <dgm:cxn modelId="{00237866-3052-F24A-9AE6-A82000D008DC}" type="presParOf" srcId="{B7FA024B-6A6B-8344-BE67-10B1D7BEFD11}" destId="{C291F477-4419-FE47-8C82-A3CAD9EF06F0}" srcOrd="1" destOrd="0" presId="urn:microsoft.com/office/officeart/2005/8/layout/list1"/>
    <dgm:cxn modelId="{FA139B56-E611-AD4D-9C59-8EFC7073D769}" type="presParOf" srcId="{A0F9D5C7-638A-6640-9FA1-626126DBEE73}" destId="{57B82D48-913B-E444-9E60-3F35FDA4A73D}" srcOrd="1" destOrd="0" presId="urn:microsoft.com/office/officeart/2005/8/layout/list1"/>
    <dgm:cxn modelId="{A61C81BE-7D33-504F-827E-32248FABA3E4}" type="presParOf" srcId="{A0F9D5C7-638A-6640-9FA1-626126DBEE73}" destId="{D23AD161-DE4A-2447-A4CB-5CEE1745DBF4}" srcOrd="2" destOrd="0" presId="urn:microsoft.com/office/officeart/2005/8/layout/list1"/>
    <dgm:cxn modelId="{BA49D43E-9740-3A42-987A-C69364E59FEF}" type="presParOf" srcId="{A0F9D5C7-638A-6640-9FA1-626126DBEE73}" destId="{B3BC9FBD-6FEA-6642-BDE0-90796C7DFFFD}" srcOrd="3" destOrd="0" presId="urn:microsoft.com/office/officeart/2005/8/layout/list1"/>
    <dgm:cxn modelId="{A65F0171-A243-0A46-841B-01607FC393FC}" type="presParOf" srcId="{A0F9D5C7-638A-6640-9FA1-626126DBEE73}" destId="{3F59A90D-EB80-BB42-8BEB-D8B8236682DC}" srcOrd="4" destOrd="0" presId="urn:microsoft.com/office/officeart/2005/8/layout/list1"/>
    <dgm:cxn modelId="{67181724-C600-9F4C-8A75-4FBE64A79DBD}" type="presParOf" srcId="{3F59A90D-EB80-BB42-8BEB-D8B8236682DC}" destId="{91D063A8-8961-3F4B-8499-120E5DA474B3}" srcOrd="0" destOrd="0" presId="urn:microsoft.com/office/officeart/2005/8/layout/list1"/>
    <dgm:cxn modelId="{261134F3-4374-2C4C-9B53-40390C73C7A6}" type="presParOf" srcId="{3F59A90D-EB80-BB42-8BEB-D8B8236682DC}" destId="{0AD9B642-72BF-4547-97CF-201C7C4DA46D}" srcOrd="1" destOrd="0" presId="urn:microsoft.com/office/officeart/2005/8/layout/list1"/>
    <dgm:cxn modelId="{962312A7-94BD-AA49-894A-B10A710C2731}" type="presParOf" srcId="{A0F9D5C7-638A-6640-9FA1-626126DBEE73}" destId="{F52A2C63-CCE4-F74D-A5BD-55AA359BF977}" srcOrd="5" destOrd="0" presId="urn:microsoft.com/office/officeart/2005/8/layout/list1"/>
    <dgm:cxn modelId="{19879F70-ABAD-F64B-B0D2-6A45B69AC252}" type="presParOf" srcId="{A0F9D5C7-638A-6640-9FA1-626126DBEE73}" destId="{B25E0BDB-5FBC-9F4F-A55D-3370E5A01F9F}" srcOrd="6" destOrd="0" presId="urn:microsoft.com/office/officeart/2005/8/layout/list1"/>
    <dgm:cxn modelId="{7F797C0D-14C9-3247-9D9A-B6D2FA761679}" type="presParOf" srcId="{A0F9D5C7-638A-6640-9FA1-626126DBEE73}" destId="{F0EFC662-CE50-CE4D-84D3-CB832F4BF7E6}" srcOrd="7" destOrd="0" presId="urn:microsoft.com/office/officeart/2005/8/layout/list1"/>
    <dgm:cxn modelId="{0C691822-AC4A-B24B-95BC-763607517578}" type="presParOf" srcId="{A0F9D5C7-638A-6640-9FA1-626126DBEE73}" destId="{370ECF35-564B-3042-BF23-000594889C35}" srcOrd="8" destOrd="0" presId="urn:microsoft.com/office/officeart/2005/8/layout/list1"/>
    <dgm:cxn modelId="{C842C02B-2051-124F-85EF-F33DCA33F8D1}" type="presParOf" srcId="{370ECF35-564B-3042-BF23-000594889C35}" destId="{9BC1B2B2-B253-B249-9D16-4A7F324C2F7E}" srcOrd="0" destOrd="0" presId="urn:microsoft.com/office/officeart/2005/8/layout/list1"/>
    <dgm:cxn modelId="{4FE121FE-B20A-B84D-B0A9-0947FBD0EE3B}" type="presParOf" srcId="{370ECF35-564B-3042-BF23-000594889C35}" destId="{771C20D9-6131-354D-B091-59ECDCA10782}" srcOrd="1" destOrd="0" presId="urn:microsoft.com/office/officeart/2005/8/layout/list1"/>
    <dgm:cxn modelId="{FEBD7322-A81D-EC49-AF1A-EB8D228B0EC5}" type="presParOf" srcId="{A0F9D5C7-638A-6640-9FA1-626126DBEE73}" destId="{6C16752B-02BB-444D-9A73-098559B9C9FB}" srcOrd="9" destOrd="0" presId="urn:microsoft.com/office/officeart/2005/8/layout/list1"/>
    <dgm:cxn modelId="{DF2AE676-39D0-3B45-BB89-92969FAD5785}" type="presParOf" srcId="{A0F9D5C7-638A-6640-9FA1-626126DBEE73}" destId="{0F4A3776-CED3-D44C-9AF7-E3CB613E178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4470-A5F5-CC4C-B15E-759C6970D147}">
      <dsp:nvSpPr>
        <dsp:cNvPr id="0" name=""/>
        <dsp:cNvSpPr/>
      </dsp:nvSpPr>
      <dsp:spPr>
        <a:xfrm>
          <a:off x="0" y="695646"/>
          <a:ext cx="516574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Increasing Demand</a:t>
          </a:r>
        </a:p>
      </dsp:txBody>
      <dsp:txXfrm>
        <a:off x="38638" y="734284"/>
        <a:ext cx="5088464" cy="714229"/>
      </dsp:txXfrm>
    </dsp:sp>
    <dsp:sp modelId="{608E349B-31EB-1740-B4EF-41ADBEE93A0E}">
      <dsp:nvSpPr>
        <dsp:cNvPr id="0" name=""/>
        <dsp:cNvSpPr/>
      </dsp:nvSpPr>
      <dsp:spPr>
        <a:xfrm>
          <a:off x="0" y="1582191"/>
          <a:ext cx="516574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Equipment Aging/Upgrades</a:t>
          </a:r>
        </a:p>
      </dsp:txBody>
      <dsp:txXfrm>
        <a:off x="38638" y="1620829"/>
        <a:ext cx="5088464" cy="714229"/>
      </dsp:txXfrm>
    </dsp:sp>
    <dsp:sp modelId="{55D50B70-6C4A-9D45-B9C6-936445D799D7}">
      <dsp:nvSpPr>
        <dsp:cNvPr id="0" name=""/>
        <dsp:cNvSpPr/>
      </dsp:nvSpPr>
      <dsp:spPr>
        <a:xfrm>
          <a:off x="0" y="2468736"/>
          <a:ext cx="516574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Renewable Alignment</a:t>
          </a:r>
        </a:p>
      </dsp:txBody>
      <dsp:txXfrm>
        <a:off x="38638" y="2507374"/>
        <a:ext cx="5088464" cy="714229"/>
      </dsp:txXfrm>
    </dsp:sp>
    <dsp:sp modelId="{2CF69F8D-5948-784D-8967-70A3785065F9}">
      <dsp:nvSpPr>
        <dsp:cNvPr id="0" name=""/>
        <dsp:cNvSpPr/>
      </dsp:nvSpPr>
      <dsp:spPr>
        <a:xfrm>
          <a:off x="0" y="3355281"/>
          <a:ext cx="516574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Providing Grid Services</a:t>
          </a:r>
        </a:p>
      </dsp:txBody>
      <dsp:txXfrm>
        <a:off x="38638" y="3393919"/>
        <a:ext cx="5088464"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2FAD3-6FFC-0542-B7B8-71DD825A9E8A}">
      <dsp:nvSpPr>
        <dsp:cNvPr id="0" name=""/>
        <dsp:cNvSpPr/>
      </dsp:nvSpPr>
      <dsp:spPr>
        <a:xfrm>
          <a:off x="0" y="325684"/>
          <a:ext cx="8361282" cy="204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928" tIns="374904" rIns="648928"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Metering will be in a near constant cycle of looking for the next technology, evaluating those  technologies, planning for deploying these technologies, and cleaning up the aftermath of the deployment of </a:t>
          </a:r>
          <a:br>
            <a:rPr lang="en-US" altLang="en-US" sz="1500" kern="1200" dirty="0"/>
          </a:br>
          <a:r>
            <a:rPr lang="en-US" altLang="en-US" sz="1500" kern="1200" dirty="0"/>
            <a:t>these technologies.</a:t>
          </a:r>
        </a:p>
        <a:p>
          <a:pPr marL="114300" lvl="1" indent="-114300" algn="l" defTabSz="666750">
            <a:lnSpc>
              <a:spcPct val="90000"/>
            </a:lnSpc>
            <a:spcBef>
              <a:spcPct val="0"/>
            </a:spcBef>
            <a:spcAft>
              <a:spcPct val="15000"/>
            </a:spcAft>
            <a:buChar char="•"/>
          </a:pPr>
          <a:r>
            <a:rPr lang="en-US" altLang="en-US" sz="1500" kern="1200" dirty="0"/>
            <a:t>Metering will begin to run non-metering operational groups</a:t>
          </a:r>
        </a:p>
        <a:p>
          <a:pPr marL="114300" lvl="1" indent="-114300" algn="l" defTabSz="666750">
            <a:lnSpc>
              <a:spcPct val="90000"/>
            </a:lnSpc>
            <a:spcBef>
              <a:spcPct val="0"/>
            </a:spcBef>
            <a:spcAft>
              <a:spcPct val="15000"/>
            </a:spcAft>
            <a:buChar char="•"/>
          </a:pPr>
          <a:r>
            <a:rPr lang="en-US" altLang="en-US" sz="1500" kern="1200" dirty="0"/>
            <a:t>Each Utility must take a far more active role as part of checking, certifying, and rechecking the functionality of their meters.</a:t>
          </a:r>
        </a:p>
      </dsp:txBody>
      <dsp:txXfrm>
        <a:off x="0" y="325684"/>
        <a:ext cx="8361282" cy="2041200"/>
      </dsp:txXfrm>
    </dsp:sp>
    <dsp:sp modelId="{DADD13B1-E7EA-5940-8702-A06F10CE3DCC}">
      <dsp:nvSpPr>
        <dsp:cNvPr id="0" name=""/>
        <dsp:cNvSpPr/>
      </dsp:nvSpPr>
      <dsp:spPr>
        <a:xfrm>
          <a:off x="418064" y="30002"/>
          <a:ext cx="5852897"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26" tIns="0" rIns="221226"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solidFill>
                <a:schemeClr val="bg2"/>
              </a:solidFill>
            </a:rPr>
            <a:t>Metering and the Future of AMI</a:t>
          </a:r>
        </a:p>
      </dsp:txBody>
      <dsp:txXfrm>
        <a:off x="444003" y="55941"/>
        <a:ext cx="5801019"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469B1-C279-4F2D-B798-AAC1BCE6D3CA}">
      <dsp:nvSpPr>
        <dsp:cNvPr id="0" name=""/>
        <dsp:cNvSpPr/>
      </dsp:nvSpPr>
      <dsp:spPr>
        <a:xfrm>
          <a:off x="0" y="2162"/>
          <a:ext cx="8063066" cy="1096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9EFA6-AAD9-47B7-A8AC-9E1981FC10BE}">
      <dsp:nvSpPr>
        <dsp:cNvPr id="0" name=""/>
        <dsp:cNvSpPr/>
      </dsp:nvSpPr>
      <dsp:spPr>
        <a:xfrm>
          <a:off x="331588" y="248798"/>
          <a:ext cx="602888" cy="602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68C9E-6BE3-4111-83C5-3AE6B527DA16}">
      <dsp:nvSpPr>
        <dsp:cNvPr id="0" name=""/>
        <dsp:cNvSpPr/>
      </dsp:nvSpPr>
      <dsp:spPr>
        <a:xfrm>
          <a:off x="1266065" y="2162"/>
          <a:ext cx="6797000" cy="10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0" tIns="116010" rIns="116010" bIns="116010" numCol="1" spcCol="1270" anchor="ctr" anchorCtr="0">
          <a:noAutofit/>
        </a:bodyPr>
        <a:lstStyle/>
        <a:p>
          <a:pPr marL="0" lvl="0" indent="0" algn="l" defTabSz="800100">
            <a:lnSpc>
              <a:spcPct val="100000"/>
            </a:lnSpc>
            <a:spcBef>
              <a:spcPct val="0"/>
            </a:spcBef>
            <a:spcAft>
              <a:spcPct val="35000"/>
            </a:spcAft>
            <a:buNone/>
          </a:pPr>
          <a:r>
            <a:rPr lang="en-US" sz="1800" b="0" i="0" kern="1200"/>
            <a:t>In 2023, about 4.18 trillion kilowatthours (kWh) of electricity were generated at utility-scale electricity generation facilities in the United States.</a:t>
          </a:r>
          <a:endParaRPr lang="en-US" sz="1800" kern="1200"/>
        </a:p>
      </dsp:txBody>
      <dsp:txXfrm>
        <a:off x="1266065" y="2162"/>
        <a:ext cx="6797000" cy="1096160"/>
      </dsp:txXfrm>
    </dsp:sp>
    <dsp:sp modelId="{584DF4F9-4036-494A-B44A-25B5BE764402}">
      <dsp:nvSpPr>
        <dsp:cNvPr id="0" name=""/>
        <dsp:cNvSpPr/>
      </dsp:nvSpPr>
      <dsp:spPr>
        <a:xfrm>
          <a:off x="0" y="1372363"/>
          <a:ext cx="8063066" cy="1096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F4823-CF7B-4E65-BAA3-29B6BADB8461}">
      <dsp:nvSpPr>
        <dsp:cNvPr id="0" name=""/>
        <dsp:cNvSpPr/>
      </dsp:nvSpPr>
      <dsp:spPr>
        <a:xfrm>
          <a:off x="331588" y="1618999"/>
          <a:ext cx="602888" cy="602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D0B10C-885B-40AA-8A15-68C70EB1F3B4}">
      <dsp:nvSpPr>
        <dsp:cNvPr id="0" name=""/>
        <dsp:cNvSpPr/>
      </dsp:nvSpPr>
      <dsp:spPr>
        <a:xfrm>
          <a:off x="1266065" y="1372363"/>
          <a:ext cx="3628379" cy="10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0" tIns="116010" rIns="116010" bIns="116010" numCol="1" spcCol="1270" anchor="ctr" anchorCtr="0">
          <a:noAutofit/>
        </a:bodyPr>
        <a:lstStyle/>
        <a:p>
          <a:pPr marL="0" lvl="0" indent="0" algn="l" defTabSz="800100">
            <a:lnSpc>
              <a:spcPct val="100000"/>
            </a:lnSpc>
            <a:spcBef>
              <a:spcPct val="0"/>
            </a:spcBef>
            <a:spcAft>
              <a:spcPct val="35000"/>
            </a:spcAft>
            <a:buNone/>
          </a:pPr>
          <a:r>
            <a:rPr lang="en-US" sz="1800" b="0" i="0" kern="1200"/>
            <a:t>60.0% of this electricity generation was from fossil fuels—coal, natural gas, petroleum, and other gases. </a:t>
          </a:r>
          <a:endParaRPr lang="en-US" sz="1800" kern="1200"/>
        </a:p>
      </dsp:txBody>
      <dsp:txXfrm>
        <a:off x="1266065" y="1372363"/>
        <a:ext cx="3628379" cy="1096160"/>
      </dsp:txXfrm>
    </dsp:sp>
    <dsp:sp modelId="{78462258-49FB-42BF-B142-59295110EADF}">
      <dsp:nvSpPr>
        <dsp:cNvPr id="0" name=""/>
        <dsp:cNvSpPr/>
      </dsp:nvSpPr>
      <dsp:spPr>
        <a:xfrm>
          <a:off x="4894445" y="1372363"/>
          <a:ext cx="3168620" cy="10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0" tIns="116010" rIns="116010" bIns="116010" numCol="1" spcCol="1270" anchor="ctr" anchorCtr="0">
          <a:noAutofit/>
        </a:bodyPr>
        <a:lstStyle/>
        <a:p>
          <a:pPr marL="0" lvl="0" indent="0" algn="l" defTabSz="622300">
            <a:lnSpc>
              <a:spcPct val="100000"/>
            </a:lnSpc>
            <a:spcBef>
              <a:spcPct val="0"/>
            </a:spcBef>
            <a:spcAft>
              <a:spcPct val="35000"/>
            </a:spcAft>
            <a:buNone/>
          </a:pPr>
          <a:r>
            <a:rPr lang="en-US" sz="1400" b="0" i="0" kern="1200"/>
            <a:t>Natural Gas is 43.1%</a:t>
          </a:r>
          <a:endParaRPr lang="en-US" sz="1400" kern="1200"/>
        </a:p>
        <a:p>
          <a:pPr marL="0" lvl="0" indent="0" algn="l" defTabSz="622300">
            <a:lnSpc>
              <a:spcPct val="100000"/>
            </a:lnSpc>
            <a:spcBef>
              <a:spcPct val="0"/>
            </a:spcBef>
            <a:spcAft>
              <a:spcPct val="35000"/>
            </a:spcAft>
            <a:buNone/>
          </a:pPr>
          <a:r>
            <a:rPr lang="en-US" sz="1400" b="0" i="0" kern="1200"/>
            <a:t>Coal is 16.2%</a:t>
          </a:r>
          <a:endParaRPr lang="en-US" sz="1400" kern="1200"/>
        </a:p>
        <a:p>
          <a:pPr marL="0" lvl="0" indent="0" algn="l" defTabSz="622300">
            <a:lnSpc>
              <a:spcPct val="100000"/>
            </a:lnSpc>
            <a:spcBef>
              <a:spcPct val="0"/>
            </a:spcBef>
            <a:spcAft>
              <a:spcPct val="35000"/>
            </a:spcAft>
            <a:buNone/>
          </a:pPr>
          <a:r>
            <a:rPr lang="en-US" sz="1400" b="0" i="0" kern="1200"/>
            <a:t>Everything else 0.7%</a:t>
          </a:r>
          <a:endParaRPr lang="en-US" sz="1400" kern="1200"/>
        </a:p>
      </dsp:txBody>
      <dsp:txXfrm>
        <a:off x="4894445" y="1372363"/>
        <a:ext cx="3168620" cy="1096160"/>
      </dsp:txXfrm>
    </dsp:sp>
    <dsp:sp modelId="{4AD58B1E-ED37-4578-A47A-501347363FFD}">
      <dsp:nvSpPr>
        <dsp:cNvPr id="0" name=""/>
        <dsp:cNvSpPr/>
      </dsp:nvSpPr>
      <dsp:spPr>
        <a:xfrm>
          <a:off x="0" y="2742564"/>
          <a:ext cx="8063066" cy="1096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483EEC-A26E-4426-8735-E0AA3CDE15A4}">
      <dsp:nvSpPr>
        <dsp:cNvPr id="0" name=""/>
        <dsp:cNvSpPr/>
      </dsp:nvSpPr>
      <dsp:spPr>
        <a:xfrm>
          <a:off x="331588" y="2989200"/>
          <a:ext cx="602888" cy="602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5B5B6-F34C-493C-B36C-0B6201A91832}">
      <dsp:nvSpPr>
        <dsp:cNvPr id="0" name=""/>
        <dsp:cNvSpPr/>
      </dsp:nvSpPr>
      <dsp:spPr>
        <a:xfrm>
          <a:off x="1266065" y="2742564"/>
          <a:ext cx="6797000" cy="10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0" tIns="116010" rIns="116010" bIns="116010" numCol="1" spcCol="1270" anchor="ctr" anchorCtr="0">
          <a:noAutofit/>
        </a:bodyPr>
        <a:lstStyle/>
        <a:p>
          <a:pPr marL="0" lvl="0" indent="0" algn="l" defTabSz="800100">
            <a:lnSpc>
              <a:spcPct val="100000"/>
            </a:lnSpc>
            <a:spcBef>
              <a:spcPct val="0"/>
            </a:spcBef>
            <a:spcAft>
              <a:spcPct val="35000"/>
            </a:spcAft>
            <a:buNone/>
          </a:pPr>
          <a:r>
            <a:rPr lang="en-US" sz="1800" b="0" i="0" kern="1200"/>
            <a:t>18.6% was from nuclear energy</a:t>
          </a:r>
          <a:endParaRPr lang="en-US" sz="1800" kern="1200"/>
        </a:p>
      </dsp:txBody>
      <dsp:txXfrm>
        <a:off x="1266065" y="2742564"/>
        <a:ext cx="6797000" cy="1096160"/>
      </dsp:txXfrm>
    </dsp:sp>
    <dsp:sp modelId="{1BA61099-256A-45B7-8F9E-EB0D47EDF932}">
      <dsp:nvSpPr>
        <dsp:cNvPr id="0" name=""/>
        <dsp:cNvSpPr/>
      </dsp:nvSpPr>
      <dsp:spPr>
        <a:xfrm>
          <a:off x="0" y="4112764"/>
          <a:ext cx="8063066" cy="1096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71BED-3B57-4BC9-B511-C845C4E47506}">
      <dsp:nvSpPr>
        <dsp:cNvPr id="0" name=""/>
        <dsp:cNvSpPr/>
      </dsp:nvSpPr>
      <dsp:spPr>
        <a:xfrm>
          <a:off x="331588" y="4359400"/>
          <a:ext cx="602888" cy="602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1F2151-E527-439A-957D-1A480D722FB3}">
      <dsp:nvSpPr>
        <dsp:cNvPr id="0" name=""/>
        <dsp:cNvSpPr/>
      </dsp:nvSpPr>
      <dsp:spPr>
        <a:xfrm>
          <a:off x="1266065" y="4112764"/>
          <a:ext cx="3628379" cy="10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0" tIns="116010" rIns="116010" bIns="116010" numCol="1" spcCol="1270" anchor="ctr" anchorCtr="0">
          <a:noAutofit/>
        </a:bodyPr>
        <a:lstStyle/>
        <a:p>
          <a:pPr marL="0" lvl="0" indent="0" algn="l" defTabSz="800100">
            <a:lnSpc>
              <a:spcPct val="100000"/>
            </a:lnSpc>
            <a:spcBef>
              <a:spcPct val="0"/>
            </a:spcBef>
            <a:spcAft>
              <a:spcPct val="35000"/>
            </a:spcAft>
            <a:buNone/>
          </a:pPr>
          <a:r>
            <a:rPr lang="en-US" sz="1800" b="0" i="0" kern="1200"/>
            <a:t>21.4% was from renewable energy sources.</a:t>
          </a:r>
          <a:endParaRPr lang="en-US" sz="1800" kern="1200"/>
        </a:p>
      </dsp:txBody>
      <dsp:txXfrm>
        <a:off x="1266065" y="4112764"/>
        <a:ext cx="3628379" cy="1096160"/>
      </dsp:txXfrm>
    </dsp:sp>
    <dsp:sp modelId="{3AB25519-B2DB-40D9-90F5-07D23D8B53F0}">
      <dsp:nvSpPr>
        <dsp:cNvPr id="0" name=""/>
        <dsp:cNvSpPr/>
      </dsp:nvSpPr>
      <dsp:spPr>
        <a:xfrm>
          <a:off x="4894445" y="4112764"/>
          <a:ext cx="3168620" cy="10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0" tIns="116010" rIns="116010" bIns="116010" numCol="1" spcCol="1270" anchor="ctr" anchorCtr="0">
          <a:noAutofit/>
        </a:bodyPr>
        <a:lstStyle/>
        <a:p>
          <a:pPr marL="0" lvl="0" indent="0" algn="l" defTabSz="622300">
            <a:lnSpc>
              <a:spcPct val="100000"/>
            </a:lnSpc>
            <a:spcBef>
              <a:spcPct val="0"/>
            </a:spcBef>
            <a:spcAft>
              <a:spcPct val="35000"/>
            </a:spcAft>
            <a:buNone/>
          </a:pPr>
          <a:r>
            <a:rPr lang="en-US" sz="1400" b="0" i="0" kern="1200"/>
            <a:t>Wind 10.2%; Hydro 5.7%; Solar 3.9%; everything else 1.6%.</a:t>
          </a:r>
          <a:endParaRPr lang="en-US" sz="1400" kern="1200"/>
        </a:p>
      </dsp:txBody>
      <dsp:txXfrm>
        <a:off x="4894445" y="4112764"/>
        <a:ext cx="3168620" cy="109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CD45D-3E69-7A41-BBD9-36DB084ED2F9}">
      <dsp:nvSpPr>
        <dsp:cNvPr id="0" name=""/>
        <dsp:cNvSpPr/>
      </dsp:nvSpPr>
      <dsp:spPr>
        <a:xfrm>
          <a:off x="0" y="608767"/>
          <a:ext cx="4907623" cy="755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2"/>
              </a:solidFill>
            </a:rPr>
            <a:t>Without Energy Storage, renewables do not help us</a:t>
          </a:r>
        </a:p>
      </dsp:txBody>
      <dsp:txXfrm>
        <a:off x="36896" y="645663"/>
        <a:ext cx="4833831" cy="682028"/>
      </dsp:txXfrm>
    </dsp:sp>
    <dsp:sp modelId="{09BB8D68-199F-A54F-B2B3-3D72F2779193}">
      <dsp:nvSpPr>
        <dsp:cNvPr id="0" name=""/>
        <dsp:cNvSpPr/>
      </dsp:nvSpPr>
      <dsp:spPr>
        <a:xfrm>
          <a:off x="0" y="1419307"/>
          <a:ext cx="4907623" cy="755820"/>
        </a:xfrm>
        <a:prstGeom prst="roundRect">
          <a:avLst/>
        </a:prstGeom>
        <a:solidFill>
          <a:schemeClr val="accent2">
            <a:hueOff val="0"/>
            <a:satOff val="0"/>
            <a:lumOff val="2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2"/>
              </a:solidFill>
            </a:rPr>
            <a:t>Energy storage – capture of energy for use at a later time</a:t>
          </a:r>
        </a:p>
      </dsp:txBody>
      <dsp:txXfrm>
        <a:off x="36896" y="1456203"/>
        <a:ext cx="4833831" cy="682028"/>
      </dsp:txXfrm>
    </dsp:sp>
    <dsp:sp modelId="{E10E108A-0909-434C-92DF-1ACD885D6226}">
      <dsp:nvSpPr>
        <dsp:cNvPr id="0" name=""/>
        <dsp:cNvSpPr/>
      </dsp:nvSpPr>
      <dsp:spPr>
        <a:xfrm>
          <a:off x="0" y="2229847"/>
          <a:ext cx="4907623" cy="755820"/>
        </a:xfrm>
        <a:prstGeom prst="roundRect">
          <a:avLst/>
        </a:prstGeom>
        <a:solidFill>
          <a:schemeClr val="accent2">
            <a:hueOff val="0"/>
            <a:satOff val="0"/>
            <a:lumOff val="4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2"/>
              </a:solidFill>
            </a:rPr>
            <a:t>Types of energy storage</a:t>
          </a:r>
        </a:p>
      </dsp:txBody>
      <dsp:txXfrm>
        <a:off x="36896" y="2266743"/>
        <a:ext cx="4833831" cy="682028"/>
      </dsp:txXfrm>
    </dsp:sp>
    <dsp:sp modelId="{59913125-C95A-A24D-884E-916599D09EAF}">
      <dsp:nvSpPr>
        <dsp:cNvPr id="0" name=""/>
        <dsp:cNvSpPr/>
      </dsp:nvSpPr>
      <dsp:spPr>
        <a:xfrm>
          <a:off x="0" y="2985667"/>
          <a:ext cx="4907623"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1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Chemical reaction - Batteries</a:t>
          </a:r>
        </a:p>
        <a:p>
          <a:pPr marL="114300" lvl="1" indent="-114300" algn="l" defTabSz="666750">
            <a:lnSpc>
              <a:spcPct val="90000"/>
            </a:lnSpc>
            <a:spcBef>
              <a:spcPct val="0"/>
            </a:spcBef>
            <a:spcAft>
              <a:spcPct val="20000"/>
            </a:spcAft>
            <a:buChar char="•"/>
          </a:pPr>
          <a:r>
            <a:rPr lang="en-US" sz="1500" kern="1200"/>
            <a:t>Mechanical reaction – Hydro/Reservoir</a:t>
          </a:r>
        </a:p>
        <a:p>
          <a:pPr marL="114300" lvl="1" indent="-114300" algn="l" defTabSz="666750">
            <a:lnSpc>
              <a:spcPct val="90000"/>
            </a:lnSpc>
            <a:spcBef>
              <a:spcPct val="0"/>
            </a:spcBef>
            <a:spcAft>
              <a:spcPct val="20000"/>
            </a:spcAft>
            <a:buChar char="•"/>
          </a:pPr>
          <a:r>
            <a:rPr lang="en-US" sz="1500" kern="1200"/>
            <a:t>Electricity – Capacitors</a:t>
          </a:r>
        </a:p>
        <a:p>
          <a:pPr marL="114300" lvl="1" indent="-114300" algn="l" defTabSz="666750">
            <a:lnSpc>
              <a:spcPct val="90000"/>
            </a:lnSpc>
            <a:spcBef>
              <a:spcPct val="0"/>
            </a:spcBef>
            <a:spcAft>
              <a:spcPct val="20000"/>
            </a:spcAft>
            <a:buChar char="•"/>
          </a:pPr>
          <a:r>
            <a:rPr lang="en-US" sz="1500" kern="1200" dirty="0"/>
            <a:t>There are many ways to store energy – Coal, Oil, Wood are all ways to store energy</a:t>
          </a:r>
        </a:p>
      </dsp:txBody>
      <dsp:txXfrm>
        <a:off x="0" y="2985667"/>
        <a:ext cx="4907623" cy="1238895"/>
      </dsp:txXfrm>
    </dsp:sp>
    <dsp:sp modelId="{C8BD00ED-B7FE-AE4E-957B-9142AA4A215A}">
      <dsp:nvSpPr>
        <dsp:cNvPr id="0" name=""/>
        <dsp:cNvSpPr/>
      </dsp:nvSpPr>
      <dsp:spPr>
        <a:xfrm>
          <a:off x="0" y="4224562"/>
          <a:ext cx="4907623" cy="755820"/>
        </a:xfrm>
        <a:prstGeom prst="roundRect">
          <a:avLst/>
        </a:prstGeom>
        <a:solidFill>
          <a:schemeClr val="accent2">
            <a:hueOff val="0"/>
            <a:satOff val="0"/>
            <a:lumOff val="6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bg2"/>
              </a:solidFill>
            </a:rPr>
            <a:t>The key is to store in ways that are easy to use at a future date and are as efficient as possible</a:t>
          </a:r>
        </a:p>
      </dsp:txBody>
      <dsp:txXfrm>
        <a:off x="36896" y="4261458"/>
        <a:ext cx="4833831" cy="68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D8F1B-A056-C747-832B-658DB89F2285}">
      <dsp:nvSpPr>
        <dsp:cNvPr id="0" name=""/>
        <dsp:cNvSpPr/>
      </dsp:nvSpPr>
      <dsp:spPr>
        <a:xfrm>
          <a:off x="0" y="31851"/>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2"/>
              </a:solidFill>
            </a:rPr>
            <a:t>DER’s may have the largest effect on a small utility in the immediate future.</a:t>
          </a:r>
        </a:p>
      </dsp:txBody>
      <dsp:txXfrm>
        <a:off x="42722" y="74573"/>
        <a:ext cx="7801256" cy="789716"/>
      </dsp:txXfrm>
    </dsp:sp>
    <dsp:sp modelId="{21D70F4C-4F3A-AC4D-89E3-12F7E03FAAB3}">
      <dsp:nvSpPr>
        <dsp:cNvPr id="0" name=""/>
        <dsp:cNvSpPr/>
      </dsp:nvSpPr>
      <dsp:spPr>
        <a:xfrm>
          <a:off x="0" y="907011"/>
          <a:ext cx="7886700"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Not under your control</a:t>
          </a:r>
        </a:p>
        <a:p>
          <a:pPr marL="171450" lvl="1" indent="-171450" algn="l" defTabSz="755650">
            <a:lnSpc>
              <a:spcPct val="90000"/>
            </a:lnSpc>
            <a:spcBef>
              <a:spcPct val="0"/>
            </a:spcBef>
            <a:spcAft>
              <a:spcPct val="20000"/>
            </a:spcAft>
            <a:buChar char="•"/>
          </a:pPr>
          <a:r>
            <a:rPr lang="en-US" sz="1700" kern="1200"/>
            <a:t>Not a part of your grid planning</a:t>
          </a:r>
        </a:p>
        <a:p>
          <a:pPr marL="171450" lvl="1" indent="-171450" algn="l" defTabSz="755650">
            <a:lnSpc>
              <a:spcPct val="90000"/>
            </a:lnSpc>
            <a:spcBef>
              <a:spcPct val="0"/>
            </a:spcBef>
            <a:spcAft>
              <a:spcPct val="20000"/>
            </a:spcAft>
            <a:buChar char="•"/>
          </a:pPr>
          <a:r>
            <a:rPr lang="en-US" sz="1700" kern="1200"/>
            <a:t>But the Utility must include this into their grid management without knowing when or if this DER may come on or off-line</a:t>
          </a:r>
        </a:p>
      </dsp:txBody>
      <dsp:txXfrm>
        <a:off x="0" y="907011"/>
        <a:ext cx="7886700" cy="1115730"/>
      </dsp:txXfrm>
    </dsp:sp>
    <dsp:sp modelId="{01798473-3056-F045-94D1-BA2A86E2A86B}">
      <dsp:nvSpPr>
        <dsp:cNvPr id="0" name=""/>
        <dsp:cNvSpPr/>
      </dsp:nvSpPr>
      <dsp:spPr>
        <a:xfrm>
          <a:off x="0" y="2022741"/>
          <a:ext cx="78867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2"/>
              </a:solidFill>
            </a:rPr>
            <a:t>Energy storage and Renewables</a:t>
          </a:r>
        </a:p>
      </dsp:txBody>
      <dsp:txXfrm>
        <a:off x="42722" y="2065463"/>
        <a:ext cx="7801256" cy="789716"/>
      </dsp:txXfrm>
    </dsp:sp>
    <dsp:sp modelId="{B90DE85D-906E-954D-A124-69E6DBFFFB45}">
      <dsp:nvSpPr>
        <dsp:cNvPr id="0" name=""/>
        <dsp:cNvSpPr/>
      </dsp:nvSpPr>
      <dsp:spPr>
        <a:xfrm>
          <a:off x="0" y="2897901"/>
          <a:ext cx="78867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Smaller Utilities can begin to generate more power locally</a:t>
          </a:r>
        </a:p>
        <a:p>
          <a:pPr marL="171450" lvl="1" indent="-171450" algn="l" defTabSz="755650">
            <a:lnSpc>
              <a:spcPct val="90000"/>
            </a:lnSpc>
            <a:spcBef>
              <a:spcPct val="0"/>
            </a:spcBef>
            <a:spcAft>
              <a:spcPct val="20000"/>
            </a:spcAft>
            <a:buChar char="•"/>
          </a:pPr>
          <a:r>
            <a:rPr lang="en-US" sz="1700" kern="1200"/>
            <a:t>If the same utility implements energy storage this can become even more lucrative</a:t>
          </a:r>
        </a:p>
        <a:p>
          <a:pPr marL="171450" lvl="1" indent="-171450" algn="l" defTabSz="755650">
            <a:lnSpc>
              <a:spcPct val="90000"/>
            </a:lnSpc>
            <a:spcBef>
              <a:spcPct val="0"/>
            </a:spcBef>
            <a:spcAft>
              <a:spcPct val="20000"/>
            </a:spcAft>
            <a:buChar char="•"/>
          </a:pPr>
          <a:r>
            <a:rPr lang="en-US" sz="1700" kern="1200"/>
            <a:t>Inter-Tie Metering and meter testing starts to become more important</a:t>
          </a:r>
        </a:p>
        <a:p>
          <a:pPr marL="171450" lvl="1" indent="-171450" algn="l" defTabSz="755650">
            <a:lnSpc>
              <a:spcPct val="90000"/>
            </a:lnSpc>
            <a:spcBef>
              <a:spcPct val="0"/>
            </a:spcBef>
            <a:spcAft>
              <a:spcPct val="20000"/>
            </a:spcAft>
            <a:buChar char="•"/>
          </a:pPr>
          <a:r>
            <a:rPr lang="en-US" sz="1700" kern="1200"/>
            <a:t>Utilities have the option to provide equipment for local generation on homes or community generation (e.g. solar on residential homes; solar farm on a community’s open space or even a wind turbine; batteries in homes for charging electric vehicles and accepting power from EV’s) </a:t>
          </a:r>
        </a:p>
      </dsp:txBody>
      <dsp:txXfrm>
        <a:off x="0" y="2897901"/>
        <a:ext cx="7886700" cy="1912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5E20B-3215-F542-B5B7-D7524FEB77BC}">
      <dsp:nvSpPr>
        <dsp:cNvPr id="0" name=""/>
        <dsp:cNvSpPr/>
      </dsp:nvSpPr>
      <dsp:spPr>
        <a:xfrm>
          <a:off x="0" y="59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E730C-3C35-DD4F-AB6B-9293C968A6EF}">
      <dsp:nvSpPr>
        <dsp:cNvPr id="0" name=""/>
        <dsp:cNvSpPr/>
      </dsp:nvSpPr>
      <dsp:spPr>
        <a:xfrm>
          <a:off x="0" y="591"/>
          <a:ext cx="7886700" cy="9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Large Industrial DER’s</a:t>
          </a:r>
        </a:p>
      </dsp:txBody>
      <dsp:txXfrm>
        <a:off x="0" y="591"/>
        <a:ext cx="7886700" cy="968250"/>
      </dsp:txXfrm>
    </dsp:sp>
    <dsp:sp modelId="{30E159A3-9E83-1C4D-B84F-AB989AA581A0}">
      <dsp:nvSpPr>
        <dsp:cNvPr id="0" name=""/>
        <dsp:cNvSpPr/>
      </dsp:nvSpPr>
      <dsp:spPr>
        <a:xfrm>
          <a:off x="0" y="96884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65CEA-181D-5D4A-9B9A-BABACC2C6322}">
      <dsp:nvSpPr>
        <dsp:cNvPr id="0" name=""/>
        <dsp:cNvSpPr/>
      </dsp:nvSpPr>
      <dsp:spPr>
        <a:xfrm>
          <a:off x="0" y="968841"/>
          <a:ext cx="7886700" cy="9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Large Commercial DER’s</a:t>
          </a:r>
        </a:p>
      </dsp:txBody>
      <dsp:txXfrm>
        <a:off x="0" y="968841"/>
        <a:ext cx="7886700" cy="968250"/>
      </dsp:txXfrm>
    </dsp:sp>
    <dsp:sp modelId="{033B4A8F-9B99-6F4E-8715-96F902D6D7D8}">
      <dsp:nvSpPr>
        <dsp:cNvPr id="0" name=""/>
        <dsp:cNvSpPr/>
      </dsp:nvSpPr>
      <dsp:spPr>
        <a:xfrm>
          <a:off x="0" y="193709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D51A0-50E8-A141-A9ED-7E16835FC5A8}">
      <dsp:nvSpPr>
        <dsp:cNvPr id="0" name=""/>
        <dsp:cNvSpPr/>
      </dsp:nvSpPr>
      <dsp:spPr>
        <a:xfrm>
          <a:off x="0" y="1937091"/>
          <a:ext cx="7886700" cy="9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Large Community Der’s</a:t>
          </a:r>
        </a:p>
      </dsp:txBody>
      <dsp:txXfrm>
        <a:off x="0" y="1937091"/>
        <a:ext cx="7886700" cy="968250"/>
      </dsp:txXfrm>
    </dsp:sp>
    <dsp:sp modelId="{A67A2221-8158-8840-8156-39CB6504974B}">
      <dsp:nvSpPr>
        <dsp:cNvPr id="0" name=""/>
        <dsp:cNvSpPr/>
      </dsp:nvSpPr>
      <dsp:spPr>
        <a:xfrm>
          <a:off x="0" y="290534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88253-345D-4E49-844D-51EC235735EF}">
      <dsp:nvSpPr>
        <dsp:cNvPr id="0" name=""/>
        <dsp:cNvSpPr/>
      </dsp:nvSpPr>
      <dsp:spPr>
        <a:xfrm>
          <a:off x="0" y="2905341"/>
          <a:ext cx="7886700" cy="9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DC Metering requests</a:t>
          </a:r>
        </a:p>
      </dsp:txBody>
      <dsp:txXfrm>
        <a:off x="0" y="2905341"/>
        <a:ext cx="7886700" cy="968250"/>
      </dsp:txXfrm>
    </dsp:sp>
    <dsp:sp modelId="{FB6B82AA-F6C7-A84B-9C8B-5279A91AD57B}">
      <dsp:nvSpPr>
        <dsp:cNvPr id="0" name=""/>
        <dsp:cNvSpPr/>
      </dsp:nvSpPr>
      <dsp:spPr>
        <a:xfrm>
          <a:off x="0" y="387359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959E5-0D38-7D44-9173-2AFECE5CE5E3}">
      <dsp:nvSpPr>
        <dsp:cNvPr id="0" name=""/>
        <dsp:cNvSpPr/>
      </dsp:nvSpPr>
      <dsp:spPr>
        <a:xfrm>
          <a:off x="0" y="3873591"/>
          <a:ext cx="7886700" cy="9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Batteries on Vehicle Charging Facilities</a:t>
          </a:r>
        </a:p>
      </dsp:txBody>
      <dsp:txXfrm>
        <a:off x="0" y="3873591"/>
        <a:ext cx="7886700" cy="968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F8B5-1B23-4821-B12F-448D795B6354}">
      <dsp:nvSpPr>
        <dsp:cNvPr id="0" name=""/>
        <dsp:cNvSpPr/>
      </dsp:nvSpPr>
      <dsp:spPr>
        <a:xfrm>
          <a:off x="812830" y="816612"/>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11199-0BAE-4293-A507-E8FB8DD66E40}">
      <dsp:nvSpPr>
        <dsp:cNvPr id="0" name=""/>
        <dsp:cNvSpPr/>
      </dsp:nvSpPr>
      <dsp:spPr>
        <a:xfrm>
          <a:off x="317830" y="1904627"/>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Benefits of AMI and where we are starting from</a:t>
          </a:r>
        </a:p>
      </dsp:txBody>
      <dsp:txXfrm>
        <a:off x="317830" y="1904627"/>
        <a:ext cx="1800000" cy="765000"/>
      </dsp:txXfrm>
    </dsp:sp>
    <dsp:sp modelId="{20C786FC-1724-4995-B910-FC83731D5FC2}">
      <dsp:nvSpPr>
        <dsp:cNvPr id="0" name=""/>
        <dsp:cNvSpPr/>
      </dsp:nvSpPr>
      <dsp:spPr>
        <a:xfrm>
          <a:off x="2927830" y="816612"/>
          <a:ext cx="810000" cy="81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4CC7D-84FC-44A1-83CA-11F507671B15}">
      <dsp:nvSpPr>
        <dsp:cNvPr id="0" name=""/>
        <dsp:cNvSpPr/>
      </dsp:nvSpPr>
      <dsp:spPr>
        <a:xfrm>
          <a:off x="2432830" y="1904627"/>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Overview of technologies</a:t>
          </a:r>
        </a:p>
      </dsp:txBody>
      <dsp:txXfrm>
        <a:off x="2432830" y="1904627"/>
        <a:ext cx="1800000" cy="765000"/>
      </dsp:txXfrm>
    </dsp:sp>
    <dsp:sp modelId="{CDDECA40-82B1-40D3-B40D-066557E7D540}">
      <dsp:nvSpPr>
        <dsp:cNvPr id="0" name=""/>
        <dsp:cNvSpPr/>
      </dsp:nvSpPr>
      <dsp:spPr>
        <a:xfrm>
          <a:off x="5042830" y="816612"/>
          <a:ext cx="810000" cy="81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B569E-2F9E-4314-9481-A171B66742B6}">
      <dsp:nvSpPr>
        <dsp:cNvPr id="0" name=""/>
        <dsp:cNvSpPr/>
      </dsp:nvSpPr>
      <dsp:spPr>
        <a:xfrm>
          <a:off x="4547830" y="1904627"/>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Challenges</a:t>
          </a:r>
        </a:p>
      </dsp:txBody>
      <dsp:txXfrm>
        <a:off x="4547830" y="1904627"/>
        <a:ext cx="1800000" cy="765000"/>
      </dsp:txXfrm>
    </dsp:sp>
    <dsp:sp modelId="{A4BF7C31-1323-4280-AFE3-68D80E23159D}">
      <dsp:nvSpPr>
        <dsp:cNvPr id="0" name=""/>
        <dsp:cNvSpPr/>
      </dsp:nvSpPr>
      <dsp:spPr>
        <a:xfrm>
          <a:off x="7157830" y="816612"/>
          <a:ext cx="810000" cy="81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12F5E-3693-4A40-A28B-8A2E48590210}">
      <dsp:nvSpPr>
        <dsp:cNvPr id="0" name=""/>
        <dsp:cNvSpPr/>
      </dsp:nvSpPr>
      <dsp:spPr>
        <a:xfrm>
          <a:off x="6662830" y="1904627"/>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AMI 2.0</a:t>
          </a:r>
        </a:p>
      </dsp:txBody>
      <dsp:txXfrm>
        <a:off x="6662830" y="1904627"/>
        <a:ext cx="1800000" cy="765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7F93-32D5-462F-B6CF-55CB630FCB7C}">
      <dsp:nvSpPr>
        <dsp:cNvPr id="0" name=""/>
        <dsp:cNvSpPr/>
      </dsp:nvSpPr>
      <dsp:spPr>
        <a:xfrm>
          <a:off x="0" y="783623"/>
          <a:ext cx="8229600" cy="1446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24F7F-FF6D-441F-AA7E-4A43A62C73DF}">
      <dsp:nvSpPr>
        <dsp:cNvPr id="0" name=""/>
        <dsp:cNvSpPr/>
      </dsp:nvSpPr>
      <dsp:spPr>
        <a:xfrm>
          <a:off x="437623" y="1109129"/>
          <a:ext cx="795679" cy="7956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73623-AC97-42E0-8BA7-7C7BA62830B9}">
      <dsp:nvSpPr>
        <dsp:cNvPr id="0" name=""/>
        <dsp:cNvSpPr/>
      </dsp:nvSpPr>
      <dsp:spPr>
        <a:xfrm>
          <a:off x="1670926" y="783623"/>
          <a:ext cx="6558673" cy="1446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08" tIns="153108" rIns="153108" bIns="153108" numCol="1" spcCol="1270" anchor="ctr" anchorCtr="0">
          <a:noAutofit/>
        </a:bodyPr>
        <a:lstStyle/>
        <a:p>
          <a:pPr marL="0" lvl="0" indent="0" algn="l" defTabSz="755650">
            <a:lnSpc>
              <a:spcPct val="100000"/>
            </a:lnSpc>
            <a:spcBef>
              <a:spcPct val="0"/>
            </a:spcBef>
            <a:spcAft>
              <a:spcPct val="35000"/>
            </a:spcAft>
            <a:buNone/>
          </a:pPr>
          <a:r>
            <a:rPr lang="en-US" sz="1700" kern="1200" dirty="0"/>
            <a:t>Most AMI deployments utilize third party contractors to handle the residential and some self contained non-2S services.  The balance is typically handled by the meter service department of the utility.</a:t>
          </a:r>
        </a:p>
      </dsp:txBody>
      <dsp:txXfrm>
        <a:off x="1670926" y="783623"/>
        <a:ext cx="6558673" cy="1446690"/>
      </dsp:txXfrm>
    </dsp:sp>
    <dsp:sp modelId="{AA7A9B1F-AED9-4863-B91C-4DDD4A3D466F}">
      <dsp:nvSpPr>
        <dsp:cNvPr id="0" name=""/>
        <dsp:cNvSpPr/>
      </dsp:nvSpPr>
      <dsp:spPr>
        <a:xfrm>
          <a:off x="0" y="2591986"/>
          <a:ext cx="8229600" cy="1446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35E79-2B7A-4500-B3E6-1A2BA45C85F7}">
      <dsp:nvSpPr>
        <dsp:cNvPr id="0" name=""/>
        <dsp:cNvSpPr/>
      </dsp:nvSpPr>
      <dsp:spPr>
        <a:xfrm>
          <a:off x="437623" y="2917491"/>
          <a:ext cx="795679" cy="7956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86634-FD87-4027-BA9F-1F71AB576E51}">
      <dsp:nvSpPr>
        <dsp:cNvPr id="0" name=""/>
        <dsp:cNvSpPr/>
      </dsp:nvSpPr>
      <dsp:spPr>
        <a:xfrm>
          <a:off x="1670926" y="2591986"/>
          <a:ext cx="6558673" cy="1446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08" tIns="153108" rIns="153108" bIns="153108" numCol="1" spcCol="1270" anchor="ctr" anchorCtr="0">
          <a:noAutofit/>
        </a:bodyPr>
        <a:lstStyle/>
        <a:p>
          <a:pPr marL="0" lvl="0" indent="0" algn="l" defTabSz="755650">
            <a:lnSpc>
              <a:spcPct val="100000"/>
            </a:lnSpc>
            <a:spcBef>
              <a:spcPct val="0"/>
            </a:spcBef>
            <a:spcAft>
              <a:spcPct val="35000"/>
            </a:spcAft>
            <a:buNone/>
          </a:pPr>
          <a:r>
            <a:rPr lang="en-US" sz="1700" kern="1200"/>
            <a:t>As these services are evaluated for new metering technology, issues are being found at some accounts.  These issues represent revenue losses due to inappropriate metering schemes or partially failed metering components (e.g. transformers, electronic components).</a:t>
          </a:r>
        </a:p>
      </dsp:txBody>
      <dsp:txXfrm>
        <a:off x="1670926" y="2591986"/>
        <a:ext cx="6558673" cy="14466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92F52-B792-4791-A45B-82613368F54B}">
      <dsp:nvSpPr>
        <dsp:cNvPr id="0" name=""/>
        <dsp:cNvSpPr/>
      </dsp:nvSpPr>
      <dsp:spPr>
        <a:xfrm>
          <a:off x="0" y="0"/>
          <a:ext cx="7548342" cy="10910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12013-BDFE-42F1-A4C6-282B432C9658}">
      <dsp:nvSpPr>
        <dsp:cNvPr id="0" name=""/>
        <dsp:cNvSpPr/>
      </dsp:nvSpPr>
      <dsp:spPr>
        <a:xfrm>
          <a:off x="330040" y="245951"/>
          <a:ext cx="600074" cy="6000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980131-DDDF-4129-AA11-761DBC410B98}">
      <dsp:nvSpPr>
        <dsp:cNvPr id="0" name=""/>
        <dsp:cNvSpPr/>
      </dsp:nvSpPr>
      <dsp:spPr>
        <a:xfrm>
          <a:off x="1260155" y="466"/>
          <a:ext cx="6288186" cy="109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69" tIns="115469" rIns="115469" bIns="115469" numCol="1" spcCol="1270" anchor="ctr" anchorCtr="0">
          <a:noAutofit/>
        </a:bodyPr>
        <a:lstStyle/>
        <a:p>
          <a:pPr marL="0" lvl="0" indent="0" algn="l" defTabSz="800100">
            <a:lnSpc>
              <a:spcPct val="100000"/>
            </a:lnSpc>
            <a:spcBef>
              <a:spcPct val="0"/>
            </a:spcBef>
            <a:spcAft>
              <a:spcPct val="35000"/>
            </a:spcAft>
            <a:buNone/>
          </a:pPr>
          <a:r>
            <a:rPr lang="en-US" sz="1800" kern="1200"/>
            <a:t>This will bring a range of challenges for meter departments requiring them to understand a broad array of technologies.</a:t>
          </a:r>
        </a:p>
      </dsp:txBody>
      <dsp:txXfrm>
        <a:off x="1260155" y="466"/>
        <a:ext cx="6288186" cy="1091044"/>
      </dsp:txXfrm>
    </dsp:sp>
    <dsp:sp modelId="{27203E66-6223-4FAD-9BE8-1C0956FFF5AF}">
      <dsp:nvSpPr>
        <dsp:cNvPr id="0" name=""/>
        <dsp:cNvSpPr/>
      </dsp:nvSpPr>
      <dsp:spPr>
        <a:xfrm>
          <a:off x="0" y="1364271"/>
          <a:ext cx="7548342" cy="10910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9EC2C-3932-41E3-B934-24E1BBEE6671}">
      <dsp:nvSpPr>
        <dsp:cNvPr id="0" name=""/>
        <dsp:cNvSpPr/>
      </dsp:nvSpPr>
      <dsp:spPr>
        <a:xfrm>
          <a:off x="330040" y="1609756"/>
          <a:ext cx="600074" cy="6000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1DE214-070F-42AD-84D2-6117170972E3}">
      <dsp:nvSpPr>
        <dsp:cNvPr id="0" name=""/>
        <dsp:cNvSpPr/>
      </dsp:nvSpPr>
      <dsp:spPr>
        <a:xfrm>
          <a:off x="1260155" y="1364271"/>
          <a:ext cx="6288186" cy="109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69" tIns="115469" rIns="115469" bIns="115469" numCol="1" spcCol="1270" anchor="ctr" anchorCtr="0">
          <a:noAutofit/>
        </a:bodyPr>
        <a:lstStyle/>
        <a:p>
          <a:pPr marL="0" lvl="0" indent="0" algn="l" defTabSz="800100">
            <a:lnSpc>
              <a:spcPct val="100000"/>
            </a:lnSpc>
            <a:spcBef>
              <a:spcPct val="0"/>
            </a:spcBef>
            <a:spcAft>
              <a:spcPct val="35000"/>
            </a:spcAft>
            <a:buNone/>
          </a:pPr>
          <a:r>
            <a:rPr lang="en-US" sz="1800" kern="1200" dirty="0"/>
            <a:t>Meter department staffs are envisioned to have less work with AMI but often it is just the opposite.</a:t>
          </a:r>
        </a:p>
      </dsp:txBody>
      <dsp:txXfrm>
        <a:off x="1260155" y="1364271"/>
        <a:ext cx="6288186" cy="1091044"/>
      </dsp:txXfrm>
    </dsp:sp>
    <dsp:sp modelId="{B94A337E-15FB-43D5-9AA3-A77255304A94}">
      <dsp:nvSpPr>
        <dsp:cNvPr id="0" name=""/>
        <dsp:cNvSpPr/>
      </dsp:nvSpPr>
      <dsp:spPr>
        <a:xfrm>
          <a:off x="0" y="2728076"/>
          <a:ext cx="7548342" cy="10910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7D9EA-BD2E-413C-8EF5-B32D108C1108}">
      <dsp:nvSpPr>
        <dsp:cNvPr id="0" name=""/>
        <dsp:cNvSpPr/>
      </dsp:nvSpPr>
      <dsp:spPr>
        <a:xfrm>
          <a:off x="330040" y="2973561"/>
          <a:ext cx="600074" cy="6000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33758A-01C4-4EBF-9F48-B5C308F760C7}">
      <dsp:nvSpPr>
        <dsp:cNvPr id="0" name=""/>
        <dsp:cNvSpPr/>
      </dsp:nvSpPr>
      <dsp:spPr>
        <a:xfrm>
          <a:off x="1260155" y="2728076"/>
          <a:ext cx="6288186" cy="109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69" tIns="115469" rIns="115469" bIns="115469" numCol="1" spcCol="1270" anchor="ctr" anchorCtr="0">
          <a:noAutofit/>
        </a:bodyPr>
        <a:lstStyle/>
        <a:p>
          <a:pPr marL="0" lvl="0" indent="0" algn="l" defTabSz="800100">
            <a:lnSpc>
              <a:spcPct val="100000"/>
            </a:lnSpc>
            <a:spcBef>
              <a:spcPct val="0"/>
            </a:spcBef>
            <a:spcAft>
              <a:spcPct val="35000"/>
            </a:spcAft>
            <a:buNone/>
          </a:pPr>
          <a:r>
            <a:rPr lang="en-US" sz="1800" kern="1200"/>
            <a:t>It will be even more important to ensure operations at C&amp;I customers as they will become energy generators as well as consumers.</a:t>
          </a:r>
        </a:p>
      </dsp:txBody>
      <dsp:txXfrm>
        <a:off x="1260155" y="2728076"/>
        <a:ext cx="6288186" cy="10910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AD161-DE4A-2447-A4CB-5CEE1745DBF4}">
      <dsp:nvSpPr>
        <dsp:cNvPr id="0" name=""/>
        <dsp:cNvSpPr/>
      </dsp:nvSpPr>
      <dsp:spPr>
        <a:xfrm>
          <a:off x="0" y="202190"/>
          <a:ext cx="8195871"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6091" tIns="208280" rIns="6360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Far more information than just accurate energy usage</a:t>
          </a:r>
        </a:p>
        <a:p>
          <a:pPr marL="171450" lvl="1" indent="-171450" algn="l" defTabSz="711200">
            <a:lnSpc>
              <a:spcPct val="90000"/>
            </a:lnSpc>
            <a:spcBef>
              <a:spcPct val="0"/>
            </a:spcBef>
            <a:spcAft>
              <a:spcPct val="15000"/>
            </a:spcAft>
            <a:buChar char="•"/>
          </a:pPr>
          <a:r>
            <a:rPr lang="en-US" sz="1600" kern="1200" dirty="0"/>
            <a:t>Fewer but more complicated field visits</a:t>
          </a:r>
        </a:p>
        <a:p>
          <a:pPr marL="171450" lvl="1" indent="-171450" algn="l" defTabSz="711200">
            <a:lnSpc>
              <a:spcPct val="90000"/>
            </a:lnSpc>
            <a:spcBef>
              <a:spcPct val="0"/>
            </a:spcBef>
            <a:spcAft>
              <a:spcPct val="15000"/>
            </a:spcAft>
            <a:buChar char="•"/>
          </a:pPr>
          <a:r>
            <a:rPr lang="en-US" sz="1600" kern="1200" dirty="0"/>
            <a:t>Allows Meter Services to focus field resources on Transformer Rated Services</a:t>
          </a:r>
        </a:p>
      </dsp:txBody>
      <dsp:txXfrm>
        <a:off x="0" y="202190"/>
        <a:ext cx="8195871" cy="1071000"/>
      </dsp:txXfrm>
    </dsp:sp>
    <dsp:sp modelId="{C291F477-4419-FE47-8C82-A3CAD9EF06F0}">
      <dsp:nvSpPr>
        <dsp:cNvPr id="0" name=""/>
        <dsp:cNvSpPr/>
      </dsp:nvSpPr>
      <dsp:spPr>
        <a:xfrm>
          <a:off x="409793" y="54590"/>
          <a:ext cx="5737109" cy="295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Benefits of AMI</a:t>
          </a:r>
        </a:p>
      </dsp:txBody>
      <dsp:txXfrm>
        <a:off x="424203" y="69000"/>
        <a:ext cx="5708289" cy="266379"/>
      </dsp:txXfrm>
    </dsp:sp>
    <dsp:sp modelId="{B25E0BDB-5FBC-9F4F-A55D-3370E5A01F9F}">
      <dsp:nvSpPr>
        <dsp:cNvPr id="0" name=""/>
        <dsp:cNvSpPr/>
      </dsp:nvSpPr>
      <dsp:spPr>
        <a:xfrm>
          <a:off x="0" y="1474790"/>
          <a:ext cx="8195871" cy="1039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6091" tIns="208280" rIns="6360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Meters are more complex with increased points of failure</a:t>
          </a:r>
        </a:p>
        <a:p>
          <a:pPr marL="171450" lvl="1" indent="-171450" algn="l" defTabSz="711200">
            <a:lnSpc>
              <a:spcPct val="90000"/>
            </a:lnSpc>
            <a:spcBef>
              <a:spcPct val="0"/>
            </a:spcBef>
            <a:spcAft>
              <a:spcPct val="15000"/>
            </a:spcAft>
            <a:buChar char="•"/>
          </a:pPr>
          <a:r>
            <a:rPr lang="en-US" sz="1600" kern="1200" dirty="0"/>
            <a:t>Communications choices become very important as you will have to manage and work with them for a long time.</a:t>
          </a:r>
        </a:p>
      </dsp:txBody>
      <dsp:txXfrm>
        <a:off x="0" y="1474790"/>
        <a:ext cx="8195871" cy="1039500"/>
      </dsp:txXfrm>
    </dsp:sp>
    <dsp:sp modelId="{0AD9B642-72BF-4547-97CF-201C7C4DA46D}">
      <dsp:nvSpPr>
        <dsp:cNvPr id="0" name=""/>
        <dsp:cNvSpPr/>
      </dsp:nvSpPr>
      <dsp:spPr>
        <a:xfrm>
          <a:off x="409793" y="1327190"/>
          <a:ext cx="5737109" cy="295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Overview of the Technologies</a:t>
          </a:r>
        </a:p>
      </dsp:txBody>
      <dsp:txXfrm>
        <a:off x="424203" y="1341600"/>
        <a:ext cx="5708289" cy="266379"/>
      </dsp:txXfrm>
    </dsp:sp>
    <dsp:sp modelId="{0F4A3776-CED3-D44C-9AF7-E3CB613E1789}">
      <dsp:nvSpPr>
        <dsp:cNvPr id="0" name=""/>
        <dsp:cNvSpPr/>
      </dsp:nvSpPr>
      <dsp:spPr>
        <a:xfrm>
          <a:off x="0" y="2715890"/>
          <a:ext cx="8195871" cy="245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6091" tIns="208280" rIns="6360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Challenges Meter Services to provide far more value to the organization by providing better analytics of the data being received from the new meters  </a:t>
          </a:r>
        </a:p>
        <a:p>
          <a:pPr marL="171450" lvl="1" indent="-171450" algn="l" defTabSz="711200">
            <a:lnSpc>
              <a:spcPct val="90000"/>
            </a:lnSpc>
            <a:spcBef>
              <a:spcPct val="0"/>
            </a:spcBef>
            <a:spcAft>
              <a:spcPct val="15000"/>
            </a:spcAft>
            <a:buChar char="•"/>
          </a:pPr>
          <a:r>
            <a:rPr lang="en-US" sz="1600" kern="1200" dirty="0"/>
            <a:t>Meter Services must add telecommunications tools and expertise </a:t>
          </a:r>
        </a:p>
        <a:p>
          <a:pPr marL="171450" lvl="1" indent="-171450" algn="l" defTabSz="711200">
            <a:lnSpc>
              <a:spcPct val="90000"/>
            </a:lnSpc>
            <a:spcBef>
              <a:spcPct val="0"/>
            </a:spcBef>
            <a:spcAft>
              <a:spcPct val="15000"/>
            </a:spcAft>
            <a:buChar char="•"/>
          </a:pPr>
          <a:r>
            <a:rPr lang="en-US" sz="1600" kern="1200" dirty="0"/>
            <a:t>The meter man of the future knows not only metering but they are communication experts and are involved with handling, reporting and analyzing far more customer and system data</a:t>
          </a:r>
        </a:p>
        <a:p>
          <a:pPr marL="171450" lvl="1" indent="-171450" algn="l" defTabSz="711200">
            <a:lnSpc>
              <a:spcPct val="90000"/>
            </a:lnSpc>
            <a:spcBef>
              <a:spcPct val="0"/>
            </a:spcBef>
            <a:spcAft>
              <a:spcPct val="15000"/>
            </a:spcAft>
            <a:buChar char="•"/>
          </a:pPr>
          <a:r>
            <a:rPr lang="en-US" sz="1600" kern="1200" dirty="0"/>
            <a:t>There are fewer “routine jobs” in the field and many of the standard tasks are no longer required.  This will lead to fewer classifications of meter techs going forward and the need for a more highly trained tech.</a:t>
          </a:r>
        </a:p>
      </dsp:txBody>
      <dsp:txXfrm>
        <a:off x="0" y="2715890"/>
        <a:ext cx="8195871" cy="2457000"/>
      </dsp:txXfrm>
    </dsp:sp>
    <dsp:sp modelId="{771C20D9-6131-354D-B091-59ECDCA10782}">
      <dsp:nvSpPr>
        <dsp:cNvPr id="0" name=""/>
        <dsp:cNvSpPr/>
      </dsp:nvSpPr>
      <dsp:spPr>
        <a:xfrm>
          <a:off x="409793" y="2568290"/>
          <a:ext cx="5737109" cy="295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How AMI is changing Meter Service Departments</a:t>
          </a:r>
        </a:p>
      </dsp:txBody>
      <dsp:txXfrm>
        <a:off x="424203" y="2582700"/>
        <a:ext cx="5708289" cy="2663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3/5/24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1</a:t>
            </a:fld>
            <a:endParaRPr lang="en-US"/>
          </a:p>
        </p:txBody>
      </p:sp>
    </p:spTree>
    <p:extLst>
      <p:ext uri="{BB962C8B-B14F-4D97-AF65-F5344CB8AC3E}">
        <p14:creationId xmlns:p14="http://schemas.microsoft.com/office/powerpoint/2010/main" val="90370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7FE637B-96F3-47A1-A43D-9EA43E676AF5}" type="slidenum">
              <a:rPr lang="en-US" altLang="en-US" smtClean="0"/>
              <a:pPr eaLnBrk="1" hangingPunct="1">
                <a:spcBef>
                  <a:spcPct val="0"/>
                </a:spcBef>
                <a:defRPr/>
              </a:pPr>
              <a:t>19</a:t>
            </a:fld>
            <a:endParaRPr lang="en-US" alt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8F9DD25-643F-4088-A9CF-F640484C21A5}" type="slidenum">
              <a:rPr lang="en-US" altLang="en-US" smtClean="0"/>
              <a:pPr eaLnBrk="1" hangingPunct="1">
                <a:spcBef>
                  <a:spcPct val="0"/>
                </a:spcBef>
                <a:defRPr/>
              </a:pPr>
              <a:t>20</a:t>
            </a:fld>
            <a:endParaRPr lang="en-US" alt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146BDB0-DC9A-4872-AB7F-DB6E190A7B1C}" type="slidenum">
              <a:rPr lang="en-US" altLang="en-US" smtClean="0"/>
              <a:pPr eaLnBrk="1" hangingPunct="1">
                <a:spcBef>
                  <a:spcPct val="0"/>
                </a:spcBef>
                <a:defRPr/>
              </a:pPr>
              <a:t>21</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999F2F-B87E-46AA-BEF9-0F5713DAE974}" type="slidenum">
              <a:rPr lang="en-US" altLang="en-US" smtClean="0"/>
              <a:pPr eaLnBrk="1" hangingPunct="1">
                <a:spcBef>
                  <a:spcPct val="0"/>
                </a:spcBef>
                <a:defRPr/>
              </a:pPr>
              <a:t>22</a:t>
            </a:fld>
            <a:endParaRPr lang="en-US" alt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9B4C739-0239-4BF3-B842-085FEAA65F5D}" type="slidenum">
              <a:rPr lang="en-US" altLang="en-US" smtClean="0"/>
              <a:pPr eaLnBrk="1" hangingPunct="1">
                <a:spcBef>
                  <a:spcPct val="0"/>
                </a:spcBef>
                <a:defRPr/>
              </a:pPr>
              <a:t>23</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9B4C739-0239-4BF3-B842-085FEAA65F5D}" type="slidenum">
              <a:rPr lang="en-US" altLang="en-US" smtClean="0"/>
              <a:pPr eaLnBrk="1" hangingPunct="1">
                <a:spcBef>
                  <a:spcPct val="0"/>
                </a:spcBef>
                <a:defRPr/>
              </a:pPr>
              <a:t>24</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5687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561C7BD-C650-43B8-9A99-46167BA11DCE}" type="slidenum">
              <a:rPr lang="en-US" altLang="en-US" smtClean="0"/>
              <a:pPr eaLnBrk="1" hangingPunct="1">
                <a:spcBef>
                  <a:spcPct val="0"/>
                </a:spcBef>
                <a:defRPr/>
              </a:pPr>
              <a:t>25</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3D590C-8D10-49C3-A001-4071083B6035}" type="slidenum">
              <a:rPr lang="en-US" altLang="en-US"/>
              <a:pPr algn="r" eaLnBrk="1" hangingPunct="1">
                <a:spcBef>
                  <a:spcPct val="0"/>
                </a:spcBef>
              </a:pPr>
              <a:t>26</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E739B8F-8F5F-4D5F-856F-931DE0FAC203}" type="slidenum">
              <a:rPr lang="en-US" altLang="en-US" smtClean="0"/>
              <a:pPr eaLnBrk="1" hangingPunct="1">
                <a:spcBef>
                  <a:spcPct val="0"/>
                </a:spcBef>
                <a:defRPr/>
              </a:pPr>
              <a:t>27</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A4A9EDC-DBB3-4CEC-9466-B00E69A8C95F}" type="slidenum">
              <a:rPr lang="en-US" altLang="en-US" smtClean="0"/>
              <a:pPr eaLnBrk="1" hangingPunct="1">
                <a:spcBef>
                  <a:spcPct val="0"/>
                </a:spcBef>
                <a:defRPr/>
              </a:pPr>
              <a:t>28</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Uncontrolled charging definitely places a risk to grid systems and quality of power.</a:t>
            </a:r>
          </a:p>
          <a:p>
            <a:r>
              <a:rPr lang="en-US" dirty="0"/>
              <a:t>Well managed, bi-directional charging systems help limit that.</a:t>
            </a:r>
          </a:p>
          <a:p>
            <a:r>
              <a:rPr lang="en-US" dirty="0"/>
              <a:t>Load from EV to grid is a concern with out current infrastructure.</a:t>
            </a:r>
          </a:p>
          <a:p>
            <a:r>
              <a:rPr lang="en-US" dirty="0"/>
              <a:t>Smart charging – charging when load is minimal vs peak etc. green* renewable uses. Battery backup.</a:t>
            </a:r>
          </a:p>
        </p:txBody>
      </p:sp>
      <p:sp>
        <p:nvSpPr>
          <p:cNvPr id="4" name="Slide Number Placeholder 3"/>
          <p:cNvSpPr>
            <a:spLocks noGrp="1"/>
          </p:cNvSpPr>
          <p:nvPr>
            <p:ph type="sldNum" sz="quarter" idx="5"/>
          </p:nvPr>
        </p:nvSpPr>
        <p:spPr/>
        <p:txBody>
          <a:bodyPr/>
          <a:lstStyle/>
          <a:p>
            <a:fld id="{0C8294E9-629F-4050-8653-F013BB502393}" type="slidenum">
              <a:rPr lang="en-US" smtClean="0"/>
              <a:t>5</a:t>
            </a:fld>
            <a:endParaRPr lang="en-US"/>
          </a:p>
        </p:txBody>
      </p:sp>
    </p:spTree>
    <p:extLst>
      <p:ext uri="{BB962C8B-B14F-4D97-AF65-F5344CB8AC3E}">
        <p14:creationId xmlns:p14="http://schemas.microsoft.com/office/powerpoint/2010/main" val="928095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CA7EE50-786D-4514-97EA-871D2CFFC218}" type="slidenum">
              <a:rPr lang="en-US" altLang="en-US" smtClean="0"/>
              <a:pPr eaLnBrk="1" hangingPunct="1">
                <a:spcBef>
                  <a:spcPct val="0"/>
                </a:spcBef>
                <a:defRPr/>
              </a:pPr>
              <a:t>29</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FB3088E-F55A-4902-927B-1431521216D2}" type="slidenum">
              <a:rPr lang="en-US" altLang="en-US" smtClean="0"/>
              <a:pPr eaLnBrk="1" hangingPunct="1">
                <a:spcBef>
                  <a:spcPct val="0"/>
                </a:spcBef>
                <a:defRPr/>
              </a:pPr>
              <a:t>30</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92B058E-609B-405C-B162-FDE158F34E21}" type="slidenum">
              <a:rPr lang="en-US" altLang="en-US" smtClean="0"/>
              <a:pPr eaLnBrk="1" hangingPunct="1">
                <a:spcBef>
                  <a:spcPct val="0"/>
                </a:spcBef>
                <a:defRPr/>
              </a:pPr>
              <a:t>31</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2A889EF-17FE-47DD-8A36-8DDAA3086CC9}" type="slidenum">
              <a:rPr lang="en-US" altLang="en-US" smtClean="0"/>
              <a:pPr eaLnBrk="1" hangingPunct="1">
                <a:spcBef>
                  <a:spcPct val="0"/>
                </a:spcBef>
                <a:defRPr/>
              </a:pPr>
              <a:t>32</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D43CAA-A7BA-4BE7-A226-B364CB19DE78}" type="slidenum">
              <a:rPr lang="en-US" altLang="en-US" smtClean="0"/>
              <a:pPr eaLnBrk="1" hangingPunct="1">
                <a:spcBef>
                  <a:spcPct val="0"/>
                </a:spcBef>
                <a:defRPr/>
              </a:pPr>
              <a:t>33</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8ED3225-1C56-41BE-84C2-51BB0D2F865F}" type="slidenum">
              <a:rPr lang="en-US" altLang="en-US" smtClean="0"/>
              <a:pPr eaLnBrk="1" hangingPunct="1">
                <a:spcBef>
                  <a:spcPct val="0"/>
                </a:spcBef>
                <a:defRPr/>
              </a:pPr>
              <a:t>34</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7D10C0B-FCD5-4F2E-8FBC-05C6E2DBE80E}" type="slidenum">
              <a:rPr lang="en-US" altLang="en-US" smtClean="0"/>
              <a:pPr eaLnBrk="1" hangingPunct="1">
                <a:spcBef>
                  <a:spcPct val="0"/>
                </a:spcBef>
                <a:defRPr/>
              </a:pPr>
              <a:t>35</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D16AE8-E3DD-4AFE-A9BD-2D09645CE6AA}" type="slidenum">
              <a:rPr lang="en-US" altLang="en-US" smtClean="0"/>
              <a:pPr eaLnBrk="1" hangingPunct="1">
                <a:spcBef>
                  <a:spcPct val="0"/>
                </a:spcBef>
                <a:defRPr/>
              </a:pPr>
              <a:t>36</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D16AE8-E3DD-4AFE-A9BD-2D09645CE6AA}" type="slidenum">
              <a:rPr lang="en-US" altLang="en-US" smtClean="0"/>
              <a:pPr eaLnBrk="1" hangingPunct="1">
                <a:spcBef>
                  <a:spcPct val="0"/>
                </a:spcBef>
                <a:defRPr/>
              </a:pPr>
              <a:t>37</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47535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D16AE8-E3DD-4AFE-A9BD-2D09645CE6AA}" type="slidenum">
              <a:rPr lang="en-US" altLang="en-US" smtClean="0"/>
              <a:pPr eaLnBrk="1" hangingPunct="1">
                <a:spcBef>
                  <a:spcPct val="0"/>
                </a:spcBef>
                <a:defRPr/>
              </a:pPr>
              <a:t>38</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8791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 do you think?</a:t>
            </a:r>
          </a:p>
        </p:txBody>
      </p:sp>
    </p:spTree>
    <p:extLst>
      <p:ext uri="{BB962C8B-B14F-4D97-AF65-F5344CB8AC3E}">
        <p14:creationId xmlns:p14="http://schemas.microsoft.com/office/powerpoint/2010/main" val="3938930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D16AE8-E3DD-4AFE-A9BD-2D09645CE6AA}" type="slidenum">
              <a:rPr lang="en-US" altLang="en-US" smtClean="0"/>
              <a:pPr eaLnBrk="1" hangingPunct="1">
                <a:spcBef>
                  <a:spcPct val="0"/>
                </a:spcBef>
                <a:defRPr/>
              </a:pPr>
              <a:t>39</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2021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B144583-788B-45B6-9190-23233AC6C668}" type="slidenum">
              <a:rPr lang="en-US" altLang="en-US" smtClean="0"/>
              <a:pPr eaLnBrk="1" hangingPunct="1">
                <a:spcBef>
                  <a:spcPct val="0"/>
                </a:spcBef>
                <a:defRPr/>
              </a:pPr>
              <a:t>40</a:t>
            </a:fld>
            <a:endParaRPr lang="en-US" alt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46921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C10A29-8D01-4F26-8883-AF9AFA2DBE57}" type="slidenum">
              <a:rPr lang="en-US" altLang="en-US" smtClean="0"/>
              <a:pPr eaLnBrk="1" hangingPunct="1">
                <a:spcBef>
                  <a:spcPct val="0"/>
                </a:spcBef>
                <a:defRPr/>
              </a:pPr>
              <a:t>41</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42</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4821E-16C9-3205-D299-BF887CEEC2EA}"/>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B121CB5A-37FE-9EE3-1262-373A612031C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12</a:t>
            </a:fld>
            <a:endParaRPr lang="en-US" altLang="en-US" dirty="0"/>
          </a:p>
        </p:txBody>
      </p:sp>
      <p:sp>
        <p:nvSpPr>
          <p:cNvPr id="31747" name="Rectangle 2">
            <a:extLst>
              <a:ext uri="{FF2B5EF4-FFF2-40B4-BE49-F238E27FC236}">
                <a16:creationId xmlns:a16="http://schemas.microsoft.com/office/drawing/2014/main" id="{461A9659-1B50-391D-DD73-24B2DB82FD3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BE51A886-C913-A27F-6821-6E21D1A8D0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6326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E3E2-1340-1C99-728A-07FE46C04A16}"/>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9E164EEF-5CFB-9798-0104-01442C2DCB0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13</a:t>
            </a:fld>
            <a:endParaRPr lang="en-US" altLang="en-US" dirty="0"/>
          </a:p>
        </p:txBody>
      </p:sp>
      <p:sp>
        <p:nvSpPr>
          <p:cNvPr id="31747" name="Rectangle 2">
            <a:extLst>
              <a:ext uri="{FF2B5EF4-FFF2-40B4-BE49-F238E27FC236}">
                <a16:creationId xmlns:a16="http://schemas.microsoft.com/office/drawing/2014/main" id="{887C1A12-5E43-D9E2-6B49-534A17D57FA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BACFDCC-C8D9-C0DA-9EEE-0C8448AD9F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3350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4F387-A41A-AD02-132D-731B1E61536D}"/>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BCE9A2BF-A113-3F29-C70D-7BAEDE145768}"/>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14</a:t>
            </a:fld>
            <a:endParaRPr lang="en-US" altLang="en-US" dirty="0"/>
          </a:p>
        </p:txBody>
      </p:sp>
      <p:sp>
        <p:nvSpPr>
          <p:cNvPr id="31747" name="Rectangle 2">
            <a:extLst>
              <a:ext uri="{FF2B5EF4-FFF2-40B4-BE49-F238E27FC236}">
                <a16:creationId xmlns:a16="http://schemas.microsoft.com/office/drawing/2014/main" id="{07A47A41-5DC9-52EF-3A6F-D341038A647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D2F312F-7CA2-A6C9-2304-371B92216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3354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2BBB-017C-546E-E311-62F5413647FB}"/>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C69F50A7-ACD6-C650-8992-199694D260D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15</a:t>
            </a:fld>
            <a:endParaRPr lang="en-US" altLang="en-US" dirty="0"/>
          </a:p>
        </p:txBody>
      </p:sp>
      <p:sp>
        <p:nvSpPr>
          <p:cNvPr id="31747" name="Rectangle 2">
            <a:extLst>
              <a:ext uri="{FF2B5EF4-FFF2-40B4-BE49-F238E27FC236}">
                <a16:creationId xmlns:a16="http://schemas.microsoft.com/office/drawing/2014/main" id="{2D355B26-BBA4-FBBE-A929-FA2C71ECE82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C00DDB1-BC6F-A512-D0D6-B8A8A583EE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9426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17</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9B0C7D5-B472-4819-BB99-CAA32F3F6C92}" type="slidenum">
              <a:rPr lang="en-US" altLang="en-US" smtClean="0"/>
              <a:pPr eaLnBrk="1" hangingPunct="1">
                <a:spcBef>
                  <a:spcPct val="0"/>
                </a:spcBef>
                <a:defRPr/>
              </a:pPr>
              <a:t>18</a:t>
            </a:fld>
            <a:endParaRPr lang="en-US" alt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C0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Meter School</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rgbClr val="C0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rgbClr val="C0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userDrawn="1"/>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1358673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4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065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userDrawn="1"/>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845120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14083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943349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1572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6530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8308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37689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dt="0"/>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publicdomainpictures.net/en/view-image.php?image=131043&amp;picture=renewable-energ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3.png"/><Relationship Id="rId4" Type="http://schemas.openxmlformats.org/officeDocument/2006/relationships/diagramLayout" Target="../diagrams/layout6.xml"/><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goqatar.com/78880"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pexels.com/photo/photo-of-wind-turbines-lot-1292464/"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4.jpeg"/><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chetanpatil.in/the-challenges-for-electric-vehicles-in-india/"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universetoday.com/tag/electric-gri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utomobile-domani.blogspot.com/"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06B6984-0370-AB06-4055-F34CA468A384}"/>
              </a:ext>
            </a:extLst>
          </p:cNvPr>
          <p:cNvSpPr>
            <a:spLocks noGrp="1"/>
          </p:cNvSpPr>
          <p:nvPr>
            <p:ph type="ctrTitle"/>
          </p:nvPr>
        </p:nvSpPr>
        <p:spPr>
          <a:xfrm>
            <a:off x="2078182" y="1952367"/>
            <a:ext cx="7065818" cy="1557595"/>
          </a:xfrm>
        </p:spPr>
        <p:txBody>
          <a:bodyPr>
            <a:normAutofit fontScale="90000"/>
          </a:bodyPr>
          <a:lstStyle/>
          <a:p>
            <a:r>
              <a:rPr lang="en-US" dirty="0"/>
              <a:t>Current Events in Metering</a:t>
            </a:r>
          </a:p>
        </p:txBody>
      </p:sp>
      <p:sp>
        <p:nvSpPr>
          <p:cNvPr id="13" name="Subtitle 12">
            <a:extLst>
              <a:ext uri="{FF2B5EF4-FFF2-40B4-BE49-F238E27FC236}">
                <a16:creationId xmlns:a16="http://schemas.microsoft.com/office/drawing/2014/main" id="{9F9B81C2-0802-0351-1216-41EC729ED1E1}"/>
              </a:ext>
            </a:extLst>
          </p:cNvPr>
          <p:cNvSpPr>
            <a:spLocks noGrp="1"/>
          </p:cNvSpPr>
          <p:nvPr>
            <p:ph type="subTitle" idx="1"/>
          </p:nvPr>
        </p:nvSpPr>
        <p:spPr>
          <a:xfrm>
            <a:off x="2078181" y="3509965"/>
            <a:ext cx="7065817" cy="674859"/>
          </a:xfrm>
        </p:spPr>
        <p:txBody>
          <a:bodyPr/>
          <a:lstStyle/>
          <a:p>
            <a:r>
              <a:rPr lang="en-US" sz="2400" dirty="0"/>
              <a:t>Electric Vehicles and Effect on Distribution Networks</a:t>
            </a:r>
          </a:p>
          <a:p>
            <a:r>
              <a:rPr lang="en-US" sz="2400" dirty="0"/>
              <a:t>Renewables, DER’s, and Energy Storage</a:t>
            </a:r>
          </a:p>
          <a:p>
            <a:r>
              <a:rPr lang="en-US" sz="2400" dirty="0"/>
              <a:t>AMI 2.0</a:t>
            </a:r>
          </a:p>
        </p:txBody>
      </p:sp>
      <p:sp>
        <p:nvSpPr>
          <p:cNvPr id="14" name="Text Placeholder 13">
            <a:extLst>
              <a:ext uri="{FF2B5EF4-FFF2-40B4-BE49-F238E27FC236}">
                <a16:creationId xmlns:a16="http://schemas.microsoft.com/office/drawing/2014/main" id="{4B0E0330-B67E-92D5-C77B-B342DE82B714}"/>
              </a:ext>
            </a:extLst>
          </p:cNvPr>
          <p:cNvSpPr>
            <a:spLocks noGrp="1"/>
          </p:cNvSpPr>
          <p:nvPr>
            <p:ph type="body" sz="quarter" idx="10"/>
          </p:nvPr>
        </p:nvSpPr>
        <p:spPr/>
        <p:txBody>
          <a:bodyPr>
            <a:normAutofit fontScale="92500" lnSpcReduction="20000"/>
          </a:bodyPr>
          <a:lstStyle/>
          <a:p>
            <a:r>
              <a:rPr lang="en-US" dirty="0">
                <a:solidFill>
                  <a:srgbClr val="C00000"/>
                </a:solidFill>
              </a:rPr>
              <a:t>PREA</a:t>
            </a:r>
          </a:p>
        </p:txBody>
      </p:sp>
      <p:sp>
        <p:nvSpPr>
          <p:cNvPr id="15" name="Text Placeholder 14">
            <a:extLst>
              <a:ext uri="{FF2B5EF4-FFF2-40B4-BE49-F238E27FC236}">
                <a16:creationId xmlns:a16="http://schemas.microsoft.com/office/drawing/2014/main" id="{D3650394-BEFB-5DAE-6D9C-5B89A0B6E84D}"/>
              </a:ext>
            </a:extLst>
          </p:cNvPr>
          <p:cNvSpPr>
            <a:spLocks noGrp="1"/>
          </p:cNvSpPr>
          <p:nvPr>
            <p:ph type="body" sz="quarter" idx="11"/>
          </p:nvPr>
        </p:nvSpPr>
        <p:spPr/>
        <p:txBody>
          <a:bodyPr>
            <a:normAutofit fontScale="92500" lnSpcReduction="20000"/>
          </a:bodyPr>
          <a:lstStyle/>
          <a:p>
            <a:r>
              <a:rPr lang="en-US" dirty="0">
                <a:solidFill>
                  <a:srgbClr val="C00000"/>
                </a:solidFill>
              </a:rPr>
              <a:t>March 5, 2024 3:00 PM-4:30 PM</a:t>
            </a:r>
          </a:p>
        </p:txBody>
      </p:sp>
      <p:sp>
        <p:nvSpPr>
          <p:cNvPr id="16" name="Text Placeholder 15">
            <a:extLst>
              <a:ext uri="{FF2B5EF4-FFF2-40B4-BE49-F238E27FC236}">
                <a16:creationId xmlns:a16="http://schemas.microsoft.com/office/drawing/2014/main" id="{02424375-7142-C8F0-0755-CD8B370EC06E}"/>
              </a:ext>
            </a:extLst>
          </p:cNvPr>
          <p:cNvSpPr>
            <a:spLocks noGrp="1"/>
          </p:cNvSpPr>
          <p:nvPr>
            <p:ph type="body" sz="quarter" idx="12"/>
          </p:nvPr>
        </p:nvSpPr>
        <p:spPr>
          <a:xfrm>
            <a:off x="5422069" y="5667431"/>
            <a:ext cx="3244850" cy="669124"/>
          </a:xfrm>
        </p:spPr>
        <p:txBody>
          <a:bodyPr>
            <a:normAutofit fontScale="92500" lnSpcReduction="10000"/>
          </a:bodyPr>
          <a:lstStyle/>
          <a:p>
            <a:r>
              <a:rPr lang="en-US" dirty="0">
                <a:solidFill>
                  <a:srgbClr val="C00000"/>
                </a:solidFill>
              </a:rPr>
              <a:t>Tom Lawton and Perry Lawton, TESCO</a:t>
            </a:r>
          </a:p>
          <a:p>
            <a:r>
              <a:rPr lang="en-US" dirty="0">
                <a:solidFill>
                  <a:srgbClr val="C00000"/>
                </a:solidFill>
              </a:rPr>
              <a:t>Michael Mayer, CB Associates</a:t>
            </a:r>
          </a:p>
        </p:txBody>
      </p:sp>
      <p:pic>
        <p:nvPicPr>
          <p:cNvPr id="2" name="Picture 2" descr="Home">
            <a:extLst>
              <a:ext uri="{FF2B5EF4-FFF2-40B4-BE49-F238E27FC236}">
                <a16:creationId xmlns:a16="http://schemas.microsoft.com/office/drawing/2014/main" id="{BDB6DF69-3180-441D-DBFC-2BB201746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056" y="4715381"/>
            <a:ext cx="3036131" cy="20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F371-9956-C3CB-16F5-1DB9228B0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CB373-5F1F-7C7F-4C1E-2F5DB7221682}"/>
              </a:ext>
            </a:extLst>
          </p:cNvPr>
          <p:cNvSpPr>
            <a:spLocks noGrp="1"/>
          </p:cNvSpPr>
          <p:nvPr>
            <p:ph type="title"/>
          </p:nvPr>
        </p:nvSpPr>
        <p:spPr>
          <a:xfrm>
            <a:off x="2072174" y="1124546"/>
            <a:ext cx="7071826" cy="3442130"/>
          </a:xfrm>
        </p:spPr>
        <p:txBody>
          <a:bodyPr/>
          <a:lstStyle/>
          <a:p>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3600" dirty="0"/>
              <a:t>Renewables, DER’s and Energy Storage and what they mean to a Smart grid</a:t>
            </a:r>
            <a:br>
              <a:rPr lang="en-US" sz="3600" dirty="0"/>
            </a:br>
            <a:endParaRPr lang="en-US" sz="7200" dirty="0"/>
          </a:p>
        </p:txBody>
      </p:sp>
      <p:sp>
        <p:nvSpPr>
          <p:cNvPr id="3" name="Text Placeholder 2">
            <a:extLst>
              <a:ext uri="{FF2B5EF4-FFF2-40B4-BE49-F238E27FC236}">
                <a16:creationId xmlns:a16="http://schemas.microsoft.com/office/drawing/2014/main" id="{FFBCE999-F820-4645-C262-5A48C530F01E}"/>
              </a:ext>
            </a:extLst>
          </p:cNvPr>
          <p:cNvSpPr>
            <a:spLocks noGrp="1"/>
          </p:cNvSpPr>
          <p:nvPr>
            <p:ph type="body" idx="1"/>
          </p:nvPr>
        </p:nvSpPr>
        <p:spPr/>
        <p:txBody>
          <a:bodyPr>
            <a:normAutofit lnSpcReduction="10000"/>
          </a:bodyPr>
          <a:lstStyle/>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lang="en-US" sz="1500" dirty="0">
              <a:solidFill>
                <a:srgbClr val="C00000"/>
              </a:solidFill>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lang="en-US" sz="1500" dirty="0">
              <a:solidFill>
                <a:srgbClr val="C00000"/>
              </a:solidFill>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lang="en-US" sz="1500" dirty="0">
              <a:solidFill>
                <a:srgbClr val="C00000"/>
              </a:solidFill>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Tom Lawton</a:t>
            </a:r>
          </a:p>
          <a:p>
            <a:endParaRPr lang="en-US" dirty="0"/>
          </a:p>
        </p:txBody>
      </p:sp>
      <p:sp>
        <p:nvSpPr>
          <p:cNvPr id="5" name="Footer Placeholder 4">
            <a:extLst>
              <a:ext uri="{FF2B5EF4-FFF2-40B4-BE49-F238E27FC236}">
                <a16:creationId xmlns:a16="http://schemas.microsoft.com/office/drawing/2014/main" id="{18290C6F-9085-BEEC-A432-BA45A3B496D5}"/>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51E2C22A-CBF4-1D01-45DC-76D264C236BB}"/>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extLst>
      <p:ext uri="{BB962C8B-B14F-4D97-AF65-F5344CB8AC3E}">
        <p14:creationId xmlns:p14="http://schemas.microsoft.com/office/powerpoint/2010/main" val="353418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A2D33-4111-D8EA-733D-BB1D4881B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5820C-B331-3F9A-E66E-E92AA53C58D1}"/>
              </a:ext>
            </a:extLst>
          </p:cNvPr>
          <p:cNvSpPr>
            <a:spLocks noGrp="1"/>
          </p:cNvSpPr>
          <p:nvPr>
            <p:ph type="title"/>
          </p:nvPr>
        </p:nvSpPr>
        <p:spPr>
          <a:xfrm>
            <a:off x="1720645" y="-29516"/>
            <a:ext cx="7154926" cy="934865"/>
          </a:xfrm>
        </p:spPr>
        <p:txBody>
          <a:bodyPr>
            <a:normAutofit/>
          </a:bodyPr>
          <a:lstStyle/>
          <a:p>
            <a:pPr algn="l"/>
            <a:r>
              <a:rPr lang="en-US" sz="3600"/>
              <a:t>Sources of Generation in the US</a:t>
            </a:r>
            <a:endParaRPr lang="en-US" sz="3600" dirty="0"/>
          </a:p>
        </p:txBody>
      </p:sp>
      <p:graphicFrame>
        <p:nvGraphicFramePr>
          <p:cNvPr id="10" name="Content Placeholder 2">
            <a:extLst>
              <a:ext uri="{FF2B5EF4-FFF2-40B4-BE49-F238E27FC236}">
                <a16:creationId xmlns:a16="http://schemas.microsoft.com/office/drawing/2014/main" id="{440338CB-158B-BB1B-09A2-0066CE213387}"/>
              </a:ext>
            </a:extLst>
          </p:cNvPr>
          <p:cNvGraphicFramePr>
            <a:graphicFrameLocks noGrp="1"/>
          </p:cNvGraphicFramePr>
          <p:nvPr>
            <p:ph sz="half" idx="1"/>
            <p:extLst>
              <p:ext uri="{D42A27DB-BD31-4B8C-83A1-F6EECF244321}">
                <p14:modId xmlns:p14="http://schemas.microsoft.com/office/powerpoint/2010/main" val="1943662638"/>
              </p:ext>
            </p:extLst>
          </p:nvPr>
        </p:nvGraphicFramePr>
        <p:xfrm>
          <a:off x="628650" y="1042228"/>
          <a:ext cx="8063066" cy="521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C73FA52C-918E-9989-3781-F6BFB53E3775}"/>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77B6CD4A-B008-1C8E-6BD9-169E0E307753}"/>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extLst>
      <p:ext uri="{BB962C8B-B14F-4D97-AF65-F5344CB8AC3E}">
        <p14:creationId xmlns:p14="http://schemas.microsoft.com/office/powerpoint/2010/main" val="139540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2E2A-D219-6194-968B-6E71087B9C86}"/>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726A2A5B-F11B-7AFE-4209-22F7BA5C0663}"/>
              </a:ext>
            </a:extLst>
          </p:cNvPr>
          <p:cNvSpPr>
            <a:spLocks noGrp="1" noChangeArrowheads="1"/>
          </p:cNvSpPr>
          <p:nvPr>
            <p:ph type="title"/>
          </p:nvPr>
        </p:nvSpPr>
        <p:spPr>
          <a:xfrm>
            <a:off x="1750142" y="152400"/>
            <a:ext cx="7014916" cy="679832"/>
          </a:xfrm>
          <a:noFill/>
        </p:spPr>
        <p:txBody>
          <a:bodyPr/>
          <a:lstStyle/>
          <a:p>
            <a:pPr eaLnBrk="1" hangingPunct="1"/>
            <a:r>
              <a:rPr lang="en-US" altLang="en-US" dirty="0">
                <a:solidFill>
                  <a:srgbClr val="C00000"/>
                </a:solidFill>
              </a:rPr>
              <a:t>Energy Storage - </a:t>
            </a:r>
            <a:r>
              <a:rPr lang="en-US" altLang="en-US" sz="2800" dirty="0">
                <a:solidFill>
                  <a:srgbClr val="C00000"/>
                </a:solidFill>
              </a:rPr>
              <a:t>the key to Renewables</a:t>
            </a:r>
          </a:p>
        </p:txBody>
      </p:sp>
      <p:sp>
        <p:nvSpPr>
          <p:cNvPr id="2" name="Footer Placeholder 1">
            <a:extLst>
              <a:ext uri="{FF2B5EF4-FFF2-40B4-BE49-F238E27FC236}">
                <a16:creationId xmlns:a16="http://schemas.microsoft.com/office/drawing/2014/main" id="{E746F8E6-4A58-59E8-BB0E-802221A7C0D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C01E333D-FF2F-B899-10F8-907137EF1256}"/>
              </a:ext>
            </a:extLst>
          </p:cNvPr>
          <p:cNvSpPr>
            <a:spLocks noGrp="1"/>
          </p:cNvSpPr>
          <p:nvPr>
            <p:ph type="sldNum" sz="quarter" idx="4"/>
          </p:nvPr>
        </p:nvSpPr>
        <p:spPr/>
        <p:txBody>
          <a:bodyPr/>
          <a:lstStyle/>
          <a:p>
            <a:fld id="{4BEAC4C4-F0A7-4B61-A827-E4198D078267}" type="slidenum">
              <a:rPr lang="en-US" smtClean="0"/>
              <a:t>12</a:t>
            </a:fld>
            <a:endParaRPr lang="en-US" dirty="0"/>
          </a:p>
        </p:txBody>
      </p:sp>
      <p:graphicFrame>
        <p:nvGraphicFramePr>
          <p:cNvPr id="6" name="Rectangle 3">
            <a:extLst>
              <a:ext uri="{FF2B5EF4-FFF2-40B4-BE49-F238E27FC236}">
                <a16:creationId xmlns:a16="http://schemas.microsoft.com/office/drawing/2014/main" id="{85123E4C-9741-31C7-5F8D-71315FD0C8B5}"/>
              </a:ext>
            </a:extLst>
          </p:cNvPr>
          <p:cNvGraphicFramePr>
            <a:graphicFrameLocks noGrp="1"/>
          </p:cNvGraphicFramePr>
          <p:nvPr>
            <p:ph idx="1"/>
            <p:extLst>
              <p:ext uri="{D42A27DB-BD31-4B8C-83A1-F6EECF244321}">
                <p14:modId xmlns:p14="http://schemas.microsoft.com/office/powerpoint/2010/main" val="1946311431"/>
              </p:ext>
            </p:extLst>
          </p:nvPr>
        </p:nvGraphicFramePr>
        <p:xfrm>
          <a:off x="3857435" y="759572"/>
          <a:ext cx="4907623" cy="558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wind turbine and solar panels&#10;&#10;Description automatically generated">
            <a:extLst>
              <a:ext uri="{FF2B5EF4-FFF2-40B4-BE49-F238E27FC236}">
                <a16:creationId xmlns:a16="http://schemas.microsoft.com/office/drawing/2014/main" id="{A14EC11C-3EF6-EAD5-B0FB-A460AC3A810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78942" y="1247460"/>
            <a:ext cx="3200088" cy="4800132"/>
          </a:xfrm>
          <a:prstGeom prst="rect">
            <a:avLst/>
          </a:prstGeom>
        </p:spPr>
      </p:pic>
    </p:spTree>
    <p:extLst>
      <p:ext uri="{BB962C8B-B14F-4D97-AF65-F5344CB8AC3E}">
        <p14:creationId xmlns:p14="http://schemas.microsoft.com/office/powerpoint/2010/main" val="227667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3C30D-8D08-E419-9C80-F922249EADB0}"/>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EEB9B7E6-BF5D-1874-AECE-52C7D12AEFD8}"/>
              </a:ext>
            </a:extLst>
          </p:cNvPr>
          <p:cNvSpPr>
            <a:spLocks noGrp="1" noChangeArrowheads="1"/>
          </p:cNvSpPr>
          <p:nvPr>
            <p:ph type="title"/>
          </p:nvPr>
        </p:nvSpPr>
        <p:spPr>
          <a:xfrm>
            <a:off x="1750142" y="152400"/>
            <a:ext cx="7014916" cy="679832"/>
          </a:xfrm>
          <a:noFill/>
        </p:spPr>
        <p:txBody>
          <a:bodyPr/>
          <a:lstStyle/>
          <a:p>
            <a:pPr eaLnBrk="1" hangingPunct="1"/>
            <a:r>
              <a:rPr lang="en-US" altLang="en-US" dirty="0">
                <a:solidFill>
                  <a:srgbClr val="C00000"/>
                </a:solidFill>
              </a:rPr>
              <a:t>DER – Distributed Energy Resource</a:t>
            </a:r>
            <a:endParaRPr lang="en-US" altLang="en-US" sz="2800" dirty="0">
              <a:solidFill>
                <a:srgbClr val="C00000"/>
              </a:solidFill>
            </a:endParaRPr>
          </a:p>
        </p:txBody>
      </p:sp>
      <p:sp>
        <p:nvSpPr>
          <p:cNvPr id="3075" name="Rectangle 3">
            <a:extLst>
              <a:ext uri="{FF2B5EF4-FFF2-40B4-BE49-F238E27FC236}">
                <a16:creationId xmlns:a16="http://schemas.microsoft.com/office/drawing/2014/main" id="{1008CA03-1208-F9D8-2DF6-BDAEC8341279}"/>
              </a:ext>
            </a:extLst>
          </p:cNvPr>
          <p:cNvSpPr>
            <a:spLocks noGrp="1" noChangeArrowheads="1"/>
          </p:cNvSpPr>
          <p:nvPr>
            <p:ph idx="1"/>
          </p:nvPr>
        </p:nvSpPr>
        <p:spPr>
          <a:xfrm>
            <a:off x="628650" y="983762"/>
            <a:ext cx="7886700" cy="2710172"/>
          </a:xfrm>
          <a:solidFill>
            <a:srgbClr val="FFFFFF"/>
          </a:solidFill>
        </p:spPr>
        <p:txBody>
          <a:bodyPr>
            <a:normAutofit/>
          </a:bodyPr>
          <a:lstStyle/>
          <a:p>
            <a:pPr eaLnBrk="1" hangingPunct="1">
              <a:lnSpc>
                <a:spcPct val="100000"/>
              </a:lnSpc>
              <a:spcAft>
                <a:spcPct val="100000"/>
              </a:spcAft>
            </a:pPr>
            <a:r>
              <a:rPr lang="en-US" sz="1400" b="0" i="0" dirty="0">
                <a:effectLst/>
                <a:latin typeface="Arial" panose="020B0604020202020204" pitchFamily="34" charset="0"/>
              </a:rPr>
              <a:t>A distributed energy resource (DER) is a small-scale unit of power generation that operates locally and is connected to a larger power grid at the distribution level. </a:t>
            </a:r>
          </a:p>
          <a:p>
            <a:pPr lvl="1">
              <a:lnSpc>
                <a:spcPct val="80000"/>
              </a:lnSpc>
              <a:spcAft>
                <a:spcPct val="100000"/>
              </a:spcAft>
            </a:pPr>
            <a:r>
              <a:rPr lang="en-US" sz="1400" b="0" i="0" dirty="0">
                <a:effectLst/>
                <a:latin typeface="Arial" panose="020B0604020202020204" pitchFamily="34" charset="0"/>
              </a:rPr>
              <a:t>solar panels</a:t>
            </a:r>
          </a:p>
          <a:p>
            <a:pPr lvl="1">
              <a:lnSpc>
                <a:spcPct val="80000"/>
              </a:lnSpc>
              <a:spcAft>
                <a:spcPct val="100000"/>
              </a:spcAft>
            </a:pPr>
            <a:r>
              <a:rPr lang="en-US" sz="1400" b="0" i="0" dirty="0">
                <a:effectLst/>
                <a:latin typeface="Arial" panose="020B0604020202020204" pitchFamily="34" charset="0"/>
              </a:rPr>
              <a:t>small natural gas-fueled generators</a:t>
            </a:r>
          </a:p>
          <a:p>
            <a:pPr lvl="1">
              <a:lnSpc>
                <a:spcPct val="80000"/>
              </a:lnSpc>
              <a:spcAft>
                <a:spcPct val="100000"/>
              </a:spcAft>
            </a:pPr>
            <a:r>
              <a:rPr lang="en-US" sz="1400" b="0" i="0" dirty="0">
                <a:effectLst/>
                <a:latin typeface="Arial" panose="020B0604020202020204" pitchFamily="34" charset="0"/>
              </a:rPr>
              <a:t>electric vehicles</a:t>
            </a:r>
          </a:p>
          <a:p>
            <a:pPr>
              <a:lnSpc>
                <a:spcPct val="80000"/>
              </a:lnSpc>
              <a:spcAft>
                <a:spcPct val="100000"/>
              </a:spcAft>
            </a:pPr>
            <a:r>
              <a:rPr lang="en-US" sz="1400" b="0" i="0" dirty="0">
                <a:effectLst/>
                <a:latin typeface="Arial" panose="020B0604020202020204" pitchFamily="34" charset="0"/>
              </a:rPr>
              <a:t>The key here is that the energy produced by a DER is typically consumed close to the source.  </a:t>
            </a:r>
          </a:p>
          <a:p>
            <a:pPr>
              <a:lnSpc>
                <a:spcPct val="80000"/>
              </a:lnSpc>
              <a:spcAft>
                <a:spcPct val="100000"/>
              </a:spcAft>
            </a:pPr>
            <a:endParaRPr lang="en-US" altLang="en-US" sz="1400" dirty="0">
              <a:latin typeface="Arial" panose="020B0604020202020204" pitchFamily="34" charset="0"/>
            </a:endParaRPr>
          </a:p>
          <a:p>
            <a:pPr>
              <a:lnSpc>
                <a:spcPct val="80000"/>
              </a:lnSpc>
              <a:spcAft>
                <a:spcPct val="100000"/>
              </a:spcAft>
            </a:pPr>
            <a:endParaRPr lang="en-US" altLang="en-US" sz="2000" dirty="0"/>
          </a:p>
        </p:txBody>
      </p:sp>
      <p:sp>
        <p:nvSpPr>
          <p:cNvPr id="2" name="Footer Placeholder 1">
            <a:extLst>
              <a:ext uri="{FF2B5EF4-FFF2-40B4-BE49-F238E27FC236}">
                <a16:creationId xmlns:a16="http://schemas.microsoft.com/office/drawing/2014/main" id="{20E1E6CA-2F08-EABF-9F6A-EFF9EC818D69}"/>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08466EF-03C9-CF87-A5AC-0C1C8E57669C}"/>
              </a:ext>
            </a:extLst>
          </p:cNvPr>
          <p:cNvSpPr>
            <a:spLocks noGrp="1"/>
          </p:cNvSpPr>
          <p:nvPr>
            <p:ph type="sldNum" sz="quarter" idx="4"/>
          </p:nvPr>
        </p:nvSpPr>
        <p:spPr/>
        <p:txBody>
          <a:bodyPr/>
          <a:lstStyle/>
          <a:p>
            <a:fld id="{4BEAC4C4-F0A7-4B61-A827-E4198D078267}" type="slidenum">
              <a:rPr lang="en-US" smtClean="0"/>
              <a:t>13</a:t>
            </a:fld>
            <a:endParaRPr lang="en-US" dirty="0"/>
          </a:p>
        </p:txBody>
      </p:sp>
      <p:pic>
        <p:nvPicPr>
          <p:cNvPr id="1030" name="Picture 6">
            <a:extLst>
              <a:ext uri="{FF2B5EF4-FFF2-40B4-BE49-F238E27FC236}">
                <a16:creationId xmlns:a16="http://schemas.microsoft.com/office/drawing/2014/main" id="{83A5B597-58A3-1D81-94C6-D2B3F62DDF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899" b="4251"/>
          <a:stretch/>
        </p:blipFill>
        <p:spPr bwMode="auto">
          <a:xfrm>
            <a:off x="2537292" y="3429000"/>
            <a:ext cx="4263196" cy="324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4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989A5-13AC-CAC3-9520-D889E685651D}"/>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50363819-BA16-8584-3783-66470D2E68FD}"/>
              </a:ext>
            </a:extLst>
          </p:cNvPr>
          <p:cNvSpPr>
            <a:spLocks noGrp="1" noChangeArrowheads="1"/>
          </p:cNvSpPr>
          <p:nvPr>
            <p:ph type="title"/>
          </p:nvPr>
        </p:nvSpPr>
        <p:spPr>
          <a:xfrm>
            <a:off x="1500434" y="115798"/>
            <a:ext cx="7014916" cy="679832"/>
          </a:xfrm>
          <a:noFill/>
        </p:spPr>
        <p:txBody>
          <a:bodyPr/>
          <a:lstStyle/>
          <a:p>
            <a:pPr eaLnBrk="1" hangingPunct="1"/>
            <a:r>
              <a:rPr lang="en-US" altLang="en-US" sz="3500">
                <a:solidFill>
                  <a:srgbClr val="C00000"/>
                </a:solidFill>
              </a:rPr>
              <a:t>What does this all mean to my Utility?</a:t>
            </a:r>
            <a:endParaRPr lang="en-US" altLang="en-US" sz="3500" dirty="0">
              <a:solidFill>
                <a:srgbClr val="C00000"/>
              </a:solidFill>
            </a:endParaRPr>
          </a:p>
        </p:txBody>
      </p:sp>
      <p:graphicFrame>
        <p:nvGraphicFramePr>
          <p:cNvPr id="4" name="Content Placeholder 3">
            <a:extLst>
              <a:ext uri="{FF2B5EF4-FFF2-40B4-BE49-F238E27FC236}">
                <a16:creationId xmlns:a16="http://schemas.microsoft.com/office/drawing/2014/main" id="{ADED1560-2F10-A7DD-128E-902242910672}"/>
              </a:ext>
            </a:extLst>
          </p:cNvPr>
          <p:cNvGraphicFramePr>
            <a:graphicFrameLocks noGrp="1"/>
          </p:cNvGraphicFramePr>
          <p:nvPr>
            <p:ph idx="1"/>
            <p:extLst>
              <p:ext uri="{D42A27DB-BD31-4B8C-83A1-F6EECF244321}">
                <p14:modId xmlns:p14="http://schemas.microsoft.com/office/powerpoint/2010/main" val="1169703105"/>
              </p:ext>
            </p:extLst>
          </p:nvPr>
        </p:nvGraphicFramePr>
        <p:xfrm>
          <a:off x="628650" y="1135040"/>
          <a:ext cx="7886700" cy="4842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472C11AB-7A1E-059E-4DDC-DF7435F8385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7DA6328-9C38-283E-1073-C7B0882D5DEC}"/>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extLst>
      <p:ext uri="{BB962C8B-B14F-4D97-AF65-F5344CB8AC3E}">
        <p14:creationId xmlns:p14="http://schemas.microsoft.com/office/powerpoint/2010/main" val="201285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30CB-2632-270C-6DFF-F5005B31614E}"/>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3289BEAD-1122-785E-B993-67083E70AE5A}"/>
              </a:ext>
            </a:extLst>
          </p:cNvPr>
          <p:cNvSpPr>
            <a:spLocks noGrp="1" noChangeArrowheads="1"/>
          </p:cNvSpPr>
          <p:nvPr>
            <p:ph type="title"/>
          </p:nvPr>
        </p:nvSpPr>
        <p:spPr>
          <a:xfrm>
            <a:off x="1500434" y="115798"/>
            <a:ext cx="7014916" cy="679832"/>
          </a:xfrm>
          <a:noFill/>
        </p:spPr>
        <p:txBody>
          <a:bodyPr/>
          <a:lstStyle/>
          <a:p>
            <a:pPr eaLnBrk="1" hangingPunct="1"/>
            <a:r>
              <a:rPr lang="en-US" altLang="en-US" sz="3200" dirty="0">
                <a:solidFill>
                  <a:srgbClr val="C00000"/>
                </a:solidFill>
              </a:rPr>
              <a:t>New areas to consider – the future is here</a:t>
            </a:r>
          </a:p>
        </p:txBody>
      </p:sp>
      <p:graphicFrame>
        <p:nvGraphicFramePr>
          <p:cNvPr id="3077" name="Rectangle 3">
            <a:extLst>
              <a:ext uri="{FF2B5EF4-FFF2-40B4-BE49-F238E27FC236}">
                <a16:creationId xmlns:a16="http://schemas.microsoft.com/office/drawing/2014/main" id="{1DC2968C-08E4-EE67-F5F1-25B85A023D37}"/>
              </a:ext>
            </a:extLst>
          </p:cNvPr>
          <p:cNvGraphicFramePr>
            <a:graphicFrameLocks noGrp="1"/>
          </p:cNvGraphicFramePr>
          <p:nvPr>
            <p:ph idx="1"/>
          </p:nvPr>
        </p:nvGraphicFramePr>
        <p:xfrm>
          <a:off x="628650" y="1135040"/>
          <a:ext cx="7886700" cy="4842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F7405567-9538-D816-8C18-03CA743132B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CD19D58-ACCE-B074-59D6-380F2C4FED3F}"/>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423532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294127" y="2924297"/>
            <a:ext cx="6255884" cy="1557595"/>
          </a:xfrm>
        </p:spPr>
        <p:txBody>
          <a:bodyPr>
            <a:normAutofit fontScale="90000"/>
          </a:bodyPr>
          <a:lstStyle/>
          <a:p>
            <a:r>
              <a:rPr lang="en-US" sz="6600" dirty="0">
                <a:latin typeface="+mj-lt"/>
                <a:cs typeface="Arial" panose="020B0604020202020204" pitchFamily="34" charset="0"/>
              </a:rPr>
              <a:t>AMI 2.0 and an AMI Technology Overview</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rmAutofit fontScale="92500" lnSpcReduction="20000"/>
          </a:bodyPr>
          <a:lstStyle/>
          <a:p>
            <a:r>
              <a:rPr lang="en-US" dirty="0"/>
              <a:t>Michael Mayer and Perry Lawton</a:t>
            </a:r>
          </a:p>
        </p:txBody>
      </p:sp>
    </p:spTree>
    <p:extLst>
      <p:ext uri="{BB962C8B-B14F-4D97-AF65-F5344CB8AC3E}">
        <p14:creationId xmlns:p14="http://schemas.microsoft.com/office/powerpoint/2010/main" val="111637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Topics We Will Cover</a:t>
            </a:r>
          </a:p>
        </p:txBody>
      </p:sp>
      <p:graphicFrame>
        <p:nvGraphicFramePr>
          <p:cNvPr id="3079" name="Rectangle 3">
            <a:extLst>
              <a:ext uri="{FF2B5EF4-FFF2-40B4-BE49-F238E27FC236}">
                <a16:creationId xmlns:a16="http://schemas.microsoft.com/office/drawing/2014/main" id="{F0B8D3B7-F35A-410C-4442-83504E1BC325}"/>
              </a:ext>
            </a:extLst>
          </p:cNvPr>
          <p:cNvGraphicFramePr>
            <a:graphicFrameLocks noGrp="1"/>
          </p:cNvGraphicFramePr>
          <p:nvPr>
            <p:ph idx="1"/>
            <p:extLst>
              <p:ext uri="{D42A27DB-BD31-4B8C-83A1-F6EECF244321}">
                <p14:modId xmlns:p14="http://schemas.microsoft.com/office/powerpoint/2010/main" val="1929331036"/>
              </p:ext>
            </p:extLst>
          </p:nvPr>
        </p:nvGraphicFramePr>
        <p:xfrm>
          <a:off x="187725" y="1309818"/>
          <a:ext cx="8780661" cy="34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C4FFD84D-7F72-4E26-9C41-9C5E8F6BC30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8C51D94-10D6-40F2-B1FE-77FC3B7B6D96}"/>
              </a:ext>
            </a:extLst>
          </p:cNvPr>
          <p:cNvSpPr>
            <a:spLocks noGrp="1"/>
          </p:cNvSpPr>
          <p:nvPr>
            <p:ph type="sldNum" sz="quarter" idx="4"/>
          </p:nvPr>
        </p:nvSpPr>
        <p:spPr/>
        <p:txBody>
          <a:bodyPr/>
          <a:lstStyle/>
          <a:p>
            <a:fld id="{4BEAC4C4-F0A7-4B61-A827-E4198D078267}" type="slidenum">
              <a:rPr lang="en-US" smtClean="0"/>
              <a:t>17</a:t>
            </a:fld>
            <a:endParaRPr lang="en-US" dirty="0"/>
          </a:p>
        </p:txBody>
      </p:sp>
      <p:pic>
        <p:nvPicPr>
          <p:cNvPr id="3076" name="Picture 4" descr="P:\Tesco\Marketing DO NOT MOVE THIS FOLDER\Product images\Smart Met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596" y="4482176"/>
            <a:ext cx="21320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Tesco\Marketing DO NOT MOVE THIS FOLDER\Product images\Smart Meter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8456" y="4578136"/>
            <a:ext cx="1752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diagram of a cloud computing system&#10;&#10;Description automatically generated">
            <a:extLst>
              <a:ext uri="{FF2B5EF4-FFF2-40B4-BE49-F238E27FC236}">
                <a16:creationId xmlns:a16="http://schemas.microsoft.com/office/drawing/2014/main" id="{F007AEDE-2C4E-3244-8B57-F121B9F7BB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56668" y="4405662"/>
            <a:ext cx="2517668" cy="19791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AMI Benefits</a:t>
            </a:r>
          </a:p>
        </p:txBody>
      </p:sp>
      <p:sp>
        <p:nvSpPr>
          <p:cNvPr id="4099" name="Rectangle 5"/>
          <p:cNvSpPr>
            <a:spLocks noGrp="1" noChangeArrowheads="1"/>
          </p:cNvSpPr>
          <p:nvPr>
            <p:ph idx="1"/>
          </p:nvPr>
        </p:nvSpPr>
        <p:spPr>
          <a:xfrm>
            <a:off x="559593" y="1143000"/>
            <a:ext cx="8024813" cy="4975225"/>
          </a:xfrm>
          <a:solidFill>
            <a:schemeClr val="bg1"/>
          </a:solidFill>
        </p:spPr>
        <p:txBody>
          <a:bodyPr>
            <a:noAutofit/>
          </a:bodyPr>
          <a:lstStyle/>
          <a:p>
            <a:pPr eaLnBrk="1" hangingPunct="1">
              <a:lnSpc>
                <a:spcPts val="2200"/>
              </a:lnSpc>
              <a:spcAft>
                <a:spcPct val="20000"/>
              </a:spcAft>
            </a:pPr>
            <a:r>
              <a:rPr lang="en-US" altLang="en-US" sz="2400" dirty="0"/>
              <a:t>Information / Data</a:t>
            </a:r>
            <a:endParaRPr lang="en-US" altLang="en-US" dirty="0"/>
          </a:p>
          <a:p>
            <a:pPr lvl="1">
              <a:lnSpc>
                <a:spcPts val="2200"/>
              </a:lnSpc>
              <a:spcAft>
                <a:spcPct val="20000"/>
              </a:spcAft>
            </a:pPr>
            <a:r>
              <a:rPr lang="en-US" altLang="en-US" sz="2000" dirty="0"/>
              <a:t>Usage</a:t>
            </a:r>
          </a:p>
          <a:p>
            <a:pPr lvl="1">
              <a:lnSpc>
                <a:spcPts val="2200"/>
              </a:lnSpc>
              <a:spcAft>
                <a:spcPct val="20000"/>
              </a:spcAft>
            </a:pPr>
            <a:r>
              <a:rPr lang="en-US" altLang="en-US" sz="2000" dirty="0"/>
              <a:t>Voltage/Current</a:t>
            </a:r>
          </a:p>
          <a:p>
            <a:pPr lvl="1">
              <a:lnSpc>
                <a:spcPts val="2200"/>
              </a:lnSpc>
              <a:spcAft>
                <a:spcPct val="20000"/>
              </a:spcAft>
            </a:pPr>
            <a:r>
              <a:rPr lang="en-US" altLang="en-US" sz="2000" dirty="0"/>
              <a:t>Predictive Analytics</a:t>
            </a:r>
          </a:p>
          <a:p>
            <a:pPr>
              <a:lnSpc>
                <a:spcPts val="2200"/>
              </a:lnSpc>
              <a:spcAft>
                <a:spcPct val="20000"/>
              </a:spcAft>
            </a:pPr>
            <a:r>
              <a:rPr lang="en-US" altLang="en-US" sz="2400" dirty="0"/>
              <a:t>Reduced Field Visits</a:t>
            </a:r>
          </a:p>
          <a:p>
            <a:pPr eaLnBrk="1" hangingPunct="1">
              <a:lnSpc>
                <a:spcPts val="2200"/>
              </a:lnSpc>
              <a:spcAft>
                <a:spcPct val="20000"/>
              </a:spcAft>
            </a:pPr>
            <a:r>
              <a:rPr lang="en-US" altLang="en-US" sz="2400" dirty="0"/>
              <a:t>Disconnect/Reconnect</a:t>
            </a:r>
          </a:p>
          <a:p>
            <a:pPr eaLnBrk="1" hangingPunct="1">
              <a:lnSpc>
                <a:spcPts val="2200"/>
              </a:lnSpc>
              <a:spcAft>
                <a:spcPct val="20000"/>
              </a:spcAft>
            </a:pPr>
            <a:r>
              <a:rPr lang="en-US" altLang="en-US" sz="2400" dirty="0"/>
              <a:t>Outages</a:t>
            </a:r>
          </a:p>
          <a:p>
            <a:pPr eaLnBrk="1" hangingPunct="1">
              <a:lnSpc>
                <a:spcPts val="2200"/>
              </a:lnSpc>
              <a:spcAft>
                <a:spcPct val="20000"/>
              </a:spcAft>
            </a:pPr>
            <a:r>
              <a:rPr lang="en-US" altLang="en-US" sz="2400" dirty="0"/>
              <a:t>Net Metering</a:t>
            </a:r>
          </a:p>
          <a:p>
            <a:pPr eaLnBrk="1" hangingPunct="1">
              <a:lnSpc>
                <a:spcPts val="2200"/>
              </a:lnSpc>
              <a:spcAft>
                <a:spcPct val="20000"/>
              </a:spcAft>
            </a:pPr>
            <a:r>
              <a:rPr lang="en-US" altLang="en-US" sz="2400" dirty="0"/>
              <a:t>Future Developments</a:t>
            </a:r>
            <a:endParaRPr lang="en-US" altLang="en-US" dirty="0"/>
          </a:p>
        </p:txBody>
      </p:sp>
      <p:pic>
        <p:nvPicPr>
          <p:cNvPr id="4100" name="Picture 7" descr="Image result for meter man changing 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43200"/>
            <a:ext cx="3305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18DB250-D54F-4D3D-87BE-66D6A17379C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169AFCD-2DC8-4A24-B0F6-391A920D05C2}"/>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Pre-AMI Meter Operations </a:t>
            </a:r>
          </a:p>
        </p:txBody>
      </p:sp>
      <p:sp>
        <p:nvSpPr>
          <p:cNvPr id="5123" name="Rectangle 5"/>
          <p:cNvSpPr>
            <a:spLocks noGrp="1" noChangeArrowheads="1"/>
          </p:cNvSpPr>
          <p:nvPr>
            <p:ph idx="1"/>
          </p:nvPr>
        </p:nvSpPr>
        <p:spPr>
          <a:xfrm>
            <a:off x="3200400" y="1981200"/>
            <a:ext cx="5410200" cy="4267200"/>
          </a:xfrm>
          <a:solidFill>
            <a:schemeClr val="bg1"/>
          </a:solidFill>
        </p:spPr>
        <p:txBody>
          <a:bodyPr>
            <a:noAutofit/>
          </a:bodyPr>
          <a:lstStyle/>
          <a:p>
            <a:pPr eaLnBrk="1" hangingPunct="1">
              <a:lnSpc>
                <a:spcPts val="2200"/>
              </a:lnSpc>
              <a:spcAft>
                <a:spcPct val="20000"/>
              </a:spcAft>
            </a:pPr>
            <a:r>
              <a:rPr lang="en-US" altLang="en-US" sz="2000" dirty="0"/>
              <a:t>Fewer meter techs in the field and in the shop than there were 25 years ago</a:t>
            </a:r>
          </a:p>
          <a:p>
            <a:pPr eaLnBrk="1" hangingPunct="1">
              <a:lnSpc>
                <a:spcPts val="2200"/>
              </a:lnSpc>
              <a:spcAft>
                <a:spcPct val="20000"/>
              </a:spcAft>
            </a:pPr>
            <a:r>
              <a:rPr lang="en-US" altLang="en-US" sz="2000" dirty="0"/>
              <a:t>Fewer Field checks and site verifications due to lack of personnel, lack of experience and lack of expertise</a:t>
            </a:r>
          </a:p>
          <a:p>
            <a:pPr eaLnBrk="1" hangingPunct="1">
              <a:lnSpc>
                <a:spcPts val="2200"/>
              </a:lnSpc>
              <a:spcAft>
                <a:spcPct val="20000"/>
              </a:spcAft>
            </a:pPr>
            <a:r>
              <a:rPr lang="en-US" altLang="en-US" sz="2000" dirty="0"/>
              <a:t>More features under glass in the meters even before AMI deployed</a:t>
            </a:r>
          </a:p>
          <a:p>
            <a:pPr eaLnBrk="1" hangingPunct="1">
              <a:lnSpc>
                <a:spcPts val="2200"/>
              </a:lnSpc>
              <a:spcAft>
                <a:spcPct val="20000"/>
              </a:spcAft>
            </a:pPr>
            <a:r>
              <a:rPr lang="en-US" altLang="en-US" sz="2000" dirty="0"/>
              <a:t>Significantly more features under glass in every AMR and AMI system being considered or being deployed</a:t>
            </a:r>
          </a:p>
          <a:p>
            <a:pPr eaLnBrk="1" hangingPunct="1">
              <a:lnSpc>
                <a:spcPts val="2200"/>
              </a:lnSpc>
              <a:spcAft>
                <a:spcPct val="20000"/>
              </a:spcAft>
            </a:pPr>
            <a:r>
              <a:rPr lang="en-US" altLang="en-US" sz="2000" dirty="0"/>
              <a:t>Metering losses starting to be identified “by accident” as opposed to being “by design”.</a:t>
            </a:r>
          </a:p>
        </p:txBody>
      </p:sp>
      <p:sp>
        <p:nvSpPr>
          <p:cNvPr id="5124" name="Text Box 8"/>
          <p:cNvSpPr txBox="1">
            <a:spLocks noChangeArrowheads="1"/>
          </p:cNvSpPr>
          <p:nvPr/>
        </p:nvSpPr>
        <p:spPr bwMode="auto">
          <a:xfrm>
            <a:off x="457200" y="12192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2653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E7D3212-3B5A-4EB6-8B98-9D675B42C4D7}"/>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A9C8E37-57FB-41CC-A0B3-B3B657D49366}"/>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pPr algn="l"/>
            <a:r>
              <a:rPr lang="en-US" sz="3600" dirty="0">
                <a:latin typeface="+mj-lt"/>
                <a:cs typeface="Arial" panose="020B0604020202020204" pitchFamily="34" charset="0"/>
              </a:rPr>
              <a:t>PREA Current Events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191590" y="1309817"/>
            <a:ext cx="5621814" cy="4842433"/>
          </a:xfrm>
        </p:spPr>
        <p:txBody>
          <a:bodyPr/>
          <a:lstStyle/>
          <a:p>
            <a:pPr marL="0" indent="0">
              <a:spcAft>
                <a:spcPts val="1200"/>
              </a:spcAft>
              <a:buNone/>
            </a:pPr>
            <a:r>
              <a:rPr lang="en-US" dirty="0"/>
              <a:t>Topics we will be covering:</a:t>
            </a:r>
            <a:endParaRPr lang="en-US" sz="1050" dirty="0"/>
          </a:p>
          <a:p>
            <a:pPr marL="0" indent="0">
              <a:spcAft>
                <a:spcPts val="1200"/>
              </a:spcAft>
              <a:buNone/>
            </a:pPr>
            <a:endParaRPr lang="en-US" sz="1000" dirty="0"/>
          </a:p>
          <a:p>
            <a:pPr>
              <a:spcAft>
                <a:spcPts val="1200"/>
              </a:spcAft>
            </a:pPr>
            <a:r>
              <a:rPr lang="en-US" dirty="0"/>
              <a:t>Electric vehicles and their effect on Distribution Networks</a:t>
            </a:r>
          </a:p>
          <a:p>
            <a:pPr>
              <a:spcAft>
                <a:spcPts val="1200"/>
              </a:spcAft>
            </a:pPr>
            <a:r>
              <a:rPr lang="en-US" dirty="0"/>
              <a:t>Renewables, DER’s and Energy Storage</a:t>
            </a:r>
          </a:p>
          <a:p>
            <a:pPr>
              <a:spcAft>
                <a:spcPts val="1200"/>
              </a:spcAft>
            </a:pPr>
            <a:r>
              <a:rPr lang="en-US" dirty="0"/>
              <a:t>AMI 2.0 (and an AMI Technology Primer)</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7" name="Picture 6" descr="A couple of cars with a yellow hose&#10;&#10;Description automatically generated">
            <a:extLst>
              <a:ext uri="{FF2B5EF4-FFF2-40B4-BE49-F238E27FC236}">
                <a16:creationId xmlns:a16="http://schemas.microsoft.com/office/drawing/2014/main" id="{6542A967-85B3-1DB6-1675-E63239D771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36162" y="1064456"/>
            <a:ext cx="2500976" cy="1668984"/>
          </a:xfrm>
          <a:prstGeom prst="rect">
            <a:avLst/>
          </a:prstGeom>
        </p:spPr>
      </p:pic>
      <p:pic>
        <p:nvPicPr>
          <p:cNvPr id="10" name="Picture 9" descr="A row of wind turbines&#10;&#10;Description automatically generated">
            <a:extLst>
              <a:ext uri="{FF2B5EF4-FFF2-40B4-BE49-F238E27FC236}">
                <a16:creationId xmlns:a16="http://schemas.microsoft.com/office/drawing/2014/main" id="{EBA1C502-845E-016B-31EB-5E83F82B200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28818" y="2823955"/>
            <a:ext cx="2508320" cy="1672213"/>
          </a:xfrm>
          <a:prstGeom prst="rect">
            <a:avLst/>
          </a:prstGeom>
        </p:spPr>
      </p:pic>
      <p:pic>
        <p:nvPicPr>
          <p:cNvPr id="1026" name="Picture 2" descr="The latest advancements in next-generation AMI: Toward a net-zero future.">
            <a:extLst>
              <a:ext uri="{FF2B5EF4-FFF2-40B4-BE49-F238E27FC236}">
                <a16:creationId xmlns:a16="http://schemas.microsoft.com/office/drawing/2014/main" id="{44C8F914-F6B7-2734-E941-5CFBF7DF91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818" y="4593625"/>
            <a:ext cx="2508320" cy="178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4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556951" y="234568"/>
            <a:ext cx="7208107" cy="679832"/>
          </a:xfrm>
          <a:noFill/>
        </p:spPr>
        <p:txBody>
          <a:bodyPr/>
          <a:lstStyle/>
          <a:p>
            <a:pPr eaLnBrk="1" hangingPunct="1"/>
            <a:r>
              <a:rPr lang="en-US" altLang="en-US" sz="4000" dirty="0">
                <a:solidFill>
                  <a:srgbClr val="C00000"/>
                </a:solidFill>
              </a:rPr>
              <a:t>The Pendulum Starts to Move</a:t>
            </a:r>
          </a:p>
        </p:txBody>
      </p:sp>
      <p:sp>
        <p:nvSpPr>
          <p:cNvPr id="6147" name="Rectangle 8"/>
          <p:cNvSpPr>
            <a:spLocks noGrp="1" noChangeArrowheads="1"/>
          </p:cNvSpPr>
          <p:nvPr>
            <p:ph idx="1"/>
          </p:nvPr>
        </p:nvSpPr>
        <p:spPr>
          <a:xfrm>
            <a:off x="457200" y="1676400"/>
            <a:ext cx="8229600" cy="1600200"/>
          </a:xfrm>
          <a:solidFill>
            <a:schemeClr val="bg1"/>
          </a:solidFill>
        </p:spPr>
        <p:txBody>
          <a:bodyPr/>
          <a:lstStyle/>
          <a:p>
            <a:pPr marL="292100" indent="-292100" eaLnBrk="1" hangingPunct="1">
              <a:lnSpc>
                <a:spcPct val="120000"/>
              </a:lnSpc>
              <a:spcAft>
                <a:spcPct val="100000"/>
              </a:spcAft>
            </a:pPr>
            <a:r>
              <a:rPr lang="en-US" altLang="en-US" sz="1800" dirty="0"/>
              <a:t>Meter Operations.  Prior to deployment many larger utilities take an attitude of “this is only metering – how hard can that be?”.  Over the course of deployment Meter Operations gains a stature and a respect from the rest of the organization that was not previously accorded them – even if this is only begrudging respect.</a:t>
            </a:r>
            <a:r>
              <a:rPr lang="en-US" altLang="en-US" sz="2000" dirty="0"/>
              <a:t> </a:t>
            </a:r>
          </a:p>
        </p:txBody>
      </p:sp>
      <p:sp>
        <p:nvSpPr>
          <p:cNvPr id="6148" name="Rectangle 8"/>
          <p:cNvSpPr>
            <a:spLocks noChangeArrowheads="1"/>
          </p:cNvSpPr>
          <p:nvPr/>
        </p:nvSpPr>
        <p:spPr bwMode="auto">
          <a:xfrm>
            <a:off x="457200" y="3429000"/>
            <a:ext cx="57150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pPr>
            <a:r>
              <a:rPr lang="en-US" altLang="en-US" sz="1800" dirty="0"/>
              <a:t>New tests for AMI meters (e.g. communication, disconnect) are identified</a:t>
            </a:r>
          </a:p>
          <a:p>
            <a:pPr eaLnBrk="1" hangingPunct="1">
              <a:lnSpc>
                <a:spcPct val="120000"/>
              </a:lnSpc>
              <a:spcBef>
                <a:spcPct val="0"/>
              </a:spcBef>
            </a:pPr>
            <a:r>
              <a:rPr lang="en-US" altLang="en-US" sz="1800" dirty="0"/>
              <a:t>The complexity and issues around high revenue metering are at least acknowledged by the rest of the organization</a:t>
            </a:r>
          </a:p>
          <a:p>
            <a:pPr eaLnBrk="1" hangingPunct="1">
              <a:lnSpc>
                <a:spcPct val="120000"/>
              </a:lnSpc>
              <a:spcBef>
                <a:spcPct val="0"/>
              </a:spcBef>
            </a:pPr>
            <a:r>
              <a:rPr lang="en-US" altLang="en-US" sz="1800" dirty="0"/>
              <a:t>Tests which have not been performed in years are suddenly back in vogue</a:t>
            </a:r>
          </a:p>
        </p:txBody>
      </p:sp>
      <p:sp>
        <p:nvSpPr>
          <p:cNvPr id="6149" name="AutoShape 7" descr="Image result for pendulum swingi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pic>
        <p:nvPicPr>
          <p:cNvPr id="6150" name="Picture 11" descr="Image result for pend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476625"/>
            <a:ext cx="25098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A6F7D2D-8D51-4D8B-A262-F076C0B7917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3A75FE4-1CD3-4459-BD38-30A9D4F0633C}"/>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The New Realities</a:t>
            </a:r>
          </a:p>
        </p:txBody>
      </p:sp>
      <p:sp>
        <p:nvSpPr>
          <p:cNvPr id="7171" name="Text Box 6"/>
          <p:cNvSpPr txBox="1">
            <a:spLocks noChangeArrowheads="1"/>
          </p:cNvSpPr>
          <p:nvPr/>
        </p:nvSpPr>
        <p:spPr bwMode="auto">
          <a:xfrm>
            <a:off x="457200" y="1539875"/>
            <a:ext cx="8229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dirty="0"/>
              <a:t>Electro-Mechanical Meters typically lasted 30 years and more.  Electronic AMI meters are typically envisioned to have a life span of fifteen years and given the pace of technology advances in metering are not expected to last much longer than this.  </a:t>
            </a:r>
          </a:p>
          <a:p>
            <a:pPr eaLnBrk="1" hangingPunct="1">
              <a:lnSpc>
                <a:spcPct val="105000"/>
              </a:lnSpc>
              <a:spcBef>
                <a:spcPct val="10000"/>
              </a:spcBef>
              <a:spcAft>
                <a:spcPct val="50000"/>
              </a:spcAft>
            </a:pPr>
            <a:r>
              <a:rPr lang="en-US" altLang="en-US" sz="1700" dirty="0"/>
              <a:t>This means entire systems are envisioned to be exchanged every fifteen years or so.  In the interim the meter population and communication network inherent in the infrastructure for each utility must be maintained.</a:t>
            </a:r>
          </a:p>
        </p:txBody>
      </p:sp>
      <p:sp>
        <p:nvSpPr>
          <p:cNvPr id="7172" name="Rectangle 8"/>
          <p:cNvSpPr>
            <a:spLocks noChangeArrowheads="1"/>
          </p:cNvSpPr>
          <p:nvPr/>
        </p:nvSpPr>
        <p:spPr bwMode="auto">
          <a:xfrm>
            <a:off x="457200" y="3733800"/>
            <a:ext cx="5257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977900" indent="-285750" eaLnBrk="0" hangingPunct="0">
              <a:spcBef>
                <a:spcPct val="20000"/>
              </a:spcBef>
              <a:buChar char="–"/>
              <a:defRPr sz="2800">
                <a:solidFill>
                  <a:schemeClr val="tx1"/>
                </a:solidFill>
                <a:latin typeface="Arial" charset="0"/>
              </a:defRPr>
            </a:lvl2pPr>
            <a:lvl3pPr marL="10922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dirty="0"/>
              <a:t>Meter communication and meter data management are becoming as important to metering operations as meter accuracy.</a:t>
            </a:r>
          </a:p>
          <a:p>
            <a:pPr eaLnBrk="1" hangingPunct="1">
              <a:lnSpc>
                <a:spcPct val="105000"/>
              </a:lnSpc>
              <a:spcBef>
                <a:spcPct val="10000"/>
              </a:spcBef>
              <a:spcAft>
                <a:spcPct val="50000"/>
              </a:spcAft>
            </a:pPr>
            <a:r>
              <a:rPr lang="en-US" altLang="en-US" sz="1700" dirty="0"/>
              <a:t>Firmware upgrades, firmware stability and cyber security are becoming increasingly important to metering departments</a:t>
            </a:r>
          </a:p>
        </p:txBody>
      </p:sp>
      <p:pic>
        <p:nvPicPr>
          <p:cNvPr id="7173" name="Picture 7" descr="Image result for electric 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8100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85D7515-8458-4AB8-9D4B-A3E0EF134B3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5DA73B6-FE7B-454F-9014-284DC9ABEB13}"/>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noFill/>
        </p:spPr>
        <p:txBody>
          <a:bodyPr/>
          <a:lstStyle/>
          <a:p>
            <a:pPr eaLnBrk="1" hangingPunct="1"/>
            <a:r>
              <a:rPr lang="en-US" altLang="en-US" sz="3600" dirty="0">
                <a:solidFill>
                  <a:srgbClr val="C00000"/>
                </a:solidFill>
              </a:rPr>
              <a:t>What Technologies Are We Using?</a:t>
            </a:r>
          </a:p>
        </p:txBody>
      </p:sp>
      <p:sp>
        <p:nvSpPr>
          <p:cNvPr id="8195" name="Rectangle 3"/>
          <p:cNvSpPr>
            <a:spLocks noGrp="1" noChangeArrowheads="1"/>
          </p:cNvSpPr>
          <p:nvPr>
            <p:ph idx="1"/>
          </p:nvPr>
        </p:nvSpPr>
        <p:spPr/>
        <p:txBody>
          <a:bodyPr/>
          <a:lstStyle/>
          <a:p>
            <a:pPr eaLnBrk="1" hangingPunct="1">
              <a:lnSpc>
                <a:spcPct val="105000"/>
              </a:lnSpc>
            </a:pPr>
            <a:r>
              <a:rPr lang="en-US" altLang="en-US" sz="2800" dirty="0"/>
              <a:t>Private Networks</a:t>
            </a:r>
          </a:p>
          <a:p>
            <a:pPr eaLnBrk="1" hangingPunct="1">
              <a:lnSpc>
                <a:spcPct val="105000"/>
              </a:lnSpc>
            </a:pPr>
            <a:r>
              <a:rPr lang="en-US" altLang="en-US" dirty="0"/>
              <a:t>Cellular/Public Networks</a:t>
            </a:r>
          </a:p>
          <a:p>
            <a:pPr eaLnBrk="1" hangingPunct="1">
              <a:lnSpc>
                <a:spcPct val="105000"/>
              </a:lnSpc>
            </a:pPr>
            <a:r>
              <a:rPr lang="en-US" altLang="en-US" sz="2800" dirty="0"/>
              <a:t>R</a:t>
            </a:r>
            <a:r>
              <a:rPr lang="en-US" altLang="en-US" dirty="0"/>
              <a:t>F Mesh</a:t>
            </a:r>
            <a:endParaRPr lang="en-US" altLang="en-US" sz="2800"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075" y="1612362"/>
            <a:ext cx="3947983" cy="39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3B7149B9-1DEA-4FB9-9229-7D6045597E62}"/>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087A9739-3898-4CD5-A4B5-103F11391F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556951" y="234568"/>
            <a:ext cx="7208107" cy="679832"/>
          </a:xfrm>
          <a:noFill/>
        </p:spPr>
        <p:txBody>
          <a:bodyPr/>
          <a:lstStyle/>
          <a:p>
            <a:pPr eaLnBrk="1" hangingPunct="1"/>
            <a:r>
              <a:rPr lang="en-US" altLang="en-US" dirty="0">
                <a:solidFill>
                  <a:srgbClr val="C00000"/>
                </a:solidFill>
              </a:rPr>
              <a:t>Private Networks</a:t>
            </a:r>
          </a:p>
        </p:txBody>
      </p:sp>
      <p:sp>
        <p:nvSpPr>
          <p:cNvPr id="11267" name="Rectangle 3"/>
          <p:cNvSpPr>
            <a:spLocks noGrp="1" noChangeArrowheads="1"/>
          </p:cNvSpPr>
          <p:nvPr>
            <p:ph idx="1"/>
          </p:nvPr>
        </p:nvSpPr>
        <p:spPr/>
        <p:txBody>
          <a:bodyPr>
            <a:normAutofit/>
          </a:bodyPr>
          <a:lstStyle/>
          <a:p>
            <a:pPr eaLnBrk="1" hangingPunct="1">
              <a:lnSpc>
                <a:spcPct val="105000"/>
              </a:lnSpc>
            </a:pPr>
            <a:r>
              <a:rPr lang="en-US" altLang="en-US" sz="2800" dirty="0"/>
              <a:t>Dedicated Infrastructure</a:t>
            </a:r>
          </a:p>
          <a:p>
            <a:pPr lvl="1" eaLnBrk="1" hangingPunct="1">
              <a:lnSpc>
                <a:spcPct val="105000"/>
              </a:lnSpc>
            </a:pPr>
            <a:r>
              <a:rPr lang="en-US" altLang="en-US" sz="2000" dirty="0"/>
              <a:t>Allows a great deal of data and frequency of data collection</a:t>
            </a:r>
            <a:endParaRPr lang="en-US" altLang="en-US" sz="1600" dirty="0"/>
          </a:p>
          <a:p>
            <a:pPr lvl="1" eaLnBrk="1" hangingPunct="1">
              <a:lnSpc>
                <a:spcPct val="105000"/>
              </a:lnSpc>
            </a:pPr>
            <a:r>
              <a:rPr lang="en-US" altLang="en-US" sz="2000" dirty="0"/>
              <a:t>Requires the utility to manage a new technology</a:t>
            </a:r>
          </a:p>
          <a:p>
            <a:pPr lvl="1" eaLnBrk="1" hangingPunct="1">
              <a:lnSpc>
                <a:spcPct val="105000"/>
              </a:lnSpc>
            </a:pPr>
            <a:endParaRPr lang="en-US" altLang="en-US" sz="2000" dirty="0"/>
          </a:p>
          <a:p>
            <a:pPr lvl="1" eaLnBrk="1" hangingPunct="1">
              <a:lnSpc>
                <a:spcPct val="105000"/>
              </a:lnSpc>
            </a:pPr>
            <a:endParaRPr lang="en-US" altLang="en-US" sz="14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76" y="3962400"/>
            <a:ext cx="335597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E8CF2391-53AE-468B-89BD-ADA6A6F439D3}"/>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35A35A25-B73B-4D43-A9E7-13D2F23D3A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556951" y="234568"/>
            <a:ext cx="7208107" cy="679832"/>
          </a:xfrm>
          <a:noFill/>
        </p:spPr>
        <p:txBody>
          <a:bodyPr/>
          <a:lstStyle/>
          <a:p>
            <a:pPr eaLnBrk="1" hangingPunct="1"/>
            <a:r>
              <a:rPr lang="en-US" altLang="en-US" dirty="0">
                <a:solidFill>
                  <a:srgbClr val="C00000"/>
                </a:solidFill>
              </a:rPr>
              <a:t>LTE Back Haul</a:t>
            </a:r>
          </a:p>
        </p:txBody>
      </p:sp>
      <p:sp>
        <p:nvSpPr>
          <p:cNvPr id="11267" name="Rectangle 3"/>
          <p:cNvSpPr>
            <a:spLocks noGrp="1" noChangeArrowheads="1"/>
          </p:cNvSpPr>
          <p:nvPr>
            <p:ph idx="1"/>
          </p:nvPr>
        </p:nvSpPr>
        <p:spPr/>
        <p:txBody>
          <a:bodyPr>
            <a:normAutofit/>
          </a:bodyPr>
          <a:lstStyle/>
          <a:p>
            <a:pPr eaLnBrk="1" hangingPunct="1">
              <a:lnSpc>
                <a:spcPct val="105000"/>
              </a:lnSpc>
            </a:pPr>
            <a:r>
              <a:rPr lang="en-US" altLang="en-US" sz="2800" dirty="0"/>
              <a:t>Infrastructure will win</a:t>
            </a:r>
          </a:p>
          <a:p>
            <a:pPr lvl="1" eaLnBrk="1" hangingPunct="1">
              <a:lnSpc>
                <a:spcPct val="105000"/>
              </a:lnSpc>
            </a:pPr>
            <a:r>
              <a:rPr lang="en-US" altLang="en-US" sz="2000" dirty="0"/>
              <a:t>IoT vs. number of meters</a:t>
            </a:r>
          </a:p>
          <a:p>
            <a:pPr lvl="2" eaLnBrk="1" hangingPunct="1">
              <a:lnSpc>
                <a:spcPct val="105000"/>
              </a:lnSpc>
            </a:pPr>
            <a:r>
              <a:rPr lang="en-US" altLang="en-US" sz="1600" dirty="0"/>
              <a:t>New IoT devices are being installed at a rate of 127 per second or 11 million per day</a:t>
            </a:r>
          </a:p>
          <a:p>
            <a:pPr lvl="1" eaLnBrk="1" hangingPunct="1">
              <a:lnSpc>
                <a:spcPct val="105000"/>
              </a:lnSpc>
            </a:pPr>
            <a:r>
              <a:rPr lang="en-US" altLang="en-US" sz="2000" dirty="0"/>
              <a:t>165 million connected electric meter customers in the U.S. and Canada</a:t>
            </a:r>
          </a:p>
          <a:p>
            <a:pPr lvl="1" eaLnBrk="1" hangingPunct="1">
              <a:lnSpc>
                <a:spcPct val="105000"/>
              </a:lnSpc>
            </a:pPr>
            <a:endParaRPr lang="en-US" altLang="en-US" sz="2000" dirty="0"/>
          </a:p>
          <a:p>
            <a:pPr lvl="1" eaLnBrk="1" hangingPunct="1">
              <a:lnSpc>
                <a:spcPct val="105000"/>
              </a:lnSpc>
            </a:pPr>
            <a:endParaRPr lang="en-US" altLang="en-US" sz="14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76" y="3962400"/>
            <a:ext cx="335597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E8CF2391-53AE-468B-89BD-ADA6A6F439D3}"/>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35A35A25-B73B-4D43-A9E7-13D2F23D3A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24</a:t>
            </a:fld>
            <a:endParaRPr lang="en-US" dirty="0"/>
          </a:p>
        </p:txBody>
      </p:sp>
    </p:spTree>
    <p:extLst>
      <p:ext uri="{BB962C8B-B14F-4D97-AF65-F5344CB8AC3E}">
        <p14:creationId xmlns:p14="http://schemas.microsoft.com/office/powerpoint/2010/main" val="289266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C00000"/>
                </a:solidFill>
              </a:rPr>
              <a:t>RF Mesh</a:t>
            </a:r>
          </a:p>
        </p:txBody>
      </p:sp>
      <p:sp>
        <p:nvSpPr>
          <p:cNvPr id="9219" name="Rectangle 3"/>
          <p:cNvSpPr>
            <a:spLocks noGrp="1" noChangeArrowheads="1"/>
          </p:cNvSpPr>
          <p:nvPr>
            <p:ph idx="1"/>
          </p:nvPr>
        </p:nvSpPr>
        <p:spPr/>
        <p:txBody>
          <a:bodyPr>
            <a:normAutofit/>
          </a:bodyPr>
          <a:lstStyle/>
          <a:p>
            <a:pPr eaLnBrk="1" hangingPunct="1">
              <a:lnSpc>
                <a:spcPct val="105000"/>
              </a:lnSpc>
            </a:pPr>
            <a:r>
              <a:rPr lang="en-US" altLang="en-US" sz="2400" dirty="0"/>
              <a:t>True RF Mesh</a:t>
            </a:r>
          </a:p>
          <a:p>
            <a:pPr eaLnBrk="1" hangingPunct="1">
              <a:lnSpc>
                <a:spcPct val="105000"/>
              </a:lnSpc>
            </a:pPr>
            <a:r>
              <a:rPr lang="en-US" altLang="en-US" sz="2400" dirty="0"/>
              <a:t>Meters and collectors</a:t>
            </a:r>
          </a:p>
          <a:p>
            <a:pPr eaLnBrk="1" hangingPunct="1">
              <a:lnSpc>
                <a:spcPct val="105000"/>
              </a:lnSpc>
            </a:pPr>
            <a:r>
              <a:rPr lang="en-US" altLang="en-US" sz="2400" dirty="0"/>
              <a:t>Software and firmware</a:t>
            </a:r>
          </a:p>
          <a:p>
            <a:pPr eaLnBrk="1" hangingPunct="1">
              <a:lnSpc>
                <a:spcPct val="105000"/>
              </a:lnSpc>
            </a:pPr>
            <a:r>
              <a:rPr lang="en-US" altLang="en-US" sz="2400" dirty="0"/>
              <a:t>Head End Systems</a:t>
            </a:r>
          </a:p>
          <a:p>
            <a:pPr eaLnBrk="1" hangingPunct="1">
              <a:lnSpc>
                <a:spcPct val="105000"/>
              </a:lnSpc>
            </a:pPr>
            <a:r>
              <a:rPr lang="en-US" altLang="en-US" sz="2400" dirty="0"/>
              <a:t>The difference </a:t>
            </a:r>
            <a:br>
              <a:rPr lang="en-US" altLang="en-US" sz="2400" dirty="0"/>
            </a:br>
            <a:r>
              <a:rPr lang="en-US" altLang="en-US" sz="2400" dirty="0"/>
              <a:t>between frequencies</a:t>
            </a:r>
          </a:p>
          <a:p>
            <a:pPr lvl="1" eaLnBrk="1" hangingPunct="1">
              <a:lnSpc>
                <a:spcPct val="105000"/>
              </a:lnSpc>
            </a:pPr>
            <a:r>
              <a:rPr lang="en-US" altLang="en-US" sz="2000" dirty="0"/>
              <a:t>Proprietary and non-proprietary </a:t>
            </a:r>
            <a:br>
              <a:rPr lang="en-US" altLang="en-US" sz="2000" dirty="0"/>
            </a:br>
            <a:r>
              <a:rPr lang="en-US" altLang="en-US" sz="2000" dirty="0"/>
              <a:t>frequencies</a:t>
            </a:r>
          </a:p>
          <a:p>
            <a:pPr lvl="1" eaLnBrk="1" hangingPunct="1">
              <a:lnSpc>
                <a:spcPct val="105000"/>
              </a:lnSpc>
            </a:pPr>
            <a:r>
              <a:rPr lang="en-US" altLang="en-US" sz="2000" dirty="0"/>
              <a:t>Penetration vs. distance trade-off</a:t>
            </a:r>
          </a:p>
          <a:p>
            <a:pPr lvl="1" eaLnBrk="1" hangingPunct="1">
              <a:lnSpc>
                <a:spcPct val="105000"/>
              </a:lnSpc>
            </a:pPr>
            <a:endParaRPr lang="en-US" altLang="en-US" sz="14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480"/>
          <a:stretch/>
        </p:blipFill>
        <p:spPr bwMode="auto">
          <a:xfrm>
            <a:off x="4800600" y="1600200"/>
            <a:ext cx="3888258" cy="32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1C923AE1-EBBE-4369-9024-B390AC90560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B3B3EC40-C2B0-4772-9DAD-8C70188D74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noFill/>
        </p:spPr>
        <p:txBody>
          <a:bodyPr/>
          <a:lstStyle/>
          <a:p>
            <a:pPr eaLnBrk="1" hangingPunct="1"/>
            <a:r>
              <a:rPr lang="en-US" altLang="en-US" sz="3200" dirty="0">
                <a:solidFill>
                  <a:srgbClr val="C00000"/>
                </a:solidFill>
              </a:rPr>
              <a:t>Challenges</a:t>
            </a:r>
          </a:p>
        </p:txBody>
      </p:sp>
      <p:sp>
        <p:nvSpPr>
          <p:cNvPr id="12291" name="Rectangle 5"/>
          <p:cNvSpPr>
            <a:spLocks noGrp="1" noChangeArrowheads="1"/>
          </p:cNvSpPr>
          <p:nvPr>
            <p:ph idx="1"/>
          </p:nvPr>
        </p:nvSpPr>
        <p:spPr/>
        <p:txBody>
          <a:bodyPr>
            <a:normAutofit/>
          </a:bodyPr>
          <a:lstStyle/>
          <a:p>
            <a:pPr eaLnBrk="1" hangingPunct="1">
              <a:lnSpc>
                <a:spcPct val="80000"/>
              </a:lnSpc>
              <a:buFontTx/>
              <a:buNone/>
            </a:pPr>
            <a:r>
              <a:rPr lang="en-US" altLang="en-US" sz="1700" b="1" dirty="0">
                <a:solidFill>
                  <a:srgbClr val="CC0000"/>
                </a:solidFill>
              </a:rPr>
              <a:t>Expected:</a:t>
            </a:r>
          </a:p>
          <a:p>
            <a:pPr eaLnBrk="1" hangingPunct="1">
              <a:lnSpc>
                <a:spcPct val="80000"/>
              </a:lnSpc>
            </a:pPr>
            <a:r>
              <a:rPr lang="en-US" altLang="en-US" sz="1700" dirty="0"/>
              <a:t>The AMI deployment team will declare victory at some point and move on.  </a:t>
            </a:r>
            <a:r>
              <a:rPr lang="en-US" altLang="en-US" sz="1700" u="sng" dirty="0"/>
              <a:t>Clean-up will be left for the meter service department, and these will be the hardest meters to access and to get reliably on the network</a:t>
            </a:r>
          </a:p>
          <a:p>
            <a:pPr>
              <a:lnSpc>
                <a:spcPct val="80000"/>
              </a:lnSpc>
            </a:pPr>
            <a:r>
              <a:rPr lang="en-US" altLang="en-US" sz="1700" dirty="0"/>
              <a:t>Firmware upgrades must be checked and tested before mass deployment</a:t>
            </a:r>
            <a:endParaRPr lang="en-US" altLang="en-US" sz="1700" u="sng" dirty="0"/>
          </a:p>
          <a:p>
            <a:pPr eaLnBrk="1" hangingPunct="1">
              <a:lnSpc>
                <a:spcPct val="80000"/>
              </a:lnSpc>
            </a:pPr>
            <a:r>
              <a:rPr lang="en-US" altLang="en-US" sz="1700" dirty="0"/>
              <a:t>What was previously a straightforward device has become complex with thousands of lines of code with more points of failure</a:t>
            </a:r>
          </a:p>
          <a:p>
            <a:pPr eaLnBrk="1" hangingPunct="1">
              <a:lnSpc>
                <a:spcPct val="80000"/>
              </a:lnSpc>
            </a:pPr>
            <a:r>
              <a:rPr lang="en-US" altLang="en-US" sz="1700" dirty="0"/>
              <a:t>Meter Acceptance testing including far more than accuracy testing for every deployment</a:t>
            </a:r>
            <a:endParaRPr lang="en-US" altLang="en-US" sz="1600" dirty="0"/>
          </a:p>
        </p:txBody>
      </p:sp>
      <p:sp>
        <p:nvSpPr>
          <p:cNvPr id="2" name="Footer Placeholder 1">
            <a:extLst>
              <a:ext uri="{FF2B5EF4-FFF2-40B4-BE49-F238E27FC236}">
                <a16:creationId xmlns:a16="http://schemas.microsoft.com/office/drawing/2014/main" id="{163CBA84-F3C7-4ACF-8C1F-FB0DCE99A4A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8E698CC1-E085-4D14-8ADF-9505049E20D8}"/>
              </a:ext>
            </a:extLst>
          </p:cNvPr>
          <p:cNvSpPr>
            <a:spLocks noGrp="1"/>
          </p:cNvSpPr>
          <p:nvPr>
            <p:ph type="sldNum" sz="quarter" idx="4"/>
          </p:nvPr>
        </p:nvSpPr>
        <p:spPr/>
        <p:txBody>
          <a:bodyPr/>
          <a:lstStyle/>
          <a:p>
            <a:fld id="{4BEAC4C4-F0A7-4B61-A827-E4198D078267}" type="slidenum">
              <a:rPr lang="en-US" smtClean="0"/>
              <a:t>26</a:t>
            </a:fld>
            <a:endParaRPr lang="en-US" dirty="0"/>
          </a:p>
        </p:txBody>
      </p:sp>
      <p:sp>
        <p:nvSpPr>
          <p:cNvPr id="12292" name="Rectangle 10"/>
          <p:cNvSpPr>
            <a:spLocks noChangeArrowheads="1"/>
          </p:cNvSpPr>
          <p:nvPr/>
        </p:nvSpPr>
        <p:spPr bwMode="auto">
          <a:xfrm>
            <a:off x="685800" y="3838575"/>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700" b="1" dirty="0">
                <a:solidFill>
                  <a:srgbClr val="CC0000"/>
                </a:solidFill>
              </a:rPr>
              <a:t>Unexpected:</a:t>
            </a:r>
          </a:p>
          <a:p>
            <a:pPr eaLnBrk="1" hangingPunct="1"/>
            <a:r>
              <a:rPr lang="en-US" altLang="en-US" sz="1700" dirty="0"/>
              <a:t>Meter Certification Testing never slowed down over the course of any of the deployments</a:t>
            </a:r>
          </a:p>
        </p:txBody>
      </p:sp>
      <p:pic>
        <p:nvPicPr>
          <p:cNvPr id="12293" name="Picture 7" descr="Image result for past present futu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2667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Why do AMI Meters Fail?</a:t>
            </a:r>
          </a:p>
        </p:txBody>
      </p:sp>
      <p:sp>
        <p:nvSpPr>
          <p:cNvPr id="2" name="Footer Placeholder 1">
            <a:extLst>
              <a:ext uri="{FF2B5EF4-FFF2-40B4-BE49-F238E27FC236}">
                <a16:creationId xmlns:a16="http://schemas.microsoft.com/office/drawing/2014/main" id="{5796D4B2-CCF4-4DE6-8B61-B467AC7D3BE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CD6454F-078F-46A0-84A9-F67786F8B7E5}"/>
              </a:ext>
            </a:extLst>
          </p:cNvPr>
          <p:cNvSpPr>
            <a:spLocks noGrp="1"/>
          </p:cNvSpPr>
          <p:nvPr>
            <p:ph type="sldNum" sz="quarter" idx="4"/>
          </p:nvPr>
        </p:nvSpPr>
        <p:spPr/>
        <p:txBody>
          <a:bodyPr/>
          <a:lstStyle/>
          <a:p>
            <a:fld id="{4BEAC4C4-F0A7-4B61-A827-E4198D078267}" type="slidenum">
              <a:rPr lang="en-US" smtClean="0"/>
              <a:t>27</a:t>
            </a:fld>
            <a:endParaRPr lang="en-US" dirty="0"/>
          </a:p>
        </p:txBody>
      </p:sp>
      <p:sp>
        <p:nvSpPr>
          <p:cNvPr id="13315" name="Text Box 9"/>
          <p:cNvSpPr txBox="1">
            <a:spLocks noChangeArrowheads="1"/>
          </p:cNvSpPr>
          <p:nvPr/>
        </p:nvSpPr>
        <p:spPr bwMode="auto">
          <a:xfrm>
            <a:off x="441325" y="1216819"/>
            <a:ext cx="82296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b="1" dirty="0">
                <a:solidFill>
                  <a:srgbClr val="CC3300"/>
                </a:solidFill>
              </a:rPr>
              <a:t>Looking back at various deployments – what are the chief </a:t>
            </a:r>
          </a:p>
          <a:p>
            <a:pPr algn="ctr" eaLnBrk="1" hangingPunct="1">
              <a:buFontTx/>
              <a:buNone/>
            </a:pPr>
            <a:r>
              <a:rPr lang="en-US" altLang="en-US" sz="2000" b="1" dirty="0">
                <a:solidFill>
                  <a:srgbClr val="CC3300"/>
                </a:solidFill>
              </a:rPr>
              <a:t>causes to reject meter shipments?</a:t>
            </a:r>
          </a:p>
          <a:p>
            <a:pPr eaLnBrk="1" hangingPunct="1">
              <a:lnSpc>
                <a:spcPts val="2500"/>
              </a:lnSpc>
              <a:buFontTx/>
              <a:buNone/>
            </a:pPr>
            <a:endParaRPr lang="en-US" altLang="en-US" sz="1800" dirty="0"/>
          </a:p>
          <a:p>
            <a:pPr eaLnBrk="1" hangingPunct="1">
              <a:lnSpc>
                <a:spcPts val="2500"/>
              </a:lnSpc>
              <a:buFontTx/>
              <a:buNone/>
            </a:pPr>
            <a:r>
              <a:rPr lang="en-US" altLang="en-US" sz="1800" dirty="0"/>
              <a:t>Meter functional test failures including but not limited to;</a:t>
            </a:r>
          </a:p>
          <a:p>
            <a:pPr eaLnBrk="1" hangingPunct="1">
              <a:lnSpc>
                <a:spcPts val="2500"/>
              </a:lnSpc>
            </a:pPr>
            <a:r>
              <a:rPr lang="en-US" altLang="en-US" sz="1800" dirty="0"/>
              <a:t>Incorrect firmware</a:t>
            </a:r>
          </a:p>
          <a:p>
            <a:pPr eaLnBrk="1" hangingPunct="1">
              <a:lnSpc>
                <a:spcPts val="2500"/>
              </a:lnSpc>
            </a:pPr>
            <a:r>
              <a:rPr lang="en-US" altLang="en-US" sz="1800" dirty="0"/>
              <a:t>Bad settings</a:t>
            </a:r>
          </a:p>
          <a:p>
            <a:pPr eaLnBrk="1" hangingPunct="1">
              <a:lnSpc>
                <a:spcPts val="2500"/>
              </a:lnSpc>
            </a:pPr>
            <a:r>
              <a:rPr lang="en-US" altLang="en-US" sz="1800" dirty="0"/>
              <a:t>Alarms and errors that do not clear</a:t>
            </a:r>
          </a:p>
          <a:p>
            <a:pPr eaLnBrk="1" hangingPunct="1">
              <a:lnSpc>
                <a:spcPts val="2500"/>
              </a:lnSpc>
            </a:pPr>
            <a:r>
              <a:rPr lang="en-US" altLang="en-US" sz="1800" dirty="0"/>
              <a:t>Communication test failures</a:t>
            </a:r>
          </a:p>
          <a:p>
            <a:pPr eaLnBrk="1" hangingPunct="1">
              <a:lnSpc>
                <a:spcPts val="2500"/>
              </a:lnSpc>
            </a:pPr>
            <a:r>
              <a:rPr lang="en-US" altLang="en-US" sz="1800" dirty="0"/>
              <a:t>Bad tables</a:t>
            </a:r>
          </a:p>
          <a:p>
            <a:pPr eaLnBrk="1" hangingPunct="1">
              <a:lnSpc>
                <a:spcPts val="2500"/>
              </a:lnSpc>
            </a:pPr>
            <a:r>
              <a:rPr lang="en-US" altLang="en-US" sz="1800" dirty="0"/>
              <a:t>Failed disconnect switches</a:t>
            </a:r>
          </a:p>
          <a:p>
            <a:pPr eaLnBrk="1" hangingPunct="1">
              <a:lnSpc>
                <a:spcPts val="2500"/>
              </a:lnSpc>
            </a:pPr>
            <a:endParaRPr lang="en-US" altLang="en-US" sz="180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276600"/>
            <a:ext cx="35274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Lessons for the Future? </a:t>
            </a:r>
          </a:p>
        </p:txBody>
      </p:sp>
      <p:sp>
        <p:nvSpPr>
          <p:cNvPr id="14339" name="Rectangle 3"/>
          <p:cNvSpPr>
            <a:spLocks noGrp="1" noChangeArrowheads="1"/>
          </p:cNvSpPr>
          <p:nvPr>
            <p:ph idx="1"/>
          </p:nvPr>
        </p:nvSpPr>
        <p:spPr/>
        <p:txBody>
          <a:bodyPr/>
          <a:lstStyle/>
          <a:p>
            <a:pPr eaLnBrk="1" hangingPunct="1">
              <a:lnSpc>
                <a:spcPct val="105000"/>
              </a:lnSpc>
            </a:pPr>
            <a:r>
              <a:rPr lang="en-US" altLang="en-US" sz="1800" dirty="0"/>
              <a:t>Are these infant mortality issues or are these issues to be concerned about going forward?</a:t>
            </a:r>
          </a:p>
          <a:p>
            <a:pPr eaLnBrk="1" hangingPunct="1">
              <a:lnSpc>
                <a:spcPct val="105000"/>
              </a:lnSpc>
            </a:pPr>
            <a:r>
              <a:rPr lang="en-US" altLang="en-US" sz="1800" dirty="0"/>
              <a:t>What was NEVER the reason for rejecting a shipment – meter accuracy.</a:t>
            </a:r>
          </a:p>
          <a:p>
            <a:pPr eaLnBrk="1" hangingPunct="1">
              <a:lnSpc>
                <a:spcPct val="105000"/>
              </a:lnSpc>
            </a:pPr>
            <a:r>
              <a:rPr lang="en-US" altLang="en-US" sz="1800" dirty="0"/>
              <a:t>Which are the most difficult meters for every deployment – the transformer rated meters.  Often these forms are not available until very late in the deployment and sometimes not until the deployment has officially ended.</a:t>
            </a:r>
          </a:p>
        </p:txBody>
      </p:sp>
      <p:pic>
        <p:nvPicPr>
          <p:cNvPr id="14340" name="Picture 16"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26670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DE96E470-81BB-4E2D-BE65-B4D8D6CBEABD}"/>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4F5216F5-A629-4D9B-AA91-02B8C9A3B7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99" y="1233329"/>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title"/>
          </p:nvPr>
        </p:nvSpPr>
        <p:spPr>
          <a:noFill/>
        </p:spPr>
        <p:txBody>
          <a:bodyPr/>
          <a:lstStyle/>
          <a:p>
            <a:pPr eaLnBrk="1" hangingPunct="1"/>
            <a:r>
              <a:rPr lang="en-US" altLang="en-US" sz="3000" dirty="0">
                <a:solidFill>
                  <a:srgbClr val="C00000"/>
                </a:solidFill>
              </a:rPr>
              <a:t>Commercial and Industrial Metering Challenges </a:t>
            </a:r>
          </a:p>
        </p:txBody>
      </p:sp>
      <p:graphicFrame>
        <p:nvGraphicFramePr>
          <p:cNvPr id="15366" name="Rectangle 2">
            <a:extLst>
              <a:ext uri="{FF2B5EF4-FFF2-40B4-BE49-F238E27FC236}">
                <a16:creationId xmlns:a16="http://schemas.microsoft.com/office/drawing/2014/main" id="{0B164E29-84AA-00FE-3025-7FF6B43E913E}"/>
              </a:ext>
            </a:extLst>
          </p:cNvPr>
          <p:cNvGraphicFramePr>
            <a:graphicFrameLocks noGrp="1"/>
          </p:cNvGraphicFramePr>
          <p:nvPr>
            <p:ph idx="1"/>
            <p:extLst>
              <p:ext uri="{D42A27DB-BD31-4B8C-83A1-F6EECF244321}">
                <p14:modId xmlns:p14="http://schemas.microsoft.com/office/powerpoint/2010/main" val="2180581647"/>
              </p:ext>
            </p:extLst>
          </p:nvPr>
        </p:nvGraphicFramePr>
        <p:xfrm>
          <a:off x="457200" y="1233329"/>
          <a:ext cx="8229600" cy="482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7D04C5F1-AAF6-4935-9686-3C50E7879B0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25D0E48-5DFB-49CC-952A-1D8878CA01A1}"/>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65AD-91C0-4DE5-9BCC-DBDFD151EE20}"/>
              </a:ext>
            </a:extLst>
          </p:cNvPr>
          <p:cNvSpPr>
            <a:spLocks noGrp="1"/>
          </p:cNvSpPr>
          <p:nvPr>
            <p:ph type="title"/>
          </p:nvPr>
        </p:nvSpPr>
        <p:spPr>
          <a:xfrm>
            <a:off x="2072174" y="1124546"/>
            <a:ext cx="7071826" cy="3442130"/>
          </a:xfrm>
        </p:spPr>
        <p:txBody>
          <a:bodyPr/>
          <a:lstStyle/>
          <a:p>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3600" dirty="0"/>
              <a:t>Electric vehicles and their effect on Distribution Networks</a:t>
            </a:r>
            <a:br>
              <a:rPr lang="en-US" sz="3600" dirty="0"/>
            </a:br>
            <a:endParaRPr lang="en-US" sz="7200" dirty="0"/>
          </a:p>
        </p:txBody>
      </p:sp>
      <p:sp>
        <p:nvSpPr>
          <p:cNvPr id="3" name="Text Placeholder 2">
            <a:extLst>
              <a:ext uri="{FF2B5EF4-FFF2-40B4-BE49-F238E27FC236}">
                <a16:creationId xmlns:a16="http://schemas.microsoft.com/office/drawing/2014/main" id="{78F13C88-5E3F-4FC2-BED9-C351442034CF}"/>
              </a:ext>
            </a:extLst>
          </p:cNvPr>
          <p:cNvSpPr>
            <a:spLocks noGrp="1"/>
          </p:cNvSpPr>
          <p:nvPr>
            <p:ph type="body" idx="1"/>
          </p:nvPr>
        </p:nvSpPr>
        <p:spPr/>
        <p:txBody>
          <a:bodyPr>
            <a:normAutofit lnSpcReduction="10000"/>
          </a:bodyPr>
          <a:lstStyle/>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lang="en-US" sz="1500" dirty="0">
              <a:solidFill>
                <a:srgbClr val="C00000"/>
              </a:solidFill>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lang="en-US" sz="1500" dirty="0">
              <a:solidFill>
                <a:srgbClr val="C00000"/>
              </a:solidFill>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endParaRPr lang="en-US" sz="1500" dirty="0">
              <a:solidFill>
                <a:srgbClr val="C00000"/>
              </a:solidFill>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Perry Lawton</a:t>
            </a:r>
          </a:p>
          <a:p>
            <a:endParaRPr lang="en-US" dirty="0"/>
          </a:p>
        </p:txBody>
      </p:sp>
      <p:sp>
        <p:nvSpPr>
          <p:cNvPr id="5" name="Footer Placeholder 4">
            <a:extLst>
              <a:ext uri="{FF2B5EF4-FFF2-40B4-BE49-F238E27FC236}">
                <a16:creationId xmlns:a16="http://schemas.microsoft.com/office/drawing/2014/main" id="{77078297-4C2D-40A6-9300-7C91B8680AC1}"/>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04DFC95B-E6C3-4D38-B0C2-5B6ADB0D1DC2}"/>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extLst>
      <p:ext uri="{BB962C8B-B14F-4D97-AF65-F5344CB8AC3E}">
        <p14:creationId xmlns:p14="http://schemas.microsoft.com/office/powerpoint/2010/main" val="417506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noFill/>
        </p:spPr>
        <p:txBody>
          <a:bodyPr/>
          <a:lstStyle/>
          <a:p>
            <a:pPr eaLnBrk="1" hangingPunct="1"/>
            <a:r>
              <a:rPr lang="en-US" altLang="en-US" sz="3000" dirty="0">
                <a:solidFill>
                  <a:srgbClr val="C00000"/>
                </a:solidFill>
              </a:rPr>
              <a:t>How are these new realities starting to affect metering operations? </a:t>
            </a:r>
          </a:p>
        </p:txBody>
      </p:sp>
      <p:sp>
        <p:nvSpPr>
          <p:cNvPr id="16386" name="Rectangle 2"/>
          <p:cNvSpPr>
            <a:spLocks noGrp="1" noChangeArrowheads="1"/>
          </p:cNvSpPr>
          <p:nvPr>
            <p:ph idx="1"/>
          </p:nvPr>
        </p:nvSpPr>
        <p:spPr>
          <a:xfrm>
            <a:off x="457200" y="1295400"/>
            <a:ext cx="8229600" cy="4525963"/>
          </a:xfrm>
        </p:spPr>
        <p:txBody>
          <a:bodyPr/>
          <a:lstStyle/>
          <a:p>
            <a:pPr eaLnBrk="1" hangingPunct="1">
              <a:lnSpc>
                <a:spcPct val="120000"/>
              </a:lnSpc>
            </a:pPr>
            <a:r>
              <a:rPr lang="en-US" altLang="en-US" sz="1800" dirty="0"/>
              <a:t>Metering is becoming more about IT.  Some metering departments have been reorganized after AMI as part of the IT department.</a:t>
            </a:r>
          </a:p>
          <a:p>
            <a:pPr eaLnBrk="1" hangingPunct="1">
              <a:lnSpc>
                <a:spcPct val="120000"/>
              </a:lnSpc>
            </a:pPr>
            <a:r>
              <a:rPr lang="en-US" altLang="en-US" sz="1800" dirty="0"/>
              <a:t>Metering emphasis will shift strongly toward C&amp;I customers and further and further away from residential meters</a:t>
            </a:r>
          </a:p>
          <a:p>
            <a:pPr eaLnBrk="1" hangingPunct="1">
              <a:lnSpc>
                <a:spcPct val="120000"/>
              </a:lnSpc>
            </a:pPr>
            <a:r>
              <a:rPr lang="en-US" altLang="en-US" sz="1800" dirty="0"/>
              <a:t>Metering resources are being refocused on C&amp;I accounts.</a:t>
            </a:r>
          </a:p>
          <a:p>
            <a:pPr eaLnBrk="1" hangingPunct="1">
              <a:lnSpc>
                <a:spcPct val="120000"/>
              </a:lnSpc>
            </a:pPr>
            <a:r>
              <a:rPr lang="en-US" altLang="en-US" sz="1800" dirty="0"/>
              <a:t>There are fewer levels of meter tech.  Every meter tech needs to be at the higher level as there is not enough lower level work to warrant full time employees</a:t>
            </a:r>
          </a:p>
          <a:p>
            <a:pPr eaLnBrk="1" hangingPunct="1">
              <a:lnSpc>
                <a:spcPct val="120000"/>
              </a:lnSpc>
            </a:pPr>
            <a:r>
              <a:rPr lang="en-US" altLang="en-US" sz="1800" dirty="0"/>
              <a:t>Utility commissions are being less forgiving of allowing rate relief for project over runs and metering inaccuracies</a:t>
            </a:r>
          </a:p>
          <a:p>
            <a:pPr eaLnBrk="1" hangingPunct="1">
              <a:lnSpc>
                <a:spcPct val="80000"/>
              </a:lnSpc>
            </a:pPr>
            <a:endParaRPr lang="en-US" altLang="en-US" sz="1800"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953000"/>
            <a:ext cx="2014538"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995863"/>
            <a:ext cx="1889125"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579D0162-D3DE-4D85-941C-8A74AB65A0D9}"/>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001E91D-1E82-4F44-A247-0BCB2E46B3AB}"/>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noFill/>
        </p:spPr>
        <p:txBody>
          <a:bodyPr/>
          <a:lstStyle/>
          <a:p>
            <a:pPr eaLnBrk="1" hangingPunct="1">
              <a:lnSpc>
                <a:spcPts val="3000"/>
              </a:lnSpc>
            </a:pPr>
            <a:r>
              <a:rPr lang="en-US" altLang="en-US" sz="3000" dirty="0">
                <a:solidFill>
                  <a:srgbClr val="C00000"/>
                </a:solidFill>
              </a:rPr>
              <a:t>New or expanded roles for metering departments of all sizes</a:t>
            </a:r>
          </a:p>
        </p:txBody>
      </p:sp>
      <p:sp>
        <p:nvSpPr>
          <p:cNvPr id="17410" name="Rectangle 2"/>
          <p:cNvSpPr>
            <a:spLocks noGrp="1" noChangeArrowheads="1"/>
          </p:cNvSpPr>
          <p:nvPr>
            <p:ph idx="1"/>
          </p:nvPr>
        </p:nvSpPr>
        <p:spPr>
          <a:xfrm>
            <a:off x="457200" y="1600200"/>
            <a:ext cx="6629400" cy="4525963"/>
          </a:xfrm>
        </p:spPr>
        <p:txBody>
          <a:bodyPr>
            <a:normAutofit fontScale="92500"/>
          </a:bodyPr>
          <a:lstStyle/>
          <a:p>
            <a:pPr eaLnBrk="1" hangingPunct="1">
              <a:lnSpc>
                <a:spcPct val="120000"/>
              </a:lnSpc>
            </a:pPr>
            <a:r>
              <a:rPr lang="en-US" altLang="en-US" sz="1800" dirty="0"/>
              <a:t>Responsible for either reviewing ANSI Tests or even performing some of these ANSI Tests</a:t>
            </a:r>
          </a:p>
          <a:p>
            <a:pPr eaLnBrk="1" hangingPunct="1">
              <a:lnSpc>
                <a:spcPct val="120000"/>
              </a:lnSpc>
            </a:pPr>
            <a:r>
              <a:rPr lang="en-US" altLang="en-US" sz="1800" dirty="0"/>
              <a:t>Perform Meter Functionality testing on new and returned AMI meters</a:t>
            </a:r>
          </a:p>
          <a:p>
            <a:pPr eaLnBrk="1" hangingPunct="1">
              <a:lnSpc>
                <a:spcPct val="120000"/>
              </a:lnSpc>
            </a:pPr>
            <a:r>
              <a:rPr lang="en-US" altLang="en-US" sz="1800" dirty="0"/>
              <a:t>Register and communication module energy measurement comparison</a:t>
            </a:r>
          </a:p>
          <a:p>
            <a:pPr eaLnBrk="1" hangingPunct="1">
              <a:lnSpc>
                <a:spcPct val="120000"/>
              </a:lnSpc>
            </a:pPr>
            <a:r>
              <a:rPr lang="en-US" altLang="en-US" sz="1800" dirty="0"/>
              <a:t>Disconnect/Reconnect Functionality</a:t>
            </a:r>
          </a:p>
          <a:p>
            <a:pPr eaLnBrk="1" hangingPunct="1">
              <a:lnSpc>
                <a:spcPct val="120000"/>
              </a:lnSpc>
            </a:pPr>
            <a:r>
              <a:rPr lang="en-US" altLang="en-US" sz="1800" dirty="0"/>
              <a:t>Outage Performance</a:t>
            </a:r>
          </a:p>
          <a:p>
            <a:pPr eaLnBrk="1" hangingPunct="1">
              <a:lnSpc>
                <a:spcPct val="120000"/>
              </a:lnSpc>
            </a:pPr>
            <a:r>
              <a:rPr lang="en-US" altLang="en-US" sz="1800" dirty="0"/>
              <a:t>Meter Communications Performance</a:t>
            </a:r>
          </a:p>
          <a:p>
            <a:pPr eaLnBrk="1" hangingPunct="1">
              <a:lnSpc>
                <a:spcPct val="120000"/>
              </a:lnSpc>
            </a:pPr>
            <a:r>
              <a:rPr lang="en-US" altLang="en-US" sz="1800" dirty="0"/>
              <a:t>Consumer safety and combating real and perceived issues</a:t>
            </a:r>
          </a:p>
          <a:p>
            <a:pPr eaLnBrk="1" hangingPunct="1">
              <a:lnSpc>
                <a:spcPct val="120000"/>
              </a:lnSpc>
            </a:pPr>
            <a:r>
              <a:rPr lang="en-US" altLang="en-US" sz="1800" dirty="0"/>
              <a:t>Near continuous research into the “next” technology and the next deployment</a:t>
            </a:r>
          </a:p>
          <a:p>
            <a:pPr eaLnBrk="1" hangingPunct="1">
              <a:lnSpc>
                <a:spcPct val="80000"/>
              </a:lnSpc>
            </a:pPr>
            <a:endParaRPr lang="en-US" altLang="en-US" sz="1800" dirty="0"/>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6896" y="2776214"/>
            <a:ext cx="18081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9526A30-48C5-4016-8B51-68AEED7B7A0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AE4DA70-2482-4CA8-8CB3-192F9BE09575}"/>
              </a:ext>
            </a:extLst>
          </p:cNvPr>
          <p:cNvSpPr>
            <a:spLocks noGrp="1"/>
          </p:cNvSpPr>
          <p:nvPr>
            <p:ph type="sldNum" sz="quarter" idx="4"/>
          </p:nvPr>
        </p:nvSpPr>
        <p:spPr/>
        <p:txBody>
          <a:bodyPr/>
          <a:lstStyle/>
          <a:p>
            <a:fld id="{4BEAC4C4-F0A7-4B61-A827-E4198D078267}"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9"/>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Shop Testing </a:t>
            </a:r>
          </a:p>
        </p:txBody>
      </p:sp>
      <p:sp>
        <p:nvSpPr>
          <p:cNvPr id="18434" name="Rectangle 7"/>
          <p:cNvSpPr>
            <a:spLocks noGrp="1" noChangeArrowheads="1"/>
          </p:cNvSpPr>
          <p:nvPr>
            <p:ph idx="1"/>
          </p:nvPr>
        </p:nvSpPr>
        <p:spPr>
          <a:noFill/>
        </p:spPr>
        <p:txBody>
          <a:bodyPr/>
          <a:lstStyle/>
          <a:p>
            <a:pPr marL="609600" indent="-609600" eaLnBrk="1" hangingPunct="1">
              <a:lnSpc>
                <a:spcPct val="90000"/>
              </a:lnSpc>
              <a:spcBef>
                <a:spcPct val="0"/>
              </a:spcBef>
              <a:spcAft>
                <a:spcPct val="50000"/>
              </a:spcAft>
            </a:pPr>
            <a:r>
              <a:rPr lang="en-US" altLang="en-US" sz="2100" dirty="0"/>
              <a:t>Accuracy testing</a:t>
            </a:r>
          </a:p>
          <a:p>
            <a:pPr marL="609600" indent="-609600" eaLnBrk="1" hangingPunct="1">
              <a:lnSpc>
                <a:spcPct val="90000"/>
              </a:lnSpc>
              <a:spcBef>
                <a:spcPct val="0"/>
              </a:spcBef>
              <a:spcAft>
                <a:spcPct val="50000"/>
              </a:spcAft>
            </a:pPr>
            <a:r>
              <a:rPr lang="en-US" altLang="en-US" sz="2100" dirty="0"/>
              <a:t>Meter Communications Performance </a:t>
            </a:r>
          </a:p>
          <a:p>
            <a:pPr marL="609600" indent="-609600" eaLnBrk="1" hangingPunct="1">
              <a:lnSpc>
                <a:spcPct val="90000"/>
              </a:lnSpc>
              <a:spcBef>
                <a:spcPct val="0"/>
              </a:spcBef>
              <a:spcAft>
                <a:spcPct val="50000"/>
              </a:spcAft>
            </a:pPr>
            <a:r>
              <a:rPr lang="en-US" altLang="en-US" sz="2100" dirty="0"/>
              <a:t>Software and firmware verification</a:t>
            </a:r>
          </a:p>
          <a:p>
            <a:pPr marL="609600" indent="-609600" eaLnBrk="1" hangingPunct="1">
              <a:lnSpc>
                <a:spcPct val="90000"/>
              </a:lnSpc>
              <a:spcBef>
                <a:spcPct val="0"/>
              </a:spcBef>
              <a:spcAft>
                <a:spcPct val="50000"/>
              </a:spcAft>
            </a:pPr>
            <a:r>
              <a:rPr lang="en-US" altLang="en-US" sz="2100" dirty="0"/>
              <a:t>Setting verification</a:t>
            </a:r>
          </a:p>
          <a:p>
            <a:pPr marL="609600" indent="-609600" eaLnBrk="1" hangingPunct="1">
              <a:lnSpc>
                <a:spcPct val="90000"/>
              </a:lnSpc>
              <a:spcBef>
                <a:spcPct val="0"/>
              </a:spcBef>
              <a:spcAft>
                <a:spcPct val="50000"/>
              </a:spcAft>
            </a:pPr>
            <a:r>
              <a:rPr lang="en-US" altLang="en-US" sz="2100" dirty="0"/>
              <a:t>Functional testing </a:t>
            </a:r>
          </a:p>
          <a:p>
            <a:pPr marL="609600" indent="-609600" eaLnBrk="1" hangingPunct="1">
              <a:lnSpc>
                <a:spcPct val="90000"/>
              </a:lnSpc>
              <a:spcBef>
                <a:spcPct val="0"/>
              </a:spcBef>
              <a:spcAft>
                <a:spcPct val="50000"/>
              </a:spcAft>
            </a:pPr>
            <a:r>
              <a:rPr lang="en-US" altLang="en-US" sz="2100" dirty="0"/>
              <a:t>Disconnect/reconnect Functionality</a:t>
            </a:r>
            <a:br>
              <a:rPr lang="en-US" altLang="en-US" sz="2100" dirty="0"/>
            </a:br>
            <a:r>
              <a:rPr lang="en-US" altLang="en-US" sz="2100" dirty="0"/>
              <a:t>and as left setting</a:t>
            </a:r>
          </a:p>
        </p:txBody>
      </p:sp>
      <p:sp>
        <p:nvSpPr>
          <p:cNvPr id="2" name="Footer Placeholder 1">
            <a:extLst>
              <a:ext uri="{FF2B5EF4-FFF2-40B4-BE49-F238E27FC236}">
                <a16:creationId xmlns:a16="http://schemas.microsoft.com/office/drawing/2014/main" id="{C4218908-7B42-47C6-8053-37851BB4A5A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D2378CC-491B-4F18-AB5F-7140BE854333}"/>
              </a:ext>
            </a:extLst>
          </p:cNvPr>
          <p:cNvSpPr>
            <a:spLocks noGrp="1"/>
          </p:cNvSpPr>
          <p:nvPr>
            <p:ph type="sldNum" sz="quarter" idx="4"/>
          </p:nvPr>
        </p:nvSpPr>
        <p:spPr/>
        <p:txBody>
          <a:bodyPr/>
          <a:lstStyle/>
          <a:p>
            <a:fld id="{4BEAC4C4-F0A7-4B61-A827-E4198D078267}" type="slidenum">
              <a:rPr lang="en-US" smtClean="0"/>
              <a:t>32</a:t>
            </a:fld>
            <a:endParaRPr lang="en-US" dirty="0"/>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3952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Field Testing and Inspection </a:t>
            </a:r>
          </a:p>
        </p:txBody>
      </p:sp>
      <p:sp>
        <p:nvSpPr>
          <p:cNvPr id="21507" name="Rectangle 7"/>
          <p:cNvSpPr>
            <a:spLocks noGrp="1" noChangeArrowheads="1"/>
          </p:cNvSpPr>
          <p:nvPr>
            <p:ph idx="1"/>
          </p:nvPr>
        </p:nvSpPr>
        <p:spPr>
          <a:xfrm>
            <a:off x="3429000" y="1547813"/>
            <a:ext cx="5410200" cy="4524375"/>
          </a:xfrm>
        </p:spPr>
        <p:txBody>
          <a:bodyPr/>
          <a:lstStyle/>
          <a:p>
            <a:pPr marL="520700" indent="-292100" eaLnBrk="1" hangingPunct="1">
              <a:lnSpc>
                <a:spcPct val="80000"/>
              </a:lnSpc>
              <a:spcBef>
                <a:spcPct val="0"/>
              </a:spcBef>
              <a:spcAft>
                <a:spcPct val="50000"/>
              </a:spcAft>
              <a:defRPr/>
            </a:pPr>
            <a:r>
              <a:rPr lang="en-US" altLang="en-US" sz="1750" dirty="0"/>
              <a:t>Work with third party deployment vendor or perform the deployment</a:t>
            </a:r>
          </a:p>
          <a:p>
            <a:pPr marL="920750" lvl="1" indent="-292100" eaLnBrk="1" hangingPunct="1">
              <a:lnSpc>
                <a:spcPct val="80000"/>
              </a:lnSpc>
              <a:spcBef>
                <a:spcPct val="0"/>
              </a:spcBef>
              <a:spcAft>
                <a:spcPct val="50000"/>
              </a:spcAft>
              <a:defRPr/>
            </a:pPr>
            <a:r>
              <a:rPr lang="en-US" altLang="en-US" sz="1750" dirty="0"/>
              <a:t>Self contained</a:t>
            </a:r>
          </a:p>
          <a:p>
            <a:pPr marL="920750" lvl="1" indent="-292100" eaLnBrk="1" hangingPunct="1">
              <a:lnSpc>
                <a:spcPct val="80000"/>
              </a:lnSpc>
              <a:spcBef>
                <a:spcPct val="0"/>
              </a:spcBef>
              <a:spcAft>
                <a:spcPct val="50000"/>
              </a:spcAft>
              <a:defRPr/>
            </a:pPr>
            <a:r>
              <a:rPr lang="en-US" altLang="en-US" sz="1750" dirty="0"/>
              <a:t>Transformer Rated</a:t>
            </a:r>
          </a:p>
          <a:p>
            <a:pPr marL="520700" indent="-292100" eaLnBrk="1" hangingPunct="1">
              <a:lnSpc>
                <a:spcPct val="80000"/>
              </a:lnSpc>
              <a:spcBef>
                <a:spcPct val="0"/>
              </a:spcBef>
              <a:spcAft>
                <a:spcPct val="50000"/>
              </a:spcAft>
              <a:defRPr/>
            </a:pPr>
            <a:r>
              <a:rPr lang="en-US" altLang="en-US" sz="1750" dirty="0"/>
              <a:t>Accuracy Testing</a:t>
            </a:r>
          </a:p>
          <a:p>
            <a:pPr marL="520700" indent="-292100" eaLnBrk="1" hangingPunct="1">
              <a:lnSpc>
                <a:spcPct val="80000"/>
              </a:lnSpc>
              <a:spcBef>
                <a:spcPct val="0"/>
              </a:spcBef>
              <a:spcAft>
                <a:spcPct val="50000"/>
              </a:spcAft>
              <a:defRPr/>
            </a:pPr>
            <a:r>
              <a:rPr lang="en-US" altLang="en-US" sz="1750" dirty="0"/>
              <a:t>Meter Communications Performance </a:t>
            </a:r>
          </a:p>
          <a:p>
            <a:pPr marL="520700" indent="-292100" eaLnBrk="1" hangingPunct="1">
              <a:lnSpc>
                <a:spcPct val="80000"/>
              </a:lnSpc>
              <a:spcBef>
                <a:spcPct val="0"/>
              </a:spcBef>
              <a:spcAft>
                <a:spcPct val="50000"/>
              </a:spcAft>
              <a:defRPr/>
            </a:pPr>
            <a:r>
              <a:rPr lang="en-US" altLang="en-US" sz="1750" dirty="0"/>
              <a:t>Software &amp; Firmware Verification</a:t>
            </a:r>
          </a:p>
          <a:p>
            <a:pPr marL="520700" indent="-292100" eaLnBrk="1" hangingPunct="1">
              <a:lnSpc>
                <a:spcPct val="80000"/>
              </a:lnSpc>
              <a:spcBef>
                <a:spcPct val="0"/>
              </a:spcBef>
              <a:spcAft>
                <a:spcPct val="50000"/>
              </a:spcAft>
              <a:defRPr/>
            </a:pPr>
            <a:r>
              <a:rPr lang="en-US" altLang="en-US" sz="1750" dirty="0"/>
              <a:t>Setting Verification</a:t>
            </a:r>
          </a:p>
          <a:p>
            <a:pPr marL="520700" indent="-292100" eaLnBrk="1" hangingPunct="1">
              <a:lnSpc>
                <a:spcPct val="80000"/>
              </a:lnSpc>
              <a:spcBef>
                <a:spcPct val="0"/>
              </a:spcBef>
              <a:spcAft>
                <a:spcPct val="50000"/>
              </a:spcAft>
              <a:defRPr/>
            </a:pPr>
            <a:r>
              <a:rPr lang="en-US" altLang="en-US" sz="1750" dirty="0"/>
              <a:t>Functional Testing </a:t>
            </a:r>
          </a:p>
          <a:p>
            <a:pPr marL="520700" indent="-292100" eaLnBrk="1" hangingPunct="1">
              <a:lnSpc>
                <a:spcPct val="80000"/>
              </a:lnSpc>
              <a:spcBef>
                <a:spcPct val="0"/>
              </a:spcBef>
              <a:spcAft>
                <a:spcPct val="50000"/>
              </a:spcAft>
              <a:defRPr/>
            </a:pPr>
            <a:r>
              <a:rPr lang="en-US" altLang="en-US" sz="1750" dirty="0"/>
              <a:t>Disconnect/Reconnect Functionality</a:t>
            </a:r>
            <a:br>
              <a:rPr lang="en-US" altLang="en-US" sz="1750" dirty="0"/>
            </a:br>
            <a:r>
              <a:rPr lang="en-US" altLang="en-US" sz="1750" dirty="0"/>
              <a:t>and as left setting</a:t>
            </a:r>
          </a:p>
          <a:p>
            <a:pPr marL="520700" indent="-292100" eaLnBrk="1" hangingPunct="1">
              <a:lnSpc>
                <a:spcPct val="80000"/>
              </a:lnSpc>
              <a:spcBef>
                <a:spcPct val="0"/>
              </a:spcBef>
              <a:spcAft>
                <a:spcPct val="50000"/>
              </a:spcAft>
              <a:defRPr/>
            </a:pPr>
            <a:r>
              <a:rPr lang="en-US" altLang="en-US" sz="1750" dirty="0"/>
              <a:t>Tamper Verification</a:t>
            </a:r>
          </a:p>
          <a:p>
            <a:pPr marL="520700" indent="-292100" eaLnBrk="1" hangingPunct="1">
              <a:lnSpc>
                <a:spcPct val="80000"/>
              </a:lnSpc>
              <a:spcBef>
                <a:spcPct val="0"/>
              </a:spcBef>
              <a:spcAft>
                <a:spcPct val="50000"/>
              </a:spcAft>
              <a:defRPr/>
            </a:pPr>
            <a:r>
              <a:rPr lang="en-US" altLang="en-US" sz="1750" dirty="0"/>
              <a:t>Site Audits appropriate to the type</a:t>
            </a:r>
            <a:br>
              <a:rPr lang="en-US" altLang="en-US" sz="1750" dirty="0"/>
            </a:br>
            <a:r>
              <a:rPr lang="en-US" altLang="en-US" sz="1750" dirty="0"/>
              <a:t>of meter</a:t>
            </a:r>
          </a:p>
        </p:txBody>
      </p:sp>
      <p:pic>
        <p:nvPicPr>
          <p:cNvPr id="19460" name="Picture 9" descr="2200-F 001"/>
          <p:cNvPicPr>
            <a:picLocks noChangeAspect="1" noChangeArrowheads="1"/>
          </p:cNvPicPr>
          <p:nvPr/>
        </p:nvPicPr>
        <p:blipFill>
          <a:blip r:embed="rId3">
            <a:extLst>
              <a:ext uri="{28A0092B-C50C-407E-A947-70E740481C1C}">
                <a14:useLocalDpi xmlns:a14="http://schemas.microsoft.com/office/drawing/2010/main" val="0"/>
              </a:ext>
            </a:extLst>
          </a:blip>
          <a:srcRect l="9740" r="10390"/>
          <a:stretch>
            <a:fillRect/>
          </a:stretch>
        </p:blipFill>
        <p:spPr bwMode="auto">
          <a:xfrm>
            <a:off x="762000" y="1600200"/>
            <a:ext cx="2352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3962400"/>
            <a:ext cx="22098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49B3FDE3-6584-4927-97D3-DCFA94AD9029}"/>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2642A40A-0D0A-4EB9-8539-C3FF24A43A26}"/>
              </a:ext>
            </a:extLst>
          </p:cNvPr>
          <p:cNvSpPr>
            <a:spLocks noGrp="1"/>
          </p:cNvSpPr>
          <p:nvPr>
            <p:ph type="sldNum" sz="quarter" idx="4"/>
          </p:nvPr>
        </p:nvSpPr>
        <p:spPr/>
        <p:txBody>
          <a:bodyPr/>
          <a:lstStyle/>
          <a:p>
            <a:fld id="{4BEAC4C4-F0A7-4B61-A827-E4198D078267}"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Meter Farm Testing</a:t>
            </a:r>
          </a:p>
        </p:txBody>
      </p:sp>
      <p:sp>
        <p:nvSpPr>
          <p:cNvPr id="22531" name="Rectangle 6"/>
          <p:cNvSpPr>
            <a:spLocks noGrp="1" noChangeArrowheads="1"/>
          </p:cNvSpPr>
          <p:nvPr>
            <p:ph idx="1"/>
          </p:nvPr>
        </p:nvSpPr>
        <p:spPr/>
        <p:txBody>
          <a:bodyPr/>
          <a:lstStyle/>
          <a:p>
            <a:pPr eaLnBrk="1" hangingPunct="1">
              <a:lnSpc>
                <a:spcPct val="80000"/>
              </a:lnSpc>
            </a:pPr>
            <a:r>
              <a:rPr lang="en-US" altLang="en-US" sz="2000" dirty="0"/>
              <a:t>You will use and install a multitude of different generations of meter / firmware.</a:t>
            </a:r>
          </a:p>
          <a:p>
            <a:pPr eaLnBrk="1" hangingPunct="1">
              <a:lnSpc>
                <a:spcPct val="80000"/>
              </a:lnSpc>
            </a:pPr>
            <a:r>
              <a:rPr lang="en-US" altLang="en-US" sz="2000" dirty="0"/>
              <a:t>Having a small population in a controlled area that can be assessed for performance over time can be extremely helpful.</a:t>
            </a:r>
          </a:p>
          <a:p>
            <a:pPr eaLnBrk="1" hangingPunct="1">
              <a:lnSpc>
                <a:spcPct val="80000"/>
              </a:lnSpc>
            </a:pPr>
            <a:r>
              <a:rPr lang="en-US" altLang="en-US" sz="2000" dirty="0"/>
              <a:t>It’s better for the utility to find an address the problem before you become a ‘news story’</a:t>
            </a:r>
          </a:p>
          <a:p>
            <a:pPr eaLnBrk="1" hangingPunct="1">
              <a:lnSpc>
                <a:spcPct val="80000"/>
              </a:lnSpc>
            </a:pPr>
            <a:endParaRPr lang="en-US" altLang="en-US" sz="1700" dirty="0"/>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202112"/>
            <a:ext cx="8534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ADEB7C7-3F05-43BD-AE6D-C6FD943E35E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E216F16-D345-4C2D-9952-982A3415F85D}"/>
              </a:ext>
            </a:extLst>
          </p:cNvPr>
          <p:cNvSpPr>
            <a:spLocks noGrp="1"/>
          </p:cNvSpPr>
          <p:nvPr>
            <p:ph type="sldNum" sz="quarter" idx="4"/>
          </p:nvPr>
        </p:nvSpPr>
        <p:spPr/>
        <p:txBody>
          <a:bodyPr/>
          <a:lstStyle/>
          <a:p>
            <a:fld id="{4BEAC4C4-F0A7-4B61-A827-E4198D078267}"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Real Life Examples of Change</a:t>
            </a:r>
            <a:br>
              <a:rPr lang="en-US" altLang="en-US" sz="3200" dirty="0">
                <a:solidFill>
                  <a:srgbClr val="C00000"/>
                </a:solidFill>
              </a:rPr>
            </a:br>
            <a:r>
              <a:rPr lang="en-US" altLang="en-US" sz="3200" dirty="0">
                <a:solidFill>
                  <a:srgbClr val="C00000"/>
                </a:solidFill>
              </a:rPr>
              <a:t> Management in Action </a:t>
            </a:r>
          </a:p>
        </p:txBody>
      </p:sp>
      <p:sp>
        <p:nvSpPr>
          <p:cNvPr id="24579" name="Rectangle 6"/>
          <p:cNvSpPr>
            <a:spLocks noGrp="1" noChangeArrowheads="1"/>
          </p:cNvSpPr>
          <p:nvPr>
            <p:ph idx="1"/>
          </p:nvPr>
        </p:nvSpPr>
        <p:spPr/>
        <p:txBody>
          <a:bodyPr/>
          <a:lstStyle/>
          <a:p>
            <a:pPr eaLnBrk="1" hangingPunct="1">
              <a:lnSpc>
                <a:spcPct val="80000"/>
              </a:lnSpc>
            </a:pPr>
            <a:r>
              <a:rPr lang="en-US" altLang="en-US" sz="1700" dirty="0"/>
              <a:t>Issues in the system not the components – what is the definition of a meter and when did the meter change?</a:t>
            </a:r>
          </a:p>
          <a:p>
            <a:pPr lvl="1" eaLnBrk="1" hangingPunct="1">
              <a:lnSpc>
                <a:spcPct val="80000"/>
              </a:lnSpc>
            </a:pPr>
            <a:r>
              <a:rPr lang="en-US" altLang="en-US" sz="1700" dirty="0"/>
              <a:t>Meter and communication device interface</a:t>
            </a:r>
          </a:p>
          <a:p>
            <a:pPr eaLnBrk="1" hangingPunct="1">
              <a:lnSpc>
                <a:spcPct val="80000"/>
              </a:lnSpc>
            </a:pPr>
            <a:endParaRPr lang="en-US" altLang="en-US" sz="1700" dirty="0"/>
          </a:p>
          <a:p>
            <a:pPr eaLnBrk="1" hangingPunct="1">
              <a:lnSpc>
                <a:spcPct val="80000"/>
              </a:lnSpc>
            </a:pPr>
            <a:r>
              <a:rPr lang="en-US" altLang="en-US" sz="1700" dirty="0"/>
              <a:t>Feature Creep – every manufacturer wants to differentiate themselves – sometimes this works in unanticipated ways</a:t>
            </a:r>
          </a:p>
          <a:p>
            <a:pPr lvl="1" eaLnBrk="1" hangingPunct="1">
              <a:lnSpc>
                <a:spcPct val="80000"/>
              </a:lnSpc>
            </a:pPr>
            <a:r>
              <a:rPr lang="en-US" altLang="en-US" sz="1700" dirty="0"/>
              <a:t>Recovery from power outages</a:t>
            </a:r>
          </a:p>
          <a:p>
            <a:pPr lvl="1" eaLnBrk="1" hangingPunct="1">
              <a:lnSpc>
                <a:spcPct val="80000"/>
              </a:lnSpc>
            </a:pPr>
            <a:r>
              <a:rPr lang="en-US" altLang="en-US" sz="1700" dirty="0"/>
              <a:t>Short and long demand periods</a:t>
            </a:r>
          </a:p>
          <a:p>
            <a:pPr lvl="1" eaLnBrk="1" hangingPunct="1">
              <a:lnSpc>
                <a:spcPct val="80000"/>
              </a:lnSpc>
            </a:pPr>
            <a:endParaRPr lang="en-US" altLang="en-US" sz="1700" dirty="0"/>
          </a:p>
          <a:p>
            <a:pPr eaLnBrk="1" hangingPunct="1">
              <a:lnSpc>
                <a:spcPct val="80000"/>
              </a:lnSpc>
            </a:pPr>
            <a:r>
              <a:rPr lang="en-US" altLang="en-US" sz="1700" dirty="0"/>
              <a:t>But we only changed….lessons we </a:t>
            </a:r>
            <a:br>
              <a:rPr lang="en-US" altLang="en-US" sz="1700" dirty="0"/>
            </a:br>
            <a:r>
              <a:rPr lang="en-US" altLang="en-US" sz="1700" dirty="0"/>
              <a:t>should have learned from Microsoft</a:t>
            </a:r>
          </a:p>
          <a:p>
            <a:pPr lvl="1" eaLnBrk="1" hangingPunct="1">
              <a:lnSpc>
                <a:spcPct val="80000"/>
              </a:lnSpc>
            </a:pPr>
            <a:r>
              <a:rPr lang="en-US" altLang="en-US" sz="1700" dirty="0"/>
              <a:t>Over the air upgrades</a:t>
            </a:r>
          </a:p>
          <a:p>
            <a:pPr eaLnBrk="1" hangingPunct="1">
              <a:lnSpc>
                <a:spcPct val="80000"/>
              </a:lnSpc>
            </a:pPr>
            <a:endParaRPr lang="en-US" altLang="en-US" sz="1700" dirty="0"/>
          </a:p>
          <a:p>
            <a:pPr eaLnBrk="1" hangingPunct="1">
              <a:lnSpc>
                <a:spcPct val="80000"/>
              </a:lnSpc>
            </a:pPr>
            <a:r>
              <a:rPr lang="en-US" altLang="en-US" sz="1700" dirty="0"/>
              <a:t>Thank Goodness for test plans – right?</a:t>
            </a:r>
          </a:p>
          <a:p>
            <a:pPr lvl="1" eaLnBrk="1" hangingPunct="1">
              <a:lnSpc>
                <a:spcPct val="80000"/>
              </a:lnSpc>
            </a:pPr>
            <a:r>
              <a:rPr lang="en-US" altLang="en-US" sz="1700" dirty="0"/>
              <a:t>Half closed disconnect devices</a:t>
            </a:r>
          </a:p>
          <a:p>
            <a:pPr lvl="1" eaLnBrk="1" hangingPunct="1">
              <a:lnSpc>
                <a:spcPct val="80000"/>
              </a:lnSpc>
            </a:pPr>
            <a:r>
              <a:rPr lang="en-US" altLang="en-US" sz="1700" dirty="0"/>
              <a:t>Disconnect devices of unknown state</a:t>
            </a:r>
          </a:p>
          <a:p>
            <a:pPr lvl="1" eaLnBrk="1" hangingPunct="1">
              <a:lnSpc>
                <a:spcPct val="80000"/>
              </a:lnSpc>
            </a:pPr>
            <a:r>
              <a:rPr lang="en-US" altLang="en-US" sz="1700" dirty="0"/>
              <a:t>Meters with incorrect firmware</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124200"/>
            <a:ext cx="212883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7B009C7-5207-4900-B982-EA9DE4B5584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0750714-7766-4458-8625-D084E640DDE9}"/>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AMI 2.0</a:t>
            </a:r>
          </a:p>
        </p:txBody>
      </p:sp>
      <p:sp>
        <p:nvSpPr>
          <p:cNvPr id="25603" name="Rectangle 6"/>
          <p:cNvSpPr>
            <a:spLocks noGrp="1" noChangeArrowheads="1"/>
          </p:cNvSpPr>
          <p:nvPr>
            <p:ph idx="1"/>
          </p:nvPr>
        </p:nvSpPr>
        <p:spPr>
          <a:xfrm>
            <a:off x="628650" y="1713811"/>
            <a:ext cx="5562600" cy="3136747"/>
          </a:xfrm>
        </p:spPr>
        <p:txBody>
          <a:bodyPr>
            <a:normAutofit fontScale="92500" lnSpcReduction="10000"/>
          </a:bodyPr>
          <a:lstStyle/>
          <a:p>
            <a:pPr algn="l"/>
            <a:r>
              <a:rPr lang="en-US" sz="1600" b="0" i="0" u="none" strike="noStrike" dirty="0">
                <a:solidFill>
                  <a:srgbClr val="FFFFFF"/>
                </a:solidFill>
                <a:effectLst/>
                <a:latin typeface="Open Sans" panose="020B0606030504020204" pitchFamily="34" charset="0"/>
              </a:rPr>
              <a:t>Smart load balancing</a:t>
            </a:r>
            <a:endParaRPr lang="en-US" sz="1600" b="0" i="0" dirty="0">
              <a:solidFill>
                <a:srgbClr val="000000"/>
              </a:solidFill>
              <a:effectLst/>
              <a:latin typeface="Open Sans" panose="020B0606030504020204" pitchFamily="34" charset="0"/>
            </a:endParaRPr>
          </a:p>
          <a:p>
            <a:pPr algn="l"/>
            <a:r>
              <a:rPr lang="en-US" sz="3200" i="0" dirty="0">
                <a:solidFill>
                  <a:srgbClr val="000000"/>
                </a:solidFill>
                <a:effectLst/>
              </a:rPr>
              <a:t>Enhanced Computing Power</a:t>
            </a:r>
          </a:p>
          <a:p>
            <a:pPr algn="l"/>
            <a:r>
              <a:rPr lang="en-US" sz="3200" dirty="0">
                <a:solidFill>
                  <a:srgbClr val="000000"/>
                </a:solidFill>
              </a:rPr>
              <a:t>Greater Communication Capability</a:t>
            </a:r>
          </a:p>
          <a:p>
            <a:pPr algn="l"/>
            <a:r>
              <a:rPr lang="en-US" sz="3200" i="0" dirty="0">
                <a:solidFill>
                  <a:srgbClr val="000000"/>
                </a:solidFill>
                <a:effectLst/>
              </a:rPr>
              <a:t>Integration with customer devices</a:t>
            </a:r>
          </a:p>
          <a:p>
            <a:pPr algn="l"/>
            <a:r>
              <a:rPr lang="en-US" sz="3200" dirty="0">
                <a:solidFill>
                  <a:srgbClr val="000000"/>
                </a:solidFill>
              </a:rPr>
              <a:t>Independent Operation</a:t>
            </a:r>
            <a:endParaRPr lang="en-US" sz="3200" i="0" dirty="0">
              <a:solidFill>
                <a:srgbClr val="000000"/>
              </a:solidFill>
              <a:effectLst/>
            </a:endParaRPr>
          </a:p>
          <a:p>
            <a:pPr eaLnBrk="1" hangingPunct="1">
              <a:lnSpc>
                <a:spcPct val="80000"/>
              </a:lnSpc>
            </a:pPr>
            <a:endParaRPr lang="en-US" altLang="en-US" sz="2000" dirty="0"/>
          </a:p>
        </p:txBody>
      </p:sp>
      <p:pic>
        <p:nvPicPr>
          <p:cNvPr id="25604" name="Picture 5" descr="Image result for big dat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1922643"/>
            <a:ext cx="24161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5394CC0-64B0-442F-A727-0C5EBFF0C96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F539BDF-AF75-45FF-94AC-4EA751065D75}"/>
              </a:ext>
            </a:extLst>
          </p:cNvPr>
          <p:cNvSpPr>
            <a:spLocks noGrp="1"/>
          </p:cNvSpPr>
          <p:nvPr>
            <p:ph type="sldNum" sz="quarter" idx="4"/>
          </p:nvPr>
        </p:nvSpPr>
        <p:spPr/>
        <p:txBody>
          <a:bodyPr/>
          <a:lstStyle/>
          <a:p>
            <a:fld id="{4BEAC4C4-F0A7-4B61-A827-E4198D078267}"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AMI 2.0</a:t>
            </a:r>
          </a:p>
        </p:txBody>
      </p:sp>
      <p:sp>
        <p:nvSpPr>
          <p:cNvPr id="25603" name="Rectangle 6"/>
          <p:cNvSpPr>
            <a:spLocks noGrp="1" noChangeArrowheads="1"/>
          </p:cNvSpPr>
          <p:nvPr>
            <p:ph idx="1"/>
          </p:nvPr>
        </p:nvSpPr>
        <p:spPr>
          <a:xfrm>
            <a:off x="457200" y="1600200"/>
            <a:ext cx="5562600" cy="4525963"/>
          </a:xfrm>
        </p:spPr>
        <p:txBody>
          <a:bodyPr>
            <a:normAutofit/>
          </a:bodyPr>
          <a:lstStyle/>
          <a:p>
            <a:pPr algn="l"/>
            <a:r>
              <a:rPr lang="en-US" sz="1400" b="0" i="0" u="none" strike="noStrike" dirty="0">
                <a:solidFill>
                  <a:srgbClr val="FFFFFF"/>
                </a:solidFill>
                <a:effectLst/>
                <a:latin typeface="Open Sans" panose="020B0606030504020204" pitchFamily="34" charset="0"/>
              </a:rPr>
              <a:t>Smart load balancing</a:t>
            </a:r>
            <a:endParaRPr lang="en-US" sz="1400" b="0" i="0" dirty="0">
              <a:solidFill>
                <a:srgbClr val="000000"/>
              </a:solidFill>
              <a:effectLst/>
              <a:latin typeface="Open Sans" panose="020B0606030504020204" pitchFamily="34" charset="0"/>
            </a:endParaRPr>
          </a:p>
          <a:p>
            <a:pPr algn="l"/>
            <a:r>
              <a:rPr lang="en-US" sz="2000" b="0" i="0" dirty="0">
                <a:solidFill>
                  <a:srgbClr val="000000"/>
                </a:solidFill>
                <a:effectLst/>
              </a:rPr>
              <a:t>The disaggregation software gives consumers a home energy management solution that can be integrated with smart home devices.</a:t>
            </a:r>
          </a:p>
          <a:p>
            <a:pPr marL="457200" lvl="1" indent="0">
              <a:buNone/>
            </a:pPr>
            <a:r>
              <a:rPr lang="en-US" sz="1800" b="0" i="0" dirty="0">
                <a:solidFill>
                  <a:srgbClr val="000000"/>
                </a:solidFill>
                <a:effectLst/>
              </a:rPr>
              <a:t>Utilities will be able to provide customers a way to better control power usage.</a:t>
            </a:r>
          </a:p>
          <a:p>
            <a:pPr algn="l"/>
            <a:r>
              <a:rPr lang="en-US" sz="1400" b="0" i="0" u="none" strike="noStrike" dirty="0">
                <a:solidFill>
                  <a:srgbClr val="FFFFFF"/>
                </a:solidFill>
                <a:effectLst/>
                <a:latin typeface="Open Sans" panose="020B0606030504020204" pitchFamily="34" charset="0"/>
              </a:rPr>
              <a:t>Real-time information</a:t>
            </a:r>
            <a:endParaRPr lang="en-US" sz="1400" b="0" i="0" dirty="0">
              <a:solidFill>
                <a:srgbClr val="000000"/>
              </a:solidFill>
              <a:effectLst/>
              <a:latin typeface="Open Sans" panose="020B0606030504020204" pitchFamily="34" charset="0"/>
            </a:endParaRPr>
          </a:p>
          <a:p>
            <a:pPr algn="l"/>
            <a:r>
              <a:rPr lang="en-US" sz="2000" b="0" i="0" dirty="0">
                <a:solidFill>
                  <a:srgbClr val="000000"/>
                </a:solidFill>
                <a:effectLst/>
              </a:rPr>
              <a:t>For a consumer with distributed energy resources (DER)—such as solar panels, home batteries, or electric vehicles that can discharge to the grid or use smart inverters—disaggregation software on the meter lets the customer manage the demands on DER equipment according to their preferences. </a:t>
            </a:r>
            <a:endParaRPr lang="en-US" altLang="en-US" sz="2000" dirty="0"/>
          </a:p>
        </p:txBody>
      </p:sp>
      <p:pic>
        <p:nvPicPr>
          <p:cNvPr id="25604" name="Picture 5" descr="Image result for big dat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2572544"/>
            <a:ext cx="24161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5394CC0-64B0-442F-A727-0C5EBFF0C96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F539BDF-AF75-45FF-94AC-4EA751065D75}"/>
              </a:ext>
            </a:extLst>
          </p:cNvPr>
          <p:cNvSpPr>
            <a:spLocks noGrp="1"/>
          </p:cNvSpPr>
          <p:nvPr>
            <p:ph type="sldNum" sz="quarter" idx="4"/>
          </p:nvPr>
        </p:nvSpPr>
        <p:spPr/>
        <p:txBody>
          <a:bodyPr/>
          <a:lstStyle/>
          <a:p>
            <a:fld id="{4BEAC4C4-F0A7-4B61-A827-E4198D078267}" type="slidenum">
              <a:rPr lang="en-US" smtClean="0"/>
              <a:t>37</a:t>
            </a:fld>
            <a:endParaRPr lang="en-US" dirty="0"/>
          </a:p>
        </p:txBody>
      </p:sp>
    </p:spTree>
    <p:extLst>
      <p:ext uri="{BB962C8B-B14F-4D97-AF65-F5344CB8AC3E}">
        <p14:creationId xmlns:p14="http://schemas.microsoft.com/office/powerpoint/2010/main" val="1589699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AMI 2.0</a:t>
            </a:r>
          </a:p>
        </p:txBody>
      </p:sp>
      <p:sp>
        <p:nvSpPr>
          <p:cNvPr id="25603" name="Rectangle 6"/>
          <p:cNvSpPr>
            <a:spLocks noGrp="1" noChangeArrowheads="1"/>
          </p:cNvSpPr>
          <p:nvPr>
            <p:ph idx="1"/>
          </p:nvPr>
        </p:nvSpPr>
        <p:spPr>
          <a:xfrm>
            <a:off x="457200" y="1600200"/>
            <a:ext cx="5562600" cy="4525963"/>
          </a:xfrm>
        </p:spPr>
        <p:txBody>
          <a:bodyPr>
            <a:normAutofit/>
          </a:bodyPr>
          <a:lstStyle/>
          <a:p>
            <a:pPr algn="l"/>
            <a:r>
              <a:rPr lang="en-US" sz="1200" b="0" i="0" u="none" strike="noStrike" dirty="0">
                <a:solidFill>
                  <a:srgbClr val="FFFFFF"/>
                </a:solidFill>
                <a:effectLst/>
                <a:latin typeface="Open Sans" panose="020B0606030504020204" pitchFamily="34" charset="0"/>
              </a:rPr>
              <a:t>Smart load balancing</a:t>
            </a:r>
            <a:endParaRPr lang="en-US" sz="1200" b="0" i="0" dirty="0">
              <a:solidFill>
                <a:srgbClr val="000000"/>
              </a:solidFill>
              <a:effectLst/>
              <a:latin typeface="Open Sans" panose="020B0606030504020204" pitchFamily="34" charset="0"/>
            </a:endParaRPr>
          </a:p>
          <a:p>
            <a:pPr algn="l"/>
            <a:r>
              <a:rPr lang="en-US" sz="2400" b="0" i="0" dirty="0">
                <a:solidFill>
                  <a:srgbClr val="000000"/>
                </a:solidFill>
                <a:effectLst/>
              </a:rPr>
              <a:t>Real Time dynamic energy data.  Allow utilities to engage a variety of micro-generation sources to balance load and shave peak demand.</a:t>
            </a:r>
            <a:endParaRPr lang="en-US" sz="1600" b="0" i="0" dirty="0">
              <a:solidFill>
                <a:srgbClr val="000000"/>
              </a:solidFill>
              <a:effectLst/>
              <a:latin typeface="Open Sans" panose="020B0606030504020204" pitchFamily="34" charset="0"/>
            </a:endParaRPr>
          </a:p>
          <a:p>
            <a:pPr algn="l"/>
            <a:r>
              <a:rPr lang="en-US" sz="2400" b="0" i="0" dirty="0">
                <a:solidFill>
                  <a:srgbClr val="000000"/>
                </a:solidFill>
                <a:effectLst/>
              </a:rPr>
              <a:t>AMI 2.0 solves the problem of identifying the location of a high-voltage residential electric vehicle (EV) charger and determining whether or not the circuit it’s on can handle it.</a:t>
            </a:r>
          </a:p>
          <a:p>
            <a:pPr algn="l"/>
            <a:endParaRPr lang="en-US" sz="1800" b="0" i="0" dirty="0">
              <a:solidFill>
                <a:srgbClr val="000000"/>
              </a:solidFill>
              <a:effectLst/>
            </a:endParaRPr>
          </a:p>
          <a:p>
            <a:pPr algn="l"/>
            <a:endParaRPr lang="en-US" altLang="en-US" sz="1800" dirty="0"/>
          </a:p>
        </p:txBody>
      </p:sp>
      <p:pic>
        <p:nvPicPr>
          <p:cNvPr id="25604" name="Picture 5" descr="Image result for big dat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336" y="2719739"/>
            <a:ext cx="24161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5394CC0-64B0-442F-A727-0C5EBFF0C96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F539BDF-AF75-45FF-94AC-4EA751065D75}"/>
              </a:ext>
            </a:extLst>
          </p:cNvPr>
          <p:cNvSpPr>
            <a:spLocks noGrp="1"/>
          </p:cNvSpPr>
          <p:nvPr>
            <p:ph type="sldNum" sz="quarter" idx="4"/>
          </p:nvPr>
        </p:nvSpPr>
        <p:spPr/>
        <p:txBody>
          <a:bodyPr/>
          <a:lstStyle/>
          <a:p>
            <a:fld id="{4BEAC4C4-F0A7-4B61-A827-E4198D078267}" type="slidenum">
              <a:rPr lang="en-US" smtClean="0"/>
              <a:t>38</a:t>
            </a:fld>
            <a:endParaRPr lang="en-US" dirty="0"/>
          </a:p>
        </p:txBody>
      </p:sp>
    </p:spTree>
    <p:extLst>
      <p:ext uri="{BB962C8B-B14F-4D97-AF65-F5344CB8AC3E}">
        <p14:creationId xmlns:p14="http://schemas.microsoft.com/office/powerpoint/2010/main" val="2884552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AMI 2.0</a:t>
            </a:r>
          </a:p>
        </p:txBody>
      </p:sp>
      <p:graphicFrame>
        <p:nvGraphicFramePr>
          <p:cNvPr id="25605" name="Rectangle 6">
            <a:extLst>
              <a:ext uri="{FF2B5EF4-FFF2-40B4-BE49-F238E27FC236}">
                <a16:creationId xmlns:a16="http://schemas.microsoft.com/office/drawing/2014/main" id="{96DAC3FC-C460-B23F-2939-153A5ABDC29B}"/>
              </a:ext>
            </a:extLst>
          </p:cNvPr>
          <p:cNvGraphicFramePr>
            <a:graphicFrameLocks noGrp="1"/>
          </p:cNvGraphicFramePr>
          <p:nvPr>
            <p:ph idx="1"/>
            <p:extLst>
              <p:ext uri="{D42A27DB-BD31-4B8C-83A1-F6EECF244321}">
                <p14:modId xmlns:p14="http://schemas.microsoft.com/office/powerpoint/2010/main" val="1361283985"/>
              </p:ext>
            </p:extLst>
          </p:nvPr>
        </p:nvGraphicFramePr>
        <p:xfrm>
          <a:off x="967008" y="1646667"/>
          <a:ext cx="7548342" cy="381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35394CC0-64B0-442F-A727-0C5EBFF0C96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F539BDF-AF75-45FF-94AC-4EA751065D75}"/>
              </a:ext>
            </a:extLst>
          </p:cNvPr>
          <p:cNvSpPr>
            <a:spLocks noGrp="1"/>
          </p:cNvSpPr>
          <p:nvPr>
            <p:ph type="sldNum" sz="quarter" idx="4"/>
          </p:nvPr>
        </p:nvSpPr>
        <p:spPr/>
        <p:txBody>
          <a:bodyPr/>
          <a:lstStyle/>
          <a:p>
            <a:fld id="{4BEAC4C4-F0A7-4B61-A827-E4198D078267}" type="slidenum">
              <a:rPr lang="en-US" smtClean="0"/>
              <a:t>39</a:t>
            </a:fld>
            <a:endParaRPr lang="en-US" dirty="0"/>
          </a:p>
        </p:txBody>
      </p:sp>
    </p:spTree>
    <p:extLst>
      <p:ext uri="{BB962C8B-B14F-4D97-AF65-F5344CB8AC3E}">
        <p14:creationId xmlns:p14="http://schemas.microsoft.com/office/powerpoint/2010/main" val="153714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a:xfrm>
            <a:off x="1517072" y="-29516"/>
            <a:ext cx="7358499" cy="934865"/>
          </a:xfrm>
        </p:spPr>
        <p:txBody>
          <a:bodyPr>
            <a:normAutofit/>
          </a:bodyPr>
          <a:lstStyle/>
          <a:p>
            <a:pPr algn="l"/>
            <a:r>
              <a:rPr lang="en-US" sz="3600"/>
              <a:t>EV </a:t>
            </a:r>
            <a:r>
              <a:rPr lang="en-US"/>
              <a:t>Topic List</a:t>
            </a:r>
            <a:endParaRPr lang="en-US" sz="3600" dirty="0"/>
          </a:p>
        </p:txBody>
      </p:sp>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4</a:t>
            </a:fld>
            <a:endParaRPr lang="en-US" dirty="0"/>
          </a:p>
        </p:txBody>
      </p:sp>
      <p:sp>
        <p:nvSpPr>
          <p:cNvPr id="5" name="Content Placeholder 2">
            <a:extLst>
              <a:ext uri="{FF2B5EF4-FFF2-40B4-BE49-F238E27FC236}">
                <a16:creationId xmlns:a16="http://schemas.microsoft.com/office/drawing/2014/main" id="{814F4A1E-22FA-43C1-D48C-908082C3782A}"/>
              </a:ext>
            </a:extLst>
          </p:cNvPr>
          <p:cNvSpPr>
            <a:spLocks noGrp="1"/>
          </p:cNvSpPr>
          <p:nvPr>
            <p:ph idx="1"/>
          </p:nvPr>
        </p:nvSpPr>
        <p:spPr>
          <a:xfrm>
            <a:off x="191590" y="1309817"/>
            <a:ext cx="4695303" cy="4842433"/>
          </a:xfrm>
        </p:spPr>
        <p:txBody>
          <a:bodyPr/>
          <a:lstStyle/>
          <a:p>
            <a:pPr>
              <a:spcAft>
                <a:spcPts val="1200"/>
              </a:spcAft>
            </a:pPr>
            <a:r>
              <a:rPr lang="en-US" dirty="0"/>
              <a:t>Basic impact on electric grid</a:t>
            </a:r>
          </a:p>
          <a:p>
            <a:pPr>
              <a:spcAft>
                <a:spcPts val="1200"/>
              </a:spcAft>
            </a:pPr>
            <a:r>
              <a:rPr lang="en-US" dirty="0"/>
              <a:t>Residential application</a:t>
            </a:r>
          </a:p>
          <a:p>
            <a:pPr lvl="1">
              <a:spcAft>
                <a:spcPts val="1200"/>
              </a:spcAft>
            </a:pPr>
            <a:r>
              <a:rPr lang="en-US" dirty="0"/>
              <a:t>How would does impact me and my personal energy consumption?</a:t>
            </a:r>
          </a:p>
          <a:p>
            <a:pPr>
              <a:spcAft>
                <a:spcPts val="1200"/>
              </a:spcAft>
            </a:pPr>
            <a:r>
              <a:rPr lang="en-US" dirty="0"/>
              <a:t>Commercial Application</a:t>
            </a:r>
          </a:p>
          <a:p>
            <a:pPr lvl="1">
              <a:spcAft>
                <a:spcPts val="1200"/>
              </a:spcAft>
            </a:pPr>
            <a:r>
              <a:rPr lang="en-US" dirty="0"/>
              <a:t>How does it impact my community and my utility?</a:t>
            </a:r>
          </a:p>
        </p:txBody>
      </p:sp>
      <p:pic>
        <p:nvPicPr>
          <p:cNvPr id="11" name="Picture 10" descr="A close-up of a car charging&#10;&#10;Description automatically generated">
            <a:extLst>
              <a:ext uri="{FF2B5EF4-FFF2-40B4-BE49-F238E27FC236}">
                <a16:creationId xmlns:a16="http://schemas.microsoft.com/office/drawing/2014/main" id="{154795B1-BC76-B5A8-C2FB-E2C6E76464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86893" y="1212129"/>
            <a:ext cx="3897624" cy="2592071"/>
          </a:xfrm>
          <a:prstGeom prst="rect">
            <a:avLst/>
          </a:prstGeom>
        </p:spPr>
      </p:pic>
      <p:pic>
        <p:nvPicPr>
          <p:cNvPr id="17" name="Picture 16" descr="A car with a machine attached to it&#10;&#10;Description automatically generated">
            <a:extLst>
              <a:ext uri="{FF2B5EF4-FFF2-40B4-BE49-F238E27FC236}">
                <a16:creationId xmlns:a16="http://schemas.microsoft.com/office/drawing/2014/main" id="{CD4768F7-BBD4-2AF1-0FB8-FA53B0AB0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344" y="4051216"/>
            <a:ext cx="4285838" cy="1998357"/>
          </a:xfrm>
          <a:prstGeom prst="rect">
            <a:avLst/>
          </a:prstGeom>
        </p:spPr>
      </p:pic>
    </p:spTree>
    <p:extLst>
      <p:ext uri="{BB962C8B-B14F-4D97-AF65-F5344CB8AC3E}">
        <p14:creationId xmlns:p14="http://schemas.microsoft.com/office/powerpoint/2010/main" val="2303142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Summary </a:t>
            </a:r>
          </a:p>
        </p:txBody>
      </p:sp>
      <p:sp>
        <p:nvSpPr>
          <p:cNvPr id="26628"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2" name="Footer Placeholder 1">
            <a:extLst>
              <a:ext uri="{FF2B5EF4-FFF2-40B4-BE49-F238E27FC236}">
                <a16:creationId xmlns:a16="http://schemas.microsoft.com/office/drawing/2014/main" id="{0B121162-1151-4E4F-9348-A76762CA15F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64FE87B-2F18-4754-A84E-32D6086A0318}"/>
              </a:ext>
            </a:extLst>
          </p:cNvPr>
          <p:cNvSpPr>
            <a:spLocks noGrp="1"/>
          </p:cNvSpPr>
          <p:nvPr>
            <p:ph type="sldNum" sz="quarter" idx="4"/>
          </p:nvPr>
        </p:nvSpPr>
        <p:spPr/>
        <p:txBody>
          <a:bodyPr/>
          <a:lstStyle/>
          <a:p>
            <a:fld id="{4BEAC4C4-F0A7-4B61-A827-E4198D078267}" type="slidenum">
              <a:rPr lang="en-US" smtClean="0"/>
              <a:t>40</a:t>
            </a:fld>
            <a:endParaRPr lang="en-US" dirty="0"/>
          </a:p>
        </p:txBody>
      </p:sp>
      <p:graphicFrame>
        <p:nvGraphicFramePr>
          <p:cNvPr id="4" name="Rectangle 5">
            <a:extLst>
              <a:ext uri="{FF2B5EF4-FFF2-40B4-BE49-F238E27FC236}">
                <a16:creationId xmlns:a16="http://schemas.microsoft.com/office/drawing/2014/main" id="{2C6117D8-1316-2DC9-CCDA-5F079CD35968}"/>
              </a:ext>
            </a:extLst>
          </p:cNvPr>
          <p:cNvGraphicFramePr>
            <a:graphicFrameLocks/>
          </p:cNvGraphicFramePr>
          <p:nvPr>
            <p:extLst>
              <p:ext uri="{D42A27DB-BD31-4B8C-83A1-F6EECF244321}">
                <p14:modId xmlns:p14="http://schemas.microsoft.com/office/powerpoint/2010/main" val="1818813206"/>
              </p:ext>
            </p:extLst>
          </p:nvPr>
        </p:nvGraphicFramePr>
        <p:xfrm>
          <a:off x="483042" y="1077903"/>
          <a:ext cx="8195871" cy="5227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2045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noFill/>
        </p:spPr>
        <p:txBody>
          <a:bodyPr/>
          <a:lstStyle/>
          <a:p>
            <a:pPr eaLnBrk="1" hangingPunct="1"/>
            <a:r>
              <a:rPr lang="en-US" altLang="en-US" dirty="0">
                <a:solidFill>
                  <a:srgbClr val="C00000"/>
                </a:solidFill>
              </a:rPr>
              <a:t>Summary (cont.)</a:t>
            </a:r>
          </a:p>
        </p:txBody>
      </p:sp>
      <p:sp>
        <p:nvSpPr>
          <p:cNvPr id="27652"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2" name="Footer Placeholder 1">
            <a:extLst>
              <a:ext uri="{FF2B5EF4-FFF2-40B4-BE49-F238E27FC236}">
                <a16:creationId xmlns:a16="http://schemas.microsoft.com/office/drawing/2014/main" id="{E4A9604A-0847-435F-A832-09EC7168A66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8D01CADB-0802-44F1-8F13-C7218604C602}"/>
              </a:ext>
            </a:extLst>
          </p:cNvPr>
          <p:cNvSpPr>
            <a:spLocks noGrp="1"/>
          </p:cNvSpPr>
          <p:nvPr>
            <p:ph type="sldNum" sz="quarter" idx="4"/>
          </p:nvPr>
        </p:nvSpPr>
        <p:spPr/>
        <p:txBody>
          <a:bodyPr/>
          <a:lstStyle/>
          <a:p>
            <a:fld id="{4BEAC4C4-F0A7-4B61-A827-E4198D078267}" type="slidenum">
              <a:rPr lang="en-US" smtClean="0"/>
              <a:t>41</a:t>
            </a:fld>
            <a:endParaRPr lang="en-US" dirty="0"/>
          </a:p>
        </p:txBody>
      </p:sp>
      <p:graphicFrame>
        <p:nvGraphicFramePr>
          <p:cNvPr id="4" name="Rectangle 5">
            <a:extLst>
              <a:ext uri="{FF2B5EF4-FFF2-40B4-BE49-F238E27FC236}">
                <a16:creationId xmlns:a16="http://schemas.microsoft.com/office/drawing/2014/main" id="{567E6181-EA88-EBEB-28A4-67A7AF61AF59}"/>
              </a:ext>
            </a:extLst>
          </p:cNvPr>
          <p:cNvGraphicFramePr>
            <a:graphicFrameLocks/>
          </p:cNvGraphicFramePr>
          <p:nvPr>
            <p:extLst>
              <p:ext uri="{D42A27DB-BD31-4B8C-83A1-F6EECF244321}">
                <p14:modId xmlns:p14="http://schemas.microsoft.com/office/powerpoint/2010/main" val="3313843849"/>
              </p:ext>
            </p:extLst>
          </p:nvPr>
        </p:nvGraphicFramePr>
        <p:xfrm>
          <a:off x="393617" y="1133269"/>
          <a:ext cx="8361282" cy="236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11449" y="168139"/>
            <a:ext cx="8501449" cy="679832"/>
          </a:xfrm>
          <a:noFill/>
        </p:spPr>
        <p:txBody>
          <a:bodyPr anchor="ctr"/>
          <a:lstStyle/>
          <a:p>
            <a:pPr algn="l" eaLnBrk="1" hangingPunct="1"/>
            <a:r>
              <a:rPr lang="en-US" altLang="en-US" sz="3600"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4787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3603A8-CF95-D537-5408-8E0B79B07955}"/>
              </a:ext>
            </a:extLst>
          </p:cNvPr>
          <p:cNvSpPr txBox="1"/>
          <p:nvPr/>
        </p:nvSpPr>
        <p:spPr>
          <a:xfrm>
            <a:off x="423134" y="2219104"/>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Perry Lawton</a:t>
            </a:r>
          </a:p>
          <a:p>
            <a:r>
              <a:rPr lang="en-US" i="1" dirty="0">
                <a:latin typeface="Arial" panose="020B0604020202020204" pitchFamily="34" charset="0"/>
                <a:cs typeface="Arial" panose="020B0604020202020204" pitchFamily="34" charset="0"/>
              </a:rPr>
              <a:t>Northeastern Regional Sales Manager</a:t>
            </a:r>
          </a:p>
          <a:p>
            <a:r>
              <a:rPr lang="en-US" dirty="0" err="1">
                <a:solidFill>
                  <a:srgbClr val="C00000"/>
                </a:solidFill>
                <a:latin typeface="Arial" panose="020B0604020202020204" pitchFamily="34" charset="0"/>
                <a:cs typeface="Arial" panose="020B0604020202020204" pitchFamily="34" charset="0"/>
              </a:rPr>
              <a:t>perry.lawton@tescometering.com</a:t>
            </a:r>
            <a:endParaRPr lang="en-US"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4B1E78-07F4-4A01-5A1C-FEBE31C885F7}"/>
              </a:ext>
            </a:extLst>
          </p:cNvPr>
          <p:cNvSpPr txBox="1"/>
          <p:nvPr/>
        </p:nvSpPr>
        <p:spPr>
          <a:xfrm>
            <a:off x="463475" y="1140239"/>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Tom Lawton</a:t>
            </a:r>
          </a:p>
          <a:p>
            <a:r>
              <a:rPr lang="en-US" i="1" dirty="0">
                <a:latin typeface="Arial" panose="020B0604020202020204" pitchFamily="34" charset="0"/>
                <a:cs typeface="Arial" panose="020B0604020202020204" pitchFamily="34" charset="0"/>
              </a:rPr>
              <a:t>President</a:t>
            </a:r>
          </a:p>
          <a:p>
            <a:r>
              <a:rPr lang="en-US" dirty="0" err="1">
                <a:solidFill>
                  <a:srgbClr val="C00000"/>
                </a:solidFill>
                <a:latin typeface="Arial" panose="020B0604020202020204" pitchFamily="34" charset="0"/>
                <a:cs typeface="Arial" panose="020B0604020202020204" pitchFamily="34" charset="0"/>
              </a:rPr>
              <a:t>tom.lawton@tescometering.com</a:t>
            </a:r>
            <a:endParaRPr lang="en-US" dirty="0">
              <a:solidFill>
                <a:srgbClr val="C000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FA1F08B5-D7F0-2314-D3B9-CEC3FF21981B}"/>
              </a:ext>
            </a:extLst>
          </p:cNvPr>
          <p:cNvSpPr>
            <a:spLocks noGrp="1" noChangeArrowheads="1"/>
          </p:cNvSpPr>
          <p:nvPr>
            <p:ph idx="1"/>
          </p:nvPr>
        </p:nvSpPr>
        <p:spPr>
          <a:xfrm>
            <a:off x="628650" y="2917115"/>
            <a:ext cx="7886700" cy="4842433"/>
          </a:xfrm>
          <a:noFill/>
        </p:spPr>
        <p:txBody>
          <a:bodyPr/>
          <a:lstStyle/>
          <a:p>
            <a:pPr algn="ctr" eaLnBrk="1" hangingPunct="1">
              <a:buFontTx/>
              <a:buNone/>
            </a:pPr>
            <a:endParaRPr lang="en-US" altLang="en-US" dirty="0">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err="1">
                <a:solidFill>
                  <a:srgbClr val="C00000"/>
                </a:solidFill>
                <a:latin typeface="Arial" panose="020B0604020202020204" pitchFamily="34" charset="0"/>
                <a:cs typeface="Arial" panose="020B0604020202020204" pitchFamily="34" charset="0"/>
              </a:rPr>
              <a:t>tescometering.com</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solidFill>
                <a:schemeClr val="accent6">
                  <a:lumMod val="50000"/>
                </a:schemeClr>
              </a:solidFill>
            </a:endParaRPr>
          </a:p>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a:p>
            <a:pPr algn="ctr" eaLnBrk="1" hangingPunct="1">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
        <p:nvSpPr>
          <p:cNvPr id="3" name="TextBox 2">
            <a:extLst>
              <a:ext uri="{FF2B5EF4-FFF2-40B4-BE49-F238E27FC236}">
                <a16:creationId xmlns:a16="http://schemas.microsoft.com/office/drawing/2014/main" id="{75006900-D20F-2D15-B36C-683A98B0544E}"/>
              </a:ext>
            </a:extLst>
          </p:cNvPr>
          <p:cNvSpPr txBox="1"/>
          <p:nvPr/>
        </p:nvSpPr>
        <p:spPr>
          <a:xfrm>
            <a:off x="4991100" y="2219104"/>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Michael Mayer</a:t>
            </a:r>
          </a:p>
          <a:p>
            <a:r>
              <a:rPr lang="en-US" i="1" dirty="0">
                <a:latin typeface="Arial" panose="020B0604020202020204" pitchFamily="34" charset="0"/>
                <a:cs typeface="Arial" panose="020B0604020202020204" pitchFamily="34" charset="0"/>
              </a:rPr>
              <a:t>Owner, CB Associates</a:t>
            </a:r>
          </a:p>
          <a:p>
            <a:r>
              <a:rPr lang="en-US" dirty="0" err="1">
                <a:solidFill>
                  <a:srgbClr val="C00000"/>
                </a:solidFill>
                <a:latin typeface="Arial" panose="020B0604020202020204" pitchFamily="34" charset="0"/>
                <a:cs typeface="Arial" panose="020B0604020202020204" pitchFamily="34" charset="0"/>
              </a:rPr>
              <a:t>michaelM@cb-associates.com</a:t>
            </a:r>
            <a:endParaRPr 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50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1823-4DFB-AAC7-76DD-FA8C6749D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E77DC-AF09-3075-018F-AB1910E606C4}"/>
              </a:ext>
            </a:extLst>
          </p:cNvPr>
          <p:cNvSpPr>
            <a:spLocks noGrp="1"/>
          </p:cNvSpPr>
          <p:nvPr>
            <p:ph type="title"/>
          </p:nvPr>
        </p:nvSpPr>
        <p:spPr>
          <a:xfrm>
            <a:off x="1517072" y="-29516"/>
            <a:ext cx="7358499" cy="934865"/>
          </a:xfrm>
        </p:spPr>
        <p:txBody>
          <a:bodyPr>
            <a:normAutofit/>
          </a:bodyPr>
          <a:lstStyle/>
          <a:p>
            <a:pPr algn="l"/>
            <a:r>
              <a:rPr lang="en-US" sz="3600" dirty="0"/>
              <a:t>Basic impact on electric grid</a:t>
            </a:r>
          </a:p>
        </p:txBody>
      </p:sp>
      <p:sp>
        <p:nvSpPr>
          <p:cNvPr id="6" name="Footer Placeholder 5">
            <a:extLst>
              <a:ext uri="{FF2B5EF4-FFF2-40B4-BE49-F238E27FC236}">
                <a16:creationId xmlns:a16="http://schemas.microsoft.com/office/drawing/2014/main" id="{CB98D1A7-DB71-0795-CD4E-390F21105B35}"/>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72F484A5-D7A5-AD1D-29F6-A4E9F353C982}"/>
              </a:ext>
            </a:extLst>
          </p:cNvPr>
          <p:cNvSpPr>
            <a:spLocks noGrp="1"/>
          </p:cNvSpPr>
          <p:nvPr>
            <p:ph type="sldNum" sz="quarter" idx="4"/>
          </p:nvPr>
        </p:nvSpPr>
        <p:spPr/>
        <p:txBody>
          <a:bodyPr/>
          <a:lstStyle/>
          <a:p>
            <a:fld id="{4BEAC4C4-F0A7-4B61-A827-E4198D078267}" type="slidenum">
              <a:rPr lang="en-US" smtClean="0"/>
              <a:t>5</a:t>
            </a:fld>
            <a:endParaRPr lang="en-US" dirty="0"/>
          </a:p>
        </p:txBody>
      </p:sp>
      <p:graphicFrame>
        <p:nvGraphicFramePr>
          <p:cNvPr id="9" name="Content Placeholder 2">
            <a:extLst>
              <a:ext uri="{FF2B5EF4-FFF2-40B4-BE49-F238E27FC236}">
                <a16:creationId xmlns:a16="http://schemas.microsoft.com/office/drawing/2014/main" id="{915751B4-F221-8165-632B-3F30BC7FDE91}"/>
              </a:ext>
            </a:extLst>
          </p:cNvPr>
          <p:cNvGraphicFramePr>
            <a:graphicFrameLocks noGrp="1"/>
          </p:cNvGraphicFramePr>
          <p:nvPr>
            <p:ph idx="1"/>
            <p:extLst>
              <p:ext uri="{D42A27DB-BD31-4B8C-83A1-F6EECF244321}">
                <p14:modId xmlns:p14="http://schemas.microsoft.com/office/powerpoint/2010/main" val="1307154687"/>
              </p:ext>
            </p:extLst>
          </p:nvPr>
        </p:nvGraphicFramePr>
        <p:xfrm>
          <a:off x="3709831" y="1117833"/>
          <a:ext cx="5165740" cy="4842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high voltage power line tower&#10;&#10;Description automatically generated">
            <a:extLst>
              <a:ext uri="{FF2B5EF4-FFF2-40B4-BE49-F238E27FC236}">
                <a16:creationId xmlns:a16="http://schemas.microsoft.com/office/drawing/2014/main" id="{70597633-5A4E-C88C-450E-41351BD40EA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17714" y="1309817"/>
            <a:ext cx="3343850" cy="4458467"/>
          </a:xfrm>
          <a:prstGeom prst="rect">
            <a:avLst/>
          </a:prstGeom>
        </p:spPr>
      </p:pic>
    </p:spTree>
    <p:extLst>
      <p:ext uri="{BB962C8B-B14F-4D97-AF65-F5344CB8AC3E}">
        <p14:creationId xmlns:p14="http://schemas.microsoft.com/office/powerpoint/2010/main" val="270279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a:t>US TOTAL ENERGY CONSUMPTION</a:t>
            </a:r>
          </a:p>
        </p:txBody>
      </p:sp>
      <p:sp>
        <p:nvSpPr>
          <p:cNvPr id="8" name="Content Placeholder 7">
            <a:extLst>
              <a:ext uri="{FF2B5EF4-FFF2-40B4-BE49-F238E27FC236}">
                <a16:creationId xmlns:a16="http://schemas.microsoft.com/office/drawing/2014/main" id="{CD9162B9-B516-4A54-9D13-CB95509C8ACA}"/>
              </a:ext>
            </a:extLst>
          </p:cNvPr>
          <p:cNvSpPr>
            <a:spLocks noGrp="1"/>
          </p:cNvSpPr>
          <p:nvPr>
            <p:ph idx="1"/>
          </p:nvPr>
        </p:nvSpPr>
        <p:spPr/>
        <p:txBody>
          <a:bodyPr/>
          <a:lstStyle/>
          <a:p>
            <a:pPr marL="0" indent="0">
              <a:buNone/>
            </a:pPr>
            <a:r>
              <a:rPr lang="en-US" b="1" dirty="0"/>
              <a:t>January 2023:</a:t>
            </a:r>
          </a:p>
          <a:p>
            <a:pPr marL="0" indent="0">
              <a:buNone/>
            </a:pPr>
            <a:endParaRPr lang="en-US" sz="900" dirty="0"/>
          </a:p>
          <a:p>
            <a:r>
              <a:rPr lang="en-US" dirty="0"/>
              <a:t>Generated  352,140.3  GWh</a:t>
            </a:r>
          </a:p>
          <a:p>
            <a:r>
              <a:rPr lang="en-US" dirty="0"/>
              <a:t>Average Residential retail price: 13.75* cents/kwh</a:t>
            </a:r>
          </a:p>
          <a:p>
            <a:r>
              <a:rPr lang="en-US" dirty="0"/>
              <a:t>Based on these figures, how much do you think home charging is worth to utilities per year?</a:t>
            </a:r>
          </a:p>
        </p:txBody>
      </p:sp>
      <p:sp>
        <p:nvSpPr>
          <p:cNvPr id="3" name="Footer Placeholder 2">
            <a:extLst>
              <a:ext uri="{FF2B5EF4-FFF2-40B4-BE49-F238E27FC236}">
                <a16:creationId xmlns:a16="http://schemas.microsoft.com/office/drawing/2014/main" id="{FE6DD965-45A7-4C2C-AB3D-9386912393B9}"/>
              </a:ext>
            </a:extLst>
          </p:cNvPr>
          <p:cNvSpPr>
            <a:spLocks noGrp="1"/>
          </p:cNvSpPr>
          <p:nvPr>
            <p:ph type="ftr" sz="quarter" idx="3"/>
          </p:nvPr>
        </p:nvSpPr>
        <p:spPr/>
        <p:txBody>
          <a:bodyPr/>
          <a:lstStyle/>
          <a:p>
            <a:r>
              <a:rPr lang="en-US" dirty="0"/>
              <a:t>tescometering.com</a:t>
            </a:r>
          </a:p>
        </p:txBody>
      </p:sp>
      <p:sp>
        <p:nvSpPr>
          <p:cNvPr id="2" name="Slide Number Placeholder 1"/>
          <p:cNvSpPr>
            <a:spLocks noGrp="1"/>
          </p:cNvSpPr>
          <p:nvPr>
            <p:ph type="sldNum" sz="quarter" idx="4"/>
          </p:nvPr>
        </p:nvSpPr>
        <p:spPr/>
        <p:txBody>
          <a:bodyPr/>
          <a:lstStyle/>
          <a:p>
            <a:fld id="{BA9ABCF8-B696-4AAE-AEF6-910B77DD8B89}" type="slidenum">
              <a:rPr lang="en-US" smtClean="0"/>
              <a:pPr/>
              <a:t>6</a:t>
            </a:fld>
            <a:endParaRPr lang="en-US" dirty="0"/>
          </a:p>
        </p:txBody>
      </p:sp>
      <p:pic>
        <p:nvPicPr>
          <p:cNvPr id="4" name="Picture 3">
            <a:extLst>
              <a:ext uri="{FF2B5EF4-FFF2-40B4-BE49-F238E27FC236}">
                <a16:creationId xmlns:a16="http://schemas.microsoft.com/office/drawing/2014/main" id="{E9EA5FC2-8080-49B1-A7A9-A0F8C4658C95}"/>
              </a:ext>
            </a:extLst>
          </p:cNvPr>
          <p:cNvPicPr>
            <a:picLocks noChangeAspect="1"/>
          </p:cNvPicPr>
          <p:nvPr/>
        </p:nvPicPr>
        <p:blipFill>
          <a:blip r:embed="rId3"/>
          <a:stretch>
            <a:fillRect/>
          </a:stretch>
        </p:blipFill>
        <p:spPr>
          <a:xfrm>
            <a:off x="2442268" y="4078036"/>
            <a:ext cx="4259463" cy="2278317"/>
          </a:xfrm>
          <a:prstGeom prst="rect">
            <a:avLst/>
          </a:prstGeom>
        </p:spPr>
      </p:pic>
    </p:spTree>
    <p:extLst>
      <p:ext uri="{BB962C8B-B14F-4D97-AF65-F5344CB8AC3E}">
        <p14:creationId xmlns:p14="http://schemas.microsoft.com/office/powerpoint/2010/main" val="121993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6951" y="234568"/>
            <a:ext cx="7208107" cy="679832"/>
          </a:xfrm>
        </p:spPr>
        <p:txBody>
          <a:bodyPr>
            <a:normAutofit fontScale="90000"/>
          </a:bodyPr>
          <a:lstStyle/>
          <a:p>
            <a:r>
              <a:rPr lang="en-US" sz="4000" dirty="0">
                <a:latin typeface="+mj-lt"/>
                <a:cs typeface="Arial" panose="020B0604020202020204" pitchFamily="34" charset="0"/>
              </a:rPr>
              <a:t>US ELECTRIC ENERGY CONSUMPTION</a:t>
            </a:r>
          </a:p>
        </p:txBody>
      </p:sp>
      <p:sp>
        <p:nvSpPr>
          <p:cNvPr id="3" name="Footer Placeholder 2">
            <a:extLst>
              <a:ext uri="{FF2B5EF4-FFF2-40B4-BE49-F238E27FC236}">
                <a16:creationId xmlns:a16="http://schemas.microsoft.com/office/drawing/2014/main" id="{B6093AC1-1BAB-4451-BC9C-5A590024A816}"/>
              </a:ext>
            </a:extLst>
          </p:cNvPr>
          <p:cNvSpPr>
            <a:spLocks noGrp="1"/>
          </p:cNvSpPr>
          <p:nvPr>
            <p:ph type="ftr" sz="quarter" idx="3"/>
          </p:nvPr>
        </p:nvSpPr>
        <p:spPr/>
        <p:txBody>
          <a:bodyPr/>
          <a:lstStyle/>
          <a:p>
            <a:r>
              <a:rPr lang="en-US" dirty="0"/>
              <a:t>tescometering.com</a:t>
            </a:r>
          </a:p>
        </p:txBody>
      </p:sp>
      <p:sp>
        <p:nvSpPr>
          <p:cNvPr id="2" name="Slide Number Placeholder 1"/>
          <p:cNvSpPr>
            <a:spLocks noGrp="1"/>
          </p:cNvSpPr>
          <p:nvPr>
            <p:ph type="sldNum" sz="quarter" idx="4"/>
          </p:nvPr>
        </p:nvSpPr>
        <p:spPr/>
        <p:txBody>
          <a:bodyPr/>
          <a:lstStyle/>
          <a:p>
            <a:fld id="{BA9ABCF8-B696-4AAE-AEF6-910B77DD8B89}" type="slidenum">
              <a:rPr lang="en-US" smtClean="0"/>
              <a:t>7</a:t>
            </a:fld>
            <a:endParaRPr lang="en-US" dirty="0"/>
          </a:p>
        </p:txBody>
      </p:sp>
      <p:sp>
        <p:nvSpPr>
          <p:cNvPr id="11" name="TextBox 10">
            <a:extLst>
              <a:ext uri="{FF2B5EF4-FFF2-40B4-BE49-F238E27FC236}">
                <a16:creationId xmlns:a16="http://schemas.microsoft.com/office/drawing/2014/main" id="{89AAE3C5-1533-4BE2-B0CD-2D98221C368E}"/>
              </a:ext>
            </a:extLst>
          </p:cNvPr>
          <p:cNvSpPr txBox="1"/>
          <p:nvPr/>
        </p:nvSpPr>
        <p:spPr>
          <a:xfrm>
            <a:off x="387938" y="1465093"/>
            <a:ext cx="8377119" cy="1384995"/>
          </a:xfrm>
          <a:prstGeom prst="rect">
            <a:avLst/>
          </a:prstGeom>
          <a:noFill/>
          <a:ln w="57150">
            <a:solidFill>
              <a:srgbClr val="FF0000"/>
            </a:solidFill>
          </a:ln>
        </p:spPr>
        <p:txBody>
          <a:bodyPr wrap="square" rtlCol="0">
            <a:spAutoFit/>
          </a:bodyPr>
          <a:lstStyle/>
          <a:p>
            <a:r>
              <a:rPr lang="en-US" sz="2800" dirty="0"/>
              <a:t>Americans drove 3.236 trillion miles in 2023.  If this was all done in electric vehicles getting 3 mi/kWh, then we would need 1.1 GWh of energy just to charge cars.</a:t>
            </a:r>
          </a:p>
        </p:txBody>
      </p:sp>
      <p:sp>
        <p:nvSpPr>
          <p:cNvPr id="15" name="TextBox 14">
            <a:extLst>
              <a:ext uri="{FF2B5EF4-FFF2-40B4-BE49-F238E27FC236}">
                <a16:creationId xmlns:a16="http://schemas.microsoft.com/office/drawing/2014/main" id="{E0D546DE-75F6-40AF-979A-CB9070F7C0EE}"/>
              </a:ext>
            </a:extLst>
          </p:cNvPr>
          <p:cNvSpPr txBox="1"/>
          <p:nvPr/>
        </p:nvSpPr>
        <p:spPr>
          <a:xfrm>
            <a:off x="747288" y="4596333"/>
            <a:ext cx="7649423" cy="954107"/>
          </a:xfrm>
          <a:prstGeom prst="rect">
            <a:avLst/>
          </a:prstGeom>
          <a:noFill/>
          <a:ln w="57150">
            <a:solidFill>
              <a:srgbClr val="FF0000"/>
            </a:solidFill>
          </a:ln>
        </p:spPr>
        <p:txBody>
          <a:bodyPr wrap="square" rtlCol="0">
            <a:spAutoFit/>
          </a:bodyPr>
          <a:lstStyle/>
          <a:p>
            <a:pPr algn="ctr"/>
            <a:r>
              <a:rPr lang="en-US" sz="2800" dirty="0"/>
              <a:t>Charging at home is a potential market worth $145 billion per year in added revenue to electric utilities</a:t>
            </a:r>
          </a:p>
        </p:txBody>
      </p:sp>
      <p:sp>
        <p:nvSpPr>
          <p:cNvPr id="8" name="TextBox 7">
            <a:extLst>
              <a:ext uri="{FF2B5EF4-FFF2-40B4-BE49-F238E27FC236}">
                <a16:creationId xmlns:a16="http://schemas.microsoft.com/office/drawing/2014/main" id="{2C01E8B9-BB8A-4C1F-BEC5-E5D91A7F1C2E}"/>
              </a:ext>
            </a:extLst>
          </p:cNvPr>
          <p:cNvSpPr txBox="1"/>
          <p:nvPr/>
        </p:nvSpPr>
        <p:spPr>
          <a:xfrm>
            <a:off x="387938" y="3218914"/>
            <a:ext cx="8377119" cy="954107"/>
          </a:xfrm>
          <a:prstGeom prst="rect">
            <a:avLst/>
          </a:prstGeom>
          <a:noFill/>
          <a:ln w="57150">
            <a:solidFill>
              <a:srgbClr val="FF0000"/>
            </a:solidFill>
          </a:ln>
        </p:spPr>
        <p:txBody>
          <a:bodyPr wrap="square" rtlCol="0">
            <a:spAutoFit/>
          </a:bodyPr>
          <a:lstStyle/>
          <a:p>
            <a:pPr algn="ctr"/>
            <a:r>
              <a:rPr lang="en-US" sz="2800" dirty="0"/>
              <a:t>Average household uses 10.7 MWh/</a:t>
            </a:r>
            <a:r>
              <a:rPr lang="en-US" sz="2800" dirty="0" err="1"/>
              <a:t>yr</a:t>
            </a:r>
            <a:r>
              <a:rPr lang="en-US" sz="2800" dirty="0"/>
              <a:t> (2021).</a:t>
            </a:r>
          </a:p>
          <a:p>
            <a:pPr algn="ctr"/>
            <a:r>
              <a:rPr lang="en-US" sz="2800" dirty="0"/>
              <a:t>Charging our cars could use an additional 8.8 MWh/yr.</a:t>
            </a:r>
          </a:p>
        </p:txBody>
      </p:sp>
    </p:spTree>
    <p:extLst>
      <p:ext uri="{BB962C8B-B14F-4D97-AF65-F5344CB8AC3E}">
        <p14:creationId xmlns:p14="http://schemas.microsoft.com/office/powerpoint/2010/main" val="404414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A4BBF-5AA7-9486-734B-FAE995D1D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76471-143A-1F91-EF82-4F142F3D9989}"/>
              </a:ext>
            </a:extLst>
          </p:cNvPr>
          <p:cNvSpPr>
            <a:spLocks noGrp="1"/>
          </p:cNvSpPr>
          <p:nvPr>
            <p:ph type="title"/>
          </p:nvPr>
        </p:nvSpPr>
        <p:spPr>
          <a:xfrm>
            <a:off x="1517072" y="-29516"/>
            <a:ext cx="7358499" cy="934865"/>
          </a:xfrm>
        </p:spPr>
        <p:txBody>
          <a:bodyPr>
            <a:normAutofit/>
          </a:bodyPr>
          <a:lstStyle/>
          <a:p>
            <a:pPr algn="l"/>
            <a:r>
              <a:rPr lang="en-US" sz="3600" dirty="0"/>
              <a:t>Commercial Application</a:t>
            </a:r>
          </a:p>
        </p:txBody>
      </p:sp>
      <p:sp>
        <p:nvSpPr>
          <p:cNvPr id="6" name="Footer Placeholder 5">
            <a:extLst>
              <a:ext uri="{FF2B5EF4-FFF2-40B4-BE49-F238E27FC236}">
                <a16:creationId xmlns:a16="http://schemas.microsoft.com/office/drawing/2014/main" id="{F27F4CEE-881D-9E8A-14E4-5F95FE1D395F}"/>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0BEA1955-7FB1-3128-B179-395993CDF13B}"/>
              </a:ext>
            </a:extLst>
          </p:cNvPr>
          <p:cNvSpPr>
            <a:spLocks noGrp="1"/>
          </p:cNvSpPr>
          <p:nvPr>
            <p:ph type="sldNum" sz="quarter" idx="4"/>
          </p:nvPr>
        </p:nvSpPr>
        <p:spPr/>
        <p:txBody>
          <a:bodyPr/>
          <a:lstStyle/>
          <a:p>
            <a:fld id="{4BEAC4C4-F0A7-4B61-A827-E4198D078267}" type="slidenum">
              <a:rPr lang="en-US" smtClean="0"/>
              <a:t>8</a:t>
            </a:fld>
            <a:endParaRPr lang="en-US" dirty="0"/>
          </a:p>
        </p:txBody>
      </p:sp>
      <p:sp>
        <p:nvSpPr>
          <p:cNvPr id="8" name="TextBox 7">
            <a:extLst>
              <a:ext uri="{FF2B5EF4-FFF2-40B4-BE49-F238E27FC236}">
                <a16:creationId xmlns:a16="http://schemas.microsoft.com/office/drawing/2014/main" id="{8A55EF77-961C-79C5-DC23-F845E04206EE}"/>
              </a:ext>
            </a:extLst>
          </p:cNvPr>
          <p:cNvSpPr txBox="1"/>
          <p:nvPr/>
        </p:nvSpPr>
        <p:spPr>
          <a:xfrm>
            <a:off x="628651" y="1493431"/>
            <a:ext cx="3813971" cy="3477875"/>
          </a:xfrm>
          <a:prstGeom prst="rect">
            <a:avLst/>
          </a:prstGeom>
          <a:noFill/>
        </p:spPr>
        <p:txBody>
          <a:bodyPr wrap="square">
            <a:spAutoFit/>
          </a:bodyPr>
          <a:lstStyle/>
          <a:p>
            <a:r>
              <a:rPr lang="en-US" sz="2000" b="1" i="0" dirty="0">
                <a:solidFill>
                  <a:srgbClr val="1E1E1E"/>
                </a:solidFill>
                <a:effectLst/>
                <a:latin typeface="-apple-system"/>
              </a:rPr>
              <a:t>Example of station requirements/capability:</a:t>
            </a:r>
          </a:p>
          <a:p>
            <a:endParaRPr lang="en-US" sz="2000" b="0" i="0" dirty="0">
              <a:solidFill>
                <a:srgbClr val="1E1E1E"/>
              </a:solidFill>
              <a:effectLst/>
              <a:latin typeface="-apple-system"/>
            </a:endParaRPr>
          </a:p>
          <a:p>
            <a:r>
              <a:rPr lang="en-US" sz="2000" b="0" i="0" dirty="0">
                <a:solidFill>
                  <a:srgbClr val="1E1E1E"/>
                </a:solidFill>
                <a:effectLst/>
                <a:latin typeface="-apple-system"/>
              </a:rPr>
              <a:t>Per Cabinet: 192A max on each of 3 phases at 277Y480V, </a:t>
            </a:r>
            <a:r>
              <a:rPr lang="en-US" sz="2000" b="1" i="0" dirty="0">
                <a:solidFill>
                  <a:srgbClr val="1E1E1E"/>
                </a:solidFill>
                <a:effectLst/>
                <a:latin typeface="-apple-system"/>
              </a:rPr>
              <a:t>~160kW (AC) </a:t>
            </a:r>
          </a:p>
          <a:p>
            <a:endParaRPr lang="en-US" sz="2000" dirty="0">
              <a:solidFill>
                <a:srgbClr val="1E1E1E"/>
              </a:solidFill>
              <a:latin typeface="-apple-system"/>
            </a:endParaRPr>
          </a:p>
          <a:p>
            <a:r>
              <a:rPr lang="en-US" sz="2000" b="0" i="0" dirty="0">
                <a:solidFill>
                  <a:srgbClr val="1E1E1E"/>
                </a:solidFill>
                <a:effectLst/>
                <a:latin typeface="-apple-system"/>
              </a:rPr>
              <a:t>Typical site has: 6-10 stalls</a:t>
            </a:r>
          </a:p>
          <a:p>
            <a:r>
              <a:rPr lang="en-US" sz="2000" dirty="0">
                <a:solidFill>
                  <a:srgbClr val="1E1E1E"/>
                </a:solidFill>
                <a:latin typeface="-apple-system"/>
              </a:rPr>
              <a:t>F</a:t>
            </a:r>
            <a:r>
              <a:rPr lang="en-US" sz="2000" b="0" i="0" dirty="0">
                <a:solidFill>
                  <a:srgbClr val="1E1E1E"/>
                </a:solidFill>
                <a:effectLst/>
                <a:latin typeface="-apple-system"/>
              </a:rPr>
              <a:t>ed by a dedicated </a:t>
            </a:r>
            <a:r>
              <a:rPr lang="en-US" sz="2000" b="1" i="0" dirty="0">
                <a:solidFill>
                  <a:srgbClr val="1E1E1E"/>
                </a:solidFill>
                <a:effectLst/>
                <a:latin typeface="-apple-system"/>
              </a:rPr>
              <a:t>transformer that is rated at 500kVA to 750kVA</a:t>
            </a:r>
          </a:p>
          <a:p>
            <a:endParaRPr lang="en-US" sz="2000" dirty="0">
              <a:solidFill>
                <a:srgbClr val="1E1E1E"/>
              </a:solidFill>
              <a:latin typeface="-apple-system"/>
            </a:endParaRPr>
          </a:p>
        </p:txBody>
      </p:sp>
      <p:sp>
        <p:nvSpPr>
          <p:cNvPr id="9" name="TextBox 8">
            <a:extLst>
              <a:ext uri="{FF2B5EF4-FFF2-40B4-BE49-F238E27FC236}">
                <a16:creationId xmlns:a16="http://schemas.microsoft.com/office/drawing/2014/main" id="{C991B32B-B960-CC6C-D147-8714C8C7F582}"/>
              </a:ext>
            </a:extLst>
          </p:cNvPr>
          <p:cNvSpPr txBox="1"/>
          <p:nvPr/>
        </p:nvSpPr>
        <p:spPr>
          <a:xfrm>
            <a:off x="4701379" y="1476055"/>
            <a:ext cx="3813971" cy="3170099"/>
          </a:xfrm>
          <a:prstGeom prst="rect">
            <a:avLst/>
          </a:prstGeom>
          <a:noFill/>
        </p:spPr>
        <p:txBody>
          <a:bodyPr wrap="square">
            <a:spAutoFit/>
          </a:bodyPr>
          <a:lstStyle/>
          <a:p>
            <a:r>
              <a:rPr lang="en-US" sz="2000" b="1" i="0" dirty="0">
                <a:solidFill>
                  <a:srgbClr val="1E1E1E"/>
                </a:solidFill>
                <a:effectLst/>
                <a:latin typeface="-apple-system"/>
              </a:rPr>
              <a:t>Example of total usage</a:t>
            </a:r>
            <a:r>
              <a:rPr lang="en-US" sz="2000" b="1" dirty="0">
                <a:solidFill>
                  <a:srgbClr val="1E1E1E"/>
                </a:solidFill>
                <a:latin typeface="-apple-system"/>
              </a:rPr>
              <a:t>/site:</a:t>
            </a:r>
            <a:endParaRPr lang="en-US" sz="2000" b="1" i="0" dirty="0">
              <a:solidFill>
                <a:srgbClr val="1E1E1E"/>
              </a:solidFill>
              <a:effectLst/>
              <a:latin typeface="-apple-system"/>
            </a:endParaRPr>
          </a:p>
          <a:p>
            <a:endParaRPr lang="en-US" sz="2000" dirty="0">
              <a:solidFill>
                <a:srgbClr val="1E1E1E"/>
              </a:solidFill>
              <a:latin typeface="-apple-system"/>
            </a:endParaRPr>
          </a:p>
          <a:p>
            <a:r>
              <a:rPr lang="en-US" sz="2000" b="0" i="0" dirty="0">
                <a:solidFill>
                  <a:srgbClr val="1E1E1E"/>
                </a:solidFill>
                <a:effectLst/>
                <a:latin typeface="-apple-system"/>
              </a:rPr>
              <a:t>In 2022, TESLA reported 1.5M (214,000/day) charging sessions, accounting for </a:t>
            </a:r>
            <a:r>
              <a:rPr lang="en-US" sz="2000" b="1" i="0" dirty="0">
                <a:solidFill>
                  <a:srgbClr val="1E1E1E"/>
                </a:solidFill>
                <a:effectLst/>
                <a:latin typeface="-apple-system"/>
              </a:rPr>
              <a:t>9TWh of charging from superchargers alone.</a:t>
            </a:r>
          </a:p>
          <a:p>
            <a:endParaRPr lang="en-US" sz="2000" dirty="0">
              <a:solidFill>
                <a:srgbClr val="1E1E1E"/>
              </a:solidFill>
              <a:latin typeface="-apple-system"/>
            </a:endParaRPr>
          </a:p>
          <a:p>
            <a:r>
              <a:rPr lang="en-US" sz="2000" dirty="0">
                <a:solidFill>
                  <a:srgbClr val="1E1E1E"/>
                </a:solidFill>
                <a:latin typeface="-apple-system"/>
              </a:rPr>
              <a:t>On average, each site is seeing </a:t>
            </a:r>
            <a:r>
              <a:rPr lang="en-US" sz="2000" b="1" dirty="0">
                <a:solidFill>
                  <a:srgbClr val="1E1E1E"/>
                </a:solidFill>
                <a:latin typeface="-apple-system"/>
              </a:rPr>
              <a:t>192,389 </a:t>
            </a:r>
            <a:r>
              <a:rPr lang="en-US" sz="2000" b="1" dirty="0" err="1">
                <a:solidFill>
                  <a:srgbClr val="1E1E1E"/>
                </a:solidFill>
                <a:latin typeface="-apple-system"/>
              </a:rPr>
              <a:t>KWh</a:t>
            </a:r>
            <a:r>
              <a:rPr lang="en-US" sz="2000" b="1" dirty="0">
                <a:solidFill>
                  <a:srgbClr val="1E1E1E"/>
                </a:solidFill>
                <a:latin typeface="-apple-system"/>
              </a:rPr>
              <a:t>/year</a:t>
            </a:r>
          </a:p>
          <a:p>
            <a:r>
              <a:rPr lang="en-US" sz="2000" dirty="0">
                <a:solidFill>
                  <a:srgbClr val="1E1E1E"/>
                </a:solidFill>
                <a:latin typeface="-apple-system"/>
              </a:rPr>
              <a:t>or </a:t>
            </a:r>
            <a:r>
              <a:rPr lang="en-US" sz="2000" b="1" dirty="0">
                <a:solidFill>
                  <a:srgbClr val="1E1E1E"/>
                </a:solidFill>
                <a:latin typeface="-apple-system"/>
              </a:rPr>
              <a:t>527 </a:t>
            </a:r>
            <a:r>
              <a:rPr lang="en-US" sz="2000" b="1" dirty="0" err="1">
                <a:solidFill>
                  <a:srgbClr val="1E1E1E"/>
                </a:solidFill>
                <a:latin typeface="-apple-system"/>
              </a:rPr>
              <a:t>KWh</a:t>
            </a:r>
            <a:r>
              <a:rPr lang="en-US" sz="2000" b="1" dirty="0">
                <a:solidFill>
                  <a:srgbClr val="1E1E1E"/>
                </a:solidFill>
                <a:latin typeface="-apple-system"/>
              </a:rPr>
              <a:t>/day</a:t>
            </a:r>
          </a:p>
        </p:txBody>
      </p:sp>
      <p:sp>
        <p:nvSpPr>
          <p:cNvPr id="11" name="TextBox 10">
            <a:extLst>
              <a:ext uri="{FF2B5EF4-FFF2-40B4-BE49-F238E27FC236}">
                <a16:creationId xmlns:a16="http://schemas.microsoft.com/office/drawing/2014/main" id="{FC03F41D-F70D-8DF7-723C-3A214433F99D}"/>
              </a:ext>
            </a:extLst>
          </p:cNvPr>
          <p:cNvSpPr txBox="1"/>
          <p:nvPr/>
        </p:nvSpPr>
        <p:spPr>
          <a:xfrm>
            <a:off x="1463331" y="988818"/>
            <a:ext cx="6217337" cy="461665"/>
          </a:xfrm>
          <a:prstGeom prst="rect">
            <a:avLst/>
          </a:prstGeom>
          <a:noFill/>
        </p:spPr>
        <p:txBody>
          <a:bodyPr wrap="square">
            <a:spAutoFit/>
          </a:bodyPr>
          <a:lstStyle/>
          <a:p>
            <a:pPr algn="ctr"/>
            <a:r>
              <a:rPr lang="en-US" sz="2400" b="1" dirty="0">
                <a:solidFill>
                  <a:srgbClr val="1E1E1E"/>
                </a:solidFill>
                <a:latin typeface="-apple-system"/>
              </a:rPr>
              <a:t>EXAMPLE: TESLA Supercharger</a:t>
            </a:r>
          </a:p>
        </p:txBody>
      </p:sp>
      <p:pic>
        <p:nvPicPr>
          <p:cNvPr id="12" name="Picture 11" descr="A white and red charging station&#10;&#10;Description automatically generated">
            <a:extLst>
              <a:ext uri="{FF2B5EF4-FFF2-40B4-BE49-F238E27FC236}">
                <a16:creationId xmlns:a16="http://schemas.microsoft.com/office/drawing/2014/main" id="{7AA4C32F-E9CB-4186-43AD-4E0825439F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8355" y="4768974"/>
            <a:ext cx="2887289" cy="1912828"/>
          </a:xfrm>
          <a:prstGeom prst="rect">
            <a:avLst/>
          </a:prstGeom>
        </p:spPr>
      </p:pic>
    </p:spTree>
    <p:extLst>
      <p:ext uri="{BB962C8B-B14F-4D97-AF65-F5344CB8AC3E}">
        <p14:creationId xmlns:p14="http://schemas.microsoft.com/office/powerpoint/2010/main" val="27602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A26D-26AE-B187-19BC-6CC487C2DC4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2A552CD-ABBB-FE19-8F58-0E14986992B1}"/>
              </a:ext>
            </a:extLst>
          </p:cNvPr>
          <p:cNvSpPr>
            <a:spLocks noGrp="1"/>
          </p:cNvSpPr>
          <p:nvPr>
            <p:ph type="title"/>
          </p:nvPr>
        </p:nvSpPr>
        <p:spPr>
          <a:xfrm>
            <a:off x="1556951" y="234568"/>
            <a:ext cx="7208107" cy="679832"/>
          </a:xfrm>
        </p:spPr>
        <p:txBody>
          <a:bodyPr>
            <a:normAutofit fontScale="90000"/>
          </a:bodyPr>
          <a:lstStyle/>
          <a:p>
            <a:r>
              <a:rPr lang="en-US" sz="4000" dirty="0">
                <a:latin typeface="+mj-lt"/>
                <a:cs typeface="Arial" panose="020B0604020202020204" pitchFamily="34" charset="0"/>
              </a:rPr>
              <a:t>US ELECTRIC ENERGY CONSUMPTION</a:t>
            </a:r>
          </a:p>
        </p:txBody>
      </p:sp>
      <p:sp>
        <p:nvSpPr>
          <p:cNvPr id="3" name="Footer Placeholder 2">
            <a:extLst>
              <a:ext uri="{FF2B5EF4-FFF2-40B4-BE49-F238E27FC236}">
                <a16:creationId xmlns:a16="http://schemas.microsoft.com/office/drawing/2014/main" id="{6DCCD504-CDEC-7B4F-A014-DAFF6631D257}"/>
              </a:ext>
            </a:extLst>
          </p:cNvPr>
          <p:cNvSpPr>
            <a:spLocks noGrp="1"/>
          </p:cNvSpPr>
          <p:nvPr>
            <p:ph type="ftr" sz="quarter" idx="3"/>
          </p:nvPr>
        </p:nvSpPr>
        <p:spPr/>
        <p:txBody>
          <a:bodyPr/>
          <a:lstStyle/>
          <a:p>
            <a:r>
              <a:rPr lang="en-US" dirty="0"/>
              <a:t>tescometering.com</a:t>
            </a:r>
          </a:p>
        </p:txBody>
      </p:sp>
      <p:sp>
        <p:nvSpPr>
          <p:cNvPr id="2" name="Slide Number Placeholder 1">
            <a:extLst>
              <a:ext uri="{FF2B5EF4-FFF2-40B4-BE49-F238E27FC236}">
                <a16:creationId xmlns:a16="http://schemas.microsoft.com/office/drawing/2014/main" id="{FABCAF77-EAE1-E8F5-C243-4FDBB919A92A}"/>
              </a:ext>
            </a:extLst>
          </p:cNvPr>
          <p:cNvSpPr>
            <a:spLocks noGrp="1"/>
          </p:cNvSpPr>
          <p:nvPr>
            <p:ph type="sldNum" sz="quarter" idx="4"/>
          </p:nvPr>
        </p:nvSpPr>
        <p:spPr/>
        <p:txBody>
          <a:bodyPr/>
          <a:lstStyle/>
          <a:p>
            <a:fld id="{BA9ABCF8-B696-4AAE-AEF6-910B77DD8B89}" type="slidenum">
              <a:rPr lang="en-US" smtClean="0"/>
              <a:t>9</a:t>
            </a:fld>
            <a:endParaRPr lang="en-US" dirty="0"/>
          </a:p>
        </p:txBody>
      </p:sp>
      <p:sp>
        <p:nvSpPr>
          <p:cNvPr id="11" name="TextBox 10">
            <a:extLst>
              <a:ext uri="{FF2B5EF4-FFF2-40B4-BE49-F238E27FC236}">
                <a16:creationId xmlns:a16="http://schemas.microsoft.com/office/drawing/2014/main" id="{F0808FF5-742A-0E5D-B8F2-5CA9586EB487}"/>
              </a:ext>
            </a:extLst>
          </p:cNvPr>
          <p:cNvSpPr txBox="1"/>
          <p:nvPr/>
        </p:nvSpPr>
        <p:spPr>
          <a:xfrm>
            <a:off x="387938" y="1465093"/>
            <a:ext cx="8377119" cy="954107"/>
          </a:xfrm>
          <a:prstGeom prst="rect">
            <a:avLst/>
          </a:prstGeom>
          <a:noFill/>
          <a:ln w="57150">
            <a:solidFill>
              <a:srgbClr val="FF0000"/>
            </a:solidFill>
          </a:ln>
        </p:spPr>
        <p:txBody>
          <a:bodyPr wrap="square" rtlCol="0">
            <a:spAutoFit/>
          </a:bodyPr>
          <a:lstStyle/>
          <a:p>
            <a:r>
              <a:rPr lang="en-US" sz="2800" dirty="0"/>
              <a:t>TESLA saw an average of 192,389 </a:t>
            </a:r>
            <a:r>
              <a:rPr lang="en-US" sz="2800" dirty="0" err="1"/>
              <a:t>KWh</a:t>
            </a:r>
            <a:r>
              <a:rPr lang="en-US" sz="2800" dirty="0"/>
              <a:t> per Supercharger site </a:t>
            </a:r>
          </a:p>
        </p:txBody>
      </p:sp>
      <p:sp>
        <p:nvSpPr>
          <p:cNvPr id="8" name="TextBox 7">
            <a:extLst>
              <a:ext uri="{FF2B5EF4-FFF2-40B4-BE49-F238E27FC236}">
                <a16:creationId xmlns:a16="http://schemas.microsoft.com/office/drawing/2014/main" id="{342277CB-1D23-687D-7015-171030DF12DC}"/>
              </a:ext>
            </a:extLst>
          </p:cNvPr>
          <p:cNvSpPr txBox="1"/>
          <p:nvPr/>
        </p:nvSpPr>
        <p:spPr>
          <a:xfrm>
            <a:off x="387938" y="3218914"/>
            <a:ext cx="8377119" cy="1384995"/>
          </a:xfrm>
          <a:prstGeom prst="rect">
            <a:avLst/>
          </a:prstGeom>
          <a:noFill/>
          <a:ln w="57150">
            <a:solidFill>
              <a:srgbClr val="FF0000"/>
            </a:solidFill>
          </a:ln>
        </p:spPr>
        <p:txBody>
          <a:bodyPr wrap="square" rtlCol="0">
            <a:spAutoFit/>
          </a:bodyPr>
          <a:lstStyle/>
          <a:p>
            <a:pPr algn="ctr"/>
            <a:r>
              <a:rPr lang="en-US" sz="2800" dirty="0"/>
              <a:t>If you had ONE Supercharger in your service territory, it would account for $26,453.48/year (13.75₵) in utility revenue.</a:t>
            </a:r>
          </a:p>
        </p:txBody>
      </p:sp>
    </p:spTree>
    <p:extLst>
      <p:ext uri="{BB962C8B-B14F-4D97-AF65-F5344CB8AC3E}">
        <p14:creationId xmlns:p14="http://schemas.microsoft.com/office/powerpoint/2010/main" val="1719389008"/>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14683</TotalTime>
  <Words>2845</Words>
  <Application>Microsoft Macintosh PowerPoint</Application>
  <PresentationFormat>On-screen Show (4:3)</PresentationFormat>
  <Paragraphs>415</Paragraphs>
  <Slides>42</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-apple-system</vt:lpstr>
      <vt:lpstr>Arial</vt:lpstr>
      <vt:lpstr>Calibri</vt:lpstr>
      <vt:lpstr>Open Sans</vt:lpstr>
      <vt:lpstr>TESCO Template</vt:lpstr>
      <vt:lpstr>Current Events in Metering</vt:lpstr>
      <vt:lpstr>PREA Current Events</vt:lpstr>
      <vt:lpstr>          Electric vehicles and their effect on Distribution Networks </vt:lpstr>
      <vt:lpstr>EV Topic List</vt:lpstr>
      <vt:lpstr>Basic impact on electric grid</vt:lpstr>
      <vt:lpstr>US TOTAL ENERGY CONSUMPTION</vt:lpstr>
      <vt:lpstr>US ELECTRIC ENERGY CONSUMPTION</vt:lpstr>
      <vt:lpstr>Commercial Application</vt:lpstr>
      <vt:lpstr>US ELECTRIC ENERGY CONSUMPTION</vt:lpstr>
      <vt:lpstr>          Renewables, DER’s and Energy Storage and what they mean to a Smart grid </vt:lpstr>
      <vt:lpstr>Sources of Generation in the US</vt:lpstr>
      <vt:lpstr>Energy Storage - the key to Renewables</vt:lpstr>
      <vt:lpstr>DER – Distributed Energy Resource</vt:lpstr>
      <vt:lpstr>What does this all mean to my Utility?</vt:lpstr>
      <vt:lpstr>New areas to consider – the future is here</vt:lpstr>
      <vt:lpstr>AMI 2.0 and an AMI Technology Overview</vt:lpstr>
      <vt:lpstr>Topics We Will Cover</vt:lpstr>
      <vt:lpstr>AMI Benefits</vt:lpstr>
      <vt:lpstr>Pre-AMI Meter Operations </vt:lpstr>
      <vt:lpstr>The Pendulum Starts to Move</vt:lpstr>
      <vt:lpstr>The New Realities</vt:lpstr>
      <vt:lpstr>What Technologies Are We Using?</vt:lpstr>
      <vt:lpstr>Private Networks</vt:lpstr>
      <vt:lpstr>LTE Back Haul</vt:lpstr>
      <vt:lpstr>RF Mesh</vt:lpstr>
      <vt:lpstr>Challenges</vt:lpstr>
      <vt:lpstr>Why do AMI Meters Fail?</vt:lpstr>
      <vt:lpstr>Lessons for the Future? </vt:lpstr>
      <vt:lpstr>Commercial and Industrial Metering Challenges </vt:lpstr>
      <vt:lpstr>How are these new realities starting to affect metering operations? </vt:lpstr>
      <vt:lpstr>New or expanded roles for metering departments of all sizes</vt:lpstr>
      <vt:lpstr>Shop Testing </vt:lpstr>
      <vt:lpstr>Field Testing and Inspection </vt:lpstr>
      <vt:lpstr>Meter Farm Testing</vt:lpstr>
      <vt:lpstr>Real Life Examples of Change  Management in Action </vt:lpstr>
      <vt:lpstr>AMI 2.0</vt:lpstr>
      <vt:lpstr>AMI 2.0</vt:lpstr>
      <vt:lpstr>AMI 2.0</vt:lpstr>
      <vt:lpstr>AMI 2.0</vt:lpstr>
      <vt:lpstr>Summary </vt:lpstr>
      <vt:lpstr>Summary (cont.)</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Jed Tamayo</cp:lastModifiedBy>
  <cp:revision>23</cp:revision>
  <dcterms:created xsi:type="dcterms:W3CDTF">2021-12-30T15:47:27Z</dcterms:created>
  <dcterms:modified xsi:type="dcterms:W3CDTF">2024-03-05T17:44:34Z</dcterms:modified>
</cp:coreProperties>
</file>