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6" r:id="rId3"/>
    <p:sldId id="399" r:id="rId4"/>
    <p:sldId id="419" r:id="rId5"/>
    <p:sldId id="420" r:id="rId6"/>
    <p:sldId id="422" r:id="rId7"/>
    <p:sldId id="376" r:id="rId8"/>
    <p:sldId id="402" r:id="rId9"/>
    <p:sldId id="403" r:id="rId10"/>
    <p:sldId id="393" r:id="rId11"/>
    <p:sldId id="405" r:id="rId12"/>
    <p:sldId id="394" r:id="rId13"/>
    <p:sldId id="395" r:id="rId14"/>
    <p:sldId id="406" r:id="rId15"/>
    <p:sldId id="407" r:id="rId16"/>
    <p:sldId id="408" r:id="rId17"/>
    <p:sldId id="384" r:id="rId18"/>
    <p:sldId id="385" r:id="rId19"/>
    <p:sldId id="386" r:id="rId20"/>
    <p:sldId id="387" r:id="rId21"/>
    <p:sldId id="388" r:id="rId22"/>
    <p:sldId id="389" r:id="rId23"/>
    <p:sldId id="409" r:id="rId24"/>
    <p:sldId id="410" r:id="rId25"/>
    <p:sldId id="411" r:id="rId26"/>
    <p:sldId id="412" r:id="rId27"/>
    <p:sldId id="413" r:id="rId28"/>
    <p:sldId id="421" r:id="rId29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8066B4-364A-4BE8-B589-361E4041CB6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00EA21-504F-4336-AED0-82775EDF60F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4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8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4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44E875C-FEF8-4F4A-894B-6B020597EF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17645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 panose="020B0604020202020204" pitchFamily="34" charset="0"/>
              </a:rPr>
              <a:t>Ratio, Burden Admittance Testing</a:t>
            </a:r>
          </a:p>
        </p:txBody>
      </p:sp>
      <p:pic>
        <p:nvPicPr>
          <p:cNvPr id="11" name="Picture 2" descr="C:\Users\andrea.koch\Desktop\ncemsLogo.png">
            <a:extLst>
              <a:ext uri="{FF2B5EF4-FFF2-40B4-BE49-F238E27FC236}">
                <a16:creationId xmlns:a16="http://schemas.microsoft.com/office/drawing/2014/main" id="{C8A2EE62-690D-45A5-B781-E08A6A55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1202306" cy="12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51029C59-5C68-4811-961F-5F357A31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68024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Prepared by Tom Lawton,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Advanced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Tuesday, June 14, 2022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CT’s Ratio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25970-3FF4-4B50-9506-079FA657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4F391-002C-481F-80DF-100F378F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B0B98-12CF-4D55-BD0D-D27FB205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F12C4-0FDD-4783-945C-86038E20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E6EC9-52FD-49A8-AA8F-1EA1E0EE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846CA-84FA-49AB-B2EB-69E589FB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940A-EA04-403C-9C4E-29F29924C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99B52-5163-4D4E-A661-CA7C58B3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50337-3E32-4653-BF67-5332785CA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5C5-88A4-4569-B6D0-DF5DF9F0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Agenda – Advanced Session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497EA7-3C8D-45AB-9C94-BB3C230F2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189BD-E128-4DAA-9B0A-1C40DBF4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493414" y="1143000"/>
            <a:ext cx="82296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What we will not cover!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The Very Basics: meter forms and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self-contained vs. transformer rated </a:t>
            </a:r>
          </a:p>
          <a:p>
            <a:pPr eaLnBrk="1" hangingPunct="1"/>
            <a:r>
              <a:rPr lang="en-US" altLang="en-US" sz="2000" dirty="0"/>
              <a:t>What we will cover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CT Functionality Basics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The Faceplate: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Terminology and Specifications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Ratio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Burden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Admittance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Demag Functions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Roundtable – after Complete Site Testing is finished: 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What you do and why?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CD913-0AFA-452C-B1C2-FF6E1AAA5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A6B0-1E41-43A5-A047-D4F2CF8B7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165981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077141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3753541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244778" y="2494654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09993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29111" imgH="2619435" progId="Excel.Chart.8">
                  <p:embed/>
                </p:oleObj>
              </mc:Choice>
              <mc:Fallback>
                <p:oleObj name="Chart" r:id="rId2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96ECB-36C5-4DA5-8CC7-439653E1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82A8-CCA7-4416-A518-D9BA5AB2F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61678642"/>
              </p:ext>
            </p:extLst>
          </p:nvPr>
        </p:nvGraphicFramePr>
        <p:xfrm>
          <a:off x="4781552" y="3659186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62490"/>
              </p:ext>
            </p:extLst>
          </p:nvPr>
        </p:nvGraphicFramePr>
        <p:xfrm>
          <a:off x="628650" y="2209800"/>
          <a:ext cx="38862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331" imgH="4219602" progId="Excel.Chart.8">
                  <p:embed/>
                </p:oleObj>
              </mc:Choice>
              <mc:Fallback>
                <p:oleObj name="Chart" r:id="rId2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209800"/>
                        <a:ext cx="3886200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5CCD7-6FE7-4198-882E-281B264B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C3567-E950-426F-A033-46A5B8E6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90310950"/>
              </p:ext>
            </p:extLst>
          </p:nvPr>
        </p:nvGraphicFramePr>
        <p:xfrm>
          <a:off x="5086350" y="3526533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08792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78F43-24D6-405A-838E-F81575446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6A86A-67B3-4E97-AA90-0DBF15D3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275696"/>
            <a:ext cx="57912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MiliSiemens (mS)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AF1C79-7B21-2A4F-06C2-4F443F203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939"/>
          <a:stretch/>
        </p:blipFill>
        <p:spPr bwMode="auto">
          <a:xfrm>
            <a:off x="6400800" y="1972682"/>
            <a:ext cx="2590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39975-893B-484D-8F3F-4067C547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84FBA-B390-4CA3-A3FE-72161B61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06A21-150F-45A0-8251-DE668BA07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25874-2E35-47E1-8F04-47F5C8D8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058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intuitive.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mS values mean?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6F0A9-6ACA-42D2-A510-D183E53E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AE5D5-70FB-44F4-A873-5C01781E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De-magnetization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8B469B-D627-4492-8B1D-8844B6AD0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9044A-EF19-4FEE-A5DF-46EE68C51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44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CT’s can become magnetized, 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can be demagnitized 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A resistance that will cause a secondary current reduction of 65% to 75% will typically put the CT into saturation.</a:t>
            </a:r>
          </a:p>
          <a:p>
            <a:pPr algn="ctr" eaLnBrk="1" hangingPunct="1"/>
            <a:endParaRPr lang="en-US" altLang="en-US" sz="2600" dirty="0"/>
          </a:p>
          <a:p>
            <a:pPr algn="ctr" eaLnBrk="1" hangingPunct="1"/>
            <a:r>
              <a:rPr lang="en-US" altLang="en-US" sz="1200" dirty="0"/>
              <a:t>*Some information has been taken from Radian Research’s Application Note 1109A: Admittance Testing Verifies CT Testing Integrity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58368"/>
            <a:ext cx="78867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What is a CT? a PT?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2192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Shop Testing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Ratio and 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Polarity checking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Accuracy class determination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13A0B-3E8A-478C-A3F1-A2743850B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145073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33382"/>
            <a:ext cx="2233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Shop Testing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and 100% of all those over a certain size for CT’s and all VT’s (generally not a large volume)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Transformer testing should include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Ratio and accuracy testing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Polarity checking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Accuracy class determination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 rated meters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transformer rated meters and 100% of all those going into a certain size service and over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Meter testing should include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Software &amp; Firmware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Setting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Functional Testing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Disconnect/Reconnect Functionality</a:t>
            </a:r>
            <a:br>
              <a:rPr lang="en-US" altLang="en-US" sz="1400" dirty="0"/>
            </a:br>
            <a:r>
              <a:rPr lang="en-US" altLang="en-US" sz="1400" dirty="0"/>
              <a:t>and as left setting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B0D4A4-3288-4009-BB1F-56A0CE151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BC0E0-DBDA-4DF7-ACBA-F3BA492D5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4568"/>
            <a:ext cx="7815649" cy="67983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" y="3253870"/>
            <a:ext cx="3349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3" y="2773651"/>
            <a:ext cx="50276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450051"/>
            <a:ext cx="4510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115593" y="57912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953000" y="2287911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1143000"/>
            <a:ext cx="817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DBE9F-5E1E-419C-8595-C7ECD6A1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5DE4-AB79-4F67-ABE3-1E140DC8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Example Application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EEC0C-EE4E-4ED4-A909-1C4B25B5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CE571-E252-44ED-B5F4-331C32CC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234568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1260</Words>
  <Application>Microsoft Office PowerPoint</Application>
  <PresentationFormat>On-screen Show (4:3)</PresentationFormat>
  <Paragraphs>270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Arial</vt:lpstr>
      <vt:lpstr>AvantGarde</vt:lpstr>
      <vt:lpstr>Times New Roman</vt:lpstr>
      <vt:lpstr>TESCO Template</vt:lpstr>
      <vt:lpstr>Chart</vt:lpstr>
      <vt:lpstr>Ratio, Burden Admittance Testing</vt:lpstr>
      <vt:lpstr>Agenda – Advanced Session</vt:lpstr>
      <vt:lpstr>What is a CT? a PT?</vt:lpstr>
      <vt:lpstr>Shop Testing</vt:lpstr>
      <vt:lpstr>Shop Testing Programs </vt:lpstr>
      <vt:lpstr>Current Transformers Conceptual Representation</vt:lpstr>
      <vt:lpstr>Example Application</vt:lpstr>
      <vt:lpstr>Faceplate Specifications</vt:lpstr>
      <vt:lpstr>Faceplate Specifications</vt:lpstr>
      <vt:lpstr>CT’s Ratio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De-magnetization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John Greenewald</cp:lastModifiedBy>
  <cp:revision>85</cp:revision>
  <cp:lastPrinted>2004-05-03T19:12:21Z</cp:lastPrinted>
  <dcterms:created xsi:type="dcterms:W3CDTF">2004-03-09T01:40:14Z</dcterms:created>
  <dcterms:modified xsi:type="dcterms:W3CDTF">2022-06-10T18:55:34Z</dcterms:modified>
</cp:coreProperties>
</file>