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372" r:id="rId2"/>
    <p:sldId id="356" r:id="rId3"/>
    <p:sldId id="399" r:id="rId4"/>
    <p:sldId id="419" r:id="rId5"/>
    <p:sldId id="420" r:id="rId6"/>
    <p:sldId id="422" r:id="rId7"/>
    <p:sldId id="376" r:id="rId8"/>
    <p:sldId id="402" r:id="rId9"/>
    <p:sldId id="403" r:id="rId10"/>
    <p:sldId id="393" r:id="rId11"/>
    <p:sldId id="405" r:id="rId12"/>
    <p:sldId id="394" r:id="rId13"/>
    <p:sldId id="395" r:id="rId14"/>
    <p:sldId id="406" r:id="rId15"/>
    <p:sldId id="407" r:id="rId16"/>
    <p:sldId id="408" r:id="rId17"/>
    <p:sldId id="384" r:id="rId18"/>
    <p:sldId id="385" r:id="rId19"/>
    <p:sldId id="386" r:id="rId20"/>
    <p:sldId id="387" r:id="rId21"/>
    <p:sldId id="388" r:id="rId22"/>
    <p:sldId id="389" r:id="rId23"/>
    <p:sldId id="409" r:id="rId24"/>
    <p:sldId id="410" r:id="rId25"/>
    <p:sldId id="411" r:id="rId26"/>
    <p:sldId id="412" r:id="rId27"/>
    <p:sldId id="413" r:id="rId28"/>
    <p:sldId id="421" r:id="rId29"/>
  </p:sldIdLst>
  <p:sldSz cx="9144000" cy="6858000" type="screen4x3"/>
  <p:notesSz cx="6950075" cy="9236075"/>
  <p:defaultTextStyle>
    <a:defPPr>
      <a:defRPr lang="ru-RU"/>
    </a:defPPr>
    <a:lvl1pPr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E8BF11D-70EE-4B1A-9791-1DD230BD976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2679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 smtClean="0"/>
              <a:t>Click to edit Master text styles</a:t>
            </a:r>
          </a:p>
          <a:p>
            <a:pPr lvl="1"/>
            <a:r>
              <a:rPr lang="ru-RU" altLang="en-US" noProof="0" smtClean="0"/>
              <a:t>Second level</a:t>
            </a:r>
          </a:p>
          <a:p>
            <a:pPr lvl="2"/>
            <a:r>
              <a:rPr lang="ru-RU" altLang="en-US" noProof="0" smtClean="0"/>
              <a:t>Third level</a:t>
            </a:r>
          </a:p>
          <a:p>
            <a:pPr lvl="3"/>
            <a:r>
              <a:rPr lang="ru-RU" altLang="en-US" noProof="0" smtClean="0"/>
              <a:t>Fourth level</a:t>
            </a:r>
          </a:p>
          <a:p>
            <a:pPr lvl="4"/>
            <a:r>
              <a:rPr lang="ru-RU" alt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4113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3E6DDF0-1D55-4C73-9775-6A02CCEAADA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0926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ED18813-C8B5-4736-9C11-D2495785462A}" type="slidenum">
              <a:rPr lang="ru-RU" altLang="en-US" smtClean="0"/>
              <a:pPr eaLnBrk="1" hangingPunct="1"/>
              <a:t>1</a:t>
            </a:fld>
            <a:endParaRPr lang="ru-RU" altLang="en-US" smtClean="0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92" tIns="46246" rIns="92492" bIns="46246" anchor="b"/>
          <a:lstStyle>
            <a:lvl1pPr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50888" indent="-288925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5700" indent="-230188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9250" indent="-231775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81213" indent="-231775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84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56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528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100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46E1B88-597B-41B4-95E5-96808C4FDEF2}" type="slidenum">
              <a:rPr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noFill/>
        </p:spPr>
        <p:txBody>
          <a:bodyPr lIns="92492" tIns="46246" rIns="92492" bIns="46246"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0443" indent="-2875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4893" indent="-23066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7797" indent="-23066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0702" indent="-23066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5708" indent="-230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0713" indent="-230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5719" indent="-230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0724" indent="-230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58066B4-364A-4BE8-B589-361E4041CB60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0443" indent="-28753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4893" indent="-23066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7797" indent="-23066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0702" indent="-230662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5708" indent="-230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0713" indent="-230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45719" indent="-230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00724" indent="-2306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A00EA21-504F-4336-AED0-82775EDF60F6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dirty="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494" indent="-2890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145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602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060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3518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5976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8434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30891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0C0CF-4316-4958-B8D0-33D5BD090639}" type="slidenum">
              <a:rPr lang="en-US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n-U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24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99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14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2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15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2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19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33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194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9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553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8"/>
          <p:cNvSpPr txBox="1">
            <a:spLocks noChangeArrowheads="1"/>
          </p:cNvSpPr>
          <p:nvPr userDrawn="1"/>
        </p:nvSpPr>
        <p:spPr bwMode="auto">
          <a:xfrm>
            <a:off x="8534400" y="6400800"/>
            <a:ext cx="438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fld id="{B5975DE6-0631-4050-86C7-0154B6BBE92B}" type="slidenum">
              <a:rPr lang="ru-RU" altLang="en-US" sz="1200" smtClean="0">
                <a:solidFill>
                  <a:schemeClr val="tx1"/>
                </a:solidFill>
              </a:rPr>
              <a:pPr algn="l" eaLnBrk="1" hangingPunct="1">
                <a:spcBef>
                  <a:spcPct val="0"/>
                </a:spcBef>
                <a:defRPr/>
              </a:pPr>
              <a:t>‹#›</a:t>
            </a:fld>
            <a:endParaRPr lang="ru-RU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027" name="Text Box 13"/>
          <p:cNvSpPr txBox="1">
            <a:spLocks noChangeArrowheads="1"/>
          </p:cNvSpPr>
          <p:nvPr userDrawn="1"/>
        </p:nvSpPr>
        <p:spPr bwMode="auto">
          <a:xfrm>
            <a:off x="0" y="914400"/>
            <a:ext cx="167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900" dirty="0" smtClean="0">
              <a:solidFill>
                <a:schemeClr val="tx1"/>
              </a:solidFill>
              <a:latin typeface="AvantGarde"/>
            </a:endParaRPr>
          </a:p>
        </p:txBody>
      </p:sp>
      <p:sp>
        <p:nvSpPr>
          <p:cNvPr id="1042" name="Rectangle 2"/>
          <p:cNvSpPr>
            <a:spLocks noChangeArrowheads="1"/>
          </p:cNvSpPr>
          <p:nvPr userDrawn="1"/>
        </p:nvSpPr>
        <p:spPr bwMode="auto">
          <a:xfrm>
            <a:off x="457200" y="304800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561" y="6076078"/>
            <a:ext cx="1219200" cy="62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4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lectrical_power_industry" TargetMode="External"/><Relationship Id="rId2" Type="http://schemas.openxmlformats.org/officeDocument/2006/relationships/hyperlink" Target="http://en.wikipedia.org/wiki/Protective_rela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 dirty="0">
                <a:solidFill>
                  <a:schemeClr val="tx1"/>
                </a:solidFill>
              </a:rPr>
              <a:t>10/02/2012</a:t>
            </a:r>
          </a:p>
        </p:txBody>
      </p:sp>
      <p:sp>
        <p:nvSpPr>
          <p:cNvPr id="2051" name="Slide Number Placeholder 4"/>
          <p:cNvSpPr txBox="1">
            <a:spLocks noGrp="1"/>
          </p:cNvSpPr>
          <p:nvPr/>
        </p:nvSpPr>
        <p:spPr bwMode="auto">
          <a:xfrm>
            <a:off x="3810000" y="6248400"/>
            <a:ext cx="1066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400" dirty="0">
                <a:solidFill>
                  <a:schemeClr val="tx1"/>
                </a:solidFill>
              </a:rPr>
              <a:t>Slide </a:t>
            </a:r>
            <a:fld id="{4E4CB20B-3A57-4F53-9623-C163FA27A206}" type="slidenum">
              <a:rPr lang="en-US" altLang="en-US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sz="1400" dirty="0">
              <a:solidFill>
                <a:schemeClr val="tx1"/>
              </a:solidFill>
            </a:endParaRPr>
          </a:p>
        </p:txBody>
      </p:sp>
      <p:pic>
        <p:nvPicPr>
          <p:cNvPr id="2052" name="Picture 11" descr="tesco-ami-meter-f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99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2514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11" name="Picture 17" descr="logo_pl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92307"/>
            <a:ext cx="1981200" cy="98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andrea.koch\Desktop\ncems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782769"/>
            <a:ext cx="1202306" cy="120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663917" y="1815524"/>
            <a:ext cx="442576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smtClean="0">
                <a:solidFill>
                  <a:srgbClr val="2F549D"/>
                </a:solidFill>
              </a:rPr>
              <a:t>Ratio, Burden, Admittance Testing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62000" y="4800600"/>
            <a:ext cx="8229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Prepared by Tom Lawton</a:t>
            </a:r>
            <a:r>
              <a:rPr lang="en-US" altLang="en-US" sz="2400" dirty="0" smtClean="0">
                <a:solidFill>
                  <a:schemeClr val="bg1"/>
                </a:solidFill>
              </a:rPr>
              <a:t>, TESCO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The Eastern Specialty Company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 smtClean="0">
                <a:solidFill>
                  <a:schemeClr val="bg1"/>
                </a:solidFill>
              </a:rPr>
              <a:t>For North Carolina Electric Meter School</a:t>
            </a: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 smtClean="0">
                <a:solidFill>
                  <a:schemeClr val="bg1"/>
                </a:solidFill>
              </a:rPr>
              <a:t>Advanced</a:t>
            </a: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 smtClean="0">
                <a:solidFill>
                  <a:schemeClr val="bg1"/>
                </a:solidFill>
              </a:rPr>
              <a:t>Wednesday, June 16, 2021 at 9:30 a.m.</a:t>
            </a:r>
            <a:endParaRPr lang="en-US" altLang="en-US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CT’s Ratio</a:t>
            </a: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457200" y="4572000"/>
            <a:ext cx="8153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For instance, a CT with a 400:5 ratio will produce 5A on the secondary, when 400A are applied to the primary.</a:t>
            </a:r>
          </a:p>
        </p:txBody>
      </p:sp>
      <p:pic>
        <p:nvPicPr>
          <p:cNvPr id="9220" name="Picture 9" descr="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2892425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65532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Faceplate Specifications</a:t>
            </a:r>
          </a:p>
        </p:txBody>
      </p:sp>
      <p:sp>
        <p:nvSpPr>
          <p:cNvPr id="10244" name="Oval 6"/>
          <p:cNvSpPr>
            <a:spLocks noChangeArrowheads="1"/>
          </p:cNvSpPr>
          <p:nvPr/>
        </p:nvSpPr>
        <p:spPr bwMode="auto">
          <a:xfrm>
            <a:off x="1676400" y="4416425"/>
            <a:ext cx="914400" cy="533400"/>
          </a:xfrm>
          <a:prstGeom prst="ellipse">
            <a:avLst/>
          </a:prstGeom>
          <a:noFill/>
          <a:ln w="920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7162800" y="3193709"/>
            <a:ext cx="1752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 smtClean="0">
                <a:solidFill>
                  <a:srgbClr val="FF0000"/>
                </a:solidFill>
              </a:rPr>
              <a:t>Thermal factor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2" name="Down Arrow 1"/>
          <p:cNvSpPr/>
          <p:nvPr/>
        </p:nvSpPr>
        <p:spPr bwMode="auto">
          <a:xfrm rot="4746480">
            <a:off x="4917440" y="1905842"/>
            <a:ext cx="208074" cy="463156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CT’s – Functions and Terminology</a:t>
            </a:r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457200" y="1676400"/>
            <a:ext cx="8153400" cy="392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dirty="0" smtClean="0"/>
              <a:t>Thermal Rating factor</a:t>
            </a:r>
          </a:p>
          <a:p>
            <a:pPr algn="ctr" eaLnBrk="1" hangingPunct="1"/>
            <a:endParaRPr lang="en-US" altLang="en-US" sz="2800" dirty="0" smtClean="0"/>
          </a:p>
          <a:p>
            <a:pPr algn="ctr" eaLnBrk="1" hangingPunct="1"/>
            <a:r>
              <a:rPr lang="en-US" altLang="en-US" sz="2800" dirty="0" smtClean="0"/>
              <a:t>A </a:t>
            </a:r>
            <a:r>
              <a:rPr lang="en-US" altLang="en-US" sz="2800" dirty="0"/>
              <a:t>value representing the amount by which the primary current can be increased without exceeding the allowable temperature rise.</a:t>
            </a:r>
          </a:p>
          <a:p>
            <a:pPr algn="ctr" eaLnBrk="1" hangingPunct="1"/>
            <a:r>
              <a:rPr lang="en-US" altLang="en-US" sz="2800" dirty="0"/>
              <a:t>For instance, a RF of 4.0 at 30</a:t>
            </a:r>
            <a:r>
              <a:rPr lang="en-US" altLang="en-US" sz="2800" dirty="0">
                <a:cs typeface="Arial" pitchFamily="34" charset="0"/>
              </a:rPr>
              <a:t>° ambient on a 400:5 ratio CT would allow for a primary current up to 1600A.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Faceplate Specifications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-4273" y="1508919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Accuracy Classifications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0999" y="2052044"/>
            <a:ext cx="8382001" cy="158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cs typeface="Arial" pitchFamily="34" charset="0"/>
              </a:rPr>
              <a:t>All CT’s fall within an accuracy class.</a:t>
            </a:r>
          </a:p>
          <a:p>
            <a:pPr algn="ctr" eaLnBrk="1" hangingPunct="1"/>
            <a:r>
              <a:rPr lang="en-US" altLang="en-US" sz="2400" dirty="0">
                <a:cs typeface="Arial" pitchFamily="34" charset="0"/>
              </a:rPr>
              <a:t>IEEE Standards have defined accuracy classes.</a:t>
            </a:r>
          </a:p>
          <a:p>
            <a:pPr algn="ctr" eaLnBrk="1" hangingPunct="1"/>
            <a:endParaRPr lang="en-US" altLang="en-US" sz="3200" dirty="0">
              <a:cs typeface="Arial" pitchFamily="34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43434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787" y="3523716"/>
            <a:ext cx="394335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18561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Faceplate Specifications</a:t>
            </a:r>
          </a:p>
        </p:txBody>
      </p:sp>
      <p:sp>
        <p:nvSpPr>
          <p:cNvPr id="13316" name="Oval 6"/>
          <p:cNvSpPr>
            <a:spLocks noChangeArrowheads="1"/>
          </p:cNvSpPr>
          <p:nvPr/>
        </p:nvSpPr>
        <p:spPr bwMode="auto">
          <a:xfrm>
            <a:off x="2313062" y="4563586"/>
            <a:ext cx="1828800" cy="457200"/>
          </a:xfrm>
          <a:prstGeom prst="ellipse">
            <a:avLst/>
          </a:prstGeom>
          <a:noFill/>
          <a:ln w="920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0" y="4075540"/>
            <a:ext cx="1752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 smtClean="0">
                <a:solidFill>
                  <a:srgbClr val="FF0000"/>
                </a:solidFill>
              </a:rPr>
              <a:t>BurdenRating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Burden Rating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88121" y="2057400"/>
            <a:ext cx="8305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The burden range, present in the secondary circuit, that the manufacturer will guarantee their CT’s will still accurately function, in regards to the ratio specification.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255" y="2665323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2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 Testing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457200" y="1367135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Ratio of Primary Current to Secondary Current</a:t>
            </a:r>
          </a:p>
        </p:txBody>
      </p:sp>
      <p:pic>
        <p:nvPicPr>
          <p:cNvPr id="15366" name="Picture 8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13" y="1981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60198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5368" name="Picture 10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150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1"/>
          <p:cNvSpPr>
            <a:spLocks noChangeShapeType="1"/>
          </p:cNvSpPr>
          <p:nvPr/>
        </p:nvSpPr>
        <p:spPr bwMode="auto">
          <a:xfrm>
            <a:off x="457200" y="23622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0" y="19812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15371" name="Text Box 13"/>
          <p:cNvSpPr txBox="1">
            <a:spLocks noChangeArrowheads="1"/>
          </p:cNvSpPr>
          <p:nvPr/>
        </p:nvSpPr>
        <p:spPr bwMode="auto">
          <a:xfrm>
            <a:off x="533400" y="16764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SOURCE</a:t>
            </a:r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7315200" y="1752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LOAD</a:t>
            </a:r>
          </a:p>
        </p:txBody>
      </p:sp>
      <p:sp>
        <p:nvSpPr>
          <p:cNvPr id="15373" name="Line 15"/>
          <p:cNvSpPr>
            <a:spLocks noChangeShapeType="1"/>
          </p:cNvSpPr>
          <p:nvPr/>
        </p:nvSpPr>
        <p:spPr bwMode="auto">
          <a:xfrm flipV="1">
            <a:off x="2971800" y="20574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4" name="Line 16"/>
          <p:cNvSpPr>
            <a:spLocks noChangeShapeType="1"/>
          </p:cNvSpPr>
          <p:nvPr/>
        </p:nvSpPr>
        <p:spPr bwMode="auto">
          <a:xfrm flipV="1">
            <a:off x="3124200" y="20574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5" name="Line 17"/>
          <p:cNvSpPr>
            <a:spLocks noChangeShapeType="1"/>
          </p:cNvSpPr>
          <p:nvPr/>
        </p:nvSpPr>
        <p:spPr bwMode="auto">
          <a:xfrm flipV="1">
            <a:off x="4343400" y="25908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6" name="Line 18"/>
          <p:cNvSpPr>
            <a:spLocks noChangeShapeType="1"/>
          </p:cNvSpPr>
          <p:nvPr/>
        </p:nvSpPr>
        <p:spPr bwMode="auto">
          <a:xfrm flipV="1">
            <a:off x="4495800" y="25908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7" name="Line 19"/>
          <p:cNvSpPr>
            <a:spLocks noChangeShapeType="1"/>
          </p:cNvSpPr>
          <p:nvPr/>
        </p:nvSpPr>
        <p:spPr bwMode="auto">
          <a:xfrm flipV="1">
            <a:off x="5867400" y="31242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8" name="Line 20"/>
          <p:cNvSpPr>
            <a:spLocks noChangeShapeType="1"/>
          </p:cNvSpPr>
          <p:nvPr/>
        </p:nvSpPr>
        <p:spPr bwMode="auto">
          <a:xfrm flipV="1">
            <a:off x="6019800" y="32004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9" name="Line 21"/>
          <p:cNvSpPr>
            <a:spLocks noChangeShapeType="1"/>
          </p:cNvSpPr>
          <p:nvPr/>
        </p:nvSpPr>
        <p:spPr bwMode="auto">
          <a:xfrm flipH="1" flipV="1">
            <a:off x="3124200" y="5867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0" name="Line 22"/>
          <p:cNvSpPr>
            <a:spLocks noChangeShapeType="1"/>
          </p:cNvSpPr>
          <p:nvPr/>
        </p:nvSpPr>
        <p:spPr bwMode="auto">
          <a:xfrm flipH="1" flipV="1">
            <a:off x="2971800" y="6019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1" name="Line 23"/>
          <p:cNvSpPr>
            <a:spLocks noChangeShapeType="1"/>
          </p:cNvSpPr>
          <p:nvPr/>
        </p:nvSpPr>
        <p:spPr bwMode="auto">
          <a:xfrm flipH="1" flipV="1">
            <a:off x="4800600" y="58674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2" name="Line 24"/>
          <p:cNvSpPr>
            <a:spLocks noChangeShapeType="1"/>
          </p:cNvSpPr>
          <p:nvPr/>
        </p:nvSpPr>
        <p:spPr bwMode="auto">
          <a:xfrm flipH="1" flipV="1">
            <a:off x="4876800" y="6019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3" name="Text Box 25"/>
          <p:cNvSpPr txBox="1">
            <a:spLocks noChangeArrowheads="1"/>
          </p:cNvSpPr>
          <p:nvPr/>
        </p:nvSpPr>
        <p:spPr bwMode="auto">
          <a:xfrm>
            <a:off x="3276600" y="1981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4495800" y="2514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5385" name="Text Box 27"/>
          <p:cNvSpPr txBox="1">
            <a:spLocks noChangeArrowheads="1"/>
          </p:cNvSpPr>
          <p:nvPr/>
        </p:nvSpPr>
        <p:spPr bwMode="auto">
          <a:xfrm>
            <a:off x="6248400" y="3076484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5386" name="Text Box 28"/>
          <p:cNvSpPr txBox="1">
            <a:spLocks noChangeArrowheads="1"/>
          </p:cNvSpPr>
          <p:nvPr/>
        </p:nvSpPr>
        <p:spPr bwMode="auto">
          <a:xfrm>
            <a:off x="44958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15387" name="Text Box 29"/>
          <p:cNvSpPr txBox="1">
            <a:spLocks noChangeArrowheads="1"/>
          </p:cNvSpPr>
          <p:nvPr/>
        </p:nvSpPr>
        <p:spPr bwMode="auto">
          <a:xfrm>
            <a:off x="31242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5388" name="Picture 30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13" y="3987592"/>
            <a:ext cx="3569687" cy="143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31" descr="cla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6699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0" name="Text Box 32"/>
          <p:cNvSpPr txBox="1">
            <a:spLocks noChangeArrowheads="1"/>
          </p:cNvSpPr>
          <p:nvPr/>
        </p:nvSpPr>
        <p:spPr bwMode="auto">
          <a:xfrm>
            <a:off x="457200" y="5105400"/>
            <a:ext cx="1905000" cy="1092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Calculate Ratio</a:t>
            </a:r>
          </a:p>
        </p:txBody>
      </p:sp>
      <p:sp>
        <p:nvSpPr>
          <p:cNvPr id="15391" name="AutoShape 33"/>
          <p:cNvSpPr>
            <a:spLocks noChangeArrowheads="1"/>
          </p:cNvSpPr>
          <p:nvPr/>
        </p:nvSpPr>
        <p:spPr bwMode="auto">
          <a:xfrm rot="6382513">
            <a:off x="965200" y="4216400"/>
            <a:ext cx="1346200" cy="381000"/>
          </a:xfrm>
          <a:prstGeom prst="rightArrow">
            <a:avLst>
              <a:gd name="adj1" fmla="val 50000"/>
              <a:gd name="adj2" fmla="val 8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5392" name="AutoShape 34"/>
          <p:cNvSpPr>
            <a:spLocks noChangeArrowheads="1"/>
          </p:cNvSpPr>
          <p:nvPr/>
        </p:nvSpPr>
        <p:spPr bwMode="auto">
          <a:xfrm rot="9410818">
            <a:off x="2304775" y="4851112"/>
            <a:ext cx="779961" cy="360509"/>
          </a:xfrm>
          <a:prstGeom prst="rightArrow">
            <a:avLst>
              <a:gd name="adj1" fmla="val 50000"/>
              <a:gd name="adj2" fmla="val 8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Burden Testing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81000" y="1762629"/>
            <a:ext cx="838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Functionality with Burden Present on the Secondary Loop</a:t>
            </a:r>
          </a:p>
        </p:txBody>
      </p:sp>
      <p:pic>
        <p:nvPicPr>
          <p:cNvPr id="16388" name="Picture 6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150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Line 10"/>
          <p:cNvSpPr>
            <a:spLocks noChangeShapeType="1"/>
          </p:cNvSpPr>
          <p:nvPr/>
        </p:nvSpPr>
        <p:spPr bwMode="auto">
          <a:xfrm>
            <a:off x="533400" y="3276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381000" y="2971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16392" name="Line 14"/>
          <p:cNvSpPr>
            <a:spLocks noChangeShapeType="1"/>
          </p:cNvSpPr>
          <p:nvPr/>
        </p:nvSpPr>
        <p:spPr bwMode="auto">
          <a:xfrm flipV="1">
            <a:off x="2971800" y="29718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3" name="Line 15"/>
          <p:cNvSpPr>
            <a:spLocks noChangeShapeType="1"/>
          </p:cNvSpPr>
          <p:nvPr/>
        </p:nvSpPr>
        <p:spPr bwMode="auto">
          <a:xfrm flipV="1">
            <a:off x="3124200" y="2971800"/>
            <a:ext cx="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4" name="Line 20"/>
          <p:cNvSpPr>
            <a:spLocks noChangeShapeType="1"/>
          </p:cNvSpPr>
          <p:nvPr/>
        </p:nvSpPr>
        <p:spPr bwMode="auto">
          <a:xfrm flipH="1" flipV="1">
            <a:off x="3124200" y="5867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5" name="Line 21"/>
          <p:cNvSpPr>
            <a:spLocks noChangeShapeType="1"/>
          </p:cNvSpPr>
          <p:nvPr/>
        </p:nvSpPr>
        <p:spPr bwMode="auto">
          <a:xfrm flipH="1" flipV="1">
            <a:off x="2971800" y="6019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6" name="Text Box 34"/>
          <p:cNvSpPr txBox="1">
            <a:spLocks noChangeArrowheads="1"/>
          </p:cNvSpPr>
          <p:nvPr/>
        </p:nvSpPr>
        <p:spPr bwMode="auto">
          <a:xfrm>
            <a:off x="4495800" y="3429000"/>
            <a:ext cx="38862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Some burden will always be present – junctions, meter coils, test switches, cables, etc.</a:t>
            </a:r>
          </a:p>
          <a:p>
            <a:pPr algn="ctr" eaLnBrk="1" hangingPunct="1"/>
            <a:endParaRPr lang="en-US" altLang="en-US" sz="2000" dirty="0"/>
          </a:p>
          <a:p>
            <a:pPr algn="ctr" eaLnBrk="1" hangingPunct="1"/>
            <a:r>
              <a:rPr lang="en-US" altLang="en-US" sz="2000" dirty="0"/>
              <a:t>CT’s must be able to maintain an accurate ratio with burden on the secondary.</a:t>
            </a:r>
          </a:p>
        </p:txBody>
      </p:sp>
      <p:pic>
        <p:nvPicPr>
          <p:cNvPr id="16397" name="Picture 35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2971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Burden Testing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-14243" y="15240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Functionality with Burden Present on the Secondary Loop</a:t>
            </a:r>
          </a:p>
        </p:txBody>
      </p:sp>
      <p:pic>
        <p:nvPicPr>
          <p:cNvPr id="17412" name="Picture 4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150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Line 7"/>
          <p:cNvSpPr>
            <a:spLocks noChangeShapeType="1"/>
          </p:cNvSpPr>
          <p:nvPr/>
        </p:nvSpPr>
        <p:spPr bwMode="auto">
          <a:xfrm>
            <a:off x="533400" y="3276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381000" y="2971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 flipV="1">
            <a:off x="2971800" y="29718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 flipV="1">
            <a:off x="3124200" y="2971800"/>
            <a:ext cx="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 flipH="1" flipV="1">
            <a:off x="3124200" y="5867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 flipH="1" flipV="1">
            <a:off x="2971800" y="6019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4343400" y="3429000"/>
            <a:ext cx="38862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Some burden will always be present – junctions, meter coils, test switches, cables, etc.</a:t>
            </a:r>
          </a:p>
          <a:p>
            <a:pPr algn="ctr" eaLnBrk="1" hangingPunct="1"/>
            <a:endParaRPr lang="en-US" altLang="en-US" sz="2000" dirty="0"/>
          </a:p>
          <a:p>
            <a:pPr algn="ctr" eaLnBrk="1" hangingPunct="1"/>
            <a:r>
              <a:rPr lang="en-US" altLang="en-US" sz="2000" dirty="0"/>
              <a:t>CT’s must be able to maintain an accurate ratio with burden on the secondary.</a:t>
            </a:r>
          </a:p>
        </p:txBody>
      </p:sp>
      <p:pic>
        <p:nvPicPr>
          <p:cNvPr id="17421" name="Picture 14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2971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Burden Testing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150425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Functionality with Burden Present on the Secondary Loop</a:t>
            </a:r>
          </a:p>
        </p:txBody>
      </p:sp>
      <p:sp>
        <p:nvSpPr>
          <p:cNvPr id="18436" name="Text Box 13"/>
          <p:cNvSpPr txBox="1">
            <a:spLocks noChangeArrowheads="1"/>
          </p:cNvSpPr>
          <p:nvPr/>
        </p:nvSpPr>
        <p:spPr bwMode="auto">
          <a:xfrm>
            <a:off x="3505200" y="2438400"/>
            <a:ext cx="56388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600" dirty="0"/>
              <a:t>Example Burden Spec:</a:t>
            </a:r>
          </a:p>
          <a:p>
            <a:pPr algn="ctr" eaLnBrk="1" hangingPunct="1"/>
            <a:r>
              <a:rPr lang="en-US" altLang="en-US" sz="3600" dirty="0"/>
              <a:t>0.3% @ B0.1, B0.2, B0.5</a:t>
            </a:r>
          </a:p>
          <a:p>
            <a:pPr algn="ctr" eaLnBrk="1" hangingPunct="1"/>
            <a:r>
              <a:rPr lang="en-US" altLang="en-US" sz="2400" dirty="0"/>
              <a:t>or</a:t>
            </a:r>
          </a:p>
          <a:p>
            <a:pPr algn="ctr" eaLnBrk="1" hangingPunct="1"/>
            <a:r>
              <a:rPr lang="en-US" altLang="en-US" sz="2400" dirty="0"/>
              <a:t>There should be less than the 0.3% change in secondary current from initial (“0” burden) reading, when up to 0.5Ohms of burden is applied</a:t>
            </a:r>
          </a:p>
        </p:txBody>
      </p:sp>
      <p:pic>
        <p:nvPicPr>
          <p:cNvPr id="18437" name="Picture 15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33528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Oval 16"/>
          <p:cNvSpPr>
            <a:spLocks noChangeArrowheads="1"/>
          </p:cNvSpPr>
          <p:nvPr/>
        </p:nvSpPr>
        <p:spPr bwMode="auto">
          <a:xfrm>
            <a:off x="609600" y="5715000"/>
            <a:ext cx="1447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8439" name="AutoShape 17"/>
          <p:cNvSpPr>
            <a:spLocks noChangeArrowheads="1"/>
          </p:cNvSpPr>
          <p:nvPr/>
        </p:nvSpPr>
        <p:spPr bwMode="auto">
          <a:xfrm rot="-2756168">
            <a:off x="-158750" y="2855913"/>
            <a:ext cx="4343400" cy="1371600"/>
          </a:xfrm>
          <a:prstGeom prst="curvedDownArrow">
            <a:avLst>
              <a:gd name="adj1" fmla="val 63333"/>
              <a:gd name="adj2" fmla="val 12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Agenda – Advanced Session</a:t>
            </a: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533400" y="16002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3200" dirty="0"/>
          </a:p>
        </p:txBody>
      </p:sp>
      <p:sp>
        <p:nvSpPr>
          <p:cNvPr id="3076" name="Text Box 17"/>
          <p:cNvSpPr txBox="1">
            <a:spLocks noChangeArrowheads="1"/>
          </p:cNvSpPr>
          <p:nvPr/>
        </p:nvSpPr>
        <p:spPr bwMode="auto">
          <a:xfrm>
            <a:off x="493414" y="1447800"/>
            <a:ext cx="8229600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dirty="0" smtClean="0"/>
              <a:t>What </a:t>
            </a:r>
            <a:r>
              <a:rPr lang="en-US" altLang="en-US" sz="2000" dirty="0"/>
              <a:t>we will not </a:t>
            </a:r>
            <a:r>
              <a:rPr lang="en-US" altLang="en-US" sz="2000" dirty="0" smtClean="0"/>
              <a:t>cover!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The </a:t>
            </a:r>
            <a:r>
              <a:rPr lang="en-US" altLang="en-US" sz="2000" dirty="0"/>
              <a:t>Very Basics: meter forms and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self-contained vs. transformer rated </a:t>
            </a:r>
          </a:p>
          <a:p>
            <a:pPr eaLnBrk="1" hangingPunct="1"/>
            <a:r>
              <a:rPr lang="en-US" altLang="en-US" sz="2000" dirty="0" smtClean="0"/>
              <a:t>What we will cover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CT </a:t>
            </a:r>
            <a:r>
              <a:rPr lang="en-US" altLang="en-US" sz="2000" dirty="0"/>
              <a:t>Functionality Basics 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The </a:t>
            </a:r>
            <a:r>
              <a:rPr lang="en-US" altLang="en-US" sz="2000" dirty="0"/>
              <a:t>Faceplate:</a:t>
            </a:r>
          </a:p>
          <a:p>
            <a:pPr marL="1485900" lvl="2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Terminology and Specifications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Ratio </a:t>
            </a:r>
            <a:r>
              <a:rPr lang="en-US" altLang="en-US" sz="2000" dirty="0"/>
              <a:t>Testing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Burden </a:t>
            </a:r>
            <a:r>
              <a:rPr lang="en-US" altLang="en-US" sz="2000" dirty="0"/>
              <a:t>Testing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Admittance </a:t>
            </a:r>
            <a:r>
              <a:rPr lang="en-US" altLang="en-US" sz="2000" dirty="0"/>
              <a:t>Testing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Demag </a:t>
            </a:r>
            <a:r>
              <a:rPr lang="en-US" altLang="en-US" sz="2000" dirty="0"/>
              <a:t>Functions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Roundtable – after Complete Site Testing is finished: </a:t>
            </a:r>
          </a:p>
          <a:p>
            <a:pPr marL="1485900" lvl="2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What </a:t>
            </a:r>
            <a:r>
              <a:rPr lang="en-US" altLang="en-US" sz="2000" dirty="0"/>
              <a:t>you do and why?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Burden Testing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80999" y="1527240"/>
            <a:ext cx="8382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Functionality with Burden Present on the Secondary Loop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505200" y="2438400"/>
            <a:ext cx="56388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600" dirty="0"/>
              <a:t>ANSI Burden Values</a:t>
            </a:r>
          </a:p>
          <a:p>
            <a:pPr algn="ctr" eaLnBrk="1" hangingPunct="1"/>
            <a:r>
              <a:rPr lang="en-US" altLang="en-US" sz="2000" dirty="0"/>
              <a:t>0.1 Ohms</a:t>
            </a:r>
          </a:p>
          <a:p>
            <a:pPr algn="ctr" eaLnBrk="1" hangingPunct="1"/>
            <a:r>
              <a:rPr lang="en-US" altLang="en-US" sz="2000" dirty="0"/>
              <a:t>0.2 Ohms</a:t>
            </a:r>
          </a:p>
          <a:p>
            <a:pPr algn="ctr" eaLnBrk="1" hangingPunct="1"/>
            <a:r>
              <a:rPr lang="en-US" altLang="en-US" sz="2000" dirty="0"/>
              <a:t>0.5 Ohms</a:t>
            </a:r>
          </a:p>
          <a:p>
            <a:pPr algn="ctr" eaLnBrk="1" hangingPunct="1"/>
            <a:r>
              <a:rPr lang="en-US" altLang="en-US" sz="2000" dirty="0"/>
              <a:t>1 Ohms</a:t>
            </a:r>
          </a:p>
          <a:p>
            <a:pPr algn="ctr" eaLnBrk="1" hangingPunct="1"/>
            <a:r>
              <a:rPr lang="en-US" altLang="en-US" sz="2000" dirty="0"/>
              <a:t>2 Ohms</a:t>
            </a:r>
          </a:p>
          <a:p>
            <a:pPr algn="ctr" eaLnBrk="1" hangingPunct="1"/>
            <a:r>
              <a:rPr lang="en-US" altLang="en-US" sz="2000" dirty="0"/>
              <a:t>4 Ohms</a:t>
            </a:r>
          </a:p>
          <a:p>
            <a:pPr algn="ctr" eaLnBrk="1" hangingPunct="1"/>
            <a:r>
              <a:rPr lang="en-US" altLang="en-US" sz="2000" dirty="0"/>
              <a:t>8 Ohms</a:t>
            </a:r>
          </a:p>
          <a:p>
            <a:pPr algn="ctr" eaLnBrk="1" hangingPunct="1"/>
            <a:endParaRPr lang="en-US" altLang="en-US" sz="2000" dirty="0"/>
          </a:p>
        </p:txBody>
      </p:sp>
      <p:pic>
        <p:nvPicPr>
          <p:cNvPr id="19461" name="Picture 6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33528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Oval 7"/>
          <p:cNvSpPr>
            <a:spLocks noChangeArrowheads="1"/>
          </p:cNvSpPr>
          <p:nvPr/>
        </p:nvSpPr>
        <p:spPr bwMode="auto">
          <a:xfrm>
            <a:off x="609600" y="5715000"/>
            <a:ext cx="1447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9463" name="AutoShape 8"/>
          <p:cNvSpPr>
            <a:spLocks noChangeArrowheads="1"/>
          </p:cNvSpPr>
          <p:nvPr/>
        </p:nvSpPr>
        <p:spPr bwMode="auto">
          <a:xfrm rot="-2756168">
            <a:off x="-158750" y="2855913"/>
            <a:ext cx="4343400" cy="1371600"/>
          </a:xfrm>
          <a:prstGeom prst="curvedDownArrow">
            <a:avLst>
              <a:gd name="adj1" fmla="val 63333"/>
              <a:gd name="adj2" fmla="val 12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Burden Testing</a:t>
            </a:r>
          </a:p>
        </p:txBody>
      </p:sp>
      <p:graphicFrame>
        <p:nvGraphicFramePr>
          <p:cNvPr id="20483" name="Object 10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52135207"/>
              </p:ext>
            </p:extLst>
          </p:nvPr>
        </p:nvGraphicFramePr>
        <p:xfrm>
          <a:off x="533400" y="3276600"/>
          <a:ext cx="382905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6" name="Chart" r:id="rId3" imgW="3829111" imgH="2619435" progId="Excel.Chart.8">
                  <p:embed/>
                </p:oleObj>
              </mc:Choice>
              <mc:Fallback>
                <p:oleObj name="Chart" r:id="rId3" imgW="3829111" imgH="2619435" progId="Excel.Chart.8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76600"/>
                        <a:ext cx="3829050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392" name="Group 12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63604554"/>
              </p:ext>
            </p:extLst>
          </p:nvPr>
        </p:nvGraphicFramePr>
        <p:xfrm>
          <a:off x="4572000" y="3581400"/>
          <a:ext cx="2819400" cy="2697165"/>
        </p:xfrm>
        <a:graphic>
          <a:graphicData uri="http://schemas.openxmlformats.org/drawingml/2006/table">
            <a:tbl>
              <a:tblPr/>
              <a:tblGrid>
                <a:gridCol w="1409700"/>
                <a:gridCol w="1409700"/>
              </a:tblGrid>
              <a:tr h="4540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Burden</a:t>
                      </a:r>
                      <a:endParaRPr kumimoji="0" lang="ru-RU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Reading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5.0000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4.9999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4.9950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4.9800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4.9500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4.0000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0.8000</a:t>
                      </a:r>
                      <a:endParaRPr kumimoji="0" lang="ru-RU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0" y="16002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0.3% @ B0.1, B0.2, B0.5</a:t>
            </a: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4557045" y="2362200"/>
            <a:ext cx="2971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Initial Reading = 5Amps</a:t>
            </a:r>
          </a:p>
          <a:p>
            <a:pPr algn="ctr" eaLnBrk="1" hangingPunct="1"/>
            <a:r>
              <a:rPr lang="en-US" altLang="en-US" sz="2000" dirty="0"/>
              <a:t>0.3% x 5A = 0.015A</a:t>
            </a:r>
          </a:p>
          <a:p>
            <a:pPr algn="ctr" eaLnBrk="1" hangingPunct="1"/>
            <a:r>
              <a:rPr lang="en-US" altLang="en-US" sz="2000" dirty="0"/>
              <a:t>5A – 0.015 = 4.985A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pitchFamily="34" charset="0"/>
              </a:rPr>
              <a:t>Burden Testing</a:t>
            </a:r>
          </a:p>
        </p:txBody>
      </p:sp>
      <p:graphicFrame>
        <p:nvGraphicFramePr>
          <p:cNvPr id="21507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2416175"/>
          <a:ext cx="4037013" cy="289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2" name="Chart" r:id="rId3" imgW="5886331" imgH="4219602" progId="Excel.Chart.8">
                  <p:embed/>
                </p:oleObj>
              </mc:Choice>
              <mc:Fallback>
                <p:oleObj name="Chart" r:id="rId3" imgW="5886331" imgH="4219602" progId="Excel.Chart.8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416175"/>
                        <a:ext cx="4037013" cy="289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2" name="Group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3647953"/>
              </p:ext>
            </p:extLst>
          </p:nvPr>
        </p:nvGraphicFramePr>
        <p:xfrm>
          <a:off x="4702679" y="3429000"/>
          <a:ext cx="2743200" cy="2544765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</a:tblGrid>
              <a:tr h="4286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Burden</a:t>
                      </a:r>
                      <a:endParaRPr kumimoji="0" lang="ru-RU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Reading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5.0000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4.9999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4.9950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4.9800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4.9500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4.0000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0.8000</a:t>
                      </a:r>
                      <a:endParaRPr kumimoji="0" lang="ru-RU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-76200" y="1508919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0.3% @ B0.1, B0.2, B0.5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48200" y="2209800"/>
            <a:ext cx="2971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Initial Reading = 5Amps</a:t>
            </a:r>
          </a:p>
          <a:p>
            <a:pPr algn="ctr" eaLnBrk="1" hangingPunct="1"/>
            <a:r>
              <a:rPr lang="en-US" altLang="en-US" sz="2000" dirty="0"/>
              <a:t>0.3% x 5A = 0.015A</a:t>
            </a:r>
          </a:p>
          <a:p>
            <a:pPr algn="ctr" eaLnBrk="1" hangingPunct="1"/>
            <a:r>
              <a:rPr lang="en-US" altLang="en-US" sz="2000" dirty="0"/>
              <a:t>5A – 0.015 = 4.985A</a:t>
            </a:r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533400" y="5257800"/>
            <a:ext cx="3962400" cy="128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At 0.5Ohms of Burden</a:t>
            </a:r>
          </a:p>
          <a:p>
            <a:pPr algn="ctr" eaLnBrk="1" hangingPunct="1"/>
            <a:r>
              <a:rPr lang="en-US" altLang="en-US" dirty="0"/>
              <a:t>the secondary current is still at 4.990A – Less than 0.3% change – Good CT!</a:t>
            </a:r>
          </a:p>
        </p:txBody>
      </p:sp>
      <p:sp>
        <p:nvSpPr>
          <p:cNvPr id="21511" name="AutoShape 11"/>
          <p:cNvSpPr>
            <a:spLocks noChangeArrowheads="1"/>
          </p:cNvSpPr>
          <p:nvPr/>
        </p:nvSpPr>
        <p:spPr bwMode="auto">
          <a:xfrm rot="18547356">
            <a:off x="2430095" y="3486383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Admittance Testing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457200" y="1828800"/>
            <a:ext cx="8305800" cy="416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What is Admittance?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Admittance testing measures the overall “health” of the secondary loop of the CT.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Measured in units of MiliSiemens (mS)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Admittance is the inverse of impedance.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Impedance is the opposition to current.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Therefore, admittance testing measures the overall “health” of the secondary loop of the CT.</a:t>
            </a:r>
          </a:p>
          <a:p>
            <a:pPr eaLnBrk="1" hangingPunct="1"/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Admittance Testing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381000" y="1828800"/>
            <a:ext cx="822960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Admittance testing devices inject an audio sine wave signal into the secondary loop of the CT.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The resulting current is measured.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The voltage of the initial signal is known.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From these two parameters, the impedance, and thus the admittance can be calculated.</a:t>
            </a:r>
          </a:p>
          <a:p>
            <a:pPr algn="ctr" eaLnBrk="1" hangingPunct="1"/>
            <a:endParaRPr lang="en-US" altLang="en-US" sz="2800" dirty="0"/>
          </a:p>
          <a:p>
            <a:pPr algn="ctr" eaLnBrk="1" hangingPunct="1"/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Admittance Testing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81000" y="1905000"/>
            <a:ext cx="8305800" cy="319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Admittance test results are not immediately </a:t>
            </a:r>
            <a:r>
              <a:rPr lang="en-US" altLang="en-US" sz="2800" dirty="0" smtClean="0"/>
              <a:t>intuitive.</a:t>
            </a:r>
            <a:endParaRPr lang="en-US" alt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Some analysis and interpretation is need.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What do all these mS values mean?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Admittance Testing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0" y="2057400"/>
            <a:ext cx="9144000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8001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2573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7145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1717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Three phase process is recommended.</a:t>
            </a:r>
          </a:p>
          <a:p>
            <a:pPr algn="ctr" eaLnBrk="1" hangingPunct="1"/>
            <a:endParaRPr lang="en-US" altLang="en-US" sz="2800" dirty="0"/>
          </a:p>
          <a:p>
            <a:pPr algn="ctr" eaLnBrk="1" hangingPunct="1">
              <a:buFontTx/>
              <a:buAutoNum type="arabicPeriod"/>
            </a:pPr>
            <a:r>
              <a:rPr lang="en-US" altLang="en-US" sz="2800" dirty="0"/>
              <a:t>Test each CT individually</a:t>
            </a:r>
          </a:p>
          <a:p>
            <a:pPr algn="ctr" eaLnBrk="1" hangingPunct="1">
              <a:buFontTx/>
              <a:buAutoNum type="arabicPeriod"/>
            </a:pPr>
            <a:r>
              <a:rPr lang="en-US" altLang="en-US" sz="2800" dirty="0"/>
              <a:t>Test the matched sets</a:t>
            </a:r>
          </a:p>
          <a:p>
            <a:pPr algn="ctr" eaLnBrk="1" hangingPunct="1">
              <a:buFontTx/>
              <a:buAutoNum type="arabicPeriod"/>
            </a:pPr>
            <a:r>
              <a:rPr lang="en-US" altLang="en-US" sz="2800" dirty="0"/>
              <a:t>Test over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De-magnetization</a:t>
            </a: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457200" y="1752600"/>
            <a:ext cx="8305800" cy="448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8001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2573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7145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1717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CT’s can become </a:t>
            </a:r>
            <a:r>
              <a:rPr lang="en-US" altLang="en-US" sz="2000" dirty="0" smtClean="0"/>
              <a:t>magnetized, </a:t>
            </a:r>
            <a:r>
              <a:rPr lang="en-US" altLang="en-US" sz="2000" dirty="0"/>
              <a:t>due to a number of reasons, including leaving the shorting clip open, near lightning strikes, and harmonic content.</a:t>
            </a:r>
          </a:p>
          <a:p>
            <a:pPr algn="ctr" eaLnBrk="1" hangingPunct="1"/>
            <a:endParaRPr lang="en-US" altLang="en-US" sz="2000" dirty="0"/>
          </a:p>
          <a:p>
            <a:pPr algn="ctr" eaLnBrk="1" hangingPunct="1"/>
            <a:r>
              <a:rPr lang="en-US" altLang="en-US" sz="2000" dirty="0"/>
              <a:t>CT’s can be demagnitized by slowly and smoothly increasing the secondary resistance until saturation occurs, and then slowly and smoothly decreasing the secondary resistance.</a:t>
            </a:r>
          </a:p>
          <a:p>
            <a:pPr algn="ctr" eaLnBrk="1" hangingPunct="1"/>
            <a:endParaRPr lang="en-US" altLang="en-US" sz="2000" dirty="0"/>
          </a:p>
          <a:p>
            <a:pPr algn="ctr" eaLnBrk="1" hangingPunct="1"/>
            <a:r>
              <a:rPr lang="en-US" altLang="en-US" sz="2000" dirty="0"/>
              <a:t>A resistance that will cause a secondary current reduction of 65% to 75% will typically put the CT into saturation.</a:t>
            </a:r>
          </a:p>
          <a:p>
            <a:pPr algn="ctr" eaLnBrk="1" hangingPunct="1"/>
            <a:endParaRPr lang="en-US" altLang="en-US" sz="2600" dirty="0"/>
          </a:p>
          <a:p>
            <a:pPr algn="ctr" eaLnBrk="1" hangingPunct="1"/>
            <a:r>
              <a:rPr lang="en-US" altLang="en-US" sz="1200" dirty="0"/>
              <a:t>*Some information has been taken from Radian Research’s Application Note 1109A: Admittance Testing Verifies CT Testing Integrity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 anchor="ctr"/>
          <a:lstStyle/>
          <a:p>
            <a:pPr algn="l" eaLnBrk="1" hangingPunct="1"/>
            <a:r>
              <a:rPr lang="en-US" alt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Questions and Discussion</a:t>
            </a:r>
            <a:r>
              <a:rPr lang="en-US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Tom Lawton</a:t>
            </a:r>
          </a:p>
          <a:p>
            <a:pPr algn="ctr" eaLnBrk="1" hangingPunct="1">
              <a:buFontTx/>
              <a:buNone/>
            </a:pPr>
            <a:r>
              <a:rPr lang="en-US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</a:p>
          <a:p>
            <a:pPr algn="ctr" eaLnBrk="1" hangingPunct="1"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om.lawton@tescometering.com</a:t>
            </a:r>
          </a:p>
          <a:p>
            <a:pPr algn="ctr" eaLnBrk="1" hangingPunct="1">
              <a:buFontTx/>
              <a:buNone/>
            </a:pPr>
            <a:endParaRPr lang="en-US" altLang="en-US" sz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TESCO – The Eastern Specialty Company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Bristol, PA</a:t>
            </a:r>
          </a:p>
          <a:p>
            <a:pPr algn="ctr" eaLnBrk="1" hangingPunct="1"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215-228-0500</a:t>
            </a:r>
            <a:endParaRPr lang="en-US" alt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presentation can also be found under Meter Conferences and Schools on the TESCO website: 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www.tescometering.com</a:t>
            </a:r>
          </a:p>
          <a:p>
            <a:pPr algn="ctr" eaLnBrk="1" hangingPunct="1">
              <a:buFontTx/>
              <a:buNone/>
            </a:pPr>
            <a:endParaRPr lang="en-US" altLang="en-US" sz="2300" dirty="0" smtClean="0">
              <a:solidFill>
                <a:srgbClr val="CC3300"/>
              </a:solidFill>
            </a:endParaRPr>
          </a:p>
        </p:txBody>
      </p:sp>
      <p:pic>
        <p:nvPicPr>
          <p:cNvPr id="9220" name="Picture 7" descr="MC90043151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914400" y="5757862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2F549D"/>
                </a:solidFill>
              </a:rPr>
              <a:t>ISO 9001:2015 Certified Quality Company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2F549D"/>
                </a:solidFill>
              </a:rPr>
              <a:t>ISO 17025:2017 Accredited Laboratory</a:t>
            </a:r>
          </a:p>
        </p:txBody>
      </p:sp>
    </p:spTree>
    <p:extLst>
      <p:ext uri="{BB962C8B-B14F-4D97-AF65-F5344CB8AC3E}">
        <p14:creationId xmlns:p14="http://schemas.microsoft.com/office/powerpoint/2010/main" val="17525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CT? a PT?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33400" y="16002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3200" dirty="0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504914" y="1752600"/>
            <a:ext cx="4829086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“A </a:t>
            </a:r>
            <a:r>
              <a:rPr lang="en-US" altLang="en-US" b="1" dirty="0"/>
              <a:t>current transformer</a:t>
            </a:r>
            <a:r>
              <a:rPr lang="en-US" altLang="en-US" dirty="0"/>
              <a:t> (</a:t>
            </a:r>
            <a:r>
              <a:rPr lang="en-US" altLang="en-US" b="1" dirty="0"/>
              <a:t>CT</a:t>
            </a:r>
            <a:r>
              <a:rPr lang="en-US" altLang="en-US" dirty="0"/>
              <a:t>) is used for measurement of alternating electric currents. Current transformers, together with voltage (or potential) transformers (VT or PT), are known as </a:t>
            </a:r>
            <a:r>
              <a:rPr lang="en-US" altLang="en-US" b="1" dirty="0"/>
              <a:t>instrument transformers</a:t>
            </a:r>
            <a:r>
              <a:rPr lang="en-US" altLang="en-US" dirty="0"/>
              <a:t>. When current in a circuit is too high to apply directly to measuring instruments, a current transformer produces a reduced current accurately proportional to the current in the circuit, which can be conveniently connected to measuring and recording instruments. A current transformer isolates the measuring instruments from what may be very high voltage in the monitored circuit. Current transformers are commonly used in metering and </a:t>
            </a:r>
            <a:r>
              <a:rPr lang="en-US" altLang="en-US" dirty="0">
                <a:hlinkClick r:id="rId2" tooltip="Protective relay"/>
              </a:rPr>
              <a:t>protective relays</a:t>
            </a:r>
            <a:r>
              <a:rPr lang="en-US" altLang="en-US" dirty="0"/>
              <a:t> in the </a:t>
            </a:r>
            <a:r>
              <a:rPr lang="en-US" altLang="en-US" dirty="0">
                <a:hlinkClick r:id="rId3" tooltip="Electrical power industry"/>
              </a:rPr>
              <a:t>electrical power industry</a:t>
            </a:r>
            <a:r>
              <a:rPr lang="en-US" altLang="en-US" dirty="0"/>
              <a:t>.” - Wikipedia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67441"/>
            <a:ext cx="1973263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484" y="3429000"/>
            <a:ext cx="1465262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450" y="4343400"/>
            <a:ext cx="185712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4267200" cy="4419600"/>
          </a:xfrm>
          <a:solidFill>
            <a:schemeClr val="bg1"/>
          </a:solidFill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 smtClean="0"/>
              <a:t>Accuracy Testing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 smtClean="0"/>
              <a:t>Meter Communications Performance 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 smtClean="0"/>
              <a:t>Software &amp; Firmware Verification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 smtClean="0"/>
              <a:t>Setting Verification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 smtClean="0"/>
              <a:t>Functional Testing 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 smtClean="0"/>
              <a:t>Disconnect/Reconnect Functionality</a:t>
            </a:r>
            <a:br>
              <a:rPr lang="en-US" altLang="en-US" sz="1800" dirty="0" smtClean="0"/>
            </a:br>
            <a:r>
              <a:rPr lang="en-US" altLang="en-US" sz="1800" dirty="0" smtClean="0"/>
              <a:t>and as left setting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 smtClean="0"/>
              <a:t>Ratio and accuracy testing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 smtClean="0"/>
              <a:t>Polarity checking 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 smtClean="0"/>
              <a:t>Accuracy class determination</a:t>
            </a:r>
          </a:p>
        </p:txBody>
      </p:sp>
      <p:sp>
        <p:nvSpPr>
          <p:cNvPr id="36867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73162"/>
          </a:xfrm>
          <a:solidFill>
            <a:srgbClr val="FF0000"/>
          </a:solidFill>
        </p:spPr>
        <p:txBody>
          <a:bodyPr anchor="ctr"/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Shop Testing</a:t>
            </a:r>
            <a:endParaRPr lang="en-US" alt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10000" y="6248400"/>
            <a:ext cx="1066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100000"/>
              </a:spcAft>
              <a:buFontTx/>
              <a:buNone/>
            </a:pPr>
            <a:r>
              <a:rPr lang="en-US" altLang="en-US" sz="1500" dirty="0" smtClean="0"/>
              <a:t>Slide </a:t>
            </a:r>
            <a:fld id="{A8AF00D7-5169-43AC-9487-EC251049DB3A}" type="slidenum">
              <a:rPr lang="en-US" altLang="en-US" sz="1500" smtClean="0"/>
              <a:pPr eaLnBrk="1" hangingPunct="1">
                <a:spcBef>
                  <a:spcPct val="0"/>
                </a:spcBef>
                <a:spcAft>
                  <a:spcPct val="100000"/>
                </a:spcAft>
                <a:buFontTx/>
                <a:buNone/>
              </a:pPr>
              <a:t>4</a:t>
            </a:fld>
            <a:endParaRPr lang="en-US" altLang="en-US" sz="1500" dirty="0" smtClean="0"/>
          </a:p>
        </p:txBody>
      </p:sp>
      <p:pic>
        <p:nvPicPr>
          <p:cNvPr id="36869" name="Picture 6" descr="C:\Users\Tom\AppData\Local\Microsoft\Windows\Temporary Internet Files\Content.Outlook\VJYZ37TD\MQB-12D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740" y="1676400"/>
            <a:ext cx="195367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67200"/>
            <a:ext cx="19812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0"/>
            <a:ext cx="22336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35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73162"/>
          </a:xfrm>
          <a:solidFill>
            <a:srgbClr val="FF0000"/>
          </a:solidFill>
        </p:spPr>
        <p:txBody>
          <a:bodyPr anchor="ctr"/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Shop Testing Programs</a:t>
            </a:r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lvl="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/>
              <a:t>100% of all Transformers</a:t>
            </a:r>
          </a:p>
          <a:p>
            <a:pPr marL="1009650" lvl="1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400" dirty="0"/>
              <a:t>If not possible then sample testing of all and 100% of all those over a certain size for CT’s and all VT’s (generally not a large volume)</a:t>
            </a:r>
          </a:p>
          <a:p>
            <a:pPr marL="609600" lvl="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/>
              <a:t>Transformer testing should include </a:t>
            </a:r>
          </a:p>
          <a:p>
            <a:pPr marL="1009650" lvl="1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400" dirty="0"/>
              <a:t>Ratio and accuracy testing</a:t>
            </a:r>
          </a:p>
          <a:p>
            <a:pPr marL="1009650" lvl="1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400" dirty="0"/>
              <a:t>Polarity checking </a:t>
            </a:r>
          </a:p>
          <a:p>
            <a:pPr marL="1009650" lvl="1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400" dirty="0"/>
              <a:t>Accuracy class determination</a:t>
            </a:r>
          </a:p>
          <a:p>
            <a:pPr marL="609600" lvl="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/>
              <a:t>100% of all transformer rated meters</a:t>
            </a:r>
          </a:p>
          <a:p>
            <a:pPr marL="1009650" lvl="1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400" dirty="0"/>
              <a:t>If not possible then sample testing of all transformer rated meters and 100% of all those going into a certain size service and over</a:t>
            </a:r>
          </a:p>
          <a:p>
            <a:pPr marL="609600" lvl="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800" dirty="0"/>
              <a:t>Meter testing should include</a:t>
            </a:r>
          </a:p>
          <a:p>
            <a:pPr marL="1009650" lvl="1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400" dirty="0"/>
              <a:t>Software &amp; Firmware Verification</a:t>
            </a:r>
          </a:p>
          <a:p>
            <a:pPr marL="1009650" lvl="1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400" dirty="0"/>
              <a:t>Setting Verification</a:t>
            </a:r>
          </a:p>
          <a:p>
            <a:pPr marL="1009650" lvl="1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400" dirty="0"/>
              <a:t>Functional Testing </a:t>
            </a:r>
          </a:p>
          <a:p>
            <a:pPr marL="1009650" lvl="1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altLang="en-US" sz="1400" dirty="0"/>
              <a:t>Disconnect/Reconnect Functionality</a:t>
            </a:r>
            <a:br>
              <a:rPr lang="en-US" altLang="en-US" sz="1400" dirty="0"/>
            </a:br>
            <a:r>
              <a:rPr lang="en-US" altLang="en-US" sz="1400" dirty="0"/>
              <a:t>and as left setting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3000" b="1" dirty="0"/>
              <a:t>Current Transformers Conceptual Representation</a:t>
            </a:r>
          </a:p>
        </p:txBody>
      </p:sp>
      <p:sp>
        <p:nvSpPr>
          <p:cNvPr id="14339" name="Subtitle 2"/>
          <p:cNvSpPr txBox="1">
            <a:spLocks/>
          </p:cNvSpPr>
          <p:nvPr/>
        </p:nvSpPr>
        <p:spPr bwMode="auto">
          <a:xfrm>
            <a:off x="517525" y="1524000"/>
            <a:ext cx="8108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700" dirty="0"/>
          </a:p>
        </p:txBody>
      </p:sp>
      <p:pic>
        <p:nvPicPr>
          <p:cNvPr id="14341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187" y="3680619"/>
            <a:ext cx="334962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073" y="3200400"/>
            <a:ext cx="5027612" cy="123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36" y="4876800"/>
            <a:ext cx="45100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4" name="Rectangle 1"/>
          <p:cNvSpPr>
            <a:spLocks noChangeArrowheads="1"/>
          </p:cNvSpPr>
          <p:nvPr/>
        </p:nvSpPr>
        <p:spPr bwMode="auto">
          <a:xfrm>
            <a:off x="4115593" y="6172200"/>
            <a:ext cx="249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Real, with core losses </a:t>
            </a:r>
          </a:p>
        </p:txBody>
      </p:sp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4953000" y="2714660"/>
            <a:ext cx="1827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Ideal. No losses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17525" y="1569749"/>
            <a:ext cx="8172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dirty="0"/>
              <a:t>As current is applied in the primary, it produces a magnetic flux in the core. This flux flows through the core and induces a current in the secondary windings and circuit that is proportional to the number of turns.</a:t>
            </a:r>
          </a:p>
        </p:txBody>
      </p:sp>
    </p:spTree>
    <p:extLst>
      <p:ext uri="{BB962C8B-B14F-4D97-AF65-F5344CB8AC3E}">
        <p14:creationId xmlns:p14="http://schemas.microsoft.com/office/powerpoint/2010/main" val="136335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3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956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4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2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</p:txBody>
      </p:sp>
      <p:sp>
        <p:nvSpPr>
          <p:cNvPr id="6149" name="Text Box 26"/>
          <p:cNvSpPr txBox="1">
            <a:spLocks noChangeArrowheads="1"/>
          </p:cNvSpPr>
          <p:nvPr/>
        </p:nvSpPr>
        <p:spPr bwMode="auto">
          <a:xfrm>
            <a:off x="109315" y="4414391"/>
            <a:ext cx="280088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9S Meter Installation</a:t>
            </a:r>
          </a:p>
        </p:txBody>
      </p:sp>
      <p:pic>
        <p:nvPicPr>
          <p:cNvPr id="6150" name="Picture 27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28"/>
          <p:cNvSpPr txBox="1">
            <a:spLocks noChangeArrowheads="1"/>
          </p:cNvSpPr>
          <p:nvPr/>
        </p:nvSpPr>
        <p:spPr bwMode="auto">
          <a:xfrm>
            <a:off x="60198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6152" name="Picture 2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150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Line 30"/>
          <p:cNvSpPr>
            <a:spLocks noChangeShapeType="1"/>
          </p:cNvSpPr>
          <p:nvPr/>
        </p:nvSpPr>
        <p:spPr bwMode="auto">
          <a:xfrm>
            <a:off x="457200" y="23622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4" name="Line 31"/>
          <p:cNvSpPr>
            <a:spLocks noChangeShapeType="1"/>
          </p:cNvSpPr>
          <p:nvPr/>
        </p:nvSpPr>
        <p:spPr bwMode="auto">
          <a:xfrm>
            <a:off x="457200" y="2895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5" name="Line 32"/>
          <p:cNvSpPr>
            <a:spLocks noChangeShapeType="1"/>
          </p:cNvSpPr>
          <p:nvPr/>
        </p:nvSpPr>
        <p:spPr bwMode="auto">
          <a:xfrm>
            <a:off x="457200" y="34290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6" name="Text Box 33"/>
          <p:cNvSpPr txBox="1">
            <a:spLocks noChangeArrowheads="1"/>
          </p:cNvSpPr>
          <p:nvPr/>
        </p:nvSpPr>
        <p:spPr bwMode="auto">
          <a:xfrm>
            <a:off x="0" y="19812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6157" name="Text Box 34"/>
          <p:cNvSpPr txBox="1">
            <a:spLocks noChangeArrowheads="1"/>
          </p:cNvSpPr>
          <p:nvPr/>
        </p:nvSpPr>
        <p:spPr bwMode="auto">
          <a:xfrm>
            <a:off x="533400" y="16764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SOURCE</a:t>
            </a:r>
          </a:p>
        </p:txBody>
      </p:sp>
      <p:sp>
        <p:nvSpPr>
          <p:cNvPr id="6158" name="Text Box 35"/>
          <p:cNvSpPr txBox="1">
            <a:spLocks noChangeArrowheads="1"/>
          </p:cNvSpPr>
          <p:nvPr/>
        </p:nvSpPr>
        <p:spPr bwMode="auto">
          <a:xfrm>
            <a:off x="0" y="2971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C</a:t>
            </a:r>
          </a:p>
        </p:txBody>
      </p:sp>
      <p:sp>
        <p:nvSpPr>
          <p:cNvPr id="6159" name="Text Box 36"/>
          <p:cNvSpPr txBox="1">
            <a:spLocks noChangeArrowheads="1"/>
          </p:cNvSpPr>
          <p:nvPr/>
        </p:nvSpPr>
        <p:spPr bwMode="auto">
          <a:xfrm>
            <a:off x="0" y="2514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B</a:t>
            </a:r>
          </a:p>
        </p:txBody>
      </p:sp>
      <p:sp>
        <p:nvSpPr>
          <p:cNvPr id="6160" name="Text Box 37"/>
          <p:cNvSpPr txBox="1">
            <a:spLocks noChangeArrowheads="1"/>
          </p:cNvSpPr>
          <p:nvPr/>
        </p:nvSpPr>
        <p:spPr bwMode="auto">
          <a:xfrm>
            <a:off x="7315200" y="1752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LOAD</a:t>
            </a:r>
          </a:p>
        </p:txBody>
      </p:sp>
      <p:sp>
        <p:nvSpPr>
          <p:cNvPr id="6161" name="Line 38"/>
          <p:cNvSpPr>
            <a:spLocks noChangeShapeType="1"/>
          </p:cNvSpPr>
          <p:nvPr/>
        </p:nvSpPr>
        <p:spPr bwMode="auto">
          <a:xfrm flipV="1">
            <a:off x="2971800" y="19812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2" name="Line 39"/>
          <p:cNvSpPr>
            <a:spLocks noChangeShapeType="1"/>
          </p:cNvSpPr>
          <p:nvPr/>
        </p:nvSpPr>
        <p:spPr bwMode="auto">
          <a:xfrm flipV="1">
            <a:off x="3124200" y="19812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3" name="Line 40"/>
          <p:cNvSpPr>
            <a:spLocks noChangeShapeType="1"/>
          </p:cNvSpPr>
          <p:nvPr/>
        </p:nvSpPr>
        <p:spPr bwMode="auto">
          <a:xfrm flipV="1">
            <a:off x="4343400" y="25908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4" name="Line 41"/>
          <p:cNvSpPr>
            <a:spLocks noChangeShapeType="1"/>
          </p:cNvSpPr>
          <p:nvPr/>
        </p:nvSpPr>
        <p:spPr bwMode="auto">
          <a:xfrm flipV="1">
            <a:off x="4495800" y="25908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5" name="Line 42"/>
          <p:cNvSpPr>
            <a:spLocks noChangeShapeType="1"/>
          </p:cNvSpPr>
          <p:nvPr/>
        </p:nvSpPr>
        <p:spPr bwMode="auto">
          <a:xfrm flipV="1">
            <a:off x="5867400" y="31242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6" name="Line 43"/>
          <p:cNvSpPr>
            <a:spLocks noChangeShapeType="1"/>
          </p:cNvSpPr>
          <p:nvPr/>
        </p:nvSpPr>
        <p:spPr bwMode="auto">
          <a:xfrm flipV="1">
            <a:off x="6019800" y="32004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7" name="Line 44"/>
          <p:cNvSpPr>
            <a:spLocks noChangeShapeType="1"/>
          </p:cNvSpPr>
          <p:nvPr/>
        </p:nvSpPr>
        <p:spPr bwMode="auto">
          <a:xfrm flipH="1" flipV="1">
            <a:off x="3124200" y="5867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8" name="Line 45"/>
          <p:cNvSpPr>
            <a:spLocks noChangeShapeType="1"/>
          </p:cNvSpPr>
          <p:nvPr/>
        </p:nvSpPr>
        <p:spPr bwMode="auto">
          <a:xfrm flipH="1" flipV="1">
            <a:off x="2971800" y="6019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9" name="Line 46"/>
          <p:cNvSpPr>
            <a:spLocks noChangeShapeType="1"/>
          </p:cNvSpPr>
          <p:nvPr/>
        </p:nvSpPr>
        <p:spPr bwMode="auto">
          <a:xfrm flipH="1" flipV="1">
            <a:off x="4800600" y="58674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70" name="Line 47"/>
          <p:cNvSpPr>
            <a:spLocks noChangeShapeType="1"/>
          </p:cNvSpPr>
          <p:nvPr/>
        </p:nvSpPr>
        <p:spPr bwMode="auto">
          <a:xfrm flipH="1" flipV="1">
            <a:off x="4876800" y="6019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71" name="Text Box 48"/>
          <p:cNvSpPr txBox="1">
            <a:spLocks noChangeArrowheads="1"/>
          </p:cNvSpPr>
          <p:nvPr/>
        </p:nvSpPr>
        <p:spPr bwMode="auto">
          <a:xfrm>
            <a:off x="3276600" y="1981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6172" name="Text Box 49"/>
          <p:cNvSpPr txBox="1">
            <a:spLocks noChangeArrowheads="1"/>
          </p:cNvSpPr>
          <p:nvPr/>
        </p:nvSpPr>
        <p:spPr bwMode="auto">
          <a:xfrm>
            <a:off x="4495800" y="2514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6173" name="Text Box 50"/>
          <p:cNvSpPr txBox="1">
            <a:spLocks noChangeArrowheads="1"/>
          </p:cNvSpPr>
          <p:nvPr/>
        </p:nvSpPr>
        <p:spPr bwMode="auto">
          <a:xfrm>
            <a:off x="6019800" y="3048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6174" name="Text Box 51"/>
          <p:cNvSpPr txBox="1">
            <a:spLocks noChangeArrowheads="1"/>
          </p:cNvSpPr>
          <p:nvPr/>
        </p:nvSpPr>
        <p:spPr bwMode="auto">
          <a:xfrm>
            <a:off x="44958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6175" name="Text Box 52"/>
          <p:cNvSpPr txBox="1">
            <a:spLocks noChangeArrowheads="1"/>
          </p:cNvSpPr>
          <p:nvPr/>
        </p:nvSpPr>
        <p:spPr bwMode="auto">
          <a:xfrm>
            <a:off x="31242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1"/>
            <a:ext cx="628701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Faceplate Specifications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65532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Faceplate Specifications</a:t>
            </a:r>
          </a:p>
        </p:txBody>
      </p:sp>
      <p:sp>
        <p:nvSpPr>
          <p:cNvPr id="8196" name="Oval 6"/>
          <p:cNvSpPr>
            <a:spLocks noChangeArrowheads="1"/>
          </p:cNvSpPr>
          <p:nvPr/>
        </p:nvSpPr>
        <p:spPr bwMode="auto">
          <a:xfrm>
            <a:off x="5334000" y="2852871"/>
            <a:ext cx="1828800" cy="990600"/>
          </a:xfrm>
          <a:prstGeom prst="ellipse">
            <a:avLst/>
          </a:prstGeom>
          <a:noFill/>
          <a:ln w="920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7315200" y="3027496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FF0000"/>
                </a:solidFill>
              </a:rPr>
              <a:t>Ratio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1134</Words>
  <Application>Microsoft Office PowerPoint</Application>
  <PresentationFormat>On-screen Show (4:3)</PresentationFormat>
  <Paragraphs>223</Paragraphs>
  <Slides>28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Times New Roman</vt:lpstr>
      <vt:lpstr>AvantGarde</vt:lpstr>
      <vt:lpstr>1_Default Design</vt:lpstr>
      <vt:lpstr>Chart</vt:lpstr>
      <vt:lpstr>PowerPoint Presentation</vt:lpstr>
      <vt:lpstr>Agenda – Advanced Session</vt:lpstr>
      <vt:lpstr>What is a CT? a PT?</vt:lpstr>
      <vt:lpstr>Shop Testing</vt:lpstr>
      <vt:lpstr>Shop Testing Programs </vt:lpstr>
      <vt:lpstr>Current Transformers Conceptual Representation</vt:lpstr>
      <vt:lpstr>Example Application</vt:lpstr>
      <vt:lpstr>Faceplate Specifications</vt:lpstr>
      <vt:lpstr>PowerPoint Presentation</vt:lpstr>
      <vt:lpstr>CT’s Ratio</vt:lpstr>
      <vt:lpstr>PowerPoint Presentation</vt:lpstr>
      <vt:lpstr>CT’s – Functions and Terminology</vt:lpstr>
      <vt:lpstr>Faceplate Specifications</vt:lpstr>
      <vt:lpstr>PowerPoint Presentation</vt:lpstr>
      <vt:lpstr>PowerPoint Presentation</vt:lpstr>
      <vt:lpstr>Ratio Testing</vt:lpstr>
      <vt:lpstr>Burden Testing</vt:lpstr>
      <vt:lpstr>Burden Testing</vt:lpstr>
      <vt:lpstr>Burden Testing</vt:lpstr>
      <vt:lpstr>Burden Testing</vt:lpstr>
      <vt:lpstr>Burden Testing</vt:lpstr>
      <vt:lpstr>Burden Testing</vt:lpstr>
      <vt:lpstr>Admittance Testing</vt:lpstr>
      <vt:lpstr>Admittance Testing</vt:lpstr>
      <vt:lpstr>Admittance Testing</vt:lpstr>
      <vt:lpstr>Admittance Testing</vt:lpstr>
      <vt:lpstr>De-magnetization</vt:lpstr>
      <vt:lpstr>              Questions and Discussion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</dc:creator>
  <cp:lastModifiedBy>Tom Lawton</cp:lastModifiedBy>
  <cp:revision>81</cp:revision>
  <cp:lastPrinted>2004-05-03T19:12:21Z</cp:lastPrinted>
  <dcterms:created xsi:type="dcterms:W3CDTF">2004-03-09T01:40:14Z</dcterms:created>
  <dcterms:modified xsi:type="dcterms:W3CDTF">2021-06-16T11:26:12Z</dcterms:modified>
</cp:coreProperties>
</file>