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9"/>
  </p:notesMasterIdLst>
  <p:handoutMasterIdLst>
    <p:handoutMasterId r:id="rId30"/>
  </p:handoutMasterIdLst>
  <p:sldIdLst>
    <p:sldId id="372" r:id="rId2"/>
    <p:sldId id="356" r:id="rId3"/>
    <p:sldId id="343" r:id="rId4"/>
    <p:sldId id="383" r:id="rId5"/>
    <p:sldId id="388" r:id="rId6"/>
    <p:sldId id="363" r:id="rId7"/>
    <p:sldId id="381" r:id="rId8"/>
    <p:sldId id="382" r:id="rId9"/>
    <p:sldId id="384" r:id="rId10"/>
    <p:sldId id="359" r:id="rId11"/>
    <p:sldId id="360" r:id="rId12"/>
    <p:sldId id="329" r:id="rId13"/>
    <p:sldId id="330" r:id="rId14"/>
    <p:sldId id="284" r:id="rId15"/>
    <p:sldId id="334" r:id="rId16"/>
    <p:sldId id="364" r:id="rId17"/>
    <p:sldId id="376" r:id="rId18"/>
    <p:sldId id="377" r:id="rId19"/>
    <p:sldId id="378" r:id="rId20"/>
    <p:sldId id="379" r:id="rId21"/>
    <p:sldId id="369" r:id="rId22"/>
    <p:sldId id="366" r:id="rId23"/>
    <p:sldId id="300" r:id="rId24"/>
    <p:sldId id="375" r:id="rId25"/>
    <p:sldId id="370" r:id="rId26"/>
    <p:sldId id="380" r:id="rId27"/>
    <p:sldId id="387" r:id="rId28"/>
  </p:sldIdLst>
  <p:sldSz cx="9144000" cy="6858000" type="screen4x3"/>
  <p:notesSz cx="6950075" cy="9236075"/>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109" d="100"/>
          <a:sy n="109" d="100"/>
        </p:scale>
        <p:origin x="9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10</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17</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17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18</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18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19</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19</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20</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20</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27</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329082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76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00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27697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74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55735"/>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92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228600"/>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5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92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19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88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41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2500" y="76200"/>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a:extLst>
              <a:ext uri="{FF2B5EF4-FFF2-40B4-BE49-F238E27FC236}">
                <a16:creationId xmlns:a16="http://schemas.microsoft.com/office/drawing/2014/main" id="{6106A468-F282-4374-8CBC-0A42D177F4E1}"/>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spTree>
    <p:extLst>
      <p:ext uri="{BB962C8B-B14F-4D97-AF65-F5344CB8AC3E}">
        <p14:creationId xmlns:p14="http://schemas.microsoft.com/office/powerpoint/2010/main" val="1289378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3"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502" y="4337321"/>
            <a:ext cx="1065598" cy="106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609600" y="4316058"/>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Tom Lawton, TESCO</a:t>
            </a:r>
          </a:p>
          <a:p>
            <a:pPr algn="r" eaLnBrk="1" hangingPunct="1">
              <a:spcBef>
                <a:spcPct val="0"/>
              </a:spcBef>
              <a:buFontTx/>
              <a:buNone/>
            </a:pPr>
            <a:r>
              <a:rPr lang="en-US" altLang="en-US" sz="1600" dirty="0">
                <a:solidFill>
                  <a:schemeClr val="accent1"/>
                </a:solidFill>
              </a:rPr>
              <a:t>The Eastern Specialty Company</a:t>
            </a: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rPr>
              <a:t>For North Carolina Electric Meter School</a:t>
            </a:r>
          </a:p>
          <a:p>
            <a:pPr algn="r" eaLnBrk="1" hangingPunct="1">
              <a:spcBef>
                <a:spcPct val="0"/>
              </a:spcBef>
              <a:spcAft>
                <a:spcPts val="0"/>
              </a:spcAft>
              <a:buFontTx/>
              <a:buNone/>
            </a:pPr>
            <a:r>
              <a:rPr lang="en-US" altLang="en-US" sz="1600" i="1" dirty="0">
                <a:solidFill>
                  <a:schemeClr val="accent1"/>
                </a:solidFill>
              </a:rPr>
              <a:t>Wednesday, June 15</a:t>
            </a:r>
          </a:p>
          <a:p>
            <a:pPr algn="r" eaLnBrk="1" hangingPunct="1">
              <a:spcBef>
                <a:spcPct val="0"/>
              </a:spcBef>
              <a:spcAft>
                <a:spcPts val="0"/>
              </a:spcAft>
              <a:buFontTx/>
              <a:buNone/>
            </a:pPr>
            <a:r>
              <a:rPr lang="en-US" altLang="en-US" sz="1600" i="1" dirty="0">
                <a:solidFill>
                  <a:schemeClr val="accent1"/>
                </a:solidFill>
              </a:rPr>
              <a:t>9:00 AM</a:t>
            </a:r>
          </a:p>
        </p:txBody>
      </p:sp>
      <p:sp>
        <p:nvSpPr>
          <p:cNvPr id="4" name="Title 3">
            <a:extLst>
              <a:ext uri="{FF2B5EF4-FFF2-40B4-BE49-F238E27FC236}">
                <a16:creationId xmlns:a16="http://schemas.microsoft.com/office/drawing/2014/main" id="{8B22DE94-C67C-45B8-9C4E-233424DCCB40}"/>
              </a:ext>
            </a:extLst>
          </p:cNvPr>
          <p:cNvSpPr>
            <a:spLocks noGrp="1"/>
          </p:cNvSpPr>
          <p:nvPr>
            <p:ph type="ctrTitle"/>
          </p:nvPr>
        </p:nvSpPr>
        <p:spPr>
          <a:xfrm>
            <a:off x="1676400" y="1715042"/>
            <a:ext cx="6858001" cy="1557595"/>
          </a:xfrm>
        </p:spPr>
        <p:txBody>
          <a:bodyPr>
            <a:normAutofit fontScale="90000"/>
          </a:bodyPr>
          <a:lstStyle/>
          <a:p>
            <a:r>
              <a:rPr lang="en-US" dirty="0"/>
              <a:t>Meter Testing 101</a:t>
            </a:r>
          </a:p>
        </p:txBody>
      </p:sp>
      <p:sp>
        <p:nvSpPr>
          <p:cNvPr id="3" name="Slide Number Placeholder 2">
            <a:extLst>
              <a:ext uri="{FF2B5EF4-FFF2-40B4-BE49-F238E27FC236}">
                <a16:creationId xmlns:a16="http://schemas.microsoft.com/office/drawing/2014/main" id="{6240107A-20A0-410B-BD2E-430A108BD74B}"/>
              </a:ext>
            </a:extLst>
          </p:cNvPr>
          <p:cNvSpPr>
            <a:spLocks noGrp="1"/>
          </p:cNvSpPr>
          <p:nvPr>
            <p:ph type="sldNum" sz="quarter" idx="4294967295"/>
          </p:nvPr>
        </p:nvSpPr>
        <p:spPr>
          <a:xfrm>
            <a:off x="7086600" y="6356350"/>
            <a:ext cx="2057400" cy="365125"/>
          </a:xfrm>
        </p:spPr>
        <p:txBody>
          <a:bodyPr/>
          <a:lstStyle/>
          <a:p>
            <a:fld id="{4BEAC4C4-F0A7-4B61-A827-E4198D078267}" type="slidenum">
              <a:rPr lang="en-US" smtClean="0"/>
              <a:t>1</a:t>
            </a:fld>
            <a:endParaRPr lang="en-US" dirty="0"/>
          </a:p>
        </p:txBody>
      </p:sp>
      <p:sp>
        <p:nvSpPr>
          <p:cNvPr id="2" name="Footer Placeholder 1">
            <a:extLst>
              <a:ext uri="{FF2B5EF4-FFF2-40B4-BE49-F238E27FC236}">
                <a16:creationId xmlns:a16="http://schemas.microsoft.com/office/drawing/2014/main" id="{812A4501-F6F6-44D7-A07C-0BB225CA91E7}"/>
              </a:ext>
            </a:extLst>
          </p:cNvPr>
          <p:cNvSpPr>
            <a:spLocks noGrp="1"/>
          </p:cNvSpPr>
          <p:nvPr>
            <p:ph type="ftr" sz="quarter" idx="4294967295"/>
          </p:nvPr>
        </p:nvSpPr>
        <p:spPr>
          <a:xfrm>
            <a:off x="381000" y="6356350"/>
            <a:ext cx="3086100" cy="365125"/>
          </a:xfrm>
        </p:spPr>
        <p:txBody>
          <a:bodyPr/>
          <a:lstStyle/>
          <a:p>
            <a:r>
              <a:rPr lang="en-US">
                <a:solidFill>
                  <a:schemeClr val="accent1"/>
                </a:solidFill>
              </a:rPr>
              <a:t>tescometering.com</a:t>
            </a:r>
            <a:endParaRPr lang="en-US"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dirty="0">
                <a:latin typeface="+mj-lt"/>
              </a:rPr>
              <a:t>Test Plans for Meters</a:t>
            </a:r>
          </a:p>
        </p:txBody>
      </p:sp>
      <p:graphicFrame>
        <p:nvGraphicFramePr>
          <p:cNvPr id="10243" name="Object 3"/>
          <p:cNvGraphicFramePr>
            <a:graphicFrameLocks noGrp="1"/>
          </p:cNvGraphicFramePr>
          <p:nvPr>
            <p:ph idx="1"/>
            <p:extLst>
              <p:ext uri="{D42A27DB-BD31-4B8C-83A1-F6EECF244321}">
                <p14:modId xmlns:p14="http://schemas.microsoft.com/office/powerpoint/2010/main" val="3188616146"/>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spid="_x0000_s10315" name="Chart" r:id="rId4" imgW="3810180" imgH="4114935" progId="MSGraph.Chart.8">
                  <p:embed followColorScheme="full"/>
                </p:oleObj>
              </mc:Choice>
              <mc:Fallback>
                <p:oleObj name="Chart" r:id="rId4" imgW="3810180" imgH="4114935" progId="MSGraph.Chart.8">
                  <p:embed followColorScheme="full"/>
                  <p:pic>
                    <p:nvPicPr>
                      <p:cNvPr id="0" name="Object 3"/>
                      <p:cNvPicPr>
                        <a:picLocks noChangeArrowheads="1"/>
                      </p:cNvPicPr>
                      <p:nvPr/>
                    </p:nvPicPr>
                    <p:blipFill>
                      <a:blip r:embed="rId5"/>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917331" y="1808285"/>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eaLnBrk="1" hangingPunct="1">
              <a:buFont typeface="Times New Roman" pitchFamily="18" charset="0"/>
              <a:buNone/>
            </a:pPr>
            <a:r>
              <a:rPr lang="en-US" altLang="en-US" sz="2400">
                <a:latin typeface="Arial" charset="0"/>
                <a:cs typeface="Arial" charset="0"/>
              </a:rPr>
              <a:t>Four test plan options available:</a:t>
            </a:r>
          </a:p>
          <a:p>
            <a:pPr eaLnBrk="1" hangingPunct="1">
              <a:buFont typeface="Times New Roman" pitchFamily="18" charset="0"/>
              <a:buNone/>
            </a:pPr>
            <a:r>
              <a:rPr lang="en-US" altLang="en-US" sz="2400"/>
              <a:t> </a:t>
            </a:r>
          </a:p>
        </p:txBody>
      </p:sp>
      <p:graphicFrame>
        <p:nvGraphicFramePr>
          <p:cNvPr id="10245" name="Object 5"/>
          <p:cNvGraphicFramePr>
            <a:graphicFrameLocks/>
          </p:cNvGraphicFramePr>
          <p:nvPr/>
        </p:nvGraphicFramePr>
        <p:xfrm>
          <a:off x="3657600" y="4267200"/>
          <a:ext cx="1905000" cy="1516063"/>
        </p:xfrm>
        <a:graphic>
          <a:graphicData uri="http://schemas.openxmlformats.org/presentationml/2006/ole">
            <mc:AlternateContent xmlns:mc="http://schemas.openxmlformats.org/markup-compatibility/2006">
              <mc:Choice xmlns:v="urn:schemas-microsoft-com:vml" Requires="v">
                <p:oleObj spid="_x0000_s10316" name="Clip" r:id="rId6" imgW="4006850" imgH="3192463" progId="MS_ClipArt_Gallery.5">
                  <p:embed/>
                </p:oleObj>
              </mc:Choice>
              <mc:Fallback>
                <p:oleObj name="Clip" r:id="rId6" imgW="4006850" imgH="3192463" progId="MS_ClipArt_Gallery.5">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267200"/>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nvGraphicFramePr>
        <p:xfrm>
          <a:off x="5791200" y="1752600"/>
          <a:ext cx="1905000" cy="1905000"/>
        </p:xfrm>
        <a:graphic>
          <a:graphicData uri="http://schemas.openxmlformats.org/presentationml/2006/ole">
            <mc:AlternateContent xmlns:mc="http://schemas.openxmlformats.org/markup-compatibility/2006">
              <mc:Choice xmlns:v="urn:schemas-microsoft-com:vml" Requires="v">
                <p:oleObj spid="_x0000_s10317" name="Clip" r:id="rId8" imgW="4419600" imgH="4419600" progId="MS_ClipArt_Gallery.5">
                  <p:embed/>
                </p:oleObj>
              </mc:Choice>
              <mc:Fallback>
                <p:oleObj name="Clip" r:id="rId8" imgW="4419600" imgH="4419600" progId="MS_ClipArt_Gallery.5">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752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914400" y="2438400"/>
            <a:ext cx="441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400">
                <a:cs typeface="Arial" charset="0"/>
              </a:rPr>
              <a:t>Periodic</a:t>
            </a:r>
          </a:p>
          <a:p>
            <a:pPr algn="l" eaLnBrk="1" hangingPunct="1">
              <a:spcBef>
                <a:spcPct val="20000"/>
              </a:spcBef>
              <a:buFont typeface="Times New Roman" pitchFamily="18" charset="0"/>
              <a:buChar char="•"/>
            </a:pPr>
            <a:r>
              <a:rPr lang="en-US" altLang="en-US" sz="2400">
                <a:cs typeface="Arial" charset="0"/>
              </a:rPr>
              <a:t>Statistical </a:t>
            </a:r>
          </a:p>
        </p:txBody>
      </p:sp>
      <p:sp>
        <p:nvSpPr>
          <p:cNvPr id="2" name="Footer Placeholder 1">
            <a:extLst>
              <a:ext uri="{FF2B5EF4-FFF2-40B4-BE49-F238E27FC236}">
                <a16:creationId xmlns:a16="http://schemas.microsoft.com/office/drawing/2014/main" id="{97A3AC05-3C46-4344-8718-262B711174F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3F82E4D-67B8-482E-A0BC-24B383854D81}"/>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Periodic Test Plans</a:t>
            </a:r>
          </a:p>
        </p:txBody>
      </p:sp>
      <p:sp>
        <p:nvSpPr>
          <p:cNvPr id="1126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200">
                <a:latin typeface="Arial" charset="0"/>
                <a:cs typeface="Arial" charset="0"/>
              </a:rPr>
              <a:t>Periodic</a:t>
            </a:r>
          </a:p>
          <a:p>
            <a:pPr lvl="1" eaLnBrk="1" hangingPunct="1">
              <a:lnSpc>
                <a:spcPct val="90000"/>
              </a:lnSpc>
            </a:pPr>
            <a:r>
              <a:rPr lang="en-US" altLang="en-US" sz="2200">
                <a:latin typeface="Arial" charset="0"/>
                <a:cs typeface="Arial" charset="0"/>
              </a:rPr>
              <a:t>Varies by State</a:t>
            </a:r>
          </a:p>
          <a:p>
            <a:pPr lvl="1" eaLnBrk="1" hangingPunct="1">
              <a:lnSpc>
                <a:spcPct val="90000"/>
              </a:lnSpc>
            </a:pPr>
            <a:r>
              <a:rPr lang="en-US" altLang="en-US" sz="2200">
                <a:latin typeface="Arial" charset="0"/>
                <a:cs typeface="Arial" charset="0"/>
              </a:rPr>
              <a:t>Example provided by ANSI C12.1:</a:t>
            </a:r>
          </a:p>
          <a:p>
            <a:pPr lvl="2" eaLnBrk="1" hangingPunct="1">
              <a:lnSpc>
                <a:spcPct val="90000"/>
              </a:lnSpc>
            </a:pPr>
            <a:r>
              <a:rPr lang="en-US" altLang="en-US" sz="2200">
                <a:latin typeface="Arial" charset="0"/>
                <a:cs typeface="Arial" charset="0"/>
              </a:rPr>
              <a:t>Each Electro Mechanical meter is tested once every 8 years</a:t>
            </a:r>
          </a:p>
          <a:p>
            <a:pPr lvl="2" eaLnBrk="1" hangingPunct="1">
              <a:lnSpc>
                <a:spcPct val="90000"/>
              </a:lnSpc>
            </a:pPr>
            <a:r>
              <a:rPr lang="en-US" altLang="en-US" sz="2200">
                <a:latin typeface="Arial" charset="0"/>
                <a:cs typeface="Arial" charset="0"/>
              </a:rPr>
              <a:t>All other Meters are tested every 16 years</a:t>
            </a:r>
          </a:p>
          <a:p>
            <a:pPr lvl="2" eaLnBrk="1" hangingPunct="1">
              <a:lnSpc>
                <a:spcPct val="90000"/>
              </a:lnSpc>
            </a:pPr>
            <a:r>
              <a:rPr lang="en-US" altLang="en-US" sz="2200">
                <a:latin typeface="Arial" charset="0"/>
                <a:cs typeface="Arial" charset="0"/>
              </a:rPr>
              <a:t>Appendix D provides details for other meters &amp; devices</a:t>
            </a:r>
          </a:p>
          <a:p>
            <a:pPr lvl="2" eaLnBrk="1" hangingPunct="1">
              <a:lnSpc>
                <a:spcPct val="90000"/>
              </a:lnSpc>
            </a:pPr>
            <a:r>
              <a:rPr lang="en-US" altLang="en-US" sz="2200">
                <a:latin typeface="Arial" charset="0"/>
                <a:cs typeface="Arial" charset="0"/>
              </a:rPr>
              <a:t>No guidance for AMI meters</a:t>
            </a:r>
          </a:p>
          <a:p>
            <a:pPr lvl="1" eaLnBrk="1" hangingPunct="1">
              <a:lnSpc>
                <a:spcPct val="90000"/>
              </a:lnSpc>
            </a:pPr>
            <a:r>
              <a:rPr lang="en-US" altLang="en-US" sz="2200">
                <a:latin typeface="Arial" charset="0"/>
                <a:cs typeface="Arial" charset="0"/>
              </a:rPr>
              <a:t>Generally, average of 12.5% of population tested per year</a:t>
            </a:r>
          </a:p>
        </p:txBody>
      </p:sp>
      <p:grpSp>
        <p:nvGrpSpPr>
          <p:cNvPr id="11268" name="Group 10"/>
          <p:cNvGrpSpPr>
            <a:grpSpLocks/>
          </p:cNvGrpSpPr>
          <p:nvPr/>
        </p:nvGrpSpPr>
        <p:grpSpPr bwMode="auto">
          <a:xfrm>
            <a:off x="2209800" y="495300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5400" y="48768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a:latin typeface="Times New Roman" pitchFamily="18" charset="0"/>
              </a:rPr>
              <a:t>ANSI C12.1-2001 Code for Electricity Metering Guidance</a:t>
            </a:r>
            <a:endParaRPr lang="ru-RU" altLang="en-US" sz="2400" b="1">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a:cs typeface="Arial" charset="0"/>
              </a:rPr>
              <a:t>Paragraph 5.1.4.3.3 Statistical sampling plan</a:t>
            </a:r>
          </a:p>
          <a:p>
            <a:pPr algn="l" eaLnBrk="1" hangingPunct="1"/>
            <a:endParaRPr lang="en-US" altLang="en-US">
              <a:cs typeface="Arial" charset="0"/>
            </a:endParaRPr>
          </a:p>
          <a:p>
            <a:pPr algn="l" eaLnBrk="1" hangingPunct="1"/>
            <a:r>
              <a:rPr lang="en-US" altLang="en-US">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a:cs typeface="Arial" charset="0"/>
            </a:endParaRPr>
          </a:p>
          <a:p>
            <a:pPr algn="l" eaLnBrk="1" hangingPunct="1"/>
            <a:r>
              <a:rPr lang="en-US" altLang="en-US" b="1">
                <a:cs typeface="Arial" charset="0"/>
              </a:rPr>
              <a:t>NOTE</a:t>
            </a:r>
            <a:r>
              <a:rPr lang="en-US" altLang="en-US">
                <a:cs typeface="Arial" charset="0"/>
              </a:rPr>
              <a:t> - Examples of statistical sampling plans </a:t>
            </a:r>
            <a:br>
              <a:rPr lang="en-US" altLang="en-US">
                <a:cs typeface="Arial" charset="0"/>
              </a:rPr>
            </a:br>
            <a:r>
              <a:rPr lang="en-US" altLang="en-US">
                <a:cs typeface="Arial" charset="0"/>
              </a:rPr>
              <a:t>can be found in ANSI/ASQC Z1.9, the ANSI </a:t>
            </a:r>
            <a:br>
              <a:rPr lang="en-US" altLang="en-US">
                <a:cs typeface="Arial" charset="0"/>
              </a:rPr>
            </a:br>
            <a:r>
              <a:rPr lang="en-US" altLang="en-US">
                <a:cs typeface="Arial" charset="0"/>
              </a:rPr>
              <a:t>version of MIL-STD-414 and ANSI/ASQC Z1.4,</a:t>
            </a:r>
            <a:br>
              <a:rPr lang="en-US" altLang="en-US">
                <a:cs typeface="Arial" charset="0"/>
              </a:rPr>
            </a:br>
            <a:r>
              <a:rPr lang="en-US" altLang="en-US">
                <a:cs typeface="Arial" charset="0"/>
              </a:rPr>
              <a:t>the ANSI version of MIL-STD-105.</a:t>
            </a:r>
            <a:endParaRPr lang="ru-RU" altLang="en-US">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CC1E60-07F2-4353-BFFB-60044440FCDE}"/>
              </a:ext>
            </a:extLst>
          </p:cNvPr>
          <p:cNvSpPr>
            <a:spLocks noGrp="1"/>
          </p:cNvSpPr>
          <p:nvPr>
            <p:ph type="title"/>
          </p:nvPr>
        </p:nvSpPr>
        <p:spPr/>
        <p:txBody>
          <a:bodyPr/>
          <a:lstStyle/>
          <a:p>
            <a:r>
              <a:rPr lang="en-US" sz="3200" dirty="0"/>
              <a:t>Statistical Test Plans: The Best Approach</a:t>
            </a:r>
          </a:p>
        </p:txBody>
      </p:sp>
      <p:sp>
        <p:nvSpPr>
          <p:cNvPr id="4" name="Footer Placeholder 3">
            <a:extLst>
              <a:ext uri="{FF2B5EF4-FFF2-40B4-BE49-F238E27FC236}">
                <a16:creationId xmlns:a16="http://schemas.microsoft.com/office/drawing/2014/main" id="{B69BD6DD-A374-47A3-8AD8-68DCAA5E56D3}"/>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7ABA3C3E-EE08-44F0-BAA0-0BA60B7339D7}"/>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a:cs typeface="Arial" charset="0"/>
              </a:rPr>
              <a:t>Focuses testing on the proper meters</a:t>
            </a:r>
          </a:p>
          <a:p>
            <a:pPr algn="l" eaLnBrk="1" hangingPunct="1">
              <a:buFontTx/>
              <a:buChar char="•"/>
            </a:pPr>
            <a:r>
              <a:rPr lang="en-US" altLang="en-US" sz="2200">
                <a:cs typeface="Arial" charset="0"/>
              </a:rPr>
              <a:t>Minimizes number of meters to be tested; usually requires less than 30% of what a periodic testing plan requires</a:t>
            </a:r>
          </a:p>
          <a:p>
            <a:pPr algn="l" eaLnBrk="1" hangingPunct="1">
              <a:buFontTx/>
              <a:buChar char="•"/>
            </a:pPr>
            <a:r>
              <a:rPr lang="en-US" altLang="en-US" sz="2200">
                <a:cs typeface="Arial" charset="0"/>
              </a:rPr>
              <a:t>Provides data and analysis tools for use in </a:t>
            </a:r>
          </a:p>
          <a:p>
            <a:pPr algn="l" eaLnBrk="1" hangingPunct="1"/>
            <a:r>
              <a:rPr lang="en-US" altLang="en-US" sz="2200">
                <a:cs typeface="Arial" charset="0"/>
              </a:rPr>
              <a:t>   understanding what is happening with installed meters </a:t>
            </a:r>
          </a:p>
          <a:p>
            <a:pPr algn="l" eaLnBrk="1" hangingPunct="1"/>
            <a:r>
              <a:rPr lang="en-US" altLang="en-US" sz="2200">
                <a:cs typeface="Arial" charset="0"/>
              </a:rPr>
              <a:t>   or for use in the purchasing of new meters</a:t>
            </a:r>
            <a:endParaRPr lang="ru-RU" altLang="en-US" sz="220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0811833-9673-430A-8D59-2C53D838B73C}"/>
              </a:ext>
            </a:extLst>
          </p:cNvPr>
          <p:cNvSpPr>
            <a:spLocks noGrp="1"/>
          </p:cNvSpPr>
          <p:nvPr>
            <p:ph type="title"/>
          </p:nvPr>
        </p:nvSpPr>
        <p:spPr/>
        <p:txBody>
          <a:bodyPr/>
          <a:lstStyle/>
          <a:p>
            <a:r>
              <a:rPr lang="en-US" sz="4000" dirty="0"/>
              <a:t>Why Use a Statistical Testing Plan</a:t>
            </a:r>
          </a:p>
        </p:txBody>
      </p:sp>
      <p:sp>
        <p:nvSpPr>
          <p:cNvPr id="2" name="Footer Placeholder 1">
            <a:extLst>
              <a:ext uri="{FF2B5EF4-FFF2-40B4-BE49-F238E27FC236}">
                <a16:creationId xmlns:a16="http://schemas.microsoft.com/office/drawing/2014/main" id="{C2BCF3D2-8825-479E-8BA6-D1FE8E49E47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717FAE-2873-4F7A-8FFF-26FF61A6CEAE}"/>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842963" y="1600200"/>
            <a:ext cx="8301037" cy="4392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70000"/>
              </a:lnSpc>
              <a:buFontTx/>
              <a:buChar char="•"/>
            </a:pPr>
            <a:r>
              <a:rPr lang="en-US" altLang="en-US" sz="2200" dirty="0">
                <a:latin typeface="Times New Roman" pitchFamily="18" charset="0"/>
              </a:rPr>
              <a:t>  </a:t>
            </a:r>
            <a:r>
              <a:rPr lang="en-US" altLang="en-US" sz="2200" dirty="0">
                <a:cs typeface="Arial" charset="0"/>
              </a:rPr>
              <a:t>The groups or populations being sampled and tested  </a:t>
            </a:r>
          </a:p>
          <a:p>
            <a:pPr algn="l" eaLnBrk="1" hangingPunct="1">
              <a:lnSpc>
                <a:spcPct val="70000"/>
              </a:lnSpc>
            </a:pPr>
            <a:r>
              <a:rPr lang="en-US" altLang="en-US" sz="2200" dirty="0">
                <a:cs typeface="Arial" charset="0"/>
              </a:rPr>
              <a:t>    are made up of the same or similar items, items </a:t>
            </a:r>
          </a:p>
          <a:p>
            <a:pPr algn="l" eaLnBrk="1" hangingPunct="1">
              <a:lnSpc>
                <a:spcPct val="70000"/>
              </a:lnSpc>
            </a:pPr>
            <a:r>
              <a:rPr lang="en-US" altLang="en-US" sz="2200" dirty="0">
                <a:cs typeface="Arial" charset="0"/>
              </a:rPr>
              <a:t>    which operate in the same way and were made in the</a:t>
            </a:r>
          </a:p>
          <a:p>
            <a:pPr algn="l" eaLnBrk="1" hangingPunct="1">
              <a:lnSpc>
                <a:spcPct val="70000"/>
              </a:lnSpc>
            </a:pPr>
            <a:r>
              <a:rPr lang="en-US" altLang="en-US" sz="2200" dirty="0">
                <a:cs typeface="Arial" charset="0"/>
              </a:rPr>
              <a:t>    same manner.</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For electric meters, this has traditionally been </a:t>
            </a:r>
          </a:p>
          <a:p>
            <a:pPr algn="l" eaLnBrk="1" hangingPunct="1">
              <a:lnSpc>
                <a:spcPct val="70000"/>
              </a:lnSpc>
            </a:pPr>
            <a:r>
              <a:rPr lang="en-US" altLang="en-US" sz="2200" dirty="0">
                <a:cs typeface="Arial" charset="0"/>
              </a:rPr>
              <a:t>    interpreted as being meters of a specific meter</a:t>
            </a:r>
          </a:p>
          <a:p>
            <a:pPr algn="l" eaLnBrk="1" hangingPunct="1">
              <a:lnSpc>
                <a:spcPct val="70000"/>
              </a:lnSpc>
            </a:pPr>
            <a:r>
              <a:rPr lang="en-US" altLang="en-US" sz="2200" dirty="0">
                <a:cs typeface="Arial" charset="0"/>
              </a:rPr>
              <a:t>    type from a manufacturer (i.e. AB1, J5S, MX, etc.).</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AMR &amp; AMI programs have helped to make the</a:t>
            </a:r>
          </a:p>
          <a:p>
            <a:pPr algn="l" eaLnBrk="1" hangingPunct="1">
              <a:lnSpc>
                <a:spcPct val="70000"/>
              </a:lnSpc>
            </a:pPr>
            <a:r>
              <a:rPr lang="en-US" altLang="en-US" sz="2200" dirty="0">
                <a:cs typeface="Arial" charset="0"/>
              </a:rPr>
              <a:t>   overall populations more homogenous.  This makes a</a:t>
            </a:r>
          </a:p>
          <a:p>
            <a:pPr algn="l" eaLnBrk="1" hangingPunct="1">
              <a:lnSpc>
                <a:spcPct val="70000"/>
              </a:lnSpc>
            </a:pPr>
            <a:r>
              <a:rPr lang="en-US" altLang="en-US" sz="2200" dirty="0">
                <a:cs typeface="Arial" charset="0"/>
              </a:rPr>
              <a:t>   utility with AMR &amp; AMI meters better prepared to</a:t>
            </a:r>
          </a:p>
          <a:p>
            <a:pPr algn="l" eaLnBrk="1" hangingPunct="1">
              <a:lnSpc>
                <a:spcPct val="70000"/>
              </a:lnSpc>
            </a:pPr>
            <a:r>
              <a:rPr lang="en-US" altLang="en-US" sz="2200" dirty="0">
                <a:cs typeface="Arial" charset="0"/>
              </a:rPr>
              <a:t>   take advantage of a statistical sampling plan.</a:t>
            </a:r>
            <a:endParaRPr lang="ru-RU" altLang="en-US" sz="2200" dirty="0">
              <a:cs typeface="Arial" charset="0"/>
            </a:endParaRPr>
          </a:p>
        </p:txBody>
      </p:sp>
      <p:sp>
        <p:nvSpPr>
          <p:cNvPr id="4" name="Title 3">
            <a:extLst>
              <a:ext uri="{FF2B5EF4-FFF2-40B4-BE49-F238E27FC236}">
                <a16:creationId xmlns:a16="http://schemas.microsoft.com/office/drawing/2014/main" id="{B21DA502-F00B-44F5-B682-E58F3FCA77DD}"/>
              </a:ext>
            </a:extLst>
          </p:cNvPr>
          <p:cNvSpPr>
            <a:spLocks noGrp="1"/>
          </p:cNvSpPr>
          <p:nvPr>
            <p:ph type="title"/>
          </p:nvPr>
        </p:nvSpPr>
        <p:spPr/>
        <p:txBody>
          <a:bodyPr/>
          <a:lstStyle/>
          <a:p>
            <a:r>
              <a:rPr lang="en-US" dirty="0"/>
              <a:t>Homogeneous Population(s)</a:t>
            </a:r>
          </a:p>
        </p:txBody>
      </p:sp>
      <p:sp>
        <p:nvSpPr>
          <p:cNvPr id="2" name="Footer Placeholder 1">
            <a:extLst>
              <a:ext uri="{FF2B5EF4-FFF2-40B4-BE49-F238E27FC236}">
                <a16:creationId xmlns:a16="http://schemas.microsoft.com/office/drawing/2014/main" id="{9352EB26-C99E-40CB-AAA8-B4560668E2B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8161182-BC83-4276-9F11-7C500BD32B3C}"/>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762000" y="1676400"/>
            <a:ext cx="7924800"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a:solidFill>
                  <a:srgbClr val="0033CC"/>
                </a:solidFill>
                <a:cs typeface="Arial" charset="0"/>
              </a:rPr>
              <a:t>Test an installation and system and not just a meter!</a:t>
            </a:r>
            <a:r>
              <a:rPr lang="en-US" altLang="en-US" sz="2200">
                <a:cs typeface="Arial" charset="0"/>
              </a:rPr>
              <a:t> </a:t>
            </a:r>
          </a:p>
          <a:p>
            <a:pPr algn="l" eaLnBrk="1" hangingPunct="1"/>
            <a:r>
              <a:rPr lang="en-US" altLang="en-US" sz="2200">
                <a:cs typeface="Arial" charset="0"/>
              </a:rPr>
              <a:t>Test programs may need to involve testing and checking th</a:t>
            </a:r>
            <a:r>
              <a:rPr lang="en-US" altLang="en-US" sz="2200" i="1">
                <a:cs typeface="Arial" charset="0"/>
              </a:rPr>
              <a:t>e</a:t>
            </a:r>
            <a:r>
              <a:rPr lang="en-US" altLang="en-US" sz="2200">
                <a:cs typeface="Arial" charset="0"/>
              </a:rPr>
              <a:t> meter performance as well as checking and testing the installation. This more extensive test check list needs to be done especially for the higher revenue C&amp;I customers.</a:t>
            </a:r>
            <a:r>
              <a:rPr lang="en-US" altLang="en-US" sz="2800">
                <a:cs typeface="Arial" charset="0"/>
              </a:rPr>
              <a:t>  </a:t>
            </a:r>
            <a:endParaRPr lang="en-US" altLang="en-US" sz="240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32225"/>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447800" y="3717925"/>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sz="4000"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60400" indent="-660400" eaLnBrk="1" hangingPunct="1"/>
            <a:r>
              <a:rPr lang="en-US" altLang="ja-JP" sz="2200">
                <a:latin typeface="Arial" charset="0"/>
                <a:ea typeface="ＭＳ Ｐゴシック" pitchFamily="34" charset="-128"/>
              </a:rPr>
              <a:t>Test equipment to NIST standards </a:t>
            </a:r>
          </a:p>
          <a:p>
            <a:pPr marL="660400" indent="-660400" eaLnBrk="1" hangingPunct="1"/>
            <a:r>
              <a:rPr lang="en-US" altLang="en-US" sz="2200">
                <a:latin typeface="Arial" charset="0"/>
                <a:cs typeface="Arial" charset="0"/>
              </a:rPr>
              <a:t>Tracking number of meters to be tested per State Commission requirements</a:t>
            </a:r>
          </a:p>
          <a:p>
            <a:pPr marL="660400" indent="-660400" eaLnBrk="1" hangingPunct="1"/>
            <a:r>
              <a:rPr lang="en-US" altLang="en-US" sz="2200">
                <a:latin typeface="Arial" charset="0"/>
                <a:cs typeface="Arial" charset="0"/>
              </a:rPr>
              <a:t>Tracking meter test data </a:t>
            </a:r>
          </a:p>
          <a:p>
            <a:pPr marL="1409700" lvl="2" indent="-495300" eaLnBrk="1" hangingPunct="1"/>
            <a:r>
              <a:rPr lang="en-US" altLang="en-US" sz="2200">
                <a:latin typeface="Arial" charset="0"/>
                <a:cs typeface="Arial" charset="0"/>
              </a:rPr>
              <a:t>Meter Records</a:t>
            </a:r>
          </a:p>
          <a:p>
            <a:pPr marL="1409700" lvl="2" indent="-495300" eaLnBrk="1" hangingPunct="1"/>
            <a:r>
              <a:rPr lang="en-US" altLang="en-US" sz="2200">
                <a:latin typeface="Arial" charset="0"/>
                <a:cs typeface="Arial" charset="0"/>
              </a:rPr>
              <a:t>Meter Data Management</a:t>
            </a:r>
            <a:br>
              <a:rPr lang="en-US" altLang="en-US" sz="2200">
                <a:latin typeface="Arial" charset="0"/>
                <a:cs typeface="Arial" charset="0"/>
              </a:rPr>
            </a:br>
            <a:r>
              <a:rPr lang="en-US" altLang="en-US" sz="2200">
                <a:latin typeface="Arial" charset="0"/>
                <a:cs typeface="Arial" charset="0"/>
              </a:rPr>
              <a:t>System (MDMS)</a:t>
            </a:r>
          </a:p>
          <a:p>
            <a:pPr marL="1409700" lvl="2" indent="-495300" eaLnBrk="1" hangingPunct="1"/>
            <a:endParaRPr lang="en-US" altLang="en-US" sz="220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02BB62E-BEC2-4B1B-9E80-54011A04C70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DEE8FF-84B0-4DE3-85E8-BC750C00EA07}"/>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i="1">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200" i="1">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20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Master standard (i.e. gages) are kept by National Measurement Institute (NMI) of each country.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1DC06F28-819C-4FB4-9614-7229CD89FC11}"/>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740532F4-A703-4B0F-A6CF-D9B6557F41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E0CBB6-F327-4842-98A1-8D79F702A3D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u="sng" dirty="0">
                <a:solidFill>
                  <a:schemeClr val="tx1"/>
                </a:solidFill>
                <a:cs typeface="Arial" charset="0"/>
                <a:sym typeface="Symbol" pitchFamily="18" charset="2"/>
              </a:rPr>
              <a:t>N</a:t>
            </a:r>
            <a:r>
              <a:rPr lang="en-US" altLang="en-US" sz="2200" dirty="0">
                <a:solidFill>
                  <a:schemeClr val="tx1"/>
                </a:solidFill>
                <a:cs typeface="Arial" charset="0"/>
                <a:sym typeface="Symbol" pitchFamily="18" charset="2"/>
              </a:rPr>
              <a:t>ational </a:t>
            </a:r>
            <a:r>
              <a:rPr lang="en-US" altLang="en-US" sz="2200" u="sng" dirty="0">
                <a:solidFill>
                  <a:schemeClr val="tx1"/>
                </a:solidFill>
                <a:cs typeface="Arial" charset="0"/>
                <a:sym typeface="Symbol" pitchFamily="18" charset="2"/>
              </a:rPr>
              <a:t>I</a:t>
            </a:r>
            <a:r>
              <a:rPr lang="en-US" altLang="en-US" sz="2200" dirty="0">
                <a:solidFill>
                  <a:schemeClr val="tx1"/>
                </a:solidFill>
                <a:cs typeface="Arial" charset="0"/>
                <a:sym typeface="Symbol" pitchFamily="18" charset="2"/>
              </a:rPr>
              <a:t>nstitute of </a:t>
            </a:r>
            <a:r>
              <a:rPr lang="en-US" altLang="en-US" sz="2200" u="sng" dirty="0">
                <a:solidFill>
                  <a:schemeClr val="tx1"/>
                </a:solidFill>
                <a:cs typeface="Arial" charset="0"/>
                <a:sym typeface="Symbol" pitchFamily="18" charset="2"/>
              </a:rPr>
              <a:t>S</a:t>
            </a:r>
            <a:r>
              <a:rPr lang="en-US" altLang="en-US" sz="2200" dirty="0">
                <a:solidFill>
                  <a:schemeClr val="tx1"/>
                </a:solidFill>
                <a:cs typeface="Arial" charset="0"/>
                <a:sym typeface="Symbol" pitchFamily="18" charset="2"/>
              </a:rPr>
              <a:t>tandards and </a:t>
            </a:r>
            <a:r>
              <a:rPr lang="en-US" altLang="en-US" sz="2200" u="sng" dirty="0">
                <a:solidFill>
                  <a:schemeClr val="tx1"/>
                </a:solidFill>
                <a:cs typeface="Arial" charset="0"/>
                <a:sym typeface="Symbol" pitchFamily="18" charset="2"/>
              </a:rPr>
              <a:t>T</a:t>
            </a:r>
            <a:r>
              <a:rPr lang="en-US" altLang="en-US" sz="22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b="1" dirty="0">
                <a:solidFill>
                  <a:schemeClr val="tx1"/>
                </a:solidFill>
                <a:cs typeface="Arial" charset="0"/>
                <a:sym typeface="Symbol" pitchFamily="18" charset="2"/>
              </a:rPr>
              <a:t>WARNING!</a:t>
            </a:r>
            <a:r>
              <a:rPr lang="en-US" altLang="en-US" sz="2200"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p:txBody>
      </p:sp>
      <p:sp>
        <p:nvSpPr>
          <p:cNvPr id="4" name="Title 3">
            <a:extLst>
              <a:ext uri="{FF2B5EF4-FFF2-40B4-BE49-F238E27FC236}">
                <a16:creationId xmlns:a16="http://schemas.microsoft.com/office/drawing/2014/main" id="{D66BBB82-8266-42DC-A0F8-F425704FA864}"/>
              </a:ext>
            </a:extLst>
          </p:cNvPr>
          <p:cNvSpPr>
            <a:spLocks noGrp="1"/>
          </p:cNvSpPr>
          <p:nvPr>
            <p:ph type="title"/>
          </p:nvPr>
        </p:nvSpPr>
        <p:spPr/>
        <p:txBody>
          <a:bodyPr/>
          <a:lstStyle/>
          <a:p>
            <a:r>
              <a:rPr lang="en-US" dirty="0"/>
              <a:t>Meter Testing Traceability</a:t>
            </a:r>
          </a:p>
        </p:txBody>
      </p:sp>
      <p:sp>
        <p:nvSpPr>
          <p:cNvPr id="2" name="Footer Placeholder 1">
            <a:extLst>
              <a:ext uri="{FF2B5EF4-FFF2-40B4-BE49-F238E27FC236}">
                <a16:creationId xmlns:a16="http://schemas.microsoft.com/office/drawing/2014/main" id="{DC41CE4C-9D25-470D-94DD-FDF5CA011E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27A05C-C37A-4410-B866-94A9058FD3C3}"/>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5C94D97-27E7-4A07-8232-130DF60168B2}"/>
              </a:ext>
            </a:extLst>
          </p:cNvPr>
          <p:cNvSpPr>
            <a:spLocks noGrp="1"/>
          </p:cNvSpPr>
          <p:nvPr>
            <p:ph type="title"/>
          </p:nvPr>
        </p:nvSpPr>
        <p:spPr/>
        <p:txBody>
          <a:bodyPr/>
          <a:lstStyle/>
          <a:p>
            <a:r>
              <a:rPr lang="en-US" sz="3600" dirty="0"/>
              <a:t>Meter Testing Traceability - Standards</a:t>
            </a:r>
          </a:p>
        </p:txBody>
      </p:sp>
      <p:sp>
        <p:nvSpPr>
          <p:cNvPr id="3" name="Slide Number Placeholder 2">
            <a:extLst>
              <a:ext uri="{FF2B5EF4-FFF2-40B4-BE49-F238E27FC236}">
                <a16:creationId xmlns:a16="http://schemas.microsoft.com/office/drawing/2014/main" id="{34726590-2805-4762-81C4-2B68B0F0539C}"/>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7" name="Footer Placeholder 6">
            <a:extLst>
              <a:ext uri="{FF2B5EF4-FFF2-40B4-BE49-F238E27FC236}">
                <a16:creationId xmlns:a16="http://schemas.microsoft.com/office/drawing/2014/main" id="{B180DDAF-F433-4BB8-8511-E5EA42FCB2B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 to Answer</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Arial" charset="0"/>
                <a:cs typeface="Arial" charset="0"/>
              </a:rPr>
              <a:t>Why do we test?</a:t>
            </a:r>
          </a:p>
          <a:p>
            <a:pPr eaLnBrk="1" hangingPunct="1"/>
            <a:r>
              <a:rPr lang="en-US" altLang="en-US" sz="2800" dirty="0">
                <a:latin typeface="Arial" charset="0"/>
                <a:cs typeface="Arial" charset="0"/>
              </a:rPr>
              <a:t>How do we test?</a:t>
            </a:r>
          </a:p>
          <a:p>
            <a:pPr eaLnBrk="1" hangingPunct="1"/>
            <a:r>
              <a:rPr lang="en-US" altLang="en-US" sz="2800" dirty="0">
                <a:latin typeface="Arial" charset="0"/>
                <a:cs typeface="Arial" charset="0"/>
              </a:rPr>
              <a:t>What types of meter tests are there?</a:t>
            </a:r>
          </a:p>
          <a:p>
            <a:pPr eaLnBrk="1" hangingPunct="1"/>
            <a:r>
              <a:rPr lang="en-US" altLang="en-US" sz="2800" dirty="0">
                <a:latin typeface="Arial" charset="0"/>
                <a:cs typeface="Arial" charset="0"/>
              </a:rPr>
              <a:t>How do utility tests differ from customer request tests?</a:t>
            </a:r>
          </a:p>
          <a:p>
            <a:pPr eaLnBrk="1" hangingPunct="1"/>
            <a:r>
              <a:rPr lang="en-US" altLang="en-US" sz="2800" dirty="0">
                <a:latin typeface="Arial" charset="0"/>
                <a:cs typeface="Arial" charset="0"/>
              </a:rPr>
              <a:t>What is In-Service Testing?</a:t>
            </a:r>
          </a:p>
          <a:p>
            <a:pPr eaLnBrk="1" hangingPunct="1"/>
            <a:r>
              <a:rPr lang="en-US" altLang="en-US" sz="2800" dirty="0">
                <a:latin typeface="Arial" charset="0"/>
                <a:cs typeface="Arial" charset="0"/>
              </a:rPr>
              <a:t>How do we know meter tests are good?</a:t>
            </a:r>
          </a:p>
          <a:p>
            <a:pPr eaLnBrk="1" hangingPunct="1"/>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775B2781-1E80-4255-BCF7-6EE83594BF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E15CDD-84C0-4731-B0CD-FE059D0F909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810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dirty="0">
                <a:solidFill>
                  <a:schemeClr val="tx1"/>
                </a:solidFill>
                <a:cs typeface="Arial" panose="020B0604020202020204" pitchFamily="34" charset="0"/>
                <a:sym typeface="Symbol" pitchFamily="18" charset="2"/>
              </a:rPr>
              <a:t>	</a:t>
            </a:r>
            <a:r>
              <a:rPr lang="en-US" altLang="en-US"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dirty="0">
                <a:solidFill>
                  <a:schemeClr val="tx1"/>
                </a:solidFill>
                <a:cs typeface="Arial" panose="020B0604020202020204" pitchFamily="34" charset="0"/>
                <a:sym typeface="Symbol" pitchFamily="18" charset="2"/>
              </a:rPr>
              <a:t>	Lower level of Reference Standard and used for calibration of lower level calibration requirements measuring devices.</a:t>
            </a:r>
          </a:p>
          <a:p>
            <a:pPr algn="l" eaLnBrk="1" hangingPunct="1">
              <a:lnSpc>
                <a:spcPct val="90000"/>
              </a:lnSpc>
              <a:spcBef>
                <a:spcPct val="20000"/>
              </a:spcBef>
              <a:buFont typeface="Arial" pitchFamily="34" charset="0"/>
              <a:buNone/>
              <a:defRPr/>
            </a:pPr>
            <a:endParaRPr lang="en-US" altLang="en-US"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dirty="0">
                <a:solidFill>
                  <a:schemeClr val="tx1"/>
                </a:solidFill>
                <a:cs typeface="Arial" panose="020B0604020202020204" pitchFamily="34" charset="0"/>
                <a:sym typeface="Symbol" pitchFamily="18" charset="2"/>
              </a:rPr>
              <a:t>	Lower level of Reference Standard and used for calibration of lower level calibration requirements measuring devices. Should be compared to Master Standard or Reference Standard on regular basis; used for daily checks comparisons of the calibrated devices.</a:t>
            </a:r>
          </a:p>
        </p:txBody>
      </p:sp>
      <p:sp>
        <p:nvSpPr>
          <p:cNvPr id="4" name="Title 3">
            <a:extLst>
              <a:ext uri="{FF2B5EF4-FFF2-40B4-BE49-F238E27FC236}">
                <a16:creationId xmlns:a16="http://schemas.microsoft.com/office/drawing/2014/main" id="{C5DA4547-11D8-4F77-AEC3-9295B12EF4AA}"/>
              </a:ext>
            </a:extLst>
          </p:cNvPr>
          <p:cNvSpPr>
            <a:spLocks noGrp="1"/>
          </p:cNvSpPr>
          <p:nvPr>
            <p:ph type="title"/>
          </p:nvPr>
        </p:nvSpPr>
        <p:spPr/>
        <p:txBody>
          <a:bodyPr/>
          <a:lstStyle/>
          <a:p>
            <a:r>
              <a:rPr lang="en-US" sz="3600" dirty="0"/>
              <a:t>Meter Testing Traceability - Standards</a:t>
            </a:r>
          </a:p>
        </p:txBody>
      </p:sp>
      <p:sp>
        <p:nvSpPr>
          <p:cNvPr id="2" name="Footer Placeholder 1">
            <a:extLst>
              <a:ext uri="{FF2B5EF4-FFF2-40B4-BE49-F238E27FC236}">
                <a16:creationId xmlns:a16="http://schemas.microsoft.com/office/drawing/2014/main" id="{69470E6F-B422-404F-843D-FC9CC4D09F0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B8D9A50-1840-4EA9-86FE-151B799F0082}"/>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54816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a:cs typeface="Arial" charset="0"/>
              </a:rPr>
              <a:t>Primary Requirement: Traceable to NIST Standards</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Meter Test Boards, Field Test Kits calibrated to a known master standard maintained at Meter Shop.</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Some periodicity such as monthly or quarterly</a:t>
            </a:r>
          </a:p>
          <a:p>
            <a:pPr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Reference or Master standard calibrated by outside vendor traceable to NIST or directly by NIST.</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Usually annually</a:t>
            </a:r>
          </a:p>
          <a:p>
            <a:pPr lvl="1" algn="l" eaLnBrk="1" hangingPunct="1">
              <a:lnSpc>
                <a:spcPct val="70000"/>
              </a:lnSpc>
            </a:pPr>
            <a:endParaRPr lang="en-US" altLang="en-US" sz="2200">
              <a:latin typeface="Times New Roman" pitchFamily="18" charset="0"/>
            </a:endParaRPr>
          </a:p>
          <a:p>
            <a:pPr algn="l" eaLnBrk="1" hangingPunct="1">
              <a:lnSpc>
                <a:spcPct val="70000"/>
              </a:lnSpc>
              <a:buFontTx/>
              <a:buChar char="•"/>
            </a:pPr>
            <a:endParaRPr lang="en-US" altLang="en-US" sz="2200">
              <a:latin typeface="Times New Roman" pitchFamily="18" charset="0"/>
            </a:endParaRPr>
          </a:p>
          <a:p>
            <a:pPr algn="l" eaLnBrk="1" hangingPunct="1">
              <a:lnSpc>
                <a:spcPct val="70000"/>
              </a:lnSpc>
            </a:pPr>
            <a:r>
              <a:rPr lang="en-US" altLang="en-US" sz="2800">
                <a:latin typeface="Times New Roman" pitchFamily="18" charset="0"/>
              </a:rPr>
              <a:t>    </a:t>
            </a:r>
          </a:p>
          <a:p>
            <a:pPr algn="l" eaLnBrk="1" hangingPunct="1">
              <a:lnSpc>
                <a:spcPct val="70000"/>
              </a:lnSpc>
            </a:pPr>
            <a:endParaRPr lang="en-US" altLang="en-US" sz="2800">
              <a:latin typeface="Times New Roman" pitchFamily="18" charset="0"/>
            </a:endParaRPr>
          </a:p>
          <a:p>
            <a:pPr algn="l" eaLnBrk="1" hangingPunct="1">
              <a:lnSpc>
                <a:spcPct val="70000"/>
              </a:lnSpc>
            </a:pPr>
            <a:endParaRPr lang="ru-RU" altLang="en-US" sz="2800">
              <a:latin typeface="Times New Roman" pitchFamily="18" charset="0"/>
            </a:endParaRPr>
          </a:p>
        </p:txBody>
      </p:sp>
      <p:sp>
        <p:nvSpPr>
          <p:cNvPr id="4" name="Title 3">
            <a:extLst>
              <a:ext uri="{FF2B5EF4-FFF2-40B4-BE49-F238E27FC236}">
                <a16:creationId xmlns:a16="http://schemas.microsoft.com/office/drawing/2014/main" id="{A19D5F1D-39F4-46D4-8678-FB6898E7CC9C}"/>
              </a:ext>
            </a:extLst>
          </p:cNvPr>
          <p:cNvSpPr>
            <a:spLocks noGrp="1"/>
          </p:cNvSpPr>
          <p:nvPr>
            <p:ph type="title"/>
          </p:nvPr>
        </p:nvSpPr>
        <p:spPr/>
        <p:txBody>
          <a:bodyPr/>
          <a:lstStyle/>
          <a:p>
            <a:r>
              <a:rPr lang="en-US" dirty="0"/>
              <a:t>Test Equipment Calibration</a:t>
            </a:r>
          </a:p>
        </p:txBody>
      </p:sp>
      <p:sp>
        <p:nvSpPr>
          <p:cNvPr id="2" name="Footer Placeholder 1">
            <a:extLst>
              <a:ext uri="{FF2B5EF4-FFF2-40B4-BE49-F238E27FC236}">
                <a16:creationId xmlns:a16="http://schemas.microsoft.com/office/drawing/2014/main" id="{6DBE3413-2FA4-4781-A04D-A9F7D0DCD37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74CC28-7EEC-4265-B7E8-824D0A78FBD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8" indent="-227013" eaLnBrk="1" hangingPunct="1"/>
            <a:r>
              <a:rPr lang="en-US" altLang="en-US" sz="2200" dirty="0">
                <a:latin typeface="Arial" charset="0"/>
                <a:cs typeface="Arial" charset="0"/>
              </a:rPr>
              <a:t>AMI programs help to update and overhaul meter record systems.</a:t>
            </a:r>
          </a:p>
          <a:p>
            <a:pPr marL="344488" indent="-227013" eaLnBrk="1" hangingPunct="1"/>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EE27BD2-261C-47E2-98D1-41783C1348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3C51B0-F00A-4200-B6E1-7FD237BB3477}"/>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a:cs typeface="Arial" charset="0"/>
              </a:rPr>
              <a:t>  Test data should be tracked throughout meter life</a:t>
            </a:r>
          </a:p>
          <a:p>
            <a:pPr lvl="1" algn="l" eaLnBrk="1" hangingPunct="1">
              <a:buFont typeface="Times New Roman" pitchFamily="18" charset="0"/>
              <a:buChar char="–"/>
            </a:pPr>
            <a:r>
              <a:rPr lang="en-US" altLang="en-US" sz="2000">
                <a:cs typeface="Arial" charset="0"/>
              </a:rPr>
              <a:t> Certification testing, first article, acceptance testing, in-service (field &amp; shop), retirement</a:t>
            </a:r>
          </a:p>
          <a:p>
            <a:pPr algn="l" eaLnBrk="1" hangingPunct="1">
              <a:buFontTx/>
              <a:buChar char="•"/>
            </a:pPr>
            <a:r>
              <a:rPr lang="en-US" altLang="en-US" sz="2000">
                <a:cs typeface="Arial" charset="0"/>
              </a:rPr>
              <a:t>Meter test data should be linked to meter record data such as meter form, amps, voltage, display type, etc.  </a:t>
            </a:r>
          </a:p>
          <a:p>
            <a:pPr algn="l" eaLnBrk="1" hangingPunct="1">
              <a:buFontTx/>
              <a:buChar char="•"/>
            </a:pPr>
            <a:r>
              <a:rPr lang="en-US" altLang="en-US" sz="2000">
                <a:cs typeface="Arial" charset="0"/>
              </a:rPr>
              <a:t>Best time to start to develop the                                                              program is before the meters are being </a:t>
            </a:r>
            <a:br>
              <a:rPr lang="en-US" altLang="en-US" sz="2000">
                <a:cs typeface="Arial" charset="0"/>
              </a:rPr>
            </a:br>
            <a:r>
              <a:rPr lang="en-US" altLang="en-US" sz="2000">
                <a:cs typeface="Arial" charset="0"/>
              </a:rPr>
              <a:t>installed.  </a:t>
            </a:r>
          </a:p>
          <a:p>
            <a:pPr algn="l" eaLnBrk="1" hangingPunct="1">
              <a:buFontTx/>
              <a:buChar char="•"/>
            </a:pPr>
            <a:r>
              <a:rPr lang="en-US" altLang="en-US" sz="2000">
                <a:cs typeface="Arial" charset="0"/>
              </a:rPr>
              <a:t>Accuracy test data is usually collected</a:t>
            </a:r>
            <a:br>
              <a:rPr lang="en-US" altLang="en-US" sz="2000">
                <a:cs typeface="Arial" charset="0"/>
              </a:rPr>
            </a:br>
            <a:r>
              <a:rPr lang="en-US" altLang="en-US" sz="2000">
                <a:cs typeface="Arial" charset="0"/>
              </a:rPr>
              <a:t>automatically as new meters are tested </a:t>
            </a:r>
            <a:br>
              <a:rPr lang="en-US" altLang="en-US" sz="2000">
                <a:cs typeface="Arial" charset="0"/>
              </a:rPr>
            </a:br>
            <a:r>
              <a:rPr lang="en-US" altLang="en-US" sz="200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23D02E8-376C-4585-98EC-0B53E3B8E9FF}"/>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B72E953F-0DCF-42C1-8417-E1DBA25BCB4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35BFF-EEEB-46FA-B3C4-A9724C5D1A4D}"/>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a:cs typeface="Arial" charset="0"/>
              </a:rPr>
              <a:t>Need to consider tracking non-accuracy functional testing (meter software configuration, service disconnect testing, voltage, etc.)</a:t>
            </a:r>
          </a:p>
          <a:p>
            <a:pPr algn="l" eaLnBrk="1" hangingPunct="1"/>
            <a:endParaRPr lang="en-US" altLang="en-US" sz="2000">
              <a:cs typeface="Arial" charset="0"/>
            </a:endParaRPr>
          </a:p>
          <a:p>
            <a:pPr algn="l" eaLnBrk="1" hangingPunct="1">
              <a:buFontTx/>
              <a:buChar char="•"/>
            </a:pPr>
            <a:r>
              <a:rPr lang="en-US" altLang="en-US" sz="2000">
                <a:cs typeface="Arial" charset="0"/>
              </a:rPr>
              <a:t>Use installation reports to determine if there is any initial concerns about the meters being installed. </a:t>
            </a:r>
          </a:p>
          <a:p>
            <a:pPr algn="l" eaLnBrk="1" hangingPunct="1">
              <a:buFontTx/>
              <a:buChar char="•"/>
            </a:pPr>
            <a:endParaRPr lang="en-US" altLang="en-US" sz="2000">
              <a:cs typeface="Arial" charset="0"/>
            </a:endParaRPr>
          </a:p>
          <a:p>
            <a:pPr algn="l" eaLnBrk="1" hangingPunct="1">
              <a:buFontTx/>
              <a:buChar char="•"/>
            </a:pPr>
            <a:r>
              <a:rPr lang="en-US" altLang="en-US" sz="2000">
                <a:cs typeface="Arial" charset="0"/>
              </a:rPr>
              <a:t>Typical reports that should be available:</a:t>
            </a:r>
          </a:p>
          <a:p>
            <a:pPr lvl="1" algn="l" eaLnBrk="1" hangingPunct="1">
              <a:buFontTx/>
              <a:buChar char="•"/>
            </a:pPr>
            <a:r>
              <a:rPr lang="en-US" altLang="en-US" sz="2000">
                <a:cs typeface="Arial" charset="0"/>
              </a:rPr>
              <a:t>  Failed Meter Report, Project to Date </a:t>
            </a:r>
          </a:p>
          <a:p>
            <a:pPr lvl="1" algn="l" eaLnBrk="1" hangingPunct="1">
              <a:buFontTx/>
              <a:buChar char="•"/>
            </a:pPr>
            <a:r>
              <a:rPr lang="en-US" altLang="en-US" sz="2000">
                <a:cs typeface="Arial" charset="0"/>
              </a:rPr>
              <a:t>  Electric Meters on Network Report </a:t>
            </a:r>
            <a:endParaRPr lang="ru-RU" altLang="en-US" sz="200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E5371B6-0957-4294-A8C4-FCB4A1156ED3}"/>
              </a:ext>
            </a:extLst>
          </p:cNvPr>
          <p:cNvSpPr>
            <a:spLocks noGrp="1"/>
          </p:cNvSpPr>
          <p:nvPr>
            <p:ph type="title"/>
          </p:nvPr>
        </p:nvSpPr>
        <p:spPr/>
        <p:txBody>
          <a:bodyPr/>
          <a:lstStyle/>
          <a:p>
            <a:r>
              <a:rPr lang="en-US" dirty="0"/>
              <a:t>Meter Test Data Tracking</a:t>
            </a:r>
          </a:p>
        </p:txBody>
      </p:sp>
      <p:sp>
        <p:nvSpPr>
          <p:cNvPr id="2" name="Footer Placeholder 1">
            <a:extLst>
              <a:ext uri="{FF2B5EF4-FFF2-40B4-BE49-F238E27FC236}">
                <a16:creationId xmlns:a16="http://schemas.microsoft.com/office/drawing/2014/main" id="{9D25D4B5-C208-4EA9-8A42-3E811C98F0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01BE84-8FC8-40D5-897D-778FEB640AEA}"/>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762000" y="1676400"/>
            <a:ext cx="5410200" cy="412112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F7F62A-A69A-410F-A930-F814345EA717}"/>
              </a:ext>
            </a:extLst>
          </p:cNvPr>
          <p:cNvSpPr>
            <a:spLocks noGrp="1"/>
          </p:cNvSpPr>
          <p:nvPr>
            <p:ph type="title"/>
          </p:nvPr>
        </p:nvSpPr>
        <p:spPr/>
        <p:txBody>
          <a:bodyPr/>
          <a:lstStyle/>
          <a:p>
            <a:r>
              <a:rPr lang="en-US" sz="4000" dirty="0"/>
              <a:t>Meter test Data Tracking System</a:t>
            </a:r>
          </a:p>
        </p:txBody>
      </p:sp>
      <p:sp>
        <p:nvSpPr>
          <p:cNvPr id="2" name="Footer Placeholder 1">
            <a:extLst>
              <a:ext uri="{FF2B5EF4-FFF2-40B4-BE49-F238E27FC236}">
                <a16:creationId xmlns:a16="http://schemas.microsoft.com/office/drawing/2014/main" id="{B2E10C84-7536-4316-AD46-3C012B85252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D5E852-F5A5-46DF-BFA2-20E0C8760488}"/>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a:latin typeface="Arial" charset="0"/>
                <a:cs typeface="Arial" charset="0"/>
              </a:rPr>
              <a:t>Why do we test?</a:t>
            </a:r>
          </a:p>
          <a:p>
            <a:pPr eaLnBrk="1" hangingPunct="1"/>
            <a:r>
              <a:rPr lang="en-US" altLang="en-US" sz="2800">
                <a:latin typeface="Arial" charset="0"/>
                <a:cs typeface="Arial" charset="0"/>
              </a:rPr>
              <a:t>How do we test?</a:t>
            </a:r>
          </a:p>
          <a:p>
            <a:pPr eaLnBrk="1" hangingPunct="1"/>
            <a:r>
              <a:rPr lang="en-US" altLang="en-US" sz="2800">
                <a:latin typeface="Arial" charset="0"/>
                <a:cs typeface="Arial" charset="0"/>
              </a:rPr>
              <a:t>What types of meter tests are there?</a:t>
            </a:r>
          </a:p>
          <a:p>
            <a:pPr eaLnBrk="1" hangingPunct="1"/>
            <a:r>
              <a:rPr lang="en-US" altLang="en-US" sz="2800">
                <a:latin typeface="Arial" charset="0"/>
                <a:cs typeface="Arial" charset="0"/>
              </a:rPr>
              <a:t>How do utility tests differ from customer request tests?</a:t>
            </a:r>
          </a:p>
          <a:p>
            <a:pPr eaLnBrk="1" hangingPunct="1"/>
            <a:r>
              <a:rPr lang="en-US" altLang="en-US" sz="2800">
                <a:latin typeface="Arial" charset="0"/>
                <a:cs typeface="Arial" charset="0"/>
              </a:rPr>
              <a:t>What is In-Service Testing?</a:t>
            </a:r>
          </a:p>
          <a:p>
            <a:pPr eaLnBrk="1" hangingPunct="1"/>
            <a:r>
              <a:rPr lang="en-US" altLang="en-US" sz="2800">
                <a:latin typeface="Arial" charset="0"/>
                <a:cs typeface="Arial" charset="0"/>
              </a:rPr>
              <a:t>How do we know meter tests are good?</a:t>
            </a:r>
          </a:p>
          <a:p>
            <a:pPr eaLnBrk="1" hangingPunct="1"/>
            <a:r>
              <a:rPr lang="en-US" altLang="en-US" sz="280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966C6FA2-82FA-4BB6-9801-A1E38F1CDB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31A3A4B-93D5-4DA3-B4D1-C17D369E23E0}"/>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1018687" y="-171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altLang="en-US" dirty="0">
                <a:solidFill>
                  <a:schemeClr val="accent1"/>
                </a:solidFill>
                <a:latin typeface="+mj-lt"/>
                <a:cs typeface="Arial" panose="020B0604020202020204" pitchFamily="34" charset="0"/>
              </a:rPr>
              <a:t>Questions and Discussion</a:t>
            </a: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President</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215-228-0500</a:t>
            </a:r>
          </a:p>
          <a:p>
            <a:pPr algn="ctr" eaLnBrk="1" hangingPunct="1">
              <a:buFontTx/>
              <a:buNone/>
            </a:pP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kern="0" dirty="0">
                <a:solidFill>
                  <a:srgbClr val="CC3300"/>
                </a:solidFill>
                <a:latin typeface="Arial" panose="020B0604020202020204" pitchFamily="34" charset="0"/>
                <a:cs typeface="Arial" panose="020B0604020202020204" pitchFamily="34" charset="0"/>
                <a:hlinkClick r:id="rId3"/>
              </a:rPr>
              <a:t>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98889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D6280DA6-771A-4120-9F35-A30AC17030C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DC4A04-0319-4785-B73E-576CF1E14064}"/>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extLst>
      <p:ext uri="{BB962C8B-B14F-4D97-AF65-F5344CB8AC3E}">
        <p14:creationId xmlns:p14="http://schemas.microsoft.com/office/powerpoint/2010/main" val="13386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524000"/>
            <a:ext cx="7924800" cy="42288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Our regulatory commissions typically require us to test meters for accuracy.  Regulatory commissions typically take their lead from ANSI C12.1 American National Standard for electricity Metering.</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State regulatory commissions focus on accuracy because they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good business practice.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7" y="5109912"/>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22700" y="2159418"/>
            <a:ext cx="8077200" cy="285001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Any testing performed in the field</a:t>
            </a:r>
          </a:p>
          <a:p>
            <a:pPr marL="342900" indent="-342900" algn="l" eaLnBrk="1" hangingPunct="1">
              <a:lnSpc>
                <a:spcPct val="80000"/>
              </a:lnSpc>
              <a:buFont typeface="Arial" panose="020B0604020202020204" pitchFamily="34" charset="0"/>
              <a:buChar char="•"/>
            </a:pPr>
            <a:r>
              <a:rPr lang="en-US" altLang="en-US" sz="2000" dirty="0">
                <a:cs typeface="Arial" charset="0"/>
              </a:rPr>
              <a:t>Can be performed</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without removing the meter</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through the use of an adapter</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or by removing the meter and testing in a piece of field equipment or van mounted equipment with a meter socket for testing where the meter can be tested and returned to the customers socket in a minimum amount of time and without ever leaving the premises other than to return to the utility van.  </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4559" y="1230678"/>
            <a:ext cx="2650083" cy="1554250"/>
          </a:xfrm>
          <a:prstGeom prst="rect">
            <a:avLst/>
          </a:prstGeom>
        </p:spPr>
      </p:pic>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dirty="0"/>
              <a:t>Field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5105400" cy="47459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  This is a type of field testing.</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54" y="4019598"/>
            <a:ext cx="2000967" cy="19053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
        <p:nvSpPr>
          <p:cNvPr id="4" name="Title 3">
            <a:extLst>
              <a:ext uri="{FF2B5EF4-FFF2-40B4-BE49-F238E27FC236}">
                <a16:creationId xmlns:a16="http://schemas.microsoft.com/office/drawing/2014/main" id="{CA7291FE-F947-44C4-9E28-69DD077B610D}"/>
              </a:ext>
            </a:extLst>
          </p:cNvPr>
          <p:cNvSpPr>
            <a:spLocks noGrp="1"/>
          </p:cNvSpPr>
          <p:nvPr>
            <p:ph type="title"/>
          </p:nvPr>
        </p:nvSpPr>
        <p:spPr/>
        <p:txBody>
          <a:bodyPr/>
          <a:lstStyle/>
          <a:p>
            <a:r>
              <a:rPr lang="en-US" dirty="0"/>
              <a:t>Compliant Testing</a:t>
            </a:r>
          </a:p>
        </p:txBody>
      </p:sp>
      <p:sp>
        <p:nvSpPr>
          <p:cNvPr id="6" name="Footer Placeholder 5">
            <a:extLst>
              <a:ext uri="{FF2B5EF4-FFF2-40B4-BE49-F238E27FC236}">
                <a16:creationId xmlns:a16="http://schemas.microsoft.com/office/drawing/2014/main" id="{CD33ECE7-8DFC-42C0-AF2D-1E2F1B6B717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1D798C37-7BD5-401B-85E4-DD754C2AAD45}"/>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139351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latin typeface="+mj-lt"/>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r>
              <a:rPr lang="en-US" altLang="en-US" sz="2200" dirty="0">
                <a:latin typeface="Arial" charset="0"/>
                <a:cs typeface="Arial" charset="0"/>
              </a:rPr>
              <a:t>Return to Service Testing </a:t>
            </a:r>
          </a:p>
          <a:p>
            <a:pPr eaLnBrk="1" hangingPunct="1"/>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r>
              <a:rPr lang="en-US" altLang="en-US" sz="2200" dirty="0">
                <a:latin typeface="Arial" charset="0"/>
                <a:cs typeface="Arial" charset="0"/>
              </a:rPr>
              <a:t>Retirement tests </a:t>
            </a:r>
          </a:p>
          <a:p>
            <a:pPr eaLnBrk="1" hangingPunct="1"/>
            <a:r>
              <a:rPr lang="en-US" altLang="en-US" sz="2200" dirty="0">
                <a:latin typeface="Arial" charset="0"/>
                <a:cs typeface="Arial" charset="0"/>
              </a:rPr>
              <a:t>Testing of related metering equipment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
        <p:nvSpPr>
          <p:cNvPr id="3" name="Footer Placeholder 2">
            <a:extLst>
              <a:ext uri="{FF2B5EF4-FFF2-40B4-BE49-F238E27FC236}">
                <a16:creationId xmlns:a16="http://schemas.microsoft.com/office/drawing/2014/main" id="{DD09E05C-15AD-4B0F-8E0C-1A68789E2F7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CB03D7A-6002-40F1-A562-B3DEAC1355C3}"/>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60675"/>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5392A8-05B7-4845-8AEF-30350D2B9FAB}"/>
              </a:ext>
            </a:extLst>
          </p:cNvPr>
          <p:cNvSpPr>
            <a:spLocks noGrp="1"/>
          </p:cNvSpPr>
          <p:nvPr>
            <p:ph type="title"/>
          </p:nvPr>
        </p:nvSpPr>
        <p:spPr/>
        <p:txBody>
          <a:bodyPr/>
          <a:lstStyle/>
          <a:p>
            <a:r>
              <a:rPr lang="en-US" dirty="0"/>
              <a:t>New Meter Testing Programs</a:t>
            </a:r>
          </a:p>
        </p:txBody>
      </p:sp>
      <p:sp>
        <p:nvSpPr>
          <p:cNvPr id="4" name="Footer Placeholder 3">
            <a:extLst>
              <a:ext uri="{FF2B5EF4-FFF2-40B4-BE49-F238E27FC236}">
                <a16:creationId xmlns:a16="http://schemas.microsoft.com/office/drawing/2014/main" id="{7F5577B7-DE64-4044-97B5-59A22A02357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5CDAFB7-110D-4399-AD49-FDB8C00D174F}"/>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773113" y="1862138"/>
            <a:ext cx="4953000" cy="309623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C7F55B-AAEF-4850-B7C1-BA2FFEF5A5D7}"/>
              </a:ext>
            </a:extLst>
          </p:cNvPr>
          <p:cNvSpPr>
            <a:spLocks noGrp="1"/>
          </p:cNvSpPr>
          <p:nvPr>
            <p:ph type="title"/>
          </p:nvPr>
        </p:nvSpPr>
        <p:spPr/>
        <p:txBody>
          <a:bodyPr/>
          <a:lstStyle/>
          <a:p>
            <a:r>
              <a:rPr lang="en-US" dirty="0"/>
              <a:t>Return to Service Testing</a:t>
            </a:r>
          </a:p>
        </p:txBody>
      </p:sp>
      <p:sp>
        <p:nvSpPr>
          <p:cNvPr id="4" name="Footer Placeholder 3">
            <a:extLst>
              <a:ext uri="{FF2B5EF4-FFF2-40B4-BE49-F238E27FC236}">
                <a16:creationId xmlns:a16="http://schemas.microsoft.com/office/drawing/2014/main" id="{0311E14A-91F8-433D-8C88-D69F45FAE9F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0EDC82F-2ADE-404F-B981-5DA7B62F517F}"/>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38358C-219E-42C5-9E8F-2092E7BD3C4E}"/>
              </a:ext>
            </a:extLst>
          </p:cNvPr>
          <p:cNvSpPr>
            <a:spLocks noGrp="1"/>
          </p:cNvSpPr>
          <p:nvPr>
            <p:ph type="title"/>
          </p:nvPr>
        </p:nvSpPr>
        <p:spPr/>
        <p:txBody>
          <a:bodyPr/>
          <a:lstStyle/>
          <a:p>
            <a:r>
              <a:rPr lang="en-US" dirty="0"/>
              <a:t>In  Service Testing</a:t>
            </a:r>
          </a:p>
        </p:txBody>
      </p:sp>
      <p:sp>
        <p:nvSpPr>
          <p:cNvPr id="4" name="Footer Placeholder 3">
            <a:extLst>
              <a:ext uri="{FF2B5EF4-FFF2-40B4-BE49-F238E27FC236}">
                <a16:creationId xmlns:a16="http://schemas.microsoft.com/office/drawing/2014/main" id="{13C7C512-AC49-4799-8DDA-2FA059BE52D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1F1463A-D845-4F5C-9E17-84E640705F53}"/>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B2D9B30E-CC36-4174-8C85-A9E11DF884E2}"/>
</file>

<file path=customXml/itemProps2.xml><?xml version="1.0" encoding="utf-8"?>
<ds:datastoreItem xmlns:ds="http://schemas.openxmlformats.org/officeDocument/2006/customXml" ds:itemID="{15D1B9DD-EED9-4445-ACEF-9E2E228304E1}"/>
</file>

<file path=customXml/itemProps3.xml><?xml version="1.0" encoding="utf-8"?>
<ds:datastoreItem xmlns:ds="http://schemas.openxmlformats.org/officeDocument/2006/customXml" ds:itemID="{D8939ED4-649C-4838-9F0F-6B2E046A83CB}"/>
</file>

<file path=docProps/app.xml><?xml version="1.0" encoding="utf-8"?>
<Properties xmlns="http://schemas.openxmlformats.org/officeDocument/2006/extended-properties" xmlns:vt="http://schemas.openxmlformats.org/officeDocument/2006/docPropsVTypes">
  <Template>TESCO Template 2022</Template>
  <TotalTime>2954</TotalTime>
  <Words>1794</Words>
  <Application>Microsoft Office PowerPoint</Application>
  <PresentationFormat>On-screen Show (4:3)</PresentationFormat>
  <Paragraphs>255</Paragraphs>
  <Slides>27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6" baseType="lpstr">
      <vt:lpstr>Arial</vt:lpstr>
      <vt:lpstr>Calibri</vt:lpstr>
      <vt:lpstr>Times New Roman</vt:lpstr>
      <vt:lpstr>AvantGarde</vt:lpstr>
      <vt:lpstr>Wingdings</vt:lpstr>
      <vt:lpstr>Courier New</vt:lpstr>
      <vt:lpstr>TESCO Template</vt:lpstr>
      <vt:lpstr>Chart</vt:lpstr>
      <vt:lpstr>Clip</vt:lpstr>
      <vt:lpstr>Meter Testing 101</vt:lpstr>
      <vt:lpstr>Questions to Answer</vt:lpstr>
      <vt:lpstr>Why Do We Test?</vt:lpstr>
      <vt:lpstr>Field Testing</vt:lpstr>
      <vt:lpstr>Compliant Testing</vt:lpstr>
      <vt:lpstr>General Meter Testing Requirements</vt:lpstr>
      <vt:lpstr>New Meter Testing Programs</vt:lpstr>
      <vt:lpstr>Return to Service Testing</vt:lpstr>
      <vt:lpstr>In  Service Testing</vt:lpstr>
      <vt:lpstr>Test Plans for Meters</vt:lpstr>
      <vt:lpstr>Periodic Test Plans</vt:lpstr>
      <vt:lpstr>Statistical Test Plans: The Best Approach</vt:lpstr>
      <vt:lpstr>Why Use a Statistical Testing Plan</vt:lpstr>
      <vt:lpstr>Homogeneous Population(s)</vt:lpstr>
      <vt:lpstr>Testing of a Meter vs Testing a Site</vt:lpstr>
      <vt:lpstr>Meter Testing Traceability</vt:lpstr>
      <vt:lpstr>Meter Testing Traceability</vt:lpstr>
      <vt:lpstr>Meter Testing Traceability</vt:lpstr>
      <vt:lpstr>Meter Testing Traceability - Standards</vt:lpstr>
      <vt:lpstr>Meter Testing Traceability - Standards</vt:lpstr>
      <vt:lpstr>Test Equipment Calibration</vt:lpstr>
      <vt:lpstr>Tracking Meter Records</vt:lpstr>
      <vt:lpstr>Meter Test Data Tracking</vt:lpstr>
      <vt:lpstr>Meter Test Data Tracking</vt:lpstr>
      <vt:lpstr>Meter test Data Tracking System</vt:lpstr>
      <vt:lpstr>Questions to Answer</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91</cp:revision>
  <cp:lastPrinted>2004-05-03T19:12:21Z</cp:lastPrinted>
  <dcterms:created xsi:type="dcterms:W3CDTF">2004-03-09T01:40:14Z</dcterms:created>
  <dcterms:modified xsi:type="dcterms:W3CDTF">2022-06-10T22:20:36Z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