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handoutMasterIdLst>
    <p:handoutMasterId r:id="rId30"/>
  </p:handoutMasterIdLst>
  <p:sldIdLst>
    <p:sldId id="372" r:id="rId2"/>
    <p:sldId id="356" r:id="rId3"/>
    <p:sldId id="343" r:id="rId4"/>
    <p:sldId id="383" r:id="rId5"/>
    <p:sldId id="388" r:id="rId6"/>
    <p:sldId id="363" r:id="rId7"/>
    <p:sldId id="381" r:id="rId8"/>
    <p:sldId id="382" r:id="rId9"/>
    <p:sldId id="384" r:id="rId10"/>
    <p:sldId id="359" r:id="rId11"/>
    <p:sldId id="360" r:id="rId12"/>
    <p:sldId id="329" r:id="rId13"/>
    <p:sldId id="330" r:id="rId14"/>
    <p:sldId id="284" r:id="rId15"/>
    <p:sldId id="334" r:id="rId16"/>
    <p:sldId id="364" r:id="rId17"/>
    <p:sldId id="376" r:id="rId18"/>
    <p:sldId id="377" r:id="rId19"/>
    <p:sldId id="378" r:id="rId20"/>
    <p:sldId id="379" r:id="rId21"/>
    <p:sldId id="369" r:id="rId22"/>
    <p:sldId id="366" r:id="rId23"/>
    <p:sldId id="300" r:id="rId24"/>
    <p:sldId id="375" r:id="rId25"/>
    <p:sldId id="370" r:id="rId26"/>
    <p:sldId id="380" r:id="rId27"/>
    <p:sldId id="387" r:id="rId28"/>
  </p:sldIdLst>
  <p:sldSz cx="9144000" cy="6858000" type="screen4x3"/>
  <p:notesSz cx="6950075" cy="9236075"/>
  <p:embeddedFontLst>
    <p:embeddedFont>
      <p:font typeface="ＭＳ Ｐゴシック" panose="020B0600070205080204" pitchFamily="34" charset="-128"/>
      <p:regular r:id="rId31"/>
    </p:embeddedFont>
    <p:embeddedFont>
      <p:font typeface="Calibri" panose="020F0502020204030204" pitchFamily="34" charset="0"/>
      <p:regular r:id="rId32"/>
      <p:bold r:id="rId33"/>
      <p:italic r:id="rId34"/>
      <p:boldItalic r:id="rId35"/>
    </p:embeddedFont>
  </p:embeddedFontLst>
  <p:defaultTex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090" autoAdjust="0"/>
  </p:normalViewPr>
  <p:slideViewPr>
    <p:cSldViewPr>
      <p:cViewPr varScale="1">
        <p:scale>
          <a:sx n="117" d="100"/>
          <a:sy n="117" d="100"/>
        </p:scale>
        <p:origin x="-14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smtClean="0"/>
              <a:t>Click to edit Master text styles</a:t>
            </a:r>
          </a:p>
          <a:p>
            <a:pPr lvl="1"/>
            <a:r>
              <a:rPr lang="ru-RU" altLang="en-US" noProof="0" smtClean="0"/>
              <a:t>Second level</a:t>
            </a:r>
          </a:p>
          <a:p>
            <a:pPr lvl="2"/>
            <a:r>
              <a:rPr lang="ru-RU" altLang="en-US" noProof="0" smtClean="0"/>
              <a:t>Third level</a:t>
            </a:r>
          </a:p>
          <a:p>
            <a:pPr lvl="3"/>
            <a:r>
              <a:rPr lang="ru-RU" altLang="en-US" noProof="0" smtClean="0"/>
              <a:t>Fourth level</a:t>
            </a:r>
          </a:p>
          <a:p>
            <a:pPr lvl="4"/>
            <a:r>
              <a:rPr lang="ru-RU" altLang="en-US" noProof="0" smtClean="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smtClean="0"/>
          </a:p>
        </p:txBody>
      </p:sp>
      <p:sp>
        <p:nvSpPr>
          <p:cNvPr id="30723"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a:p>
        </p:txBody>
      </p:sp>
      <p:sp>
        <p:nvSpPr>
          <p:cNvPr id="30724" name="Rectangle 2"/>
          <p:cNvSpPr>
            <a:spLocks noGrp="1" noRot="1" noChangeAspect="1" noChangeArrowheads="1" noTextEdit="1"/>
          </p:cNvSpPr>
          <p:nvPr>
            <p:ph type="sldImg"/>
          </p:nvPr>
        </p:nvSpPr>
        <p:spPr>
          <a:xfrm>
            <a:off x="1165225" y="692150"/>
            <a:ext cx="4619625" cy="3463925"/>
          </a:xfrm>
          <a:ln/>
        </p:spPr>
      </p:sp>
      <p:sp>
        <p:nvSpPr>
          <p:cNvPr id="30725"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10</a:t>
            </a:fld>
            <a:endParaRPr lang="ru-RU" altLang="en-US" smtClean="0"/>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smtClean="0"/>
              <a:t>UMPIRE is a </a:t>
            </a:r>
          </a:p>
          <a:p>
            <a:pPr eaLnBrk="1" hangingPunct="1"/>
            <a:r>
              <a:rPr lang="en-US" altLang="en-US" smtClean="0"/>
              <a:t>Universal Meter Programming and Reading System</a:t>
            </a:r>
          </a:p>
          <a:p>
            <a:pPr eaLnBrk="1" hangingPunct="1"/>
            <a:endParaRPr lang="en-US" altLang="en-US" smtClean="0"/>
          </a:p>
          <a:p>
            <a:pPr eaLnBrk="1" hangingPunct="1"/>
            <a:r>
              <a:rPr lang="en-US" altLang="en-US" smtClean="0"/>
              <a:t>It reads all meters and recorders</a:t>
            </a:r>
          </a:p>
          <a:p>
            <a:pPr eaLnBrk="1" hangingPunct="1"/>
            <a:endParaRPr lang="en-US" altLang="en-US" smtClean="0"/>
          </a:p>
          <a:p>
            <a:pPr eaLnBrk="1" hangingPunct="1"/>
            <a:r>
              <a:rPr lang="en-US" altLang="en-US" smtClean="0"/>
              <a:t>It can control all manufactures software</a:t>
            </a:r>
          </a:p>
          <a:p>
            <a:pPr eaLnBrk="1" hangingPunct="1"/>
            <a:endParaRPr lang="en-US" altLang="en-US" smtClean="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1876C046-DE5C-4D15-A909-46DBDFDC3B04}" type="slidenum">
              <a:rPr lang="ru-RU" altLang="en-US" smtClean="0"/>
              <a:pPr algn="r" eaLnBrk="1" hangingPunct="1"/>
              <a:t>17</a:t>
            </a:fld>
            <a:endParaRPr lang="ru-RU" altLang="en-US" smtClean="0"/>
          </a:p>
        </p:txBody>
      </p:sp>
      <p:sp>
        <p:nvSpPr>
          <p:cNvPr id="32771" name="Slide Image Placeholder 1"/>
          <p:cNvSpPr>
            <a:spLocks noGrp="1" noRot="1" noChangeAspect="1" noTextEdit="1"/>
          </p:cNvSpPr>
          <p:nvPr>
            <p:ph type="sldImg"/>
          </p:nvPr>
        </p:nvSpPr>
        <p:spPr>
          <a:xfrm>
            <a:off x="1165225" y="692150"/>
            <a:ext cx="4619625" cy="3463925"/>
          </a:xfrm>
          <a:ln/>
        </p:spPr>
      </p:sp>
      <p:sp>
        <p:nvSpPr>
          <p:cNvPr id="32772"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smtClean="0"/>
          </a:p>
        </p:txBody>
      </p:sp>
      <p:sp>
        <p:nvSpPr>
          <p:cNvPr id="32773"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04E106D-397A-4959-A779-B10C8D510174}" type="slidenum">
              <a:rPr lang="en-US" altLang="en-US">
                <a:latin typeface="Calibri" pitchFamily="34" charset="0"/>
              </a:rPr>
              <a:pPr algn="r" eaLnBrk="1" hangingPunct="1">
                <a:spcBef>
                  <a:spcPct val="0"/>
                </a:spcBef>
              </a:pPr>
              <a:t>17</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BED28C5-FD4E-4E80-80B4-3CF5C27D0BFC}" type="slidenum">
              <a:rPr lang="ru-RU" altLang="en-US" smtClean="0"/>
              <a:pPr algn="r" eaLnBrk="1" hangingPunct="1"/>
              <a:t>18</a:t>
            </a:fld>
            <a:endParaRPr lang="ru-RU" altLang="en-US" smtClean="0"/>
          </a:p>
        </p:txBody>
      </p:sp>
      <p:sp>
        <p:nvSpPr>
          <p:cNvPr id="33795" name="Slide Image Placeholder 1"/>
          <p:cNvSpPr>
            <a:spLocks noGrp="1" noRot="1" noChangeAspect="1" noTextEdit="1"/>
          </p:cNvSpPr>
          <p:nvPr>
            <p:ph type="sldImg"/>
          </p:nvPr>
        </p:nvSpPr>
        <p:spPr>
          <a:xfrm>
            <a:off x="1165225" y="692150"/>
            <a:ext cx="4619625" cy="3463925"/>
          </a:xfrm>
          <a:ln/>
        </p:spPr>
      </p:sp>
      <p:sp>
        <p:nvSpPr>
          <p:cNvPr id="33796"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smtClean="0"/>
          </a:p>
        </p:txBody>
      </p:sp>
      <p:sp>
        <p:nvSpPr>
          <p:cNvPr id="33797"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6B48AC5-D8D7-43D4-86C7-49F6D3BC2403}" type="slidenum">
              <a:rPr lang="en-US" altLang="en-US">
                <a:latin typeface="Calibri" pitchFamily="34" charset="0"/>
              </a:rPr>
              <a:pPr algn="r" eaLnBrk="1" hangingPunct="1">
                <a:spcBef>
                  <a:spcPct val="0"/>
                </a:spcBef>
              </a:pPr>
              <a:t>18</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40043863-4AAE-440B-85DC-97D3F2FC9F30}" type="slidenum">
              <a:rPr lang="ru-RU" altLang="en-US" smtClean="0"/>
              <a:pPr algn="r" eaLnBrk="1" hangingPunct="1"/>
              <a:t>19</a:t>
            </a:fld>
            <a:endParaRPr lang="ru-RU" altLang="en-US" smtClean="0"/>
          </a:p>
        </p:txBody>
      </p:sp>
      <p:sp>
        <p:nvSpPr>
          <p:cNvPr id="34819" name="Slide Image Placeholder 1"/>
          <p:cNvSpPr>
            <a:spLocks noGrp="1" noRot="1" noChangeAspect="1" noTextEdit="1"/>
          </p:cNvSpPr>
          <p:nvPr>
            <p:ph type="sldImg"/>
          </p:nvPr>
        </p:nvSpPr>
        <p:spPr>
          <a:xfrm>
            <a:off x="1165225" y="692150"/>
            <a:ext cx="4619625" cy="3463925"/>
          </a:xfrm>
          <a:ln/>
        </p:spPr>
      </p:sp>
      <p:sp>
        <p:nvSpPr>
          <p:cNvPr id="34820"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smtClean="0"/>
          </a:p>
        </p:txBody>
      </p:sp>
      <p:sp>
        <p:nvSpPr>
          <p:cNvPr id="34821"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FCED2DF-7C86-4937-9786-A1774A6767CA}" type="slidenum">
              <a:rPr lang="en-US" altLang="en-US">
                <a:latin typeface="Calibri" pitchFamily="34" charset="0"/>
              </a:rPr>
              <a:pPr algn="r" eaLnBrk="1" hangingPunct="1">
                <a:spcBef>
                  <a:spcPct val="0"/>
                </a:spcBef>
              </a:pPr>
              <a:t>19</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E3E799F9-3727-4A1A-90B6-D217FA557E82}" type="slidenum">
              <a:rPr lang="ru-RU" altLang="en-US" smtClean="0"/>
              <a:pPr algn="r" eaLnBrk="1" hangingPunct="1"/>
              <a:t>20</a:t>
            </a:fld>
            <a:endParaRPr lang="ru-RU" altLang="en-US" smtClean="0"/>
          </a:p>
        </p:txBody>
      </p:sp>
      <p:sp>
        <p:nvSpPr>
          <p:cNvPr id="35843" name="Slide Image Placeholder 1"/>
          <p:cNvSpPr>
            <a:spLocks noGrp="1" noRot="1" noChangeAspect="1" noTextEdit="1"/>
          </p:cNvSpPr>
          <p:nvPr>
            <p:ph type="sldImg"/>
          </p:nvPr>
        </p:nvSpPr>
        <p:spPr>
          <a:xfrm>
            <a:off x="1165225" y="692150"/>
            <a:ext cx="4619625" cy="3463925"/>
          </a:xfrm>
          <a:ln/>
        </p:spPr>
      </p:sp>
      <p:sp>
        <p:nvSpPr>
          <p:cNvPr id="35844" name="Notes Placeholder 2"/>
          <p:cNvSpPr>
            <a:spLocks noGrp="1"/>
          </p:cNvSpPr>
          <p:nvPr>
            <p:ph type="body" idx="1"/>
          </p:nvPr>
        </p:nvSpPr>
        <p:spPr>
          <a:xfrm>
            <a:off x="695325" y="4387850"/>
            <a:ext cx="555942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lstStyle/>
          <a:p>
            <a:pPr eaLnBrk="1" hangingPunct="1">
              <a:spcBef>
                <a:spcPct val="0"/>
              </a:spcBef>
            </a:pPr>
            <a:endParaRPr lang="en-US" altLang="en-US" smtClean="0"/>
          </a:p>
        </p:txBody>
      </p:sp>
      <p:sp>
        <p:nvSpPr>
          <p:cNvPr id="35845"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B2E002-27A8-48F1-9611-EAAB8B3D6FF8}" type="slidenum">
              <a:rPr lang="en-US" altLang="en-US">
                <a:latin typeface="Calibri" pitchFamily="34" charset="0"/>
              </a:rPr>
              <a:pPr algn="r" eaLnBrk="1" hangingPunct="1">
                <a:spcBef>
                  <a:spcPct val="0"/>
                </a:spcBef>
              </a:pPr>
              <a:t>20</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pitchFamily="34" charset="0"/>
              </a:defRPr>
            </a:lvl1pPr>
            <a:lvl2pPr marL="742950" indent="-285750" algn="l" defTabSz="925513" eaLnBrk="0" hangingPunct="0">
              <a:defRPr sz="1200">
                <a:solidFill>
                  <a:schemeClr val="tx1"/>
                </a:solidFill>
                <a:latin typeface="Arial" pitchFamily="34" charset="0"/>
              </a:defRPr>
            </a:lvl2pPr>
            <a:lvl3pPr marL="1143000" indent="-228600" algn="l" defTabSz="925513" eaLnBrk="0" hangingPunct="0">
              <a:defRPr sz="1200">
                <a:solidFill>
                  <a:schemeClr val="tx1"/>
                </a:solidFill>
                <a:latin typeface="Arial" pitchFamily="34" charset="0"/>
              </a:defRPr>
            </a:lvl3pPr>
            <a:lvl4pPr marL="1600200" indent="-228600" algn="l" defTabSz="925513" eaLnBrk="0" hangingPunct="0">
              <a:defRPr sz="1200">
                <a:solidFill>
                  <a:schemeClr val="tx1"/>
                </a:solidFill>
                <a:latin typeface="Arial" pitchFamily="34" charset="0"/>
              </a:defRPr>
            </a:lvl4pPr>
            <a:lvl5pPr marL="2057400" indent="-228600" algn="l"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algn="r" eaLnBrk="1" hangingPunct="1"/>
            <a:fld id="{8049FD43-9CF3-4929-92ED-CAD31DCB0854}" type="slidenum">
              <a:rPr lang="ru-RU" altLang="en-US" smtClean="0"/>
              <a:pPr algn="r" eaLnBrk="1" hangingPunct="1"/>
              <a:t>27</a:t>
            </a:fld>
            <a:endParaRPr lang="ru-RU" altLang="en-US" smtClean="0"/>
          </a:p>
        </p:txBody>
      </p:sp>
      <p:sp>
        <p:nvSpPr>
          <p:cNvPr id="38915" name="Rectangle 2"/>
          <p:cNvSpPr>
            <a:spLocks noGrp="1" noRot="1" noChangeAspect="1" noChangeArrowheads="1" noTextEdit="1"/>
          </p:cNvSpPr>
          <p:nvPr>
            <p:ph type="sldImg"/>
          </p:nvPr>
        </p:nvSpPr>
        <p:spPr>
          <a:xfrm>
            <a:off x="1166813" y="692150"/>
            <a:ext cx="4618037" cy="3463925"/>
          </a:xfrm>
          <a:ln/>
        </p:spPr>
      </p:sp>
      <p:sp>
        <p:nvSpPr>
          <p:cNvPr id="38916" name="Rectangle 3"/>
          <p:cNvSpPr>
            <a:spLocks noGrp="1" noChangeArrowheads="1"/>
          </p:cNvSpPr>
          <p:nvPr>
            <p:ph type="body" idx="1"/>
          </p:nvPr>
        </p:nvSpPr>
        <p:spPr>
          <a:xfrm>
            <a:off x="695325" y="4387850"/>
            <a:ext cx="5559425" cy="4156075"/>
          </a:xfrm>
          <a:noFill/>
        </p:spPr>
        <p:txBody>
          <a:bodyPr/>
          <a:lstStyle/>
          <a:p>
            <a:pPr eaLnBrk="1" hangingPunct="1"/>
            <a:endParaRPr lang="en-US" alt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59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306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377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591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516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5028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513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690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4892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469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405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332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smtClean="0">
              <a:solidFill>
                <a:schemeClr val="tx1"/>
              </a:solidFill>
            </a:endParaRPr>
          </a:p>
        </p:txBody>
      </p:sp>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smtClean="0">
              <a:solidFill>
                <a:schemeClr val="tx1"/>
              </a:solidFill>
              <a:latin typeface="AvantGarde"/>
            </a:endParaRPr>
          </a:p>
        </p:txBody>
      </p:sp>
      <p:sp>
        <p:nvSpPr>
          <p:cNvPr id="1042" name="Rectangle 2"/>
          <p:cNvSpPr>
            <a:spLocks noChangeArrowheads="1"/>
          </p:cNvSpPr>
          <p:nvPr userDrawn="1"/>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smtClean="0"/>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05561" y="6076078"/>
            <a:ext cx="1219200" cy="6257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4.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emf"/><Relationship Id="rId4" Type="http://schemas.openxmlformats.org/officeDocument/2006/relationships/oleObject" Target="../embeddings/oleObject1.bin"/><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r>
              <a:rPr lang="en-US" altLang="en-US" sz="140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r" eaLnBrk="1" hangingPunct="1">
              <a:spcBef>
                <a:spcPct val="0"/>
              </a:spcBef>
            </a:pPr>
            <a:r>
              <a:rPr lang="en-US" altLang="en-US" sz="1400">
                <a:solidFill>
                  <a:schemeClr val="tx1"/>
                </a:solidFill>
              </a:rPr>
              <a:t>Slide </a:t>
            </a:r>
            <a:fld id="{B5746CF4-46DD-45AD-BFA5-BAC84EE7E736}" type="slidenum">
              <a:rPr lang="en-US" altLang="en-US" sz="1400">
                <a:solidFill>
                  <a:schemeClr val="tx1"/>
                </a:solidFill>
              </a:rPr>
              <a:pPr algn="r" eaLnBrk="1" hangingPunct="1">
                <a:spcBef>
                  <a:spcPct val="0"/>
                </a:spcBef>
              </a:pPr>
              <a:t>1</a:t>
            </a:fld>
            <a:endParaRPr lang="en-US" altLang="en-US" sz="140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0"/>
              </a:spcBef>
            </a:pPr>
            <a:endParaRPr lang="en-US" altLang="en-US">
              <a:solidFill>
                <a:schemeClr val="tx1"/>
              </a:solidFill>
            </a:endParaRPr>
          </a:p>
        </p:txBody>
      </p:sp>
      <p:sp>
        <p:nvSpPr>
          <p:cNvPr id="2054"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endParaRPr lang="en-US" altLang="en-US">
              <a:solidFill>
                <a:schemeClr val="tx1"/>
              </a:solidFill>
            </a:endParaRPr>
          </a:p>
        </p:txBody>
      </p:sp>
      <p:sp>
        <p:nvSpPr>
          <p:cNvPr id="2055" name="Text Box 4"/>
          <p:cNvSpPr txBox="1">
            <a:spLocks noChangeArrowheads="1"/>
          </p:cNvSpPr>
          <p:nvPr/>
        </p:nvSpPr>
        <p:spPr bwMode="auto">
          <a:xfrm>
            <a:off x="1576388" y="2084388"/>
            <a:ext cx="64008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50000"/>
              </a:spcBef>
            </a:pPr>
            <a:r>
              <a:rPr lang="en-US" altLang="en-US" sz="3500">
                <a:solidFill>
                  <a:srgbClr val="2F549D"/>
                </a:solidFill>
              </a:rPr>
              <a:t>Meter Testing 101</a:t>
            </a:r>
          </a:p>
        </p:txBody>
      </p:sp>
      <p:pic>
        <p:nvPicPr>
          <p:cNvPr id="2056"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28026"/>
            <a:ext cx="1905000" cy="94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3"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4915" y="1867501"/>
            <a:ext cx="1065598" cy="106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a:t>
            </a:r>
            <a:r>
              <a:rPr lang="en-US" altLang="en-US" sz="2400" dirty="0" smtClean="0">
                <a:solidFill>
                  <a:schemeClr val="bg1"/>
                </a:solidFill>
              </a:rPr>
              <a:t>, TESCO</a:t>
            </a:r>
            <a:endParaRPr lang="en-US" altLang="en-US" sz="2400" dirty="0">
              <a:solidFill>
                <a:schemeClr val="bg1"/>
              </a:solidFill>
            </a:endParaRP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North Carolina Electric Meter School</a:t>
            </a:r>
          </a:p>
          <a:p>
            <a:pPr algn="r" eaLnBrk="1" hangingPunct="1">
              <a:spcBef>
                <a:spcPct val="0"/>
              </a:spcBef>
              <a:spcAft>
                <a:spcPts val="0"/>
              </a:spcAft>
              <a:buFontTx/>
              <a:buNone/>
            </a:pPr>
            <a:r>
              <a:rPr lang="en-US" altLang="en-US" sz="1600" i="1" dirty="0" smtClean="0">
                <a:solidFill>
                  <a:schemeClr val="bg1"/>
                </a:solidFill>
              </a:rPr>
              <a:t>Single Phase</a:t>
            </a:r>
          </a:p>
          <a:p>
            <a:pPr algn="r" eaLnBrk="1" hangingPunct="1">
              <a:spcBef>
                <a:spcPct val="0"/>
              </a:spcBef>
              <a:spcAft>
                <a:spcPts val="0"/>
              </a:spcAft>
              <a:buFontTx/>
              <a:buNone/>
            </a:pPr>
            <a:r>
              <a:rPr lang="en-US" altLang="en-US" sz="1600" i="1" dirty="0" smtClean="0">
                <a:solidFill>
                  <a:schemeClr val="bg1"/>
                </a:solidFill>
              </a:rPr>
              <a:t>Tuesday, June 26, 2018 at 8:00 a.m.</a:t>
            </a:r>
            <a:endParaRPr lang="en-US" altLang="en-US" sz="1600"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457200"/>
            <a:ext cx="8153400" cy="685800"/>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eaLnBrk="1" hangingPunct="1"/>
            <a:r>
              <a:rPr lang="en-US" altLang="en-US" sz="3200" b="1" smtClean="0">
                <a:solidFill>
                  <a:schemeClr val="bg1"/>
                </a:solidFill>
                <a:latin typeface="Arial" charset="0"/>
              </a:rPr>
              <a:t>Test Plans for Meters</a:t>
            </a:r>
          </a:p>
        </p:txBody>
      </p:sp>
      <p:graphicFrame>
        <p:nvGraphicFramePr>
          <p:cNvPr id="10243" name="Object 3"/>
          <p:cNvGraphicFramePr>
            <a:graphicFrameLocks noGrp="1"/>
          </p:cNvGraphicFramePr>
          <p:nvPr>
            <p:ph type="chart" sz="half" idx="1"/>
          </p:nvPr>
        </p:nvGraphicFramePr>
        <p:xfrm>
          <a:off x="533400" y="1752600"/>
          <a:ext cx="3968750" cy="4075113"/>
        </p:xfrm>
        <a:graphic>
          <a:graphicData uri="http://schemas.openxmlformats.org/presentationml/2006/ole">
            <mc:AlternateContent xmlns:mc="http://schemas.openxmlformats.org/markup-compatibility/2006">
              <mc:Choice xmlns:v="urn:schemas-microsoft-com:vml" Requires="v">
                <p:oleObj spid="_x0000_s10297" name="Chart" r:id="rId4" imgW="3809933" imgH="4114800" progId="MSGraph.Chart.8">
                  <p:embed followColorScheme="full"/>
                </p:oleObj>
              </mc:Choice>
              <mc:Fallback>
                <p:oleObj name="Chart" r:id="rId4" imgW="3809933" imgH="41148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3968750"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2"/>
          </p:nvPr>
        </p:nvSpPr>
        <p:spPr bwMode="auto">
          <a:xfrm>
            <a:off x="609600" y="1676400"/>
            <a:ext cx="5943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eaLnBrk="1" hangingPunct="1">
              <a:buFont typeface="Times New Roman" pitchFamily="18" charset="0"/>
              <a:buNone/>
            </a:pPr>
            <a:r>
              <a:rPr lang="en-US" altLang="en-US" sz="2400" smtClean="0">
                <a:latin typeface="Arial" charset="0"/>
                <a:cs typeface="Arial" charset="0"/>
              </a:rPr>
              <a:t>Four test plan options available:</a:t>
            </a:r>
          </a:p>
          <a:p>
            <a:pPr eaLnBrk="1" hangingPunct="1">
              <a:buFont typeface="Times New Roman" pitchFamily="18" charset="0"/>
              <a:buNone/>
            </a:pPr>
            <a:r>
              <a:rPr lang="en-US" altLang="en-US" sz="2400" smtClean="0"/>
              <a:t> </a:t>
            </a:r>
          </a:p>
        </p:txBody>
      </p:sp>
      <p:graphicFrame>
        <p:nvGraphicFramePr>
          <p:cNvPr id="10245" name="Object 5"/>
          <p:cNvGraphicFramePr>
            <a:graphicFrameLocks/>
          </p:cNvGraphicFramePr>
          <p:nvPr/>
        </p:nvGraphicFramePr>
        <p:xfrm>
          <a:off x="3657600" y="4267200"/>
          <a:ext cx="1905000" cy="1516063"/>
        </p:xfrm>
        <a:graphic>
          <a:graphicData uri="http://schemas.openxmlformats.org/presentationml/2006/ole">
            <mc:AlternateContent xmlns:mc="http://schemas.openxmlformats.org/markup-compatibility/2006">
              <mc:Choice xmlns:v="urn:schemas-microsoft-com:vml" Requires="v">
                <p:oleObj spid="_x0000_s10298" name="Clip" r:id="rId6" imgW="4006850" imgH="3192463" progId="MS_ClipArt_Gallery.5">
                  <p:embed/>
                </p:oleObj>
              </mc:Choice>
              <mc:Fallback>
                <p:oleObj name="Clip" r:id="rId6" imgW="4006850" imgH="3192463" progId="MS_ClipArt_Gallery.5">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4267200"/>
                        <a:ext cx="1905000"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p:cNvGraphicFramePr>
          <p:nvPr/>
        </p:nvGraphicFramePr>
        <p:xfrm>
          <a:off x="5791200" y="1752600"/>
          <a:ext cx="1905000" cy="1905000"/>
        </p:xfrm>
        <a:graphic>
          <a:graphicData uri="http://schemas.openxmlformats.org/presentationml/2006/ole">
            <mc:AlternateContent xmlns:mc="http://schemas.openxmlformats.org/markup-compatibility/2006">
              <mc:Choice xmlns:v="urn:schemas-microsoft-com:vml" Requires="v">
                <p:oleObj spid="_x0000_s10299" name="Clip" r:id="rId8" imgW="4419600" imgH="4419600" progId="MS_ClipArt_Gallery.5">
                  <p:embed/>
                </p:oleObj>
              </mc:Choice>
              <mc:Fallback>
                <p:oleObj name="Clip" r:id="rId8" imgW="4419600" imgH="4419600" progId="MS_ClipArt_Gallery.5">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17526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Rectangle 7"/>
          <p:cNvSpPr>
            <a:spLocks noChangeArrowheads="1"/>
          </p:cNvSpPr>
          <p:nvPr/>
        </p:nvSpPr>
        <p:spPr bwMode="auto">
          <a:xfrm>
            <a:off x="914400" y="2438400"/>
            <a:ext cx="441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20000"/>
              </a:spcBef>
              <a:buFont typeface="Times New Roman" pitchFamily="18" charset="0"/>
              <a:buChar char="•"/>
            </a:pPr>
            <a:r>
              <a:rPr lang="en-US" altLang="en-US" sz="2400">
                <a:cs typeface="Arial" charset="0"/>
              </a:rPr>
              <a:t>Periodic</a:t>
            </a:r>
          </a:p>
          <a:p>
            <a:pPr algn="l" eaLnBrk="1" hangingPunct="1">
              <a:spcBef>
                <a:spcPct val="20000"/>
              </a:spcBef>
              <a:buFont typeface="Times New Roman" pitchFamily="18" charset="0"/>
              <a:buChar char="•"/>
            </a:pPr>
            <a:r>
              <a:rPr lang="en-US" altLang="en-US" sz="2400">
                <a:cs typeface="Arial" charset="0"/>
              </a:rPr>
              <a:t>Statistical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153400" cy="1066800"/>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smtClean="0">
                <a:solidFill>
                  <a:schemeClr val="bg1"/>
                </a:solidFill>
                <a:latin typeface="Arial" charset="0"/>
              </a:rPr>
              <a:t>Periodic Test Plans</a:t>
            </a:r>
          </a:p>
        </p:txBody>
      </p:sp>
      <p:sp>
        <p:nvSpPr>
          <p:cNvPr id="11267" name="Rectangle 3"/>
          <p:cNvSpPr>
            <a:spLocks noGrp="1" noChangeArrowheads="1"/>
          </p:cNvSpPr>
          <p:nvPr>
            <p:ph type="body" idx="1"/>
          </p:nvPr>
        </p:nvSpPr>
        <p:spPr bwMode="auto">
          <a:xfrm>
            <a:off x="457200" y="1600200"/>
            <a:ext cx="8229600" cy="312737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sz="2200" smtClean="0">
                <a:latin typeface="Arial" charset="0"/>
                <a:cs typeface="Arial" charset="0"/>
              </a:rPr>
              <a:t>Periodic</a:t>
            </a:r>
          </a:p>
          <a:p>
            <a:pPr lvl="1" eaLnBrk="1" hangingPunct="1">
              <a:lnSpc>
                <a:spcPct val="90000"/>
              </a:lnSpc>
            </a:pPr>
            <a:r>
              <a:rPr lang="en-US" altLang="en-US" sz="2200" smtClean="0">
                <a:latin typeface="Arial" charset="0"/>
                <a:cs typeface="Arial" charset="0"/>
              </a:rPr>
              <a:t>Varies by State</a:t>
            </a:r>
          </a:p>
          <a:p>
            <a:pPr lvl="1" eaLnBrk="1" hangingPunct="1">
              <a:lnSpc>
                <a:spcPct val="90000"/>
              </a:lnSpc>
            </a:pPr>
            <a:r>
              <a:rPr lang="en-US" altLang="en-US" sz="2200" smtClean="0">
                <a:latin typeface="Arial" charset="0"/>
                <a:cs typeface="Arial" charset="0"/>
              </a:rPr>
              <a:t>Example provided by ANSI C12.1:</a:t>
            </a:r>
          </a:p>
          <a:p>
            <a:pPr lvl="2" eaLnBrk="1" hangingPunct="1">
              <a:lnSpc>
                <a:spcPct val="90000"/>
              </a:lnSpc>
            </a:pPr>
            <a:r>
              <a:rPr lang="en-US" altLang="en-US" sz="2200" smtClean="0">
                <a:latin typeface="Arial" charset="0"/>
                <a:cs typeface="Arial" charset="0"/>
              </a:rPr>
              <a:t>Each Electro Mechanical meter is tested once every 8 years</a:t>
            </a:r>
          </a:p>
          <a:p>
            <a:pPr lvl="2" eaLnBrk="1" hangingPunct="1">
              <a:lnSpc>
                <a:spcPct val="90000"/>
              </a:lnSpc>
            </a:pPr>
            <a:r>
              <a:rPr lang="en-US" altLang="en-US" sz="2200" smtClean="0">
                <a:latin typeface="Arial" charset="0"/>
                <a:cs typeface="Arial" charset="0"/>
              </a:rPr>
              <a:t>All other Meters are tested every 16 years</a:t>
            </a:r>
          </a:p>
          <a:p>
            <a:pPr lvl="2" eaLnBrk="1" hangingPunct="1">
              <a:lnSpc>
                <a:spcPct val="90000"/>
              </a:lnSpc>
            </a:pPr>
            <a:r>
              <a:rPr lang="en-US" altLang="en-US" sz="2200" smtClean="0">
                <a:latin typeface="Arial" charset="0"/>
                <a:cs typeface="Arial" charset="0"/>
              </a:rPr>
              <a:t>Appendix D provides details for other meters &amp; devices</a:t>
            </a:r>
          </a:p>
          <a:p>
            <a:pPr lvl="2" eaLnBrk="1" hangingPunct="1">
              <a:lnSpc>
                <a:spcPct val="90000"/>
              </a:lnSpc>
            </a:pPr>
            <a:r>
              <a:rPr lang="en-US" altLang="en-US" sz="2200" smtClean="0">
                <a:latin typeface="Arial" charset="0"/>
                <a:cs typeface="Arial" charset="0"/>
              </a:rPr>
              <a:t>No guidance for AMI meters</a:t>
            </a:r>
          </a:p>
          <a:p>
            <a:pPr lvl="1" eaLnBrk="1" hangingPunct="1">
              <a:lnSpc>
                <a:spcPct val="90000"/>
              </a:lnSpc>
            </a:pPr>
            <a:r>
              <a:rPr lang="en-US" altLang="en-US" sz="2200" smtClean="0">
                <a:latin typeface="Arial" charset="0"/>
                <a:cs typeface="Arial" charset="0"/>
              </a:rPr>
              <a:t>Generally, average of 12.5% of population tested per year</a:t>
            </a:r>
          </a:p>
        </p:txBody>
      </p:sp>
      <p:grpSp>
        <p:nvGrpSpPr>
          <p:cNvPr id="11268" name="Group 10"/>
          <p:cNvGrpSpPr>
            <a:grpSpLocks/>
          </p:cNvGrpSpPr>
          <p:nvPr/>
        </p:nvGrpSpPr>
        <p:grpSpPr bwMode="auto">
          <a:xfrm>
            <a:off x="2209800" y="4953000"/>
            <a:ext cx="2667000" cy="1371600"/>
            <a:chOff x="1152" y="3120"/>
            <a:chExt cx="1680" cy="864"/>
          </a:xfrm>
        </p:grpSpPr>
        <p:pic>
          <p:nvPicPr>
            <p:cNvPr id="11273" name="Picture 7" descr="Electromechanical_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3120"/>
              <a:ext cx="849"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8"/>
            <p:cNvSpPr txBox="1">
              <a:spLocks noChangeArrowheads="1"/>
            </p:cNvSpPr>
            <p:nvPr/>
          </p:nvSpPr>
          <p:spPr bwMode="auto">
            <a:xfrm>
              <a:off x="2064"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a:t>8 Years</a:t>
              </a:r>
            </a:p>
          </p:txBody>
        </p:sp>
      </p:grpSp>
      <p:grpSp>
        <p:nvGrpSpPr>
          <p:cNvPr id="11269" name="Group 11"/>
          <p:cNvGrpSpPr>
            <a:grpSpLocks/>
          </p:cNvGrpSpPr>
          <p:nvPr/>
        </p:nvGrpSpPr>
        <p:grpSpPr bwMode="auto">
          <a:xfrm>
            <a:off x="5105400" y="4876800"/>
            <a:ext cx="2971800" cy="1601788"/>
            <a:chOff x="3216" y="3072"/>
            <a:chExt cx="1872" cy="1009"/>
          </a:xfrm>
        </p:grpSpPr>
        <p:pic>
          <p:nvPicPr>
            <p:cNvPr id="11271" name="Picture 5" descr="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3072"/>
              <a:ext cx="1200"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9"/>
            <p:cNvSpPr txBox="1">
              <a:spLocks noChangeArrowheads="1"/>
            </p:cNvSpPr>
            <p:nvPr/>
          </p:nvSpPr>
          <p:spPr bwMode="auto">
            <a:xfrm>
              <a:off x="4320"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a:t>16 Years</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 y="381000"/>
            <a:ext cx="8153400" cy="94456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Statistical Test Plans </a:t>
            </a:r>
            <a:br>
              <a:rPr lang="en-US" altLang="en-US" sz="3200" b="1">
                <a:solidFill>
                  <a:schemeClr val="bg1"/>
                </a:solidFill>
              </a:rPr>
            </a:br>
            <a:r>
              <a:rPr lang="en-US" altLang="en-US" sz="2400" b="1" i="1">
                <a:solidFill>
                  <a:schemeClr val="bg1"/>
                </a:solidFill>
              </a:rPr>
              <a:t>The Best Approach</a:t>
            </a:r>
            <a:endParaRPr lang="ru-RU" altLang="en-US" sz="2400" b="1" i="1">
              <a:solidFill>
                <a:schemeClr val="bg1"/>
              </a:solidFill>
            </a:endParaRPr>
          </a:p>
        </p:txBody>
      </p:sp>
      <p:sp>
        <p:nvSpPr>
          <p:cNvPr id="12291"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2292" name="Rectangle 4"/>
          <p:cNvSpPr>
            <a:spLocks noChangeArrowheads="1"/>
          </p:cNvSpPr>
          <p:nvPr/>
        </p:nvSpPr>
        <p:spPr bwMode="auto">
          <a:xfrm>
            <a:off x="685800" y="1600200"/>
            <a:ext cx="7772400" cy="457200"/>
          </a:xfrm>
          <a:prstGeom prst="rect">
            <a:avLst/>
          </a:prstGeom>
          <a:solidFill>
            <a:srgbClr val="FFFF00"/>
          </a:solidFill>
          <a:ln w="9525">
            <a:solidFill>
              <a:srgbClr val="000000"/>
            </a:solidFill>
            <a:miter lim="800000"/>
            <a:headEnd/>
            <a:tailEnd/>
          </a:ln>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b="1">
                <a:latin typeface="Times New Roman" pitchFamily="18" charset="0"/>
              </a:rPr>
              <a:t>ANSI C12.1-2001 Code for Electricity Metering Guidance</a:t>
            </a:r>
            <a:endParaRPr lang="ru-RU" altLang="en-US" sz="2400" b="1">
              <a:latin typeface="Times New Roman" pitchFamily="18" charset="0"/>
            </a:endParaRPr>
          </a:p>
        </p:txBody>
      </p:sp>
      <p:sp>
        <p:nvSpPr>
          <p:cNvPr id="12293" name="Text Box 5"/>
          <p:cNvSpPr txBox="1">
            <a:spLocks noChangeArrowheads="1"/>
          </p:cNvSpPr>
          <p:nvPr/>
        </p:nvSpPr>
        <p:spPr bwMode="auto">
          <a:xfrm>
            <a:off x="381000" y="2193925"/>
            <a:ext cx="8382000" cy="37480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a:cs typeface="Arial" charset="0"/>
              </a:rPr>
              <a:t>Paragraph 5.1.4.3.3 Statistical sampling plan</a:t>
            </a:r>
          </a:p>
          <a:p>
            <a:pPr algn="l" eaLnBrk="1" hangingPunct="1"/>
            <a:endParaRPr lang="en-US" altLang="en-US">
              <a:cs typeface="Arial" charset="0"/>
            </a:endParaRPr>
          </a:p>
          <a:p>
            <a:pPr algn="l" eaLnBrk="1" hangingPunct="1"/>
            <a:r>
              <a:rPr lang="en-US" altLang="en-US">
                <a:cs typeface="Arial" charset="0"/>
              </a:rPr>
              <a:t>“The statistical sampling plan used shall conform to accepted principles of statistical sampling based on either variables or attributes methods.  Meters shall be divided into homogeneous groups, such as manufacturer and manufacturer’s type.  The groups may be further divided into subdivision within the manufacturer’s type by major design modifications.”</a:t>
            </a:r>
          </a:p>
          <a:p>
            <a:pPr algn="l" eaLnBrk="1" hangingPunct="1"/>
            <a:endParaRPr lang="en-US" altLang="en-US" b="1">
              <a:cs typeface="Arial" charset="0"/>
            </a:endParaRPr>
          </a:p>
          <a:p>
            <a:pPr algn="l" eaLnBrk="1" hangingPunct="1"/>
            <a:r>
              <a:rPr lang="en-US" altLang="en-US" b="1">
                <a:cs typeface="Arial" charset="0"/>
              </a:rPr>
              <a:t>NOTE</a:t>
            </a:r>
            <a:r>
              <a:rPr lang="en-US" altLang="en-US">
                <a:cs typeface="Arial" charset="0"/>
              </a:rPr>
              <a:t> - Examples of statistical sampling plans </a:t>
            </a:r>
            <a:br>
              <a:rPr lang="en-US" altLang="en-US">
                <a:cs typeface="Arial" charset="0"/>
              </a:rPr>
            </a:br>
            <a:r>
              <a:rPr lang="en-US" altLang="en-US">
                <a:cs typeface="Arial" charset="0"/>
              </a:rPr>
              <a:t>can be found in ANSI/ASQC Z1.9, the ANSI </a:t>
            </a:r>
            <a:br>
              <a:rPr lang="en-US" altLang="en-US">
                <a:cs typeface="Arial" charset="0"/>
              </a:rPr>
            </a:br>
            <a:r>
              <a:rPr lang="en-US" altLang="en-US">
                <a:cs typeface="Arial" charset="0"/>
              </a:rPr>
              <a:t>version of MIL-STD-414 and ANSI/ASQC Z1.4,</a:t>
            </a:r>
            <a:br>
              <a:rPr lang="en-US" altLang="en-US">
                <a:cs typeface="Arial" charset="0"/>
              </a:rPr>
            </a:br>
            <a:r>
              <a:rPr lang="en-US" altLang="en-US">
                <a:cs typeface="Arial" charset="0"/>
              </a:rPr>
              <a:t>the ANSI version of MIL-STD-105.</a:t>
            </a:r>
            <a:endParaRPr lang="ru-RU" altLang="en-US">
              <a:cs typeface="Arial" charset="0"/>
            </a:endParaRPr>
          </a:p>
        </p:txBody>
      </p:sp>
      <p:sp>
        <p:nvSpPr>
          <p:cNvPr id="12294" name="AutoShape 7"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a:p>
        </p:txBody>
      </p:sp>
      <p:sp>
        <p:nvSpPr>
          <p:cNvPr id="12295" name="AutoShape 9"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a:p>
        </p:txBody>
      </p:sp>
      <p:pic>
        <p:nvPicPr>
          <p:cNvPr id="12296" name="Picture 10" descr="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0" y="4124325"/>
            <a:ext cx="25311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26"/>
          <p:cNvSpPr txBox="1">
            <a:spLocks noChangeArrowheads="1"/>
          </p:cNvSpPr>
          <p:nvPr/>
        </p:nvSpPr>
        <p:spPr bwMode="auto">
          <a:xfrm>
            <a:off x="685800" y="563563"/>
            <a:ext cx="7696200" cy="5794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Why Use a Statistical Testing Plan?</a:t>
            </a:r>
            <a:endParaRPr lang="ru-RU" altLang="en-US" sz="3200" b="1">
              <a:solidFill>
                <a:schemeClr val="bg1"/>
              </a:solidFill>
            </a:endParaRPr>
          </a:p>
        </p:txBody>
      </p:sp>
      <p:sp>
        <p:nvSpPr>
          <p:cNvPr id="13315" name="Text Box 1027"/>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3316" name="Text Box 1028"/>
          <p:cNvSpPr txBox="1">
            <a:spLocks noChangeArrowheads="1"/>
          </p:cNvSpPr>
          <p:nvPr/>
        </p:nvSpPr>
        <p:spPr bwMode="auto">
          <a:xfrm>
            <a:off x="685800" y="1600200"/>
            <a:ext cx="7848600" cy="25304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buFontTx/>
              <a:buChar char="•"/>
            </a:pPr>
            <a:r>
              <a:rPr lang="en-US" altLang="en-US" sz="2200">
                <a:cs typeface="Arial" charset="0"/>
              </a:rPr>
              <a:t>Focuses testing on the proper meters</a:t>
            </a:r>
          </a:p>
          <a:p>
            <a:pPr algn="l" eaLnBrk="1" hangingPunct="1">
              <a:buFontTx/>
              <a:buChar char="•"/>
            </a:pPr>
            <a:r>
              <a:rPr lang="en-US" altLang="en-US" sz="2200">
                <a:cs typeface="Arial" charset="0"/>
              </a:rPr>
              <a:t>Minimizes number of meters to be tested; usually requires less than 30% of what a periodic testing plan requires</a:t>
            </a:r>
          </a:p>
          <a:p>
            <a:pPr algn="l" eaLnBrk="1" hangingPunct="1">
              <a:buFontTx/>
              <a:buChar char="•"/>
            </a:pPr>
            <a:r>
              <a:rPr lang="en-US" altLang="en-US" sz="2200">
                <a:cs typeface="Arial" charset="0"/>
              </a:rPr>
              <a:t>Provides data and analysis tools for use in </a:t>
            </a:r>
          </a:p>
          <a:p>
            <a:pPr algn="l" eaLnBrk="1" hangingPunct="1"/>
            <a:r>
              <a:rPr lang="en-US" altLang="en-US" sz="2200">
                <a:cs typeface="Arial" charset="0"/>
              </a:rPr>
              <a:t>   understanding what is happening with installed meters </a:t>
            </a:r>
          </a:p>
          <a:p>
            <a:pPr algn="l" eaLnBrk="1" hangingPunct="1"/>
            <a:r>
              <a:rPr lang="en-US" altLang="en-US" sz="2200">
                <a:cs typeface="Arial" charset="0"/>
              </a:rPr>
              <a:t>   or for use in the purchasing of new meters</a:t>
            </a:r>
            <a:endParaRPr lang="ru-RU" altLang="en-US" sz="2200">
              <a:cs typeface="Arial" charset="0"/>
            </a:endParaRPr>
          </a:p>
        </p:txBody>
      </p:sp>
      <p:sp>
        <p:nvSpPr>
          <p:cNvPr id="13317" name="AutoShape 1030"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a:p>
        </p:txBody>
      </p:sp>
      <p:pic>
        <p:nvPicPr>
          <p:cNvPr id="13318" name="Picture 1031" descr="why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343400"/>
            <a:ext cx="24384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533400"/>
            <a:ext cx="8229600" cy="5794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ru-RU" altLang="en-US" sz="3200" b="1">
                <a:solidFill>
                  <a:schemeClr val="bg1"/>
                </a:solidFill>
              </a:rPr>
              <a:t>Homogeneous Population(s)</a:t>
            </a:r>
          </a:p>
        </p:txBody>
      </p:sp>
      <p:sp>
        <p:nvSpPr>
          <p:cNvPr id="1433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4340" name="Text Box 4"/>
          <p:cNvSpPr txBox="1">
            <a:spLocks noChangeArrowheads="1"/>
          </p:cNvSpPr>
          <p:nvPr/>
        </p:nvSpPr>
        <p:spPr bwMode="auto">
          <a:xfrm>
            <a:off x="484188" y="1517650"/>
            <a:ext cx="8301037" cy="43926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70000"/>
              </a:lnSpc>
              <a:buFontTx/>
              <a:buChar char="•"/>
            </a:pPr>
            <a:r>
              <a:rPr lang="en-US" altLang="en-US" sz="2200" dirty="0">
                <a:latin typeface="Times New Roman" pitchFamily="18" charset="0"/>
              </a:rPr>
              <a:t>  </a:t>
            </a:r>
            <a:r>
              <a:rPr lang="en-US" altLang="en-US" sz="2200" dirty="0">
                <a:cs typeface="Arial" charset="0"/>
              </a:rPr>
              <a:t>The groups or populations being sampled and tested  </a:t>
            </a:r>
          </a:p>
          <a:p>
            <a:pPr algn="l" eaLnBrk="1" hangingPunct="1">
              <a:lnSpc>
                <a:spcPct val="70000"/>
              </a:lnSpc>
            </a:pPr>
            <a:r>
              <a:rPr lang="en-US" altLang="en-US" sz="2200" dirty="0">
                <a:cs typeface="Arial" charset="0"/>
              </a:rPr>
              <a:t>    are made up of the same or similar items, items </a:t>
            </a:r>
          </a:p>
          <a:p>
            <a:pPr algn="l" eaLnBrk="1" hangingPunct="1">
              <a:lnSpc>
                <a:spcPct val="70000"/>
              </a:lnSpc>
            </a:pPr>
            <a:r>
              <a:rPr lang="en-US" altLang="en-US" sz="2200" dirty="0">
                <a:cs typeface="Arial" charset="0"/>
              </a:rPr>
              <a:t>    which operate in the same way and were made in the</a:t>
            </a:r>
          </a:p>
          <a:p>
            <a:pPr algn="l" eaLnBrk="1" hangingPunct="1">
              <a:lnSpc>
                <a:spcPct val="70000"/>
              </a:lnSpc>
            </a:pPr>
            <a:r>
              <a:rPr lang="en-US" altLang="en-US" sz="2200" dirty="0">
                <a:cs typeface="Arial" charset="0"/>
              </a:rPr>
              <a:t>    same manner.</a:t>
            </a:r>
          </a:p>
          <a:p>
            <a:pPr algn="l" eaLnBrk="1" hangingPunct="1">
              <a:lnSpc>
                <a:spcPct val="70000"/>
              </a:lnSpc>
            </a:pPr>
            <a:endParaRPr lang="en-US" altLang="en-US" sz="2200" dirty="0">
              <a:cs typeface="Arial" charset="0"/>
            </a:endParaRPr>
          </a:p>
          <a:p>
            <a:pPr algn="l" eaLnBrk="1" hangingPunct="1">
              <a:lnSpc>
                <a:spcPct val="70000"/>
              </a:lnSpc>
              <a:buFontTx/>
              <a:buChar char="•"/>
            </a:pPr>
            <a:r>
              <a:rPr lang="en-US" altLang="en-US" sz="2200" dirty="0">
                <a:cs typeface="Arial" charset="0"/>
              </a:rPr>
              <a:t>  For electric meters, this has traditionally been </a:t>
            </a:r>
          </a:p>
          <a:p>
            <a:pPr algn="l" eaLnBrk="1" hangingPunct="1">
              <a:lnSpc>
                <a:spcPct val="70000"/>
              </a:lnSpc>
            </a:pPr>
            <a:r>
              <a:rPr lang="en-US" altLang="en-US" sz="2200" dirty="0">
                <a:cs typeface="Arial" charset="0"/>
              </a:rPr>
              <a:t>    interpreted as being meters of a specific meter</a:t>
            </a:r>
          </a:p>
          <a:p>
            <a:pPr algn="l" eaLnBrk="1" hangingPunct="1">
              <a:lnSpc>
                <a:spcPct val="70000"/>
              </a:lnSpc>
            </a:pPr>
            <a:r>
              <a:rPr lang="en-US" altLang="en-US" sz="2200" dirty="0">
                <a:cs typeface="Arial" charset="0"/>
              </a:rPr>
              <a:t>    type from a manufacturer (i.e. AB1, J5S, MX, etc.).</a:t>
            </a:r>
          </a:p>
          <a:p>
            <a:pPr algn="l" eaLnBrk="1" hangingPunct="1">
              <a:lnSpc>
                <a:spcPct val="70000"/>
              </a:lnSpc>
            </a:pPr>
            <a:endParaRPr lang="en-US" altLang="en-US" sz="2200" dirty="0">
              <a:cs typeface="Arial" charset="0"/>
            </a:endParaRPr>
          </a:p>
          <a:p>
            <a:pPr algn="l" eaLnBrk="1" hangingPunct="1">
              <a:lnSpc>
                <a:spcPct val="70000"/>
              </a:lnSpc>
              <a:buFontTx/>
              <a:buChar char="•"/>
            </a:pPr>
            <a:r>
              <a:rPr lang="en-US" altLang="en-US" sz="2200" dirty="0">
                <a:cs typeface="Arial" charset="0"/>
              </a:rPr>
              <a:t>  AMR &amp; AMI programs have helped to make the</a:t>
            </a:r>
          </a:p>
          <a:p>
            <a:pPr algn="l" eaLnBrk="1" hangingPunct="1">
              <a:lnSpc>
                <a:spcPct val="70000"/>
              </a:lnSpc>
            </a:pPr>
            <a:r>
              <a:rPr lang="en-US" altLang="en-US" sz="2200" dirty="0">
                <a:cs typeface="Arial" charset="0"/>
              </a:rPr>
              <a:t>   overall populations more homogenous.  This makes a</a:t>
            </a:r>
          </a:p>
          <a:p>
            <a:pPr algn="l" eaLnBrk="1" hangingPunct="1">
              <a:lnSpc>
                <a:spcPct val="70000"/>
              </a:lnSpc>
            </a:pPr>
            <a:r>
              <a:rPr lang="en-US" altLang="en-US" sz="2200" dirty="0">
                <a:cs typeface="Arial" charset="0"/>
              </a:rPr>
              <a:t>   utility with AMR &amp; AMI meters better prepared to</a:t>
            </a:r>
          </a:p>
          <a:p>
            <a:pPr algn="l" eaLnBrk="1" hangingPunct="1">
              <a:lnSpc>
                <a:spcPct val="70000"/>
              </a:lnSpc>
            </a:pPr>
            <a:r>
              <a:rPr lang="en-US" altLang="en-US" sz="2200" dirty="0">
                <a:cs typeface="Arial" charset="0"/>
              </a:rPr>
              <a:t>   take advantage of a statistical sampling plan.</a:t>
            </a:r>
            <a:endParaRPr lang="ru-RU" altLang="en-US" sz="2200" dirty="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752600" y="381000"/>
            <a:ext cx="5562600" cy="10779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Testing of a Meter vs Testing a Site</a:t>
            </a:r>
            <a:endParaRPr lang="ru-RU" altLang="en-US" sz="3200" b="1">
              <a:solidFill>
                <a:schemeClr val="bg1"/>
              </a:solidFill>
            </a:endParaRPr>
          </a:p>
        </p:txBody>
      </p:sp>
      <p:sp>
        <p:nvSpPr>
          <p:cNvPr id="1536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15364" name="Text Box 4"/>
          <p:cNvSpPr txBox="1">
            <a:spLocks noChangeArrowheads="1"/>
          </p:cNvSpPr>
          <p:nvPr/>
        </p:nvSpPr>
        <p:spPr bwMode="auto">
          <a:xfrm>
            <a:off x="762000" y="1676400"/>
            <a:ext cx="7924800" cy="19796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200" b="1" i="1">
                <a:solidFill>
                  <a:srgbClr val="0033CC"/>
                </a:solidFill>
                <a:cs typeface="Arial" charset="0"/>
              </a:rPr>
              <a:t>Test an installation and system and not just a meter!</a:t>
            </a:r>
            <a:r>
              <a:rPr lang="en-US" altLang="en-US" sz="2200">
                <a:cs typeface="Arial" charset="0"/>
              </a:rPr>
              <a:t> </a:t>
            </a:r>
          </a:p>
          <a:p>
            <a:pPr algn="l" eaLnBrk="1" hangingPunct="1"/>
            <a:r>
              <a:rPr lang="en-US" altLang="en-US" sz="2200">
                <a:cs typeface="Arial" charset="0"/>
              </a:rPr>
              <a:t>Test programs may need to involve testing and checking th</a:t>
            </a:r>
            <a:r>
              <a:rPr lang="en-US" altLang="en-US" sz="2200" i="1">
                <a:cs typeface="Arial" charset="0"/>
              </a:rPr>
              <a:t>e</a:t>
            </a:r>
            <a:r>
              <a:rPr lang="en-US" altLang="en-US" sz="2200">
                <a:cs typeface="Arial" charset="0"/>
              </a:rPr>
              <a:t> meter performance as well as checking and testing the installation. This more extensive test check list needs to be done especially for the higher revenue C&amp;I customers.</a:t>
            </a:r>
            <a:r>
              <a:rPr lang="en-US" altLang="en-US" sz="2800">
                <a:cs typeface="Arial" charset="0"/>
              </a:rPr>
              <a:t>  </a:t>
            </a:r>
            <a:endParaRPr lang="en-US" altLang="en-US" sz="2400">
              <a:cs typeface="Arial" charset="0"/>
            </a:endParaRPr>
          </a:p>
        </p:txBody>
      </p:sp>
      <p:pic>
        <p:nvPicPr>
          <p:cNvPr id="15365" name="Picture 6" descr="TESCO-equipment-prewired-meter-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32225"/>
            <a:ext cx="2743200" cy="235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factory_001"/>
          <p:cNvPicPr>
            <a:picLocks noChangeAspect="1" noChangeArrowheads="1"/>
          </p:cNvPicPr>
          <p:nvPr/>
        </p:nvPicPr>
        <p:blipFill>
          <a:blip r:embed="rId3">
            <a:extLst>
              <a:ext uri="{28A0092B-C50C-407E-A947-70E740481C1C}">
                <a14:useLocalDpi xmlns:a14="http://schemas.microsoft.com/office/drawing/2010/main" val="0"/>
              </a:ext>
            </a:extLst>
          </a:blip>
          <a:srcRect b="33940"/>
          <a:stretch>
            <a:fillRect/>
          </a:stretch>
        </p:blipFill>
        <p:spPr bwMode="auto">
          <a:xfrm>
            <a:off x="1447800" y="3717925"/>
            <a:ext cx="320040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smtClean="0">
                <a:solidFill>
                  <a:schemeClr val="bg1"/>
                </a:solidFill>
                <a:latin typeface="Arial" charset="0"/>
              </a:rPr>
              <a:t>Meter Testing Traceability</a:t>
            </a:r>
          </a:p>
        </p:txBody>
      </p:sp>
      <p:sp>
        <p:nvSpPr>
          <p:cNvPr id="17411" name="Rectangle 3"/>
          <p:cNvSpPr>
            <a:spLocks noGrp="1" noChangeArrowheads="1"/>
          </p:cNvSpPr>
          <p:nvPr>
            <p:ph type="body" idx="1"/>
          </p:nvPr>
        </p:nvSpPr>
        <p:spPr bwMode="auto">
          <a:xfrm>
            <a:off x="457200" y="1522413"/>
            <a:ext cx="8229600" cy="2895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60400" indent="-660400" eaLnBrk="1" hangingPunct="1"/>
            <a:r>
              <a:rPr lang="en-US" altLang="ja-JP" sz="2200" smtClean="0">
                <a:latin typeface="Arial" charset="0"/>
                <a:ea typeface="ＭＳ Ｐゴシック" pitchFamily="34" charset="-128"/>
              </a:rPr>
              <a:t>Test equipment to NIST standards </a:t>
            </a:r>
          </a:p>
          <a:p>
            <a:pPr marL="660400" indent="-660400" eaLnBrk="1" hangingPunct="1"/>
            <a:r>
              <a:rPr lang="en-US" altLang="en-US" sz="2200" smtClean="0">
                <a:latin typeface="Arial" charset="0"/>
                <a:cs typeface="Arial" charset="0"/>
              </a:rPr>
              <a:t>Tracking number of meters to be tested per State Commission requirements</a:t>
            </a:r>
          </a:p>
          <a:p>
            <a:pPr marL="660400" indent="-660400" eaLnBrk="1" hangingPunct="1"/>
            <a:r>
              <a:rPr lang="en-US" altLang="en-US" sz="2200" smtClean="0">
                <a:latin typeface="Arial" charset="0"/>
                <a:cs typeface="Arial" charset="0"/>
              </a:rPr>
              <a:t>Tracking meter test data </a:t>
            </a:r>
          </a:p>
          <a:p>
            <a:pPr marL="1409700" lvl="2" indent="-495300" eaLnBrk="1" hangingPunct="1"/>
            <a:r>
              <a:rPr lang="en-US" altLang="en-US" sz="2200" smtClean="0">
                <a:latin typeface="Arial" charset="0"/>
                <a:cs typeface="Arial" charset="0"/>
              </a:rPr>
              <a:t>Meter Records</a:t>
            </a:r>
          </a:p>
          <a:p>
            <a:pPr marL="1409700" lvl="2" indent="-495300" eaLnBrk="1" hangingPunct="1"/>
            <a:r>
              <a:rPr lang="en-US" altLang="en-US" sz="2200" smtClean="0">
                <a:latin typeface="Arial" charset="0"/>
                <a:cs typeface="Arial" charset="0"/>
              </a:rPr>
              <a:t>Meter Data Management</a:t>
            </a:r>
            <a:br>
              <a:rPr lang="en-US" altLang="en-US" sz="2200" smtClean="0">
                <a:latin typeface="Arial" charset="0"/>
                <a:cs typeface="Arial" charset="0"/>
              </a:rPr>
            </a:br>
            <a:r>
              <a:rPr lang="en-US" altLang="en-US" sz="2200" smtClean="0">
                <a:latin typeface="Arial" charset="0"/>
                <a:cs typeface="Arial" charset="0"/>
              </a:rPr>
              <a:t>System (MDMS)</a:t>
            </a:r>
          </a:p>
          <a:p>
            <a:pPr marL="1409700" lvl="2" indent="-495300" eaLnBrk="1" hangingPunct="1"/>
            <a:endParaRPr lang="en-US" altLang="en-US" sz="2200" smtClean="0"/>
          </a:p>
        </p:txBody>
      </p:sp>
      <p:pic>
        <p:nvPicPr>
          <p:cNvPr id="17412" name="Picture 7"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850" y="2905125"/>
            <a:ext cx="397986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457200" y="1600200"/>
            <a:ext cx="8229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200" i="1">
                <a:solidFill>
                  <a:schemeClr val="tx1"/>
                </a:solidFill>
                <a:cs typeface="Arial" charset="0"/>
                <a:sym typeface="Symbol" pitchFamily="18" charset="2"/>
              </a:rPr>
              <a:t>Traceability is defined as ability to link the results of the calibration and measurement to related standard and/or reference (preferably national or international standard) through an unbroken chain of comparisons.</a:t>
            </a:r>
          </a:p>
          <a:p>
            <a:pPr algn="l" eaLnBrk="1" hangingPunct="1">
              <a:lnSpc>
                <a:spcPct val="90000"/>
              </a:lnSpc>
              <a:spcBef>
                <a:spcPct val="20000"/>
              </a:spcBef>
              <a:buFont typeface="Arial" charset="0"/>
              <a:buChar char="•"/>
            </a:pPr>
            <a:endParaRPr lang="en-US" altLang="en-US" sz="2200" i="1">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200">
                <a:solidFill>
                  <a:schemeClr val="tx1"/>
                </a:solidFill>
                <a:cs typeface="Arial" charset="0"/>
                <a:sym typeface="Symbol" pitchFamily="18" charset="2"/>
              </a:rPr>
              <a:t>Calibration is typically performed by measuring a test unit against a known standard or reference.</a:t>
            </a:r>
          </a:p>
          <a:p>
            <a:pPr algn="l" eaLnBrk="1" hangingPunct="1">
              <a:lnSpc>
                <a:spcPct val="90000"/>
              </a:lnSpc>
              <a:spcBef>
                <a:spcPct val="20000"/>
              </a:spcBef>
              <a:buFont typeface="Arial" charset="0"/>
              <a:buChar char="•"/>
            </a:pPr>
            <a:endParaRPr lang="en-US" altLang="en-US" sz="220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200">
                <a:solidFill>
                  <a:schemeClr val="tx1"/>
                </a:solidFill>
                <a:cs typeface="Arial" charset="0"/>
                <a:sym typeface="Symbol" pitchFamily="18" charset="2"/>
              </a:rPr>
              <a:t>Master standard (i.e. gages) are kept by National Measurement Institute (NMI) of each country.</a:t>
            </a:r>
          </a:p>
        </p:txBody>
      </p:sp>
      <p:sp>
        <p:nvSpPr>
          <p:cNvPr id="18435" name="Rectangle 5"/>
          <p:cNvSpPr>
            <a:spLocks noChangeArrowheads="1"/>
          </p:cNvSpPr>
          <p:nvPr/>
        </p:nvSpPr>
        <p:spPr bwMode="auto">
          <a:xfrm>
            <a:off x="2057400" y="563563"/>
            <a:ext cx="5187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3200" b="1">
                <a:solidFill>
                  <a:schemeClr val="bg1"/>
                </a:solidFill>
              </a:rPr>
              <a:t>Meter Testing Traceability</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095688"/>
            <a:ext cx="2362200" cy="134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ChangeArrowheads="1"/>
          </p:cNvSpPr>
          <p:nvPr/>
        </p:nvSpPr>
        <p:spPr bwMode="auto">
          <a:xfrm>
            <a:off x="381000" y="1676400"/>
            <a:ext cx="8229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200" u="sng" dirty="0">
                <a:solidFill>
                  <a:schemeClr val="tx1"/>
                </a:solidFill>
                <a:cs typeface="Arial" charset="0"/>
                <a:sym typeface="Symbol" pitchFamily="18" charset="2"/>
              </a:rPr>
              <a:t>N</a:t>
            </a:r>
            <a:r>
              <a:rPr lang="en-US" altLang="en-US" sz="2200" dirty="0">
                <a:solidFill>
                  <a:schemeClr val="tx1"/>
                </a:solidFill>
                <a:cs typeface="Arial" charset="0"/>
                <a:sym typeface="Symbol" pitchFamily="18" charset="2"/>
              </a:rPr>
              <a:t>ational </a:t>
            </a:r>
            <a:r>
              <a:rPr lang="en-US" altLang="en-US" sz="2200" u="sng" dirty="0">
                <a:solidFill>
                  <a:schemeClr val="tx1"/>
                </a:solidFill>
                <a:cs typeface="Arial" charset="0"/>
                <a:sym typeface="Symbol" pitchFamily="18" charset="2"/>
              </a:rPr>
              <a:t>I</a:t>
            </a:r>
            <a:r>
              <a:rPr lang="en-US" altLang="en-US" sz="2200" dirty="0">
                <a:solidFill>
                  <a:schemeClr val="tx1"/>
                </a:solidFill>
                <a:cs typeface="Arial" charset="0"/>
                <a:sym typeface="Symbol" pitchFamily="18" charset="2"/>
              </a:rPr>
              <a:t>nstitute of </a:t>
            </a:r>
            <a:r>
              <a:rPr lang="en-US" altLang="en-US" sz="2200" u="sng" dirty="0">
                <a:solidFill>
                  <a:schemeClr val="tx1"/>
                </a:solidFill>
                <a:cs typeface="Arial" charset="0"/>
                <a:sym typeface="Symbol" pitchFamily="18" charset="2"/>
              </a:rPr>
              <a:t>S</a:t>
            </a:r>
            <a:r>
              <a:rPr lang="en-US" altLang="en-US" sz="2200" dirty="0">
                <a:solidFill>
                  <a:schemeClr val="tx1"/>
                </a:solidFill>
                <a:cs typeface="Arial" charset="0"/>
                <a:sym typeface="Symbol" pitchFamily="18" charset="2"/>
              </a:rPr>
              <a:t>tandards and </a:t>
            </a:r>
            <a:r>
              <a:rPr lang="en-US" altLang="en-US" sz="2200" u="sng" dirty="0">
                <a:solidFill>
                  <a:schemeClr val="tx1"/>
                </a:solidFill>
                <a:cs typeface="Arial" charset="0"/>
                <a:sym typeface="Symbol" pitchFamily="18" charset="2"/>
              </a:rPr>
              <a:t>T</a:t>
            </a:r>
            <a:r>
              <a:rPr lang="en-US" altLang="en-US" sz="2200" dirty="0">
                <a:solidFill>
                  <a:schemeClr val="tx1"/>
                </a:solidFill>
                <a:cs typeface="Arial" charset="0"/>
                <a:sym typeface="Symbol" pitchFamily="18" charset="2"/>
              </a:rPr>
              <a:t>echnology (NIST) provides internal tracking numbers, which are often used as evidence of traceability.</a:t>
            </a:r>
          </a:p>
          <a:p>
            <a:pPr algn="l" eaLnBrk="1" hangingPunct="1">
              <a:lnSpc>
                <a:spcPct val="90000"/>
              </a:lnSpc>
              <a:spcBef>
                <a:spcPct val="20000"/>
              </a:spcBef>
              <a:buFont typeface="Arial" charset="0"/>
              <a:buChar char="•"/>
            </a:pPr>
            <a:endParaRPr lang="en-US" altLang="en-US" sz="2200"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200" b="1" dirty="0">
                <a:solidFill>
                  <a:schemeClr val="tx1"/>
                </a:solidFill>
                <a:cs typeface="Arial" charset="0"/>
                <a:sym typeface="Symbol" pitchFamily="18" charset="2"/>
              </a:rPr>
              <a:t>WARNING!</a:t>
            </a:r>
            <a:r>
              <a:rPr lang="en-US" altLang="en-US" sz="2200" dirty="0">
                <a:solidFill>
                  <a:schemeClr val="tx1"/>
                </a:solidFill>
                <a:cs typeface="Arial" charset="0"/>
                <a:sym typeface="Symbol" pitchFamily="18" charset="2"/>
              </a:rPr>
              <a:t>  NIST does not certify or guarantee that calibration and measurements are correct, nor does it provide any kind of certification of accuracy and </a:t>
            </a:r>
            <a:r>
              <a:rPr lang="en-US" altLang="en-US" sz="2200" dirty="0" smtClean="0">
                <a:solidFill>
                  <a:schemeClr val="tx1"/>
                </a:solidFill>
                <a:cs typeface="Arial" charset="0"/>
                <a:sym typeface="Symbol" pitchFamily="18" charset="2"/>
              </a:rPr>
              <a:t>calibration. NIST </a:t>
            </a:r>
            <a:r>
              <a:rPr lang="en-US" altLang="en-US" sz="2200" dirty="0">
                <a:solidFill>
                  <a:schemeClr val="tx1"/>
                </a:solidFill>
                <a:cs typeface="Arial" charset="0"/>
                <a:sym typeface="Symbol" pitchFamily="18" charset="2"/>
              </a:rPr>
              <a:t>only provides certifications for the work performed by them.</a:t>
            </a:r>
          </a:p>
        </p:txBody>
      </p:sp>
      <p:sp>
        <p:nvSpPr>
          <p:cNvPr id="19460" name="Rectangle 5"/>
          <p:cNvSpPr>
            <a:spLocks noChangeArrowheads="1"/>
          </p:cNvSpPr>
          <p:nvPr/>
        </p:nvSpPr>
        <p:spPr bwMode="auto">
          <a:xfrm>
            <a:off x="2133600" y="563563"/>
            <a:ext cx="5187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3200" b="1">
                <a:solidFill>
                  <a:schemeClr val="bg1"/>
                </a:solidFill>
              </a:rPr>
              <a:t>Meter Testing Traceability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64008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p:cNvSpPr>
            <a:spLocks noChangeArrowheads="1"/>
          </p:cNvSpPr>
          <p:nvPr/>
        </p:nvSpPr>
        <p:spPr bwMode="auto">
          <a:xfrm>
            <a:off x="533400" y="5334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Meter Testing Traceability - Standards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smtClean="0">
                <a:solidFill>
                  <a:schemeClr val="bg1"/>
                </a:solidFill>
                <a:latin typeface="Arial" charset="0"/>
              </a:rPr>
              <a:t>Questions to Answer</a:t>
            </a:r>
          </a:p>
        </p:txBody>
      </p:sp>
      <p:sp>
        <p:nvSpPr>
          <p:cNvPr id="3075"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2800" smtClean="0">
                <a:latin typeface="Arial" charset="0"/>
                <a:cs typeface="Arial" charset="0"/>
              </a:rPr>
              <a:t>Why do we test?</a:t>
            </a:r>
          </a:p>
          <a:p>
            <a:pPr eaLnBrk="1" hangingPunct="1"/>
            <a:r>
              <a:rPr lang="en-US" altLang="en-US" sz="2800" smtClean="0">
                <a:latin typeface="Arial" charset="0"/>
                <a:cs typeface="Arial" charset="0"/>
              </a:rPr>
              <a:t>How do we test?</a:t>
            </a:r>
          </a:p>
          <a:p>
            <a:pPr eaLnBrk="1" hangingPunct="1"/>
            <a:r>
              <a:rPr lang="en-US" altLang="en-US" sz="2800" smtClean="0">
                <a:latin typeface="Arial" charset="0"/>
                <a:cs typeface="Arial" charset="0"/>
              </a:rPr>
              <a:t>What types of meter tests are there?</a:t>
            </a:r>
          </a:p>
          <a:p>
            <a:pPr eaLnBrk="1" hangingPunct="1"/>
            <a:r>
              <a:rPr lang="en-US" altLang="en-US" sz="2800" smtClean="0">
                <a:latin typeface="Arial" charset="0"/>
                <a:cs typeface="Arial" charset="0"/>
              </a:rPr>
              <a:t>How do utility tests differ from customer request tests?</a:t>
            </a:r>
          </a:p>
          <a:p>
            <a:pPr eaLnBrk="1" hangingPunct="1"/>
            <a:r>
              <a:rPr lang="en-US" altLang="en-US" sz="2800" smtClean="0">
                <a:latin typeface="Arial" charset="0"/>
                <a:cs typeface="Arial" charset="0"/>
              </a:rPr>
              <a:t>What is In-Service Testing?</a:t>
            </a:r>
          </a:p>
          <a:p>
            <a:pPr eaLnBrk="1" hangingPunct="1"/>
            <a:r>
              <a:rPr lang="en-US" altLang="en-US" sz="2800" smtClean="0">
                <a:latin typeface="Arial" charset="0"/>
                <a:cs typeface="Arial" charset="0"/>
              </a:rPr>
              <a:t>How do we know meter tests are good?</a:t>
            </a:r>
          </a:p>
          <a:p>
            <a:pPr eaLnBrk="1" hangingPunct="1"/>
            <a:r>
              <a:rPr lang="en-US" altLang="en-US" sz="2800" smtClean="0">
                <a:latin typeface="Arial" charset="0"/>
                <a:cs typeface="Arial" charset="0"/>
              </a:rPr>
              <a:t>What do we do with the test data?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381000" y="1447800"/>
            <a:ext cx="822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0188" indent="-227013" eaLnBrk="0" hangingPunct="0">
              <a:defRPr>
                <a:solidFill>
                  <a:srgbClr val="000000"/>
                </a:solidFill>
                <a:latin typeface="Arial" pitchFamily="34" charset="0"/>
              </a:defRPr>
            </a:lvl1pPr>
            <a:lvl2pPr marL="1092200" indent="-747713" eaLnBrk="0" hangingPunct="0">
              <a:defRPr>
                <a:solidFill>
                  <a:srgbClr val="000000"/>
                </a:solidFill>
                <a:latin typeface="Arial" pitchFamily="34" charset="0"/>
              </a:defRPr>
            </a:lvl2pPr>
            <a:lvl3pPr marL="1435100" indent="-228600" eaLnBrk="0" hangingPunct="0">
              <a:defRPr>
                <a:solidFill>
                  <a:srgbClr val="000000"/>
                </a:solidFill>
                <a:latin typeface="Arial" pitchFamily="34" charset="0"/>
              </a:defRPr>
            </a:lvl3pPr>
            <a:lvl4pPr marL="1778000" indent="-228600" eaLnBrk="0" hangingPunct="0">
              <a:defRPr>
                <a:solidFill>
                  <a:srgbClr val="000000"/>
                </a:solidFill>
                <a:latin typeface="Arial" pitchFamily="34" charset="0"/>
              </a:defRPr>
            </a:lvl4pPr>
            <a:lvl5pPr marL="2120900" indent="-228600" eaLnBrk="0" hangingPunct="0">
              <a:defRPr>
                <a:solidFill>
                  <a:srgbClr val="000000"/>
                </a:solidFill>
                <a:latin typeface="Arial" pitchFamily="34" charset="0"/>
              </a:defRPr>
            </a:lvl5pPr>
            <a:lvl6pPr marL="2578100" indent="-228600" algn="ctr" eaLnBrk="0" fontAlgn="base" hangingPunct="0">
              <a:spcBef>
                <a:spcPct val="30000"/>
              </a:spcBef>
              <a:spcAft>
                <a:spcPct val="0"/>
              </a:spcAft>
              <a:defRPr>
                <a:solidFill>
                  <a:srgbClr val="000000"/>
                </a:solidFill>
                <a:latin typeface="Arial" pitchFamily="34" charset="0"/>
              </a:defRPr>
            </a:lvl6pPr>
            <a:lvl7pPr marL="3035300" indent="-228600" algn="ctr" eaLnBrk="0" fontAlgn="base" hangingPunct="0">
              <a:spcBef>
                <a:spcPct val="30000"/>
              </a:spcBef>
              <a:spcAft>
                <a:spcPct val="0"/>
              </a:spcAft>
              <a:defRPr>
                <a:solidFill>
                  <a:srgbClr val="000000"/>
                </a:solidFill>
                <a:latin typeface="Arial" pitchFamily="34" charset="0"/>
              </a:defRPr>
            </a:lvl7pPr>
            <a:lvl8pPr marL="3492500" indent="-228600" algn="ctr" eaLnBrk="0" fontAlgn="base" hangingPunct="0">
              <a:spcBef>
                <a:spcPct val="30000"/>
              </a:spcBef>
              <a:spcAft>
                <a:spcPct val="0"/>
              </a:spcAft>
              <a:defRPr>
                <a:solidFill>
                  <a:srgbClr val="000000"/>
                </a:solidFill>
                <a:latin typeface="Arial" pitchFamily="34" charset="0"/>
              </a:defRPr>
            </a:lvl8pPr>
            <a:lvl9pPr marL="39497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lnSpc>
                <a:spcPct val="90000"/>
              </a:lnSpc>
              <a:spcBef>
                <a:spcPct val="20000"/>
              </a:spcBef>
              <a:buFont typeface="Arial" pitchFamily="34" charset="0"/>
              <a:buChar char="•"/>
              <a:defRPr/>
            </a:pPr>
            <a:r>
              <a:rPr lang="en-US" altLang="en-US" i="1" u="sng" dirty="0">
                <a:solidFill>
                  <a:schemeClr val="tx1"/>
                </a:solidFill>
                <a:cs typeface="Arial" panose="020B0604020202020204" pitchFamily="34" charset="0"/>
                <a:sym typeface="Wingdings" pitchFamily="2" charset="2"/>
              </a:rPr>
              <a:t>National Standard</a:t>
            </a:r>
          </a:p>
          <a:p>
            <a:pPr algn="l" eaLnBrk="1" hangingPunct="1">
              <a:spcBef>
                <a:spcPct val="0"/>
              </a:spcBef>
              <a:defRPr/>
            </a:pPr>
            <a:r>
              <a:rPr lang="en-US" altLang="en-US" dirty="0" smtClean="0">
                <a:solidFill>
                  <a:schemeClr val="tx1"/>
                </a:solidFill>
                <a:cs typeface="Arial" panose="020B0604020202020204" pitchFamily="34" charset="0"/>
                <a:sym typeface="Wingdings" pitchFamily="2" charset="2"/>
              </a:rPr>
              <a:t>   In the US, this is maintained by NIST, in Canada by NRC.  Not all countries have a National Standards group and even the US does not have a group for every item of interest to an electric utility (e.g. voltage transformers)</a:t>
            </a:r>
          </a:p>
          <a:p>
            <a:pPr algn="l" eaLnBrk="1" hangingPunct="1">
              <a:spcBef>
                <a:spcPct val="0"/>
              </a:spcBef>
              <a:defRPr/>
            </a:pPr>
            <a:endParaRPr lang="en-US" altLang="en-US" dirty="0" smtClean="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i="1" u="sng" dirty="0" smtClean="0">
                <a:solidFill>
                  <a:schemeClr val="tx1"/>
                </a:solidFill>
                <a:cs typeface="Arial" panose="020B0604020202020204" pitchFamily="34" charset="0"/>
                <a:sym typeface="Symbol" pitchFamily="18" charset="2"/>
              </a:rPr>
              <a:t>Reference/Master Standard</a:t>
            </a:r>
          </a:p>
          <a:p>
            <a:pPr algn="l" eaLnBrk="1" hangingPunct="1">
              <a:lnSpc>
                <a:spcPct val="90000"/>
              </a:lnSpc>
              <a:spcBef>
                <a:spcPct val="20000"/>
              </a:spcBef>
              <a:buFont typeface="Arial" pitchFamily="34" charset="0"/>
              <a:buNone/>
              <a:defRPr/>
            </a:pPr>
            <a:r>
              <a:rPr lang="en-US" altLang="en-US" dirty="0" smtClean="0">
                <a:solidFill>
                  <a:schemeClr val="tx1"/>
                </a:solidFill>
                <a:cs typeface="Arial" panose="020B0604020202020204" pitchFamily="34" charset="0"/>
                <a:sym typeface="Symbol" pitchFamily="18" charset="2"/>
              </a:rPr>
              <a:t>   Item of highest metrological quality located at a site where calibration is being conducted.</a:t>
            </a:r>
          </a:p>
          <a:p>
            <a:pPr algn="l" eaLnBrk="1" hangingPunct="1">
              <a:lnSpc>
                <a:spcPct val="90000"/>
              </a:lnSpc>
              <a:spcBef>
                <a:spcPct val="20000"/>
              </a:spcBef>
              <a:buFont typeface="Arial" pitchFamily="34" charset="0"/>
              <a:buNone/>
              <a:defRPr/>
            </a:pPr>
            <a:endParaRPr lang="en-US" altLang="en-US" dirty="0" smtClean="0">
              <a:solidFill>
                <a:schemeClr val="tx1"/>
              </a:solidFill>
              <a:cs typeface="Arial" panose="020B0604020202020204" pitchFamily="34" charset="0"/>
              <a:sym typeface="Symbol" pitchFamily="18" charset="2"/>
            </a:endParaRPr>
          </a:p>
          <a:p>
            <a:pPr algn="l" eaLnBrk="1" hangingPunct="1">
              <a:lnSpc>
                <a:spcPct val="90000"/>
              </a:lnSpc>
              <a:spcBef>
                <a:spcPct val="20000"/>
              </a:spcBef>
              <a:defRPr/>
            </a:pPr>
            <a:r>
              <a:rPr lang="en-US" altLang="en-US" dirty="0" smtClean="0">
                <a:solidFill>
                  <a:schemeClr val="tx1"/>
                </a:solidFill>
                <a:cs typeface="Arial" panose="020B0604020202020204" pitchFamily="34" charset="0"/>
                <a:sym typeface="Symbol" pitchFamily="18" charset="2"/>
              </a:rPr>
              <a:t>	</a:t>
            </a:r>
            <a:r>
              <a:rPr lang="en-US" altLang="en-US" i="1" u="sng" dirty="0" smtClean="0">
                <a:solidFill>
                  <a:schemeClr val="tx1"/>
                </a:solidFill>
                <a:cs typeface="Arial" panose="020B0604020202020204" pitchFamily="34" charset="0"/>
                <a:sym typeface="Symbol" pitchFamily="18" charset="2"/>
              </a:rPr>
              <a:t>Transfer </a:t>
            </a:r>
            <a:r>
              <a:rPr lang="en-US" altLang="en-US" i="1" u="sng" dirty="0">
                <a:solidFill>
                  <a:schemeClr val="tx1"/>
                </a:solidFill>
                <a:cs typeface="Arial" panose="020B0604020202020204" pitchFamily="34" charset="0"/>
                <a:sym typeface="Symbol" pitchFamily="18" charset="2"/>
              </a:rPr>
              <a:t>Standard</a:t>
            </a:r>
          </a:p>
          <a:p>
            <a:pPr algn="l" eaLnBrk="1" hangingPunct="1">
              <a:lnSpc>
                <a:spcPct val="90000"/>
              </a:lnSpc>
              <a:spcBef>
                <a:spcPct val="20000"/>
              </a:spcBef>
              <a:buFont typeface="Arial" pitchFamily="34" charset="0"/>
              <a:buNone/>
              <a:defRPr/>
            </a:pPr>
            <a:r>
              <a:rPr lang="en-US" altLang="en-US" dirty="0" smtClean="0">
                <a:solidFill>
                  <a:schemeClr val="tx1"/>
                </a:solidFill>
                <a:cs typeface="Arial" panose="020B0604020202020204" pitchFamily="34" charset="0"/>
                <a:sym typeface="Symbol" pitchFamily="18" charset="2"/>
              </a:rPr>
              <a:t>	Lower level of Reference Standard and used for calibration of lower level calibration requirements measuring devices.</a:t>
            </a:r>
          </a:p>
          <a:p>
            <a:pPr algn="l" eaLnBrk="1" hangingPunct="1">
              <a:lnSpc>
                <a:spcPct val="90000"/>
              </a:lnSpc>
              <a:spcBef>
                <a:spcPct val="20000"/>
              </a:spcBef>
              <a:buFont typeface="Arial" pitchFamily="34" charset="0"/>
              <a:buNone/>
              <a:defRPr/>
            </a:pPr>
            <a:endParaRPr lang="en-US" altLang="en-US" dirty="0" smtClean="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i="1" u="sng" dirty="0" smtClean="0">
                <a:solidFill>
                  <a:schemeClr val="tx1"/>
                </a:solidFill>
                <a:cs typeface="Arial" panose="020B0604020202020204" pitchFamily="34" charset="0"/>
                <a:sym typeface="Symbol" pitchFamily="18" charset="2"/>
              </a:rPr>
              <a:t>Working Standard </a:t>
            </a:r>
          </a:p>
          <a:p>
            <a:pPr marL="230188" lvl="1" indent="-227013" algn="l" eaLnBrk="1" hangingPunct="1">
              <a:lnSpc>
                <a:spcPct val="90000"/>
              </a:lnSpc>
              <a:spcBef>
                <a:spcPct val="0"/>
              </a:spcBef>
              <a:defRPr/>
            </a:pPr>
            <a:r>
              <a:rPr lang="en-US" altLang="en-US" dirty="0" smtClean="0">
                <a:solidFill>
                  <a:schemeClr val="tx1"/>
                </a:solidFill>
                <a:cs typeface="Arial" panose="020B0604020202020204" pitchFamily="34" charset="0"/>
                <a:sym typeface="Symbol" pitchFamily="18" charset="2"/>
              </a:rPr>
              <a:t>	Lower </a:t>
            </a:r>
            <a:r>
              <a:rPr lang="en-US" altLang="en-US" dirty="0">
                <a:solidFill>
                  <a:schemeClr val="tx1"/>
                </a:solidFill>
                <a:cs typeface="Arial" panose="020B0604020202020204" pitchFamily="34" charset="0"/>
                <a:sym typeface="Symbol" pitchFamily="18" charset="2"/>
              </a:rPr>
              <a:t>level of Reference Standard and used for calibration of lower level calibration requirements measuring </a:t>
            </a:r>
            <a:r>
              <a:rPr lang="en-US" altLang="en-US" dirty="0" smtClean="0">
                <a:solidFill>
                  <a:schemeClr val="tx1"/>
                </a:solidFill>
                <a:cs typeface="Arial" panose="020B0604020202020204" pitchFamily="34" charset="0"/>
                <a:sym typeface="Symbol" pitchFamily="18" charset="2"/>
              </a:rPr>
              <a:t>devices. Should </a:t>
            </a:r>
            <a:r>
              <a:rPr lang="en-US" altLang="en-US" dirty="0">
                <a:solidFill>
                  <a:schemeClr val="tx1"/>
                </a:solidFill>
                <a:cs typeface="Arial" panose="020B0604020202020204" pitchFamily="34" charset="0"/>
                <a:sym typeface="Symbol" pitchFamily="18" charset="2"/>
              </a:rPr>
              <a:t>be compared to Master Standard or </a:t>
            </a:r>
            <a:r>
              <a:rPr lang="en-US" altLang="en-US" dirty="0" smtClean="0">
                <a:solidFill>
                  <a:schemeClr val="tx1"/>
                </a:solidFill>
                <a:cs typeface="Arial" panose="020B0604020202020204" pitchFamily="34" charset="0"/>
                <a:sym typeface="Symbol" pitchFamily="18" charset="2"/>
              </a:rPr>
              <a:t>Reference Standard </a:t>
            </a:r>
            <a:r>
              <a:rPr lang="en-US" altLang="en-US" dirty="0">
                <a:solidFill>
                  <a:schemeClr val="tx1"/>
                </a:solidFill>
                <a:cs typeface="Arial" panose="020B0604020202020204" pitchFamily="34" charset="0"/>
                <a:sym typeface="Symbol" pitchFamily="18" charset="2"/>
              </a:rPr>
              <a:t>on regular basis; used for daily checks </a:t>
            </a:r>
            <a:r>
              <a:rPr lang="en-US" altLang="en-US" dirty="0" smtClean="0">
                <a:solidFill>
                  <a:schemeClr val="tx1"/>
                </a:solidFill>
                <a:cs typeface="Arial" panose="020B0604020202020204" pitchFamily="34" charset="0"/>
                <a:sym typeface="Symbol" pitchFamily="18" charset="2"/>
              </a:rPr>
              <a:t>comparisons of </a:t>
            </a:r>
            <a:r>
              <a:rPr lang="en-US" altLang="en-US" dirty="0">
                <a:solidFill>
                  <a:schemeClr val="tx1"/>
                </a:solidFill>
                <a:cs typeface="Arial" panose="020B0604020202020204" pitchFamily="34" charset="0"/>
                <a:sym typeface="Symbol" pitchFamily="18" charset="2"/>
              </a:rPr>
              <a:t>the calibrated devices.</a:t>
            </a:r>
          </a:p>
        </p:txBody>
      </p:sp>
      <p:sp>
        <p:nvSpPr>
          <p:cNvPr id="21508" name="Rectangle 5"/>
          <p:cNvSpPr>
            <a:spLocks noChangeArrowheads="1"/>
          </p:cNvSpPr>
          <p:nvPr/>
        </p:nvSpPr>
        <p:spPr bwMode="auto">
          <a:xfrm>
            <a:off x="457200" y="6096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Meter Testing Traceability - Standards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533400"/>
            <a:ext cx="8229600" cy="5794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Test Equipment Calibration</a:t>
            </a:r>
            <a:endParaRPr lang="ru-RU" altLang="en-US" sz="3200" b="1">
              <a:solidFill>
                <a:schemeClr val="bg1"/>
              </a:solidFill>
            </a:endParaRPr>
          </a:p>
        </p:txBody>
      </p:sp>
      <p:sp>
        <p:nvSpPr>
          <p:cNvPr id="2253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2532" name="Text Box 4"/>
          <p:cNvSpPr txBox="1">
            <a:spLocks noChangeArrowheads="1"/>
          </p:cNvSpPr>
          <p:nvPr/>
        </p:nvSpPr>
        <p:spPr bwMode="auto">
          <a:xfrm>
            <a:off x="762000" y="1676400"/>
            <a:ext cx="7818438" cy="54816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42900" algn="l"/>
              </a:tabLst>
              <a:defRPr>
                <a:solidFill>
                  <a:srgbClr val="000000"/>
                </a:solidFill>
                <a:latin typeface="Arial" charset="0"/>
              </a:defRPr>
            </a:lvl1pPr>
            <a:lvl2pPr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eaLnBrk="1" hangingPunct="1">
              <a:lnSpc>
                <a:spcPct val="70000"/>
              </a:lnSpc>
            </a:pPr>
            <a:r>
              <a:rPr lang="en-US" altLang="en-US" sz="2200" i="1">
                <a:cs typeface="Arial" charset="0"/>
              </a:rPr>
              <a:t>Primary Requirement: Traceable to NIST Standards</a:t>
            </a:r>
          </a:p>
          <a:p>
            <a:pPr algn="l" eaLnBrk="1" hangingPunct="1">
              <a:lnSpc>
                <a:spcPct val="70000"/>
              </a:lnSpc>
              <a:buFontTx/>
              <a:buChar char="•"/>
            </a:pPr>
            <a:endParaRPr lang="en-US" altLang="en-US" sz="2200">
              <a:cs typeface="Arial" charset="0"/>
            </a:endParaRPr>
          </a:p>
          <a:p>
            <a:pPr algn="l" eaLnBrk="1" hangingPunct="1">
              <a:lnSpc>
                <a:spcPct val="70000"/>
              </a:lnSpc>
              <a:buFontTx/>
              <a:buChar char="•"/>
            </a:pPr>
            <a:r>
              <a:rPr lang="en-US" altLang="en-US" sz="2200">
                <a:cs typeface="Arial" charset="0"/>
              </a:rPr>
              <a:t>Meter Test Boards, Field Test Kits calibrated to a known master standard maintained at Meter Shop.</a:t>
            </a:r>
          </a:p>
          <a:p>
            <a:pPr algn="l" eaLnBrk="1" hangingPunct="1">
              <a:lnSpc>
                <a:spcPct val="70000"/>
              </a:lnSpc>
              <a:buFontTx/>
              <a:buChar char="•"/>
            </a:pPr>
            <a:endParaRPr lang="en-US" altLang="en-US" sz="2200">
              <a:cs typeface="Arial" charset="0"/>
            </a:endParaRPr>
          </a:p>
          <a:p>
            <a:pPr lvl="1" algn="l" eaLnBrk="1" hangingPunct="1">
              <a:lnSpc>
                <a:spcPct val="70000"/>
              </a:lnSpc>
              <a:buFont typeface="Wingdings" pitchFamily="2" charset="2"/>
              <a:buChar char="ü"/>
            </a:pPr>
            <a:r>
              <a:rPr lang="en-US" altLang="en-US" sz="2200">
                <a:cs typeface="Arial" charset="0"/>
              </a:rPr>
              <a:t> Some periodicity such as monthly or quarterly</a:t>
            </a:r>
          </a:p>
          <a:p>
            <a:pPr eaLnBrk="1" hangingPunct="1">
              <a:lnSpc>
                <a:spcPct val="70000"/>
              </a:lnSpc>
            </a:pPr>
            <a:endParaRPr lang="en-US" altLang="en-US" sz="2200">
              <a:cs typeface="Arial" charset="0"/>
            </a:endParaRPr>
          </a:p>
          <a:p>
            <a:pPr algn="l" eaLnBrk="1" hangingPunct="1">
              <a:lnSpc>
                <a:spcPct val="70000"/>
              </a:lnSpc>
              <a:buFontTx/>
              <a:buChar char="•"/>
            </a:pPr>
            <a:r>
              <a:rPr lang="en-US" altLang="en-US" sz="2200">
                <a:cs typeface="Arial" charset="0"/>
              </a:rPr>
              <a:t>Reference or Master standard calibrated by outside vendor traceable to NIST or directly by NIST.</a:t>
            </a:r>
          </a:p>
          <a:p>
            <a:pPr algn="l" eaLnBrk="1" hangingPunct="1">
              <a:lnSpc>
                <a:spcPct val="70000"/>
              </a:lnSpc>
              <a:buFontTx/>
              <a:buChar char="•"/>
            </a:pPr>
            <a:endParaRPr lang="en-US" altLang="en-US" sz="2200">
              <a:cs typeface="Arial" charset="0"/>
            </a:endParaRPr>
          </a:p>
          <a:p>
            <a:pPr lvl="1" algn="l" eaLnBrk="1" hangingPunct="1">
              <a:lnSpc>
                <a:spcPct val="70000"/>
              </a:lnSpc>
              <a:buFont typeface="Wingdings" pitchFamily="2" charset="2"/>
              <a:buChar char="ü"/>
            </a:pPr>
            <a:r>
              <a:rPr lang="en-US" altLang="en-US" sz="2200">
                <a:cs typeface="Arial" charset="0"/>
              </a:rPr>
              <a:t> Usually annually</a:t>
            </a:r>
          </a:p>
          <a:p>
            <a:pPr lvl="1" algn="l" eaLnBrk="1" hangingPunct="1">
              <a:lnSpc>
                <a:spcPct val="70000"/>
              </a:lnSpc>
            </a:pPr>
            <a:endParaRPr lang="en-US" altLang="en-US" sz="2200">
              <a:latin typeface="Times New Roman" pitchFamily="18" charset="0"/>
            </a:endParaRPr>
          </a:p>
          <a:p>
            <a:pPr algn="l" eaLnBrk="1" hangingPunct="1">
              <a:lnSpc>
                <a:spcPct val="70000"/>
              </a:lnSpc>
              <a:buFontTx/>
              <a:buChar char="•"/>
            </a:pPr>
            <a:endParaRPr lang="en-US" altLang="en-US" sz="2200">
              <a:latin typeface="Times New Roman" pitchFamily="18" charset="0"/>
            </a:endParaRPr>
          </a:p>
          <a:p>
            <a:pPr algn="l" eaLnBrk="1" hangingPunct="1">
              <a:lnSpc>
                <a:spcPct val="70000"/>
              </a:lnSpc>
            </a:pPr>
            <a:r>
              <a:rPr lang="en-US" altLang="en-US" sz="2800">
                <a:latin typeface="Times New Roman" pitchFamily="18" charset="0"/>
              </a:rPr>
              <a:t>    </a:t>
            </a:r>
          </a:p>
          <a:p>
            <a:pPr algn="l" eaLnBrk="1" hangingPunct="1">
              <a:lnSpc>
                <a:spcPct val="70000"/>
              </a:lnSpc>
            </a:pPr>
            <a:endParaRPr lang="en-US" altLang="en-US" sz="2800">
              <a:latin typeface="Times New Roman" pitchFamily="18" charset="0"/>
            </a:endParaRPr>
          </a:p>
          <a:p>
            <a:pPr algn="l" eaLnBrk="1" hangingPunct="1">
              <a:lnSpc>
                <a:spcPct val="70000"/>
              </a:lnSpc>
            </a:pPr>
            <a:endParaRPr lang="ru-RU" altLang="en-US" sz="280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smtClean="0">
                <a:solidFill>
                  <a:schemeClr val="bg1"/>
                </a:solidFill>
                <a:latin typeface="Arial" charset="0"/>
              </a:rPr>
              <a:t>Tracking Meter Records</a:t>
            </a:r>
          </a:p>
        </p:txBody>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4488" indent="-227013" eaLnBrk="1" hangingPunct="1"/>
            <a:r>
              <a:rPr lang="en-US" altLang="en-US" sz="2200" smtClean="0">
                <a:latin typeface="Arial" charset="0"/>
                <a:cs typeface="Arial" charset="0"/>
              </a:rPr>
              <a:t>AMI programs help to update and overhaul meter record systems.</a:t>
            </a:r>
          </a:p>
          <a:p>
            <a:pPr marL="344488" indent="-227013" eaLnBrk="1" hangingPunct="1"/>
            <a:r>
              <a:rPr lang="en-US" altLang="en-US" sz="2200" smtClean="0">
                <a:latin typeface="Arial" charset="0"/>
                <a:cs typeface="Arial" charset="0"/>
              </a:rPr>
              <a:t>Having the records for the entire meter population updated allows for a better chance that test data is available to answer questions and that any meter may be selected as part of the sample for testing.</a:t>
            </a:r>
          </a:p>
        </p:txBody>
      </p:sp>
      <p:pic>
        <p:nvPicPr>
          <p:cNvPr id="23556" name="Picture 5" descr="GPS-Tracking-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886200"/>
            <a:ext cx="39624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563563"/>
            <a:ext cx="8229600" cy="5794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Meter Test Data Tracking</a:t>
            </a:r>
            <a:endParaRPr lang="ru-RU" altLang="en-US" sz="3200" b="1">
              <a:solidFill>
                <a:schemeClr val="bg1"/>
              </a:solidFill>
            </a:endParaRPr>
          </a:p>
        </p:txBody>
      </p:sp>
      <p:sp>
        <p:nvSpPr>
          <p:cNvPr id="24579"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4580" name="Text Box 4"/>
          <p:cNvSpPr txBox="1">
            <a:spLocks noChangeArrowheads="1"/>
          </p:cNvSpPr>
          <p:nvPr/>
        </p:nvSpPr>
        <p:spPr bwMode="auto">
          <a:xfrm>
            <a:off x="609600" y="1524000"/>
            <a:ext cx="8153400" cy="38465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39725" algn="l"/>
              </a:tabLst>
              <a:defRPr>
                <a:solidFill>
                  <a:srgbClr val="000000"/>
                </a:solidFill>
                <a:latin typeface="Arial" charset="0"/>
              </a:defRPr>
            </a:lvl1pPr>
            <a:lvl2pPr eaLnBrk="0" hangingPunct="0">
              <a:tabLst>
                <a:tab pos="339725" algn="l"/>
              </a:tabLst>
              <a:defRPr>
                <a:solidFill>
                  <a:srgbClr val="000000"/>
                </a:solidFill>
                <a:latin typeface="Arial" charset="0"/>
              </a:defRPr>
            </a:lvl2pPr>
            <a:lvl3pPr marL="1143000" indent="-228600" eaLnBrk="0" hangingPunct="0">
              <a:tabLst>
                <a:tab pos="339725" algn="l"/>
              </a:tabLst>
              <a:defRPr>
                <a:solidFill>
                  <a:srgbClr val="000000"/>
                </a:solidFill>
                <a:latin typeface="Arial" charset="0"/>
              </a:defRPr>
            </a:lvl3pPr>
            <a:lvl4pPr marL="1600200" indent="-228600" eaLnBrk="0" hangingPunct="0">
              <a:tabLst>
                <a:tab pos="339725" algn="l"/>
              </a:tabLst>
              <a:defRPr>
                <a:solidFill>
                  <a:srgbClr val="000000"/>
                </a:solidFill>
                <a:latin typeface="Arial" charset="0"/>
              </a:defRPr>
            </a:lvl4pPr>
            <a:lvl5pPr marL="2057400" indent="-228600" eaLnBrk="0" hangingPunct="0">
              <a:tabLst>
                <a:tab pos="339725" algn="l"/>
              </a:tabLst>
              <a:defRPr>
                <a:solidFill>
                  <a:srgbClr val="000000"/>
                </a:solidFill>
                <a:latin typeface="Arial" charset="0"/>
              </a:defRPr>
            </a:lvl5pPr>
            <a:lvl6pPr marL="2514600" indent="-228600" algn="ctr" eaLnBrk="0" fontAlgn="base" hangingPunct="0">
              <a:spcBef>
                <a:spcPct val="30000"/>
              </a:spcBef>
              <a:spcAft>
                <a:spcPct val="0"/>
              </a:spcAft>
              <a:tabLst>
                <a:tab pos="339725" algn="l"/>
              </a:tabLst>
              <a:defRPr>
                <a:solidFill>
                  <a:srgbClr val="000000"/>
                </a:solidFill>
                <a:latin typeface="Arial" charset="0"/>
              </a:defRPr>
            </a:lvl6pPr>
            <a:lvl7pPr marL="2971800" indent="-228600" algn="ctr" eaLnBrk="0" fontAlgn="base" hangingPunct="0">
              <a:spcBef>
                <a:spcPct val="30000"/>
              </a:spcBef>
              <a:spcAft>
                <a:spcPct val="0"/>
              </a:spcAft>
              <a:tabLst>
                <a:tab pos="339725" algn="l"/>
              </a:tabLst>
              <a:defRPr>
                <a:solidFill>
                  <a:srgbClr val="000000"/>
                </a:solidFill>
                <a:latin typeface="Arial" charset="0"/>
              </a:defRPr>
            </a:lvl7pPr>
            <a:lvl8pPr marL="3429000" indent="-228600" algn="ctr" eaLnBrk="0" fontAlgn="base" hangingPunct="0">
              <a:spcBef>
                <a:spcPct val="30000"/>
              </a:spcBef>
              <a:spcAft>
                <a:spcPct val="0"/>
              </a:spcAft>
              <a:tabLst>
                <a:tab pos="339725" algn="l"/>
              </a:tabLst>
              <a:defRPr>
                <a:solidFill>
                  <a:srgbClr val="000000"/>
                </a:solidFill>
                <a:latin typeface="Arial" charset="0"/>
              </a:defRPr>
            </a:lvl8pPr>
            <a:lvl9pPr marL="3886200" indent="-228600" algn="ctr" eaLnBrk="0" fontAlgn="base" hangingPunct="0">
              <a:spcBef>
                <a:spcPct val="30000"/>
              </a:spcBef>
              <a:spcAft>
                <a:spcPct val="0"/>
              </a:spcAft>
              <a:tabLst>
                <a:tab pos="339725" algn="l"/>
              </a:tabLst>
              <a:defRPr>
                <a:solidFill>
                  <a:srgbClr val="000000"/>
                </a:solidFill>
                <a:latin typeface="Arial" charset="0"/>
              </a:defRPr>
            </a:lvl9pPr>
          </a:lstStyle>
          <a:p>
            <a:pPr algn="l" eaLnBrk="1" hangingPunct="1"/>
            <a:r>
              <a:rPr lang="en-US" altLang="en-US" sz="2000">
                <a:cs typeface="Arial" charset="0"/>
              </a:rPr>
              <a:t>  Test data should be tracked throughout meter life</a:t>
            </a:r>
          </a:p>
          <a:p>
            <a:pPr lvl="1" algn="l" eaLnBrk="1" hangingPunct="1">
              <a:buFont typeface="Times New Roman" pitchFamily="18" charset="0"/>
              <a:buChar char="–"/>
            </a:pPr>
            <a:r>
              <a:rPr lang="en-US" altLang="en-US" sz="2000">
                <a:cs typeface="Arial" charset="0"/>
              </a:rPr>
              <a:t> Certification testing, first article, acceptance testing, in-service (field &amp; shop), retirement</a:t>
            </a:r>
          </a:p>
          <a:p>
            <a:pPr algn="l" eaLnBrk="1" hangingPunct="1">
              <a:buFontTx/>
              <a:buChar char="•"/>
            </a:pPr>
            <a:r>
              <a:rPr lang="en-US" altLang="en-US" sz="2000">
                <a:cs typeface="Arial" charset="0"/>
              </a:rPr>
              <a:t>Meter test data should be linked to meter record data such as meter form, amps, voltage, display type, etc.  </a:t>
            </a:r>
          </a:p>
          <a:p>
            <a:pPr algn="l" eaLnBrk="1" hangingPunct="1">
              <a:buFontTx/>
              <a:buChar char="•"/>
            </a:pPr>
            <a:r>
              <a:rPr lang="en-US" altLang="en-US" sz="2000">
                <a:cs typeface="Arial" charset="0"/>
              </a:rPr>
              <a:t>Best time to start to develop the                                                              program is before the meters are being </a:t>
            </a:r>
            <a:br>
              <a:rPr lang="en-US" altLang="en-US" sz="2000">
                <a:cs typeface="Arial" charset="0"/>
              </a:rPr>
            </a:br>
            <a:r>
              <a:rPr lang="en-US" altLang="en-US" sz="2000">
                <a:cs typeface="Arial" charset="0"/>
              </a:rPr>
              <a:t>installed.  </a:t>
            </a:r>
          </a:p>
          <a:p>
            <a:pPr algn="l" eaLnBrk="1" hangingPunct="1">
              <a:buFontTx/>
              <a:buChar char="•"/>
            </a:pPr>
            <a:r>
              <a:rPr lang="en-US" altLang="en-US" sz="2000">
                <a:cs typeface="Arial" charset="0"/>
              </a:rPr>
              <a:t>Accuracy test data is usually collected</a:t>
            </a:r>
            <a:br>
              <a:rPr lang="en-US" altLang="en-US" sz="2000">
                <a:cs typeface="Arial" charset="0"/>
              </a:rPr>
            </a:br>
            <a:r>
              <a:rPr lang="en-US" altLang="en-US" sz="2000">
                <a:cs typeface="Arial" charset="0"/>
              </a:rPr>
              <a:t>automatically as new meters are tested </a:t>
            </a:r>
            <a:br>
              <a:rPr lang="en-US" altLang="en-US" sz="2000">
                <a:cs typeface="Arial" charset="0"/>
              </a:rPr>
            </a:br>
            <a:r>
              <a:rPr lang="en-US" altLang="en-US" sz="2000">
                <a:cs typeface="Arial" charset="0"/>
              </a:rPr>
              <a:t>in meter shops or cross docks.</a:t>
            </a:r>
          </a:p>
        </p:txBody>
      </p:sp>
      <p:pic>
        <p:nvPicPr>
          <p:cNvPr id="24581" name="Picture 6"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3124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57200" y="563563"/>
            <a:ext cx="8229600" cy="5794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Meter Test Data Tracking</a:t>
            </a:r>
            <a:endParaRPr lang="ru-RU" altLang="en-US" sz="3200" b="1">
              <a:solidFill>
                <a:schemeClr val="bg1"/>
              </a:solidFill>
            </a:endParaRPr>
          </a:p>
        </p:txBody>
      </p:sp>
      <p:sp>
        <p:nvSpPr>
          <p:cNvPr id="25603"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5604" name="Text Box 4"/>
          <p:cNvSpPr txBox="1">
            <a:spLocks noChangeArrowheads="1"/>
          </p:cNvSpPr>
          <p:nvPr/>
        </p:nvSpPr>
        <p:spPr bwMode="auto">
          <a:xfrm>
            <a:off x="533400" y="1550988"/>
            <a:ext cx="8153400" cy="34163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457200" algn="l"/>
              </a:tabLst>
              <a:defRPr>
                <a:solidFill>
                  <a:srgbClr val="000000"/>
                </a:solidFill>
                <a:latin typeface="Arial" charset="0"/>
              </a:defRPr>
            </a:lvl1pPr>
            <a:lvl2pPr eaLnBrk="0" hangingPunct="0">
              <a:tabLst>
                <a:tab pos="457200" algn="l"/>
              </a:tabLst>
              <a:defRPr>
                <a:solidFill>
                  <a:srgbClr val="000000"/>
                </a:solidFill>
                <a:latin typeface="Arial" charset="0"/>
              </a:defRPr>
            </a:lvl2pPr>
            <a:lvl3pPr marL="1143000" indent="-228600" eaLnBrk="0" hangingPunct="0">
              <a:tabLst>
                <a:tab pos="457200" algn="l"/>
              </a:tabLst>
              <a:defRPr>
                <a:solidFill>
                  <a:srgbClr val="000000"/>
                </a:solidFill>
                <a:latin typeface="Arial" charset="0"/>
              </a:defRPr>
            </a:lvl3pPr>
            <a:lvl4pPr marL="1600200" indent="-228600" eaLnBrk="0" hangingPunct="0">
              <a:tabLst>
                <a:tab pos="457200" algn="l"/>
              </a:tabLst>
              <a:defRPr>
                <a:solidFill>
                  <a:srgbClr val="000000"/>
                </a:solidFill>
                <a:latin typeface="Arial" charset="0"/>
              </a:defRPr>
            </a:lvl4pPr>
            <a:lvl5pPr marL="2057400" indent="-228600" eaLnBrk="0" hangingPunct="0">
              <a:tabLst>
                <a:tab pos="457200" algn="l"/>
              </a:tabLst>
              <a:defRPr>
                <a:solidFill>
                  <a:srgbClr val="000000"/>
                </a:solidFill>
                <a:latin typeface="Arial" charset="0"/>
              </a:defRPr>
            </a:lvl5pPr>
            <a:lvl6pPr marL="2514600" indent="-228600" algn="ctr" eaLnBrk="0" fontAlgn="base" hangingPunct="0">
              <a:spcBef>
                <a:spcPct val="30000"/>
              </a:spcBef>
              <a:spcAft>
                <a:spcPct val="0"/>
              </a:spcAft>
              <a:tabLst>
                <a:tab pos="457200" algn="l"/>
              </a:tabLst>
              <a:defRPr>
                <a:solidFill>
                  <a:srgbClr val="000000"/>
                </a:solidFill>
                <a:latin typeface="Arial" charset="0"/>
              </a:defRPr>
            </a:lvl6pPr>
            <a:lvl7pPr marL="2971800" indent="-228600" algn="ctr" eaLnBrk="0" fontAlgn="base" hangingPunct="0">
              <a:spcBef>
                <a:spcPct val="30000"/>
              </a:spcBef>
              <a:spcAft>
                <a:spcPct val="0"/>
              </a:spcAft>
              <a:tabLst>
                <a:tab pos="457200" algn="l"/>
              </a:tabLst>
              <a:defRPr>
                <a:solidFill>
                  <a:srgbClr val="000000"/>
                </a:solidFill>
                <a:latin typeface="Arial" charset="0"/>
              </a:defRPr>
            </a:lvl7pPr>
            <a:lvl8pPr marL="3429000" indent="-228600" algn="ctr" eaLnBrk="0" fontAlgn="base" hangingPunct="0">
              <a:spcBef>
                <a:spcPct val="30000"/>
              </a:spcBef>
              <a:spcAft>
                <a:spcPct val="0"/>
              </a:spcAft>
              <a:tabLst>
                <a:tab pos="457200" algn="l"/>
              </a:tabLst>
              <a:defRPr>
                <a:solidFill>
                  <a:srgbClr val="000000"/>
                </a:solidFill>
                <a:latin typeface="Arial" charset="0"/>
              </a:defRPr>
            </a:lvl8pPr>
            <a:lvl9pPr marL="3886200" indent="-228600" algn="ctr" eaLnBrk="0" fontAlgn="base" hangingPunct="0">
              <a:spcBef>
                <a:spcPct val="30000"/>
              </a:spcBef>
              <a:spcAft>
                <a:spcPct val="0"/>
              </a:spcAft>
              <a:tabLst>
                <a:tab pos="457200" algn="l"/>
              </a:tabLst>
              <a:defRPr>
                <a:solidFill>
                  <a:srgbClr val="000000"/>
                </a:solidFill>
                <a:latin typeface="Arial" charset="0"/>
              </a:defRPr>
            </a:lvl9pPr>
          </a:lstStyle>
          <a:p>
            <a:pPr algn="l" eaLnBrk="1" hangingPunct="1">
              <a:buFontTx/>
              <a:buChar char="•"/>
            </a:pPr>
            <a:r>
              <a:rPr lang="en-US" altLang="en-US" sz="2000">
                <a:cs typeface="Arial" charset="0"/>
              </a:rPr>
              <a:t>Need to consider tracking non-accuracy functional testing (meter software configuration, service disconnect testing, voltage, etc.)</a:t>
            </a:r>
          </a:p>
          <a:p>
            <a:pPr algn="l" eaLnBrk="1" hangingPunct="1"/>
            <a:endParaRPr lang="en-US" altLang="en-US" sz="2000">
              <a:cs typeface="Arial" charset="0"/>
            </a:endParaRPr>
          </a:p>
          <a:p>
            <a:pPr algn="l" eaLnBrk="1" hangingPunct="1">
              <a:buFontTx/>
              <a:buChar char="•"/>
            </a:pPr>
            <a:r>
              <a:rPr lang="en-US" altLang="en-US" sz="2000">
                <a:cs typeface="Arial" charset="0"/>
              </a:rPr>
              <a:t>Use installation reports to determine if there is any initial concerns about the meters being installed. </a:t>
            </a:r>
          </a:p>
          <a:p>
            <a:pPr algn="l" eaLnBrk="1" hangingPunct="1">
              <a:buFontTx/>
              <a:buChar char="•"/>
            </a:pPr>
            <a:endParaRPr lang="en-US" altLang="en-US" sz="2000">
              <a:cs typeface="Arial" charset="0"/>
            </a:endParaRPr>
          </a:p>
          <a:p>
            <a:pPr algn="l" eaLnBrk="1" hangingPunct="1">
              <a:buFontTx/>
              <a:buChar char="•"/>
            </a:pPr>
            <a:r>
              <a:rPr lang="en-US" altLang="en-US" sz="2000">
                <a:cs typeface="Arial" charset="0"/>
              </a:rPr>
              <a:t>Typical reports that should be available:</a:t>
            </a:r>
          </a:p>
          <a:p>
            <a:pPr lvl="1" algn="l" eaLnBrk="1" hangingPunct="1">
              <a:buFontTx/>
              <a:buChar char="•"/>
            </a:pPr>
            <a:r>
              <a:rPr lang="en-US" altLang="en-US" sz="2000">
                <a:cs typeface="Arial" charset="0"/>
              </a:rPr>
              <a:t>  Failed Meter Report, Project to Date </a:t>
            </a:r>
          </a:p>
          <a:p>
            <a:pPr lvl="1" algn="l" eaLnBrk="1" hangingPunct="1">
              <a:buFontTx/>
              <a:buChar char="•"/>
            </a:pPr>
            <a:r>
              <a:rPr lang="en-US" altLang="en-US" sz="2000">
                <a:cs typeface="Arial" charset="0"/>
              </a:rPr>
              <a:t>  Electric Meters on Network Report </a:t>
            </a:r>
            <a:endParaRPr lang="ru-RU" altLang="en-US" sz="2000">
              <a:cs typeface="Arial" charset="0"/>
            </a:endParaRPr>
          </a:p>
        </p:txBody>
      </p:sp>
      <p:pic>
        <p:nvPicPr>
          <p:cNvPr id="25605" name="Picture 5"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2971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57200" y="609600"/>
            <a:ext cx="8229600" cy="5191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800" b="1" dirty="0">
                <a:solidFill>
                  <a:schemeClr val="bg1"/>
                </a:solidFill>
              </a:rPr>
              <a:t>Meter Test Data Tracking System</a:t>
            </a:r>
            <a:endParaRPr lang="ru-RU" altLang="en-US" sz="2800" b="1" dirty="0">
              <a:solidFill>
                <a:schemeClr val="bg1"/>
              </a:solidFill>
            </a:endParaRPr>
          </a:p>
        </p:txBody>
      </p:sp>
      <p:sp>
        <p:nvSpPr>
          <p:cNvPr id="26627"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26628" name="Text Box 4"/>
          <p:cNvSpPr txBox="1">
            <a:spLocks noChangeArrowheads="1"/>
          </p:cNvSpPr>
          <p:nvPr/>
        </p:nvSpPr>
        <p:spPr bwMode="auto">
          <a:xfrm>
            <a:off x="762000" y="1676400"/>
            <a:ext cx="5410200" cy="412112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tabLst>
                <a:tab pos="342900" algn="l"/>
              </a:tabLst>
              <a:defRPr>
                <a:solidFill>
                  <a:srgbClr val="000000"/>
                </a:solidFill>
                <a:latin typeface="Arial" charset="0"/>
              </a:defRPr>
            </a:lvl1pPr>
            <a:lvl2pPr marL="742950" indent="-285750"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algn="l" eaLnBrk="1" hangingPunct="1">
              <a:lnSpc>
                <a:spcPct val="70000"/>
              </a:lnSpc>
              <a:buFontTx/>
              <a:buChar char="•"/>
            </a:pPr>
            <a:r>
              <a:rPr lang="en-US" altLang="en-US" sz="2200" dirty="0">
                <a:cs typeface="Arial" charset="0"/>
              </a:rPr>
              <a:t>System should track meter test results for ease of future reference or for response to public or Utility Commission inquiries.</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Maybe part of Meter Data Management System (MDMS) or a separate Meter Records system.</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Requires discipline in collecting &amp; entering data, especially field tests.  </a:t>
            </a:r>
          </a:p>
          <a:p>
            <a:pPr algn="l" eaLnBrk="1" hangingPunct="1">
              <a:lnSpc>
                <a:spcPct val="70000"/>
              </a:lnSpc>
            </a:pPr>
            <a:r>
              <a:rPr lang="en-US" altLang="en-US" sz="2200" dirty="0">
                <a:latin typeface="Times New Roman" pitchFamily="18" charset="0"/>
              </a:rPr>
              <a:t>    </a:t>
            </a:r>
          </a:p>
          <a:p>
            <a:pPr algn="l" eaLnBrk="1" hangingPunct="1">
              <a:lnSpc>
                <a:spcPct val="70000"/>
              </a:lnSpc>
            </a:pPr>
            <a:endParaRPr lang="en-US" altLang="en-US" sz="2200" dirty="0">
              <a:latin typeface="Times New Roman" pitchFamily="18" charset="0"/>
            </a:endParaRPr>
          </a:p>
          <a:p>
            <a:pPr algn="l" eaLnBrk="1" hangingPunct="1">
              <a:lnSpc>
                <a:spcPct val="70000"/>
              </a:lnSpc>
            </a:pPr>
            <a:endParaRPr lang="ru-RU" altLang="en-US" sz="2200" dirty="0">
              <a:latin typeface="Times New Roman" pitchFamily="18" charset="0"/>
            </a:endParaRPr>
          </a:p>
        </p:txBody>
      </p:sp>
      <p:pic>
        <p:nvPicPr>
          <p:cNvPr id="15362" name="Picture 2" descr="\\AdventNAS\Advent\Tesco\Marketing DO NOT MOVE THIS FOLDER\AuditPic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676400"/>
            <a:ext cx="2155250" cy="38202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smtClean="0">
                <a:solidFill>
                  <a:schemeClr val="bg1"/>
                </a:solidFill>
                <a:latin typeface="Arial" charset="0"/>
              </a:rPr>
              <a:t>Questions to Answer</a:t>
            </a:r>
          </a:p>
        </p:txBody>
      </p:sp>
      <p:sp>
        <p:nvSpPr>
          <p:cNvPr id="27651"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altLang="en-US" sz="2800" smtClean="0">
                <a:latin typeface="Arial" charset="0"/>
                <a:cs typeface="Arial" charset="0"/>
              </a:rPr>
              <a:t>Why do we test?</a:t>
            </a:r>
          </a:p>
          <a:p>
            <a:pPr eaLnBrk="1" hangingPunct="1"/>
            <a:r>
              <a:rPr lang="en-US" altLang="en-US" sz="2800" smtClean="0">
                <a:latin typeface="Arial" charset="0"/>
                <a:cs typeface="Arial" charset="0"/>
              </a:rPr>
              <a:t>How do we test?</a:t>
            </a:r>
          </a:p>
          <a:p>
            <a:pPr eaLnBrk="1" hangingPunct="1"/>
            <a:r>
              <a:rPr lang="en-US" altLang="en-US" sz="2800" smtClean="0">
                <a:latin typeface="Arial" charset="0"/>
                <a:cs typeface="Arial" charset="0"/>
              </a:rPr>
              <a:t>What types of meter tests are there?</a:t>
            </a:r>
          </a:p>
          <a:p>
            <a:pPr eaLnBrk="1" hangingPunct="1"/>
            <a:r>
              <a:rPr lang="en-US" altLang="en-US" sz="2800" smtClean="0">
                <a:latin typeface="Arial" charset="0"/>
                <a:cs typeface="Arial" charset="0"/>
              </a:rPr>
              <a:t>How do utility tests differ from customer request tests?</a:t>
            </a:r>
          </a:p>
          <a:p>
            <a:pPr eaLnBrk="1" hangingPunct="1"/>
            <a:r>
              <a:rPr lang="en-US" altLang="en-US" sz="2800" smtClean="0">
                <a:latin typeface="Arial" charset="0"/>
                <a:cs typeface="Arial" charset="0"/>
              </a:rPr>
              <a:t>What is In-Service Testing?</a:t>
            </a:r>
          </a:p>
          <a:p>
            <a:pPr eaLnBrk="1" hangingPunct="1"/>
            <a:r>
              <a:rPr lang="en-US" altLang="en-US" sz="2800" smtClean="0">
                <a:latin typeface="Arial" charset="0"/>
                <a:cs typeface="Arial" charset="0"/>
              </a:rPr>
              <a:t>How do we know meter tests are good?</a:t>
            </a:r>
          </a:p>
          <a:p>
            <a:pPr eaLnBrk="1" hangingPunct="1"/>
            <a:r>
              <a:rPr lang="en-US" altLang="en-US" sz="2800" smtClean="0">
                <a:latin typeface="Arial" charset="0"/>
                <a:cs typeface="Arial" charset="0"/>
              </a:rPr>
              <a:t>What do we do with the test data?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idx="4294967295"/>
          </p:nvPr>
        </p:nvSpPr>
        <p:spPr bwMode="auto">
          <a:xfrm>
            <a:off x="609600" y="304800"/>
            <a:ext cx="7772400" cy="1089025"/>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Questions?</a:t>
            </a:r>
            <a:endParaRPr lang="en-US" altLang="en-US" sz="1800" dirty="0" smtClean="0">
              <a:latin typeface="Arial" panose="020B0604020202020204" pitchFamily="34" charset="0"/>
              <a:cs typeface="Arial" panose="020B0604020202020204" pitchFamily="34" charset="0"/>
            </a:endParaRPr>
          </a:p>
        </p:txBody>
      </p:sp>
      <p:sp>
        <p:nvSpPr>
          <p:cNvPr id="30724" name="Text Box 5"/>
          <p:cNvSpPr txBox="1">
            <a:spLocks noChangeArrowheads="1"/>
          </p:cNvSpPr>
          <p:nvPr/>
        </p:nvSpPr>
        <p:spPr bwMode="auto">
          <a:xfrm>
            <a:off x="1050925" y="5675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sp>
        <p:nvSpPr>
          <p:cNvPr id="6" name="Rectangle 5"/>
          <p:cNvSpPr txBox="1">
            <a:spLocks noChangeArrowheads="1"/>
          </p:cNvSpPr>
          <p:nvPr/>
        </p:nvSpPr>
        <p:spPr>
          <a:xfrm>
            <a:off x="1205877" y="2209800"/>
            <a:ext cx="6553200" cy="2590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smtClean="0">
                <a:latin typeface="Arial" panose="020B0604020202020204" pitchFamily="34" charset="0"/>
                <a:cs typeface="Arial" panose="020B0604020202020204" pitchFamily="34" charset="0"/>
              </a:rPr>
              <a:t>Tom Lawton</a:t>
            </a:r>
          </a:p>
          <a:p>
            <a:pPr algn="ctr" eaLnBrk="1" hangingPunct="1">
              <a:buFontTx/>
              <a:buNone/>
            </a:pPr>
            <a:r>
              <a:rPr lang="en-US" altLang="en-US" sz="2000" kern="0" dirty="0" smtClean="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i="1" kern="0" dirty="0" smtClean="0">
                <a:latin typeface="Arial" panose="020B0604020202020204" pitchFamily="34" charset="0"/>
                <a:cs typeface="Arial" panose="020B0604020202020204" pitchFamily="34" charset="0"/>
              </a:rPr>
              <a:t>Bristol, PA</a:t>
            </a:r>
          </a:p>
          <a:p>
            <a:pPr algn="ctr" eaLnBrk="1" hangingPunct="1">
              <a:buFontTx/>
              <a:buNone/>
            </a:pPr>
            <a:r>
              <a:rPr lang="en-US" altLang="en-US" sz="2000" kern="0" dirty="0" smtClean="0">
                <a:latin typeface="Arial" panose="020B0604020202020204" pitchFamily="34" charset="0"/>
                <a:cs typeface="Arial" panose="020B0604020202020204" pitchFamily="34" charset="0"/>
              </a:rPr>
              <a:t>215-785-2338</a:t>
            </a:r>
          </a:p>
          <a:p>
            <a:pPr algn="ctr" eaLnBrk="1" hangingPunct="1">
              <a:buFontTx/>
              <a:buNone/>
            </a:pPr>
            <a:r>
              <a:rPr lang="en-US" altLang="en-US" sz="2800" kern="0" dirty="0" smtClean="0">
                <a:latin typeface="Arial" panose="020B0604020202020204" pitchFamily="34" charset="0"/>
                <a:cs typeface="Arial" panose="020B0604020202020204" pitchFamily="34" charset="0"/>
              </a:rPr>
              <a:t/>
            </a:r>
            <a:br>
              <a:rPr lang="en-US" altLang="en-US" sz="2800" kern="0" dirty="0" smtClean="0">
                <a:latin typeface="Arial" panose="020B0604020202020204" pitchFamily="34" charset="0"/>
                <a:cs typeface="Arial" panose="020B0604020202020204" pitchFamily="34" charset="0"/>
              </a:rPr>
            </a:br>
            <a:r>
              <a:rPr lang="en-US" altLang="en-US" sz="2000" kern="0" dirty="0" smtClean="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kern="0" dirty="0" smtClean="0">
                <a:solidFill>
                  <a:srgbClr val="CC3300"/>
                </a:solidFill>
                <a:latin typeface="Arial" panose="020B0604020202020204" pitchFamily="34" charset="0"/>
                <a:cs typeface="Arial" panose="020B0604020202020204" pitchFamily="34" charset="0"/>
                <a:hlinkClick r:id="rId3"/>
              </a:rPr>
              <a:t>www.tescometering.com</a:t>
            </a:r>
            <a:endParaRPr lang="en-US" altLang="en-US" sz="2000" kern="0" dirty="0" smtClean="0">
              <a:solidFill>
                <a:srgbClr val="CC3300"/>
              </a:solidFill>
              <a:latin typeface="Arial" panose="020B0604020202020204" pitchFamily="34" charset="0"/>
              <a:cs typeface="Arial" panose="020B0604020202020204" pitchFamily="34" charset="0"/>
            </a:endParaRPr>
          </a:p>
          <a:p>
            <a:pPr algn="ctr" eaLnBrk="1" hangingPunct="1">
              <a:buFontTx/>
              <a:buNone/>
            </a:pPr>
            <a:endParaRPr lang="en-US" altLang="en-US" sz="2300" kern="0" dirty="0" smtClean="0">
              <a:solidFill>
                <a:srgbClr val="CC3300"/>
              </a:solidFill>
            </a:endParaRPr>
          </a:p>
        </p:txBody>
      </p:sp>
      <p:pic>
        <p:nvPicPr>
          <p:cNvPr id="8"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673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362200" y="563563"/>
            <a:ext cx="48768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Why Do We Test?</a:t>
            </a:r>
            <a:endParaRPr lang="ru-RU" altLang="en-US" sz="3200" b="1">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4100" name="Text Box 4"/>
          <p:cNvSpPr txBox="1">
            <a:spLocks noChangeArrowheads="1"/>
          </p:cNvSpPr>
          <p:nvPr/>
        </p:nvSpPr>
        <p:spPr bwMode="auto">
          <a:xfrm>
            <a:off x="609600" y="1524000"/>
            <a:ext cx="7924800" cy="42288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Our regulatory commissions </a:t>
            </a:r>
            <a:r>
              <a:rPr lang="en-US" altLang="en-US" sz="2000" dirty="0" smtClean="0">
                <a:cs typeface="Arial" charset="0"/>
              </a:rPr>
              <a:t>typically require </a:t>
            </a:r>
            <a:r>
              <a:rPr lang="en-US" altLang="en-US" sz="2000" dirty="0">
                <a:cs typeface="Arial" charset="0"/>
              </a:rPr>
              <a:t>us to test </a:t>
            </a:r>
            <a:r>
              <a:rPr lang="en-US" altLang="en-US" sz="2000" dirty="0" smtClean="0">
                <a:cs typeface="Arial" charset="0"/>
              </a:rPr>
              <a:t>meters for accuracy.  Regulatory commissions typically take their lead from ANSI C12.1 American National Standard for electricity Metering.</a:t>
            </a:r>
            <a:endParaRPr lang="en-US" altLang="en-US" sz="2000" dirty="0">
              <a:cs typeface="Arial" charset="0"/>
            </a:endParaRP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smtClean="0">
                <a:cs typeface="Arial" charset="0"/>
              </a:rPr>
              <a:t>State </a:t>
            </a:r>
            <a:r>
              <a:rPr lang="en-US" altLang="en-US" sz="2000" dirty="0">
                <a:cs typeface="Arial" charset="0"/>
              </a:rPr>
              <a:t>regulatory commissions </a:t>
            </a:r>
            <a:r>
              <a:rPr lang="en-US" altLang="en-US" sz="2000" dirty="0" smtClean="0">
                <a:cs typeface="Arial" charset="0"/>
              </a:rPr>
              <a:t>focus on accuracy because they want </a:t>
            </a:r>
            <a:r>
              <a:rPr lang="en-US" altLang="en-US" sz="2000" dirty="0">
                <a:cs typeface="Arial" charset="0"/>
              </a:rPr>
              <a:t>electric utilities to ensure that no customer is being billed unfairly and that no subset of customers is being unfairly subsidized by the rest of the rate payers.  Some states mandate only accuracy tests and others require demand and time of use accuracy tests.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Any tests beyond accuracy tests are tests that are simply good business practice.  </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587" y="5109912"/>
            <a:ext cx="35528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362200" y="563563"/>
            <a:ext cx="4876800" cy="5847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smtClean="0">
                <a:solidFill>
                  <a:schemeClr val="bg1"/>
                </a:solidFill>
              </a:rPr>
              <a:t>Field Testing</a:t>
            </a:r>
            <a:endParaRPr lang="ru-RU" altLang="en-US" sz="3200" b="1" dirty="0">
              <a:solidFill>
                <a:schemeClr val="bg1"/>
              </a:solidFill>
            </a:endParaRPr>
          </a:p>
        </p:txBody>
      </p:sp>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457200" y="1641475"/>
            <a:ext cx="8077200" cy="38964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400" dirty="0" smtClean="0">
                <a:cs typeface="Arial" charset="0"/>
              </a:rPr>
              <a:t>Any testing performed in the field</a:t>
            </a:r>
          </a:p>
          <a:p>
            <a:pPr marL="342900" indent="-342900" algn="l" eaLnBrk="1" hangingPunct="1">
              <a:lnSpc>
                <a:spcPct val="80000"/>
              </a:lnSpc>
              <a:buFont typeface="Arial" panose="020B0604020202020204" pitchFamily="34" charset="0"/>
              <a:buChar char="•"/>
            </a:pPr>
            <a:r>
              <a:rPr lang="en-US" altLang="en-US" sz="2400" dirty="0" smtClean="0">
                <a:cs typeface="Arial" charset="0"/>
              </a:rPr>
              <a:t>Can be performed</a:t>
            </a:r>
          </a:p>
          <a:p>
            <a:pPr marL="1085850" lvl="1" indent="-342900" algn="l" eaLnBrk="1" hangingPunct="1">
              <a:lnSpc>
                <a:spcPct val="80000"/>
              </a:lnSpc>
              <a:buFont typeface="Courier New" panose="02070309020205020404" pitchFamily="49" charset="0"/>
              <a:buChar char="o"/>
            </a:pPr>
            <a:r>
              <a:rPr lang="en-US" altLang="en-US" sz="2400" dirty="0" smtClean="0">
                <a:cs typeface="Arial" charset="0"/>
              </a:rPr>
              <a:t>without removing the meter</a:t>
            </a:r>
          </a:p>
          <a:p>
            <a:pPr marL="1085850" lvl="1" indent="-342900" algn="l" eaLnBrk="1" hangingPunct="1">
              <a:lnSpc>
                <a:spcPct val="80000"/>
              </a:lnSpc>
              <a:buFont typeface="Courier New" panose="02070309020205020404" pitchFamily="49" charset="0"/>
              <a:buChar char="o"/>
            </a:pPr>
            <a:r>
              <a:rPr lang="en-US" altLang="en-US" sz="2400" dirty="0">
                <a:cs typeface="Arial" charset="0"/>
              </a:rPr>
              <a:t>t</a:t>
            </a:r>
            <a:r>
              <a:rPr lang="en-US" altLang="en-US" sz="2400" dirty="0" smtClean="0">
                <a:cs typeface="Arial" charset="0"/>
              </a:rPr>
              <a:t>hrough the use of an adapter</a:t>
            </a:r>
          </a:p>
          <a:p>
            <a:pPr marL="1085850" lvl="1" indent="-342900" algn="l" eaLnBrk="1" hangingPunct="1">
              <a:lnSpc>
                <a:spcPct val="80000"/>
              </a:lnSpc>
              <a:buFont typeface="Courier New" panose="02070309020205020404" pitchFamily="49" charset="0"/>
              <a:buChar char="o"/>
            </a:pPr>
            <a:r>
              <a:rPr lang="en-US" altLang="en-US" sz="2400" dirty="0" smtClean="0">
                <a:cs typeface="Arial" charset="0"/>
              </a:rPr>
              <a:t>or by removing the meter and testing in a piece of field equipment or van mounted equipment with a meter socket for testing where the meter can be tested and returned to the customers socket in a minimum amount of time and without ever leaving the premises other than to return to the utility van.  </a:t>
            </a:r>
          </a:p>
          <a:p>
            <a:pPr algn="l" eaLnBrk="1" hangingPunct="1">
              <a:lnSpc>
                <a:spcPct val="80000"/>
              </a:lnSpc>
            </a:pPr>
            <a:endParaRPr lang="en-US" altLang="en-US" sz="2400" dirty="0">
              <a:latin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4134" y="1626350"/>
            <a:ext cx="2650083" cy="15542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362200" y="563563"/>
            <a:ext cx="48768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3200" b="1">
                <a:solidFill>
                  <a:schemeClr val="bg1"/>
                </a:solidFill>
              </a:rPr>
              <a:t>Complaint Testing</a:t>
            </a:r>
            <a:endParaRPr lang="ru-RU" altLang="en-US" sz="3200" b="1">
              <a:solidFill>
                <a:schemeClr val="bg1"/>
              </a:solidFill>
            </a:endParaRPr>
          </a:p>
        </p:txBody>
      </p:sp>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609600" y="1641475"/>
            <a:ext cx="5105400" cy="474591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smtClean="0">
                <a:cs typeface="Arial" charset="0"/>
              </a:rPr>
              <a:t>Customers </a:t>
            </a:r>
            <a:r>
              <a:rPr lang="en-US" altLang="en-US" sz="2000" dirty="0">
                <a:cs typeface="Arial" charset="0"/>
              </a:rPr>
              <a:t>always have the right to request a meter test</a:t>
            </a:r>
            <a:r>
              <a:rPr lang="en-US" altLang="en-US" sz="2000" dirty="0" smtClean="0">
                <a:cs typeface="Arial" charset="0"/>
              </a:rPr>
              <a:t>.  This is a type of field testing.</a:t>
            </a:r>
            <a:endParaRPr lang="en-US" altLang="en-US" sz="2000" dirty="0">
              <a:cs typeface="Arial" charset="0"/>
            </a:endParaRP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Some utilities and some jurisdictions allow for testing at the customer site, others require a test in a laboratory environment.</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Some allow the customer to witness the test and others require the utility commission to witness the test.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Utilities must show that the meter tests well and must demonstrate that they have a test program in place to ensure the meters in service are performing well.</a:t>
            </a:r>
          </a:p>
          <a:p>
            <a:pPr algn="l" eaLnBrk="1" hangingPunct="1">
              <a:lnSpc>
                <a:spcPct val="80000"/>
              </a:lnSpc>
            </a:pPr>
            <a:endParaRPr lang="en-US" altLang="en-US" sz="2400" dirty="0">
              <a:latin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2054" y="4019598"/>
            <a:ext cx="2000967" cy="190530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7905" y="1641474"/>
            <a:ext cx="2688167" cy="2016125"/>
          </a:xfrm>
          <a:prstGeom prst="rect">
            <a:avLst/>
          </a:prstGeom>
        </p:spPr>
      </p:pic>
    </p:spTree>
    <p:extLst>
      <p:ext uri="{BB962C8B-B14F-4D97-AF65-F5344CB8AC3E}">
        <p14:creationId xmlns:p14="http://schemas.microsoft.com/office/powerpoint/2010/main" val="1393514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5794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smtClean="0">
                <a:solidFill>
                  <a:schemeClr val="bg1"/>
                </a:solidFill>
                <a:latin typeface="Arial" charset="0"/>
              </a:rPr>
              <a:t>General Meter Testing Requirements</a:t>
            </a:r>
          </a:p>
        </p:txBody>
      </p:sp>
      <p:sp>
        <p:nvSpPr>
          <p:cNvPr id="6147" name="Rectangle 3"/>
          <p:cNvSpPr>
            <a:spLocks noGrp="1" noChangeArrowheads="1"/>
          </p:cNvSpPr>
          <p:nvPr>
            <p:ph type="body" idx="1"/>
          </p:nvPr>
        </p:nvSpPr>
        <p:spPr bwMode="auto">
          <a:xfrm>
            <a:off x="533400" y="1600200"/>
            <a:ext cx="7239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200" smtClean="0">
                <a:latin typeface="Arial" charset="0"/>
                <a:cs typeface="Arial" charset="0"/>
              </a:rPr>
              <a:t>New Meters</a:t>
            </a:r>
          </a:p>
          <a:p>
            <a:pPr lvl="1" eaLnBrk="1" hangingPunct="1"/>
            <a:r>
              <a:rPr lang="en-US" altLang="en-US" sz="2200" smtClean="0">
                <a:latin typeface="Arial" charset="0"/>
                <a:cs typeface="Arial" charset="0"/>
              </a:rPr>
              <a:t>Manufacturers tests</a:t>
            </a:r>
          </a:p>
          <a:p>
            <a:pPr lvl="1" eaLnBrk="1" hangingPunct="1"/>
            <a:r>
              <a:rPr lang="en-US" altLang="en-US" sz="2200" smtClean="0">
                <a:latin typeface="Arial" charset="0"/>
                <a:cs typeface="Arial" charset="0"/>
              </a:rPr>
              <a:t>In-house tests on new </a:t>
            </a:r>
            <a:br>
              <a:rPr lang="en-US" altLang="en-US" sz="2200" smtClean="0">
                <a:latin typeface="Arial" charset="0"/>
                <a:cs typeface="Arial" charset="0"/>
              </a:rPr>
            </a:br>
            <a:r>
              <a:rPr lang="en-US" altLang="en-US" sz="2200" smtClean="0">
                <a:latin typeface="Arial" charset="0"/>
                <a:cs typeface="Arial" charset="0"/>
              </a:rPr>
              <a:t>shipments</a:t>
            </a:r>
          </a:p>
          <a:p>
            <a:pPr eaLnBrk="1" hangingPunct="1"/>
            <a:r>
              <a:rPr lang="en-US" altLang="en-US" sz="2200" smtClean="0">
                <a:latin typeface="Arial" charset="0"/>
                <a:cs typeface="Arial" charset="0"/>
              </a:rPr>
              <a:t>Return to Service Testing </a:t>
            </a:r>
          </a:p>
          <a:p>
            <a:pPr eaLnBrk="1" hangingPunct="1"/>
            <a:r>
              <a:rPr lang="en-US" altLang="en-US" sz="2200" smtClean="0">
                <a:latin typeface="Arial" charset="0"/>
                <a:cs typeface="Arial" charset="0"/>
              </a:rPr>
              <a:t>In-Service Meters</a:t>
            </a:r>
          </a:p>
          <a:p>
            <a:pPr lvl="1" eaLnBrk="1" hangingPunct="1"/>
            <a:r>
              <a:rPr lang="en-US" altLang="en-US" sz="2200" smtClean="0">
                <a:latin typeface="Arial" charset="0"/>
                <a:cs typeface="Arial" charset="0"/>
              </a:rPr>
              <a:t>Periodic Tests</a:t>
            </a:r>
          </a:p>
          <a:p>
            <a:pPr lvl="1" eaLnBrk="1" hangingPunct="1"/>
            <a:r>
              <a:rPr lang="en-US" altLang="en-US" sz="2200" smtClean="0">
                <a:latin typeface="Arial" charset="0"/>
                <a:cs typeface="Arial" charset="0"/>
              </a:rPr>
              <a:t>Selective, random, or </a:t>
            </a:r>
            <a:br>
              <a:rPr lang="en-US" altLang="en-US" sz="2200" smtClean="0">
                <a:latin typeface="Arial" charset="0"/>
                <a:cs typeface="Arial" charset="0"/>
              </a:rPr>
            </a:br>
            <a:r>
              <a:rPr lang="en-US" altLang="en-US" sz="2200" smtClean="0">
                <a:latin typeface="Arial" charset="0"/>
                <a:cs typeface="Arial" charset="0"/>
              </a:rPr>
              <a:t>statistical testing</a:t>
            </a:r>
          </a:p>
          <a:p>
            <a:pPr eaLnBrk="1" hangingPunct="1"/>
            <a:r>
              <a:rPr lang="en-US" altLang="en-US" sz="2200" smtClean="0">
                <a:latin typeface="Arial" charset="0"/>
                <a:cs typeface="Arial" charset="0"/>
              </a:rPr>
              <a:t>Retirement tests </a:t>
            </a:r>
          </a:p>
          <a:p>
            <a:pPr eaLnBrk="1" hangingPunct="1"/>
            <a:r>
              <a:rPr lang="en-US" altLang="en-US" sz="2200" smtClean="0">
                <a:latin typeface="Arial" charset="0"/>
                <a:cs typeface="Arial" charset="0"/>
              </a:rPr>
              <a:t>Testing of related metering equipment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981200"/>
            <a:ext cx="3556000" cy="2667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38200" y="563563"/>
            <a:ext cx="7696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New Meter Testing </a:t>
            </a:r>
            <a:r>
              <a:rPr lang="ru-RU" altLang="en-US" sz="3200" b="1">
                <a:solidFill>
                  <a:schemeClr val="bg1"/>
                </a:solidFill>
              </a:rPr>
              <a:t>Program</a:t>
            </a:r>
            <a:r>
              <a:rPr lang="en-US" altLang="en-US" sz="3200" b="1">
                <a:solidFill>
                  <a:schemeClr val="bg1"/>
                </a:solidFill>
              </a:rPr>
              <a:t>s</a:t>
            </a:r>
            <a:endParaRPr lang="ru-RU" altLang="en-US" sz="3200" b="1">
              <a:solidFill>
                <a:schemeClr val="bg1"/>
              </a:solidFill>
            </a:endParaRPr>
          </a:p>
        </p:txBody>
      </p:sp>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609600" y="1641475"/>
            <a:ext cx="7924800" cy="20129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400" dirty="0" smtClean="0">
                <a:cs typeface="Arial" panose="020B0604020202020204" pitchFamily="34" charset="0"/>
              </a:rPr>
              <a:t>Accept the Manufacturer’s Test results</a:t>
            </a:r>
          </a:p>
          <a:p>
            <a:pPr marL="342900" indent="-342900" algn="l" eaLnBrk="1" hangingPunct="1">
              <a:lnSpc>
                <a:spcPct val="80000"/>
              </a:lnSpc>
              <a:buFont typeface="Arial" panose="020B0604020202020204" pitchFamily="34" charset="0"/>
              <a:buChar char="•"/>
              <a:defRPr/>
            </a:pPr>
            <a:r>
              <a:rPr lang="en-US" altLang="en-US" sz="2400" dirty="0" smtClean="0">
                <a:cs typeface="Arial" panose="020B0604020202020204" pitchFamily="34" charset="0"/>
              </a:rPr>
              <a:t>Perform a Statistical Test of an incoming shipment</a:t>
            </a:r>
          </a:p>
          <a:p>
            <a:pPr marL="342900" indent="-342900" algn="l" eaLnBrk="1" hangingPunct="1">
              <a:lnSpc>
                <a:spcPct val="80000"/>
              </a:lnSpc>
              <a:buFont typeface="Arial" panose="020B0604020202020204" pitchFamily="34" charset="0"/>
              <a:buChar char="•"/>
              <a:defRPr/>
            </a:pPr>
            <a:r>
              <a:rPr lang="en-US" altLang="en-US" sz="2400" dirty="0" smtClean="0">
                <a:cs typeface="Arial" panose="020B0604020202020204" pitchFamily="34" charset="0"/>
              </a:rPr>
              <a:t>Perform a 100% test of an incoming shipment</a:t>
            </a:r>
          </a:p>
          <a:p>
            <a:pPr marL="342900" indent="-342900" algn="l" eaLnBrk="1" hangingPunct="1">
              <a:lnSpc>
                <a:spcPct val="80000"/>
              </a:lnSpc>
              <a:buFont typeface="Arial" panose="020B0604020202020204" pitchFamily="34" charset="0"/>
              <a:buChar char="•"/>
              <a:defRPr/>
            </a:pPr>
            <a:endParaRPr lang="en-US" altLang="en-US" sz="2400" dirty="0" smtClean="0">
              <a:latin typeface="Times New Roman" pitchFamily="18" charset="0"/>
            </a:endParaRPr>
          </a:p>
          <a:p>
            <a:pPr algn="l" eaLnBrk="1" hangingPunct="1">
              <a:lnSpc>
                <a:spcPct val="80000"/>
              </a:lnSpc>
              <a:defRPr/>
            </a:pPr>
            <a:endParaRPr lang="en-US" altLang="en-US" sz="2400" dirty="0" smtClean="0">
              <a:latin typeface="Times New Roman" pitchFamily="18" charset="0"/>
            </a:endParaRPr>
          </a:p>
        </p:txBody>
      </p:sp>
      <p:pic>
        <p:nvPicPr>
          <p:cNvPr id="7173" name="Picture 8" descr="PPL Boa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860675"/>
            <a:ext cx="5943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563563"/>
            <a:ext cx="5410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Return to Service Testing</a:t>
            </a:r>
            <a:endParaRPr lang="ru-RU" altLang="en-US" sz="3200" b="1">
              <a:solidFill>
                <a:schemeClr val="bg1"/>
              </a:solidFill>
            </a:endParaRPr>
          </a:p>
        </p:txBody>
      </p:sp>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5124" name="Text Box 4"/>
          <p:cNvSpPr txBox="1">
            <a:spLocks noChangeArrowheads="1"/>
          </p:cNvSpPr>
          <p:nvPr/>
        </p:nvSpPr>
        <p:spPr bwMode="auto">
          <a:xfrm>
            <a:off x="773113" y="1862138"/>
            <a:ext cx="4953000" cy="45497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800" dirty="0" smtClean="0">
                <a:cs typeface="Arial" panose="020B0604020202020204" pitchFamily="34" charset="0"/>
              </a:rPr>
              <a:t>Meters to be returned to service must always (virtually every utility commission requires this) be accuracy tested before being returned to service.</a:t>
            </a:r>
          </a:p>
          <a:p>
            <a:pPr marL="342900" indent="-342900" algn="l" eaLnBrk="1" hangingPunct="1">
              <a:lnSpc>
                <a:spcPct val="80000"/>
              </a:lnSpc>
              <a:buFont typeface="Arial" panose="020B0604020202020204" pitchFamily="34" charset="0"/>
              <a:buChar char="•"/>
              <a:defRPr/>
            </a:pPr>
            <a:r>
              <a:rPr lang="en-US" altLang="en-US" sz="2800" dirty="0" smtClean="0">
                <a:cs typeface="Arial" panose="020B0604020202020204" pitchFamily="34" charset="0"/>
              </a:rPr>
              <a:t>Best business practices also require that the meter is functionally tested as well.</a:t>
            </a:r>
          </a:p>
          <a:p>
            <a:pPr algn="l" eaLnBrk="1" hangingPunct="1">
              <a:lnSpc>
                <a:spcPct val="80000"/>
              </a:lnSpc>
              <a:defRPr/>
            </a:pPr>
            <a:endParaRPr lang="en-US" altLang="en-US" sz="2800" dirty="0" smtClean="0">
              <a:latin typeface="Times New Roman" pitchFamily="18" charset="0"/>
            </a:endParaRPr>
          </a:p>
          <a:p>
            <a:pPr algn="l" eaLnBrk="1" hangingPunct="1">
              <a:lnSpc>
                <a:spcPct val="80000"/>
              </a:lnSpc>
              <a:defRPr/>
            </a:pPr>
            <a:endParaRPr lang="en-US" altLang="en-US" sz="2400" dirty="0" smtClean="0">
              <a:latin typeface="Times New Roman" pitchFamily="18" charset="0"/>
            </a:endParaRPr>
          </a:p>
        </p:txBody>
      </p:sp>
      <p:pic>
        <p:nvPicPr>
          <p:cNvPr id="8198" name="Picture 7" descr="C:\Users\Tom\AppData\Local\Microsoft\Windows\Temporary Internet Files\Content.Outlook\VJYZ37TD\MQB-12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41475"/>
            <a:ext cx="34290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362200" y="563563"/>
            <a:ext cx="48768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a:solidFill>
                  <a:schemeClr val="bg1"/>
                </a:solidFill>
              </a:rPr>
              <a:t>In Service Testing</a:t>
            </a:r>
            <a:endParaRPr lang="ru-RU" altLang="en-US" sz="3200" b="1">
              <a:solidFill>
                <a:schemeClr val="bg1"/>
              </a:solidFill>
            </a:endParaRPr>
          </a:p>
        </p:txBody>
      </p:sp>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a:latin typeface="Times New Roman" pitchFamily="18" charset="0"/>
            </a:endParaRPr>
          </a:p>
        </p:txBody>
      </p:sp>
      <p:sp>
        <p:nvSpPr>
          <p:cNvPr id="9220" name="Text Box 4"/>
          <p:cNvSpPr txBox="1">
            <a:spLocks noChangeArrowheads="1"/>
          </p:cNvSpPr>
          <p:nvPr/>
        </p:nvSpPr>
        <p:spPr bwMode="auto">
          <a:xfrm>
            <a:off x="609600" y="1641475"/>
            <a:ext cx="7924800" cy="23828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400" dirty="0">
                <a:cs typeface="Arial" charset="0"/>
              </a:rPr>
              <a:t>Meter Testing for new and in-service meters is specified in ANSI C12.1-2015, </a:t>
            </a:r>
            <a:r>
              <a:rPr lang="en-US" altLang="en-US" sz="2400" i="1" dirty="0">
                <a:cs typeface="Arial" charset="0"/>
              </a:rPr>
              <a:t>American National Standard for Electric Meters, Code for Electricity Metering</a:t>
            </a:r>
            <a:r>
              <a:rPr lang="en-US" altLang="en-US" sz="2400" dirty="0">
                <a:cs typeface="Arial" charset="0"/>
              </a:rPr>
              <a:t>.  Most utility commissions use this Standard a reference or the basis for their meter testing requirements.  </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14338" name="Picture 2" descr="P:\Tesco\Marketing DO NOT MOVE THIS FOLDER\Photos\Meter Man Replacing a 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987" y="3581400"/>
            <a:ext cx="2486025" cy="26256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2852</TotalTime>
  <Words>1501</Words>
  <Application>Microsoft Office PowerPoint</Application>
  <PresentationFormat>On-screen Show (4:3)</PresentationFormat>
  <Paragraphs>200</Paragraphs>
  <Slides>27</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8" baseType="lpstr">
      <vt:lpstr>Arial</vt:lpstr>
      <vt:lpstr>Courier New</vt:lpstr>
      <vt:lpstr>Symbol</vt:lpstr>
      <vt:lpstr>ＭＳ Ｐゴシック</vt:lpstr>
      <vt:lpstr>Wingdings</vt:lpstr>
      <vt:lpstr>Times New Roman</vt:lpstr>
      <vt:lpstr>AvantGarde</vt:lpstr>
      <vt:lpstr>Calibri</vt:lpstr>
      <vt:lpstr>Default Design</vt:lpstr>
      <vt:lpstr>Chart</vt:lpstr>
      <vt:lpstr>Clip</vt:lpstr>
      <vt:lpstr>PowerPoint Presentation</vt:lpstr>
      <vt:lpstr>Questions to Answer</vt:lpstr>
      <vt:lpstr>PowerPoint Presentation</vt:lpstr>
      <vt:lpstr>PowerPoint Presentation</vt:lpstr>
      <vt:lpstr>PowerPoint Presentation</vt:lpstr>
      <vt:lpstr>General Meter Testing Requirements</vt:lpstr>
      <vt:lpstr>PowerPoint Presentation</vt:lpstr>
      <vt:lpstr>PowerPoint Presentation</vt:lpstr>
      <vt:lpstr>PowerPoint Presentation</vt:lpstr>
      <vt:lpstr>Test Plans for Meters</vt:lpstr>
      <vt:lpstr>Periodic Test Plans</vt:lpstr>
      <vt:lpstr>PowerPoint Presentation</vt:lpstr>
      <vt:lpstr>PowerPoint Presentation</vt:lpstr>
      <vt:lpstr>PowerPoint Presentation</vt:lpstr>
      <vt:lpstr>PowerPoint Presentation</vt:lpstr>
      <vt:lpstr>Meter Testing Traceability</vt:lpstr>
      <vt:lpstr>PowerPoint Presentation</vt:lpstr>
      <vt:lpstr>PowerPoint Presentation</vt:lpstr>
      <vt:lpstr>PowerPoint Presentation</vt:lpstr>
      <vt:lpstr>PowerPoint Presentation</vt:lpstr>
      <vt:lpstr>PowerPoint Presentation</vt:lpstr>
      <vt:lpstr>Tracking Meter Records</vt:lpstr>
      <vt:lpstr>PowerPoint Presentation</vt:lpstr>
      <vt:lpstr>PowerPoint Presentation</vt:lpstr>
      <vt:lpstr>PowerPoint Presentation</vt:lpstr>
      <vt:lpstr>Questions to Answer</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Andrea Koch</cp:lastModifiedBy>
  <cp:revision>85</cp:revision>
  <cp:lastPrinted>2004-05-03T19:12:21Z</cp:lastPrinted>
  <dcterms:created xsi:type="dcterms:W3CDTF">2004-03-09T01:40:14Z</dcterms:created>
  <dcterms:modified xsi:type="dcterms:W3CDTF">2019-06-21T18:29:46Z</dcterms:modified>
</cp:coreProperties>
</file>