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3"/>
  </p:notesMasterIdLst>
  <p:handoutMasterIdLst>
    <p:handoutMasterId r:id="rId24"/>
  </p:handoutMasterIdLst>
  <p:sldIdLst>
    <p:sldId id="403" r:id="rId2"/>
    <p:sldId id="399" r:id="rId3"/>
    <p:sldId id="400" r:id="rId4"/>
    <p:sldId id="390" r:id="rId5"/>
    <p:sldId id="343" r:id="rId6"/>
    <p:sldId id="394" r:id="rId7"/>
    <p:sldId id="383" r:id="rId8"/>
    <p:sldId id="363" r:id="rId9"/>
    <p:sldId id="391" r:id="rId10"/>
    <p:sldId id="381" r:id="rId11"/>
    <p:sldId id="392" r:id="rId12"/>
    <p:sldId id="384" r:id="rId13"/>
    <p:sldId id="395" r:id="rId14"/>
    <p:sldId id="396" r:id="rId15"/>
    <p:sldId id="359" r:id="rId16"/>
    <p:sldId id="393" r:id="rId17"/>
    <p:sldId id="382" r:id="rId18"/>
    <p:sldId id="402" r:id="rId19"/>
    <p:sldId id="397" r:id="rId20"/>
    <p:sldId id="401" r:id="rId21"/>
    <p:sldId id="398" r:id="rId22"/>
  </p:sldIdLst>
  <p:sldSz cx="9144000" cy="6858000" type="screen4x3"/>
  <p:notesSz cx="6950075" cy="9236075"/>
  <p:defaultTextStyle>
    <a:defPPr>
      <a:defRPr lang="ru-RU"/>
    </a:defPPr>
    <a:lvl1pPr algn="ctr" rtl="0" fontAlgn="base">
      <a:spcBef>
        <a:spcPct val="30000"/>
      </a:spcBef>
      <a:spcAft>
        <a:spcPct val="0"/>
      </a:spcAft>
      <a:defRPr kern="1200">
        <a:solidFill>
          <a:srgbClr val="000000"/>
        </a:solidFill>
        <a:latin typeface="Arial" charset="0"/>
        <a:ea typeface="+mn-ea"/>
        <a:cs typeface="+mn-cs"/>
      </a:defRPr>
    </a:lvl1pPr>
    <a:lvl2pPr marL="457200" algn="ctr" rtl="0" fontAlgn="base">
      <a:spcBef>
        <a:spcPct val="30000"/>
      </a:spcBef>
      <a:spcAft>
        <a:spcPct val="0"/>
      </a:spcAft>
      <a:defRPr kern="1200">
        <a:solidFill>
          <a:srgbClr val="000000"/>
        </a:solidFill>
        <a:latin typeface="Arial" charset="0"/>
        <a:ea typeface="+mn-ea"/>
        <a:cs typeface="+mn-cs"/>
      </a:defRPr>
    </a:lvl2pPr>
    <a:lvl3pPr marL="914400" algn="ctr" rtl="0" fontAlgn="base">
      <a:spcBef>
        <a:spcPct val="30000"/>
      </a:spcBef>
      <a:spcAft>
        <a:spcPct val="0"/>
      </a:spcAft>
      <a:defRPr kern="1200">
        <a:solidFill>
          <a:srgbClr val="000000"/>
        </a:solidFill>
        <a:latin typeface="Arial" charset="0"/>
        <a:ea typeface="+mn-ea"/>
        <a:cs typeface="+mn-cs"/>
      </a:defRPr>
    </a:lvl3pPr>
    <a:lvl4pPr marL="1371600" algn="ctr" rtl="0" fontAlgn="base">
      <a:spcBef>
        <a:spcPct val="30000"/>
      </a:spcBef>
      <a:spcAft>
        <a:spcPct val="0"/>
      </a:spcAft>
      <a:defRPr kern="1200">
        <a:solidFill>
          <a:srgbClr val="000000"/>
        </a:solidFill>
        <a:latin typeface="Arial" charset="0"/>
        <a:ea typeface="+mn-ea"/>
        <a:cs typeface="+mn-cs"/>
      </a:defRPr>
    </a:lvl4pPr>
    <a:lvl5pPr marL="1828800" algn="ctr" rtl="0" fontAlgn="base">
      <a:spcBef>
        <a:spcPct val="30000"/>
      </a:spcBef>
      <a:spcAft>
        <a:spcPct val="0"/>
      </a:spcAft>
      <a:defRPr kern="1200">
        <a:solidFill>
          <a:srgbClr val="000000"/>
        </a:solidFill>
        <a:latin typeface="Arial" charset="0"/>
        <a:ea typeface="+mn-ea"/>
        <a:cs typeface="+mn-cs"/>
      </a:defRPr>
    </a:lvl5pPr>
    <a:lvl6pPr marL="2286000" algn="l" defTabSz="914400" rtl="0" eaLnBrk="1" latinLnBrk="0" hangingPunct="1">
      <a:defRPr kern="1200">
        <a:solidFill>
          <a:srgbClr val="000000"/>
        </a:solidFill>
        <a:latin typeface="Arial" charset="0"/>
        <a:ea typeface="+mn-ea"/>
        <a:cs typeface="+mn-cs"/>
      </a:defRPr>
    </a:lvl6pPr>
    <a:lvl7pPr marL="2743200" algn="l" defTabSz="914400" rtl="0" eaLnBrk="1" latinLnBrk="0" hangingPunct="1">
      <a:defRPr kern="1200">
        <a:solidFill>
          <a:srgbClr val="000000"/>
        </a:solidFill>
        <a:latin typeface="Arial" charset="0"/>
        <a:ea typeface="+mn-ea"/>
        <a:cs typeface="+mn-cs"/>
      </a:defRPr>
    </a:lvl7pPr>
    <a:lvl8pPr marL="3200400" algn="l" defTabSz="914400" rtl="0" eaLnBrk="1" latinLnBrk="0" hangingPunct="1">
      <a:defRPr kern="1200">
        <a:solidFill>
          <a:srgbClr val="000000"/>
        </a:solidFill>
        <a:latin typeface="Arial" charset="0"/>
        <a:ea typeface="+mn-ea"/>
        <a:cs typeface="+mn-cs"/>
      </a:defRPr>
    </a:lvl8pPr>
    <a:lvl9pPr marL="3657600" algn="l" defTabSz="914400" rtl="0" eaLnBrk="1" latinLnBrk="0" hangingPunct="1">
      <a:defRPr kern="1200">
        <a:solidFill>
          <a:srgbClr val="000000"/>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75090" autoAdjust="0"/>
  </p:normalViewPr>
  <p:slideViewPr>
    <p:cSldViewPr>
      <p:cViewPr varScale="1">
        <p:scale>
          <a:sx n="55" d="100"/>
          <a:sy n="55" d="100"/>
        </p:scale>
        <p:origin x="-1123" y="-67"/>
      </p:cViewPr>
      <p:guideLst>
        <p:guide orient="horz" pos="2160"/>
        <p:guide pos="2880"/>
      </p:guideLst>
    </p:cSldViewPr>
  </p:slideViewPr>
  <p:outlineViewPr>
    <p:cViewPr>
      <p:scale>
        <a:sx n="33" d="100"/>
        <a:sy n="33" d="100"/>
      </p:scale>
      <p:origin x="0" y="5035"/>
    </p:cViewPr>
  </p:outlineViewPr>
  <p:notesTextViewPr>
    <p:cViewPr>
      <p:scale>
        <a:sx n="100" d="100"/>
        <a:sy n="100" d="100"/>
      </p:scale>
      <p:origin x="0" y="0"/>
    </p:cViewPr>
  </p:notesTextViewPr>
  <p:sorterViewPr>
    <p:cViewPr>
      <p:scale>
        <a:sx n="66" d="100"/>
        <a:sy n="66" d="100"/>
      </p:scale>
      <p:origin x="0" y="38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3938588" y="0"/>
            <a:ext cx="3011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8774113"/>
            <a:ext cx="301148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3938588" y="8774113"/>
            <a:ext cx="3011487"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defRPr sz="1200">
                <a:latin typeface="Times New Roman" pitchFamily="18" charset="0"/>
              </a:defRPr>
            </a:lvl1pPr>
          </a:lstStyle>
          <a:p>
            <a:pPr>
              <a:defRPr/>
            </a:pPr>
            <a:fld id="{6A97D21E-8AB3-4B0F-935A-1E2B546D8EDA}" type="slidenum">
              <a:rPr lang="en-US" altLang="en-US"/>
              <a:pPr>
                <a:defRPr/>
              </a:pPr>
              <a:t>‹#›</a:t>
            </a:fld>
            <a:endParaRPr lang="en-US" altLang="en-US" dirty="0"/>
          </a:p>
        </p:txBody>
      </p:sp>
    </p:spTree>
    <p:extLst>
      <p:ext uri="{BB962C8B-B14F-4D97-AF65-F5344CB8AC3E}">
        <p14:creationId xmlns:p14="http://schemas.microsoft.com/office/powerpoint/2010/main" val="23228920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3937000" y="0"/>
            <a:ext cx="3011488"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endParaRPr lang="ru-RU" altLang="en-US"/>
          </a:p>
        </p:txBody>
      </p:sp>
      <p:sp>
        <p:nvSpPr>
          <p:cNvPr id="29700" name="Rectangle 4"/>
          <p:cNvSpPr>
            <a:spLocks noGrp="1" noRot="1" noChangeAspect="1" noChangeArrowheads="1" noTextEdit="1"/>
          </p:cNvSpPr>
          <p:nvPr>
            <p:ph type="sldImg" idx="2"/>
          </p:nvPr>
        </p:nvSpPr>
        <p:spPr bwMode="auto">
          <a:xfrm>
            <a:off x="1166813" y="693738"/>
            <a:ext cx="4616450" cy="346233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695325" y="4387850"/>
            <a:ext cx="5559425" cy="4154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l" defTabSz="925513">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3937000" y="8774113"/>
            <a:ext cx="30114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85" tIns="46243" rIns="92485" bIns="46243" numCol="1" anchor="b" anchorCtr="0" compatLnSpc="1">
            <a:prstTxWarp prst="textNoShape">
              <a:avLst/>
            </a:prstTxWarp>
          </a:bodyPr>
          <a:lstStyle>
            <a:lvl1pPr algn="r" defTabSz="925513">
              <a:spcBef>
                <a:spcPct val="0"/>
              </a:spcBef>
              <a:defRPr sz="1200">
                <a:solidFill>
                  <a:schemeClr val="tx1"/>
                </a:solidFill>
                <a:latin typeface="Arial" charset="0"/>
              </a:defRPr>
            </a:lvl1pPr>
          </a:lstStyle>
          <a:p>
            <a:pPr>
              <a:defRPr/>
            </a:pPr>
            <a:fld id="{35D85183-39CE-4335-88AE-761BFA5738A8}" type="slidenum">
              <a:rPr lang="ru-RU" altLang="en-US"/>
              <a:pPr>
                <a:defRPr/>
              </a:pPr>
              <a:t>‹#›</a:t>
            </a:fld>
            <a:endParaRPr lang="ru-RU" altLang="en-US"/>
          </a:p>
        </p:txBody>
      </p:sp>
    </p:spTree>
    <p:extLst>
      <p:ext uri="{BB962C8B-B14F-4D97-AF65-F5344CB8AC3E}">
        <p14:creationId xmlns:p14="http://schemas.microsoft.com/office/powerpoint/2010/main" val="1589210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l" defTabSz="932362" eaLnBrk="0" hangingPunct="0">
              <a:defRPr sz="1200">
                <a:solidFill>
                  <a:schemeClr val="tx1"/>
                </a:solidFill>
                <a:latin typeface="Arial" charset="0"/>
              </a:defRPr>
            </a:lvl1pPr>
            <a:lvl2pPr marL="748448" indent="-287865" algn="l" defTabSz="932362" eaLnBrk="0" hangingPunct="0">
              <a:defRPr sz="1200">
                <a:solidFill>
                  <a:schemeClr val="tx1"/>
                </a:solidFill>
                <a:latin typeface="Arial" charset="0"/>
              </a:defRPr>
            </a:lvl2pPr>
            <a:lvl3pPr marL="1151458" indent="-230292" algn="l" defTabSz="932362" eaLnBrk="0" hangingPunct="0">
              <a:defRPr sz="1200">
                <a:solidFill>
                  <a:schemeClr val="tx1"/>
                </a:solidFill>
                <a:latin typeface="Arial" charset="0"/>
              </a:defRPr>
            </a:lvl3pPr>
            <a:lvl4pPr marL="1612041" indent="-230292" algn="l" defTabSz="932362" eaLnBrk="0" hangingPunct="0">
              <a:defRPr sz="1200">
                <a:solidFill>
                  <a:schemeClr val="tx1"/>
                </a:solidFill>
                <a:latin typeface="Arial" charset="0"/>
              </a:defRPr>
            </a:lvl4pPr>
            <a:lvl5pPr marL="2072625" indent="-230292" algn="l" defTabSz="932362" eaLnBrk="0" hangingPunct="0">
              <a:defRPr sz="1200">
                <a:solidFill>
                  <a:schemeClr val="tx1"/>
                </a:solidFill>
                <a:latin typeface="Arial" charset="0"/>
              </a:defRPr>
            </a:lvl5pPr>
            <a:lvl6pPr marL="2533208" indent="-230292" defTabSz="932362" eaLnBrk="0" fontAlgn="base" hangingPunct="0">
              <a:spcBef>
                <a:spcPct val="30000"/>
              </a:spcBef>
              <a:spcAft>
                <a:spcPct val="0"/>
              </a:spcAft>
              <a:defRPr sz="1200">
                <a:solidFill>
                  <a:schemeClr val="tx1"/>
                </a:solidFill>
                <a:latin typeface="Arial" charset="0"/>
              </a:defRPr>
            </a:lvl6pPr>
            <a:lvl7pPr marL="2993791" indent="-230292" defTabSz="932362" eaLnBrk="0" fontAlgn="base" hangingPunct="0">
              <a:spcBef>
                <a:spcPct val="30000"/>
              </a:spcBef>
              <a:spcAft>
                <a:spcPct val="0"/>
              </a:spcAft>
              <a:defRPr sz="1200">
                <a:solidFill>
                  <a:schemeClr val="tx1"/>
                </a:solidFill>
                <a:latin typeface="Arial" charset="0"/>
              </a:defRPr>
            </a:lvl7pPr>
            <a:lvl8pPr marL="3454375" indent="-230292" defTabSz="932362" eaLnBrk="0" fontAlgn="base" hangingPunct="0">
              <a:spcBef>
                <a:spcPct val="30000"/>
              </a:spcBef>
              <a:spcAft>
                <a:spcPct val="0"/>
              </a:spcAft>
              <a:defRPr sz="1200">
                <a:solidFill>
                  <a:schemeClr val="tx1"/>
                </a:solidFill>
                <a:latin typeface="Arial" charset="0"/>
              </a:defRPr>
            </a:lvl8pPr>
            <a:lvl9pPr marL="3914958" indent="-230292" defTabSz="932362" eaLnBrk="0" fontAlgn="base" hangingPunct="0">
              <a:spcBef>
                <a:spcPct val="30000"/>
              </a:spcBef>
              <a:spcAft>
                <a:spcPct val="0"/>
              </a:spcAft>
              <a:defRPr sz="1200">
                <a:solidFill>
                  <a:schemeClr val="tx1"/>
                </a:solidFill>
                <a:latin typeface="Arial" charset="0"/>
              </a:defRPr>
            </a:lvl9pPr>
          </a:lstStyle>
          <a:p>
            <a:pPr algn="r" eaLnBrk="1" hangingPunct="1"/>
            <a:fld id="{93DCF13E-24C1-433C-9524-BE08FDB766B2}" type="slidenum">
              <a:rPr lang="ru-RU" altLang="en-US" smtClean="0"/>
              <a:pPr algn="r" eaLnBrk="1" hangingPunct="1"/>
              <a:t>1</a:t>
            </a:fld>
            <a:endParaRPr lang="ru-RU" altLang="en-US"/>
          </a:p>
        </p:txBody>
      </p:sp>
      <p:sp>
        <p:nvSpPr>
          <p:cNvPr id="30723" name="Rectangle 7"/>
          <p:cNvSpPr txBox="1">
            <a:spLocks noGrp="1" noChangeArrowheads="1"/>
          </p:cNvSpPr>
          <p:nvPr/>
        </p:nvSpPr>
        <p:spPr bwMode="auto">
          <a:xfrm>
            <a:off x="3937000" y="8772526"/>
            <a:ext cx="30114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6" tIns="46588" rIns="93176" bIns="46588" anchor="b"/>
          <a:lstStyle>
            <a:lvl1pPr algn="l" defTabSz="925513" eaLnBrk="0" hangingPunct="0">
              <a:defRPr sz="1200">
                <a:solidFill>
                  <a:schemeClr val="tx1"/>
                </a:solidFill>
                <a:latin typeface="Arial" charset="0"/>
              </a:defRPr>
            </a:lvl1pPr>
            <a:lvl2pPr marL="750888" indent="-288925" algn="l" defTabSz="925513" eaLnBrk="0" hangingPunct="0">
              <a:defRPr sz="1200">
                <a:solidFill>
                  <a:schemeClr val="tx1"/>
                </a:solidFill>
                <a:latin typeface="Arial" charset="0"/>
              </a:defRPr>
            </a:lvl2pPr>
            <a:lvl3pPr marL="1155700" indent="-230188" algn="l" defTabSz="925513" eaLnBrk="0" hangingPunct="0">
              <a:defRPr sz="1200">
                <a:solidFill>
                  <a:schemeClr val="tx1"/>
                </a:solidFill>
                <a:latin typeface="Arial" charset="0"/>
              </a:defRPr>
            </a:lvl3pPr>
            <a:lvl4pPr marL="1619250" indent="-231775" algn="l" defTabSz="925513" eaLnBrk="0" hangingPunct="0">
              <a:defRPr sz="1200">
                <a:solidFill>
                  <a:schemeClr val="tx1"/>
                </a:solidFill>
                <a:latin typeface="Arial" charset="0"/>
              </a:defRPr>
            </a:lvl4pPr>
            <a:lvl5pPr marL="2081213" indent="-231775" algn="l" defTabSz="925513" eaLnBrk="0" hangingPunct="0">
              <a:defRPr sz="1200">
                <a:solidFill>
                  <a:schemeClr val="tx1"/>
                </a:solidFill>
                <a:latin typeface="Arial" charset="0"/>
              </a:defRPr>
            </a:lvl5pPr>
            <a:lvl6pPr marL="2538413" indent="-231775" defTabSz="925513" eaLnBrk="0" fontAlgn="base" hangingPunct="0">
              <a:spcBef>
                <a:spcPct val="30000"/>
              </a:spcBef>
              <a:spcAft>
                <a:spcPct val="0"/>
              </a:spcAft>
              <a:defRPr sz="1200">
                <a:solidFill>
                  <a:schemeClr val="tx1"/>
                </a:solidFill>
                <a:latin typeface="Arial" charset="0"/>
              </a:defRPr>
            </a:lvl6pPr>
            <a:lvl7pPr marL="2995613" indent="-231775" defTabSz="925513" eaLnBrk="0" fontAlgn="base" hangingPunct="0">
              <a:spcBef>
                <a:spcPct val="30000"/>
              </a:spcBef>
              <a:spcAft>
                <a:spcPct val="0"/>
              </a:spcAft>
              <a:defRPr sz="1200">
                <a:solidFill>
                  <a:schemeClr val="tx1"/>
                </a:solidFill>
                <a:latin typeface="Arial" charset="0"/>
              </a:defRPr>
            </a:lvl7pPr>
            <a:lvl8pPr marL="3452813" indent="-231775" defTabSz="925513" eaLnBrk="0" fontAlgn="base" hangingPunct="0">
              <a:spcBef>
                <a:spcPct val="30000"/>
              </a:spcBef>
              <a:spcAft>
                <a:spcPct val="0"/>
              </a:spcAft>
              <a:defRPr sz="1200">
                <a:solidFill>
                  <a:schemeClr val="tx1"/>
                </a:solidFill>
                <a:latin typeface="Arial" charset="0"/>
              </a:defRPr>
            </a:lvl8pPr>
            <a:lvl9pPr marL="3910013" indent="-231775" defTabSz="92551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1B9E272-E150-4B18-8079-88B2E97475C2}" type="slidenum">
              <a:rPr lang="en-US" altLang="en-US"/>
              <a:pPr algn="r" eaLnBrk="1" hangingPunct="1">
                <a:spcBef>
                  <a:spcPct val="0"/>
                </a:spcBef>
              </a:pPr>
              <a:t>1</a:t>
            </a:fld>
            <a:endParaRPr lang="en-US" altLang="en-US" dirty="0"/>
          </a:p>
        </p:txBody>
      </p:sp>
      <p:sp>
        <p:nvSpPr>
          <p:cNvPr id="30724" name="Rectangle 2"/>
          <p:cNvSpPr>
            <a:spLocks noGrp="1" noRot="1" noChangeAspect="1" noChangeArrowheads="1" noTextEdit="1"/>
          </p:cNvSpPr>
          <p:nvPr>
            <p:ph type="sldImg"/>
          </p:nvPr>
        </p:nvSpPr>
        <p:spPr>
          <a:xfrm>
            <a:off x="1166813" y="692150"/>
            <a:ext cx="4616450" cy="3463925"/>
          </a:xfrm>
          <a:ln/>
        </p:spPr>
      </p:sp>
      <p:sp>
        <p:nvSpPr>
          <p:cNvPr id="30725" name="Rectangle 3"/>
          <p:cNvSpPr>
            <a:spLocks noGrp="1" noChangeArrowheads="1"/>
          </p:cNvSpPr>
          <p:nvPr>
            <p:ph type="body" idx="1"/>
          </p:nvPr>
        </p:nvSpPr>
        <p:spPr>
          <a:xfrm>
            <a:off x="695326" y="4387852"/>
            <a:ext cx="5559425" cy="4156074"/>
          </a:xfrm>
          <a:noFill/>
        </p:spPr>
        <p:txBody>
          <a:bodyPr lIns="93176" tIns="46588" rIns="93176" bIns="46588"/>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15</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lgn="l" defTabSz="925513" eaLnBrk="0" hangingPunct="0">
              <a:defRPr sz="1200">
                <a:solidFill>
                  <a:schemeClr val="tx1"/>
                </a:solidFill>
                <a:latin typeface="Arial" charset="0"/>
              </a:defRPr>
            </a:lvl1pPr>
            <a:lvl2pPr marL="742950" indent="-285750" algn="l" defTabSz="925513" eaLnBrk="0" hangingPunct="0">
              <a:defRPr sz="1200">
                <a:solidFill>
                  <a:schemeClr val="tx1"/>
                </a:solidFill>
                <a:latin typeface="Arial" charset="0"/>
              </a:defRPr>
            </a:lvl2pPr>
            <a:lvl3pPr marL="1143000" indent="-228600" algn="l" defTabSz="925513" eaLnBrk="0" hangingPunct="0">
              <a:defRPr sz="1200">
                <a:solidFill>
                  <a:schemeClr val="tx1"/>
                </a:solidFill>
                <a:latin typeface="Arial" charset="0"/>
              </a:defRPr>
            </a:lvl3pPr>
            <a:lvl4pPr marL="1600200" indent="-228600" algn="l" defTabSz="925513" eaLnBrk="0" hangingPunct="0">
              <a:defRPr sz="1200">
                <a:solidFill>
                  <a:schemeClr val="tx1"/>
                </a:solidFill>
                <a:latin typeface="Arial" charset="0"/>
              </a:defRPr>
            </a:lvl4pPr>
            <a:lvl5pPr marL="2057400" indent="-228600" algn="l" defTabSz="925513" eaLnBrk="0" hangingPunct="0">
              <a:defRPr sz="1200">
                <a:solidFill>
                  <a:schemeClr val="tx1"/>
                </a:solidFill>
                <a:latin typeface="Arial" charset="0"/>
              </a:defRPr>
            </a:lvl5pPr>
            <a:lvl6pPr marL="2514600" indent="-228600" defTabSz="925513" eaLnBrk="0" fontAlgn="base" hangingPunct="0">
              <a:spcBef>
                <a:spcPct val="30000"/>
              </a:spcBef>
              <a:spcAft>
                <a:spcPct val="0"/>
              </a:spcAft>
              <a:defRPr sz="1200">
                <a:solidFill>
                  <a:schemeClr val="tx1"/>
                </a:solidFill>
                <a:latin typeface="Arial" charset="0"/>
              </a:defRPr>
            </a:lvl6pPr>
            <a:lvl7pPr marL="2971800" indent="-228600" defTabSz="925513" eaLnBrk="0" fontAlgn="base" hangingPunct="0">
              <a:spcBef>
                <a:spcPct val="30000"/>
              </a:spcBef>
              <a:spcAft>
                <a:spcPct val="0"/>
              </a:spcAft>
              <a:defRPr sz="1200">
                <a:solidFill>
                  <a:schemeClr val="tx1"/>
                </a:solidFill>
                <a:latin typeface="Arial" charset="0"/>
              </a:defRPr>
            </a:lvl7pPr>
            <a:lvl8pPr marL="3429000" indent="-228600" defTabSz="925513" eaLnBrk="0" fontAlgn="base" hangingPunct="0">
              <a:spcBef>
                <a:spcPct val="30000"/>
              </a:spcBef>
              <a:spcAft>
                <a:spcPct val="0"/>
              </a:spcAft>
              <a:defRPr sz="1200">
                <a:solidFill>
                  <a:schemeClr val="tx1"/>
                </a:solidFill>
                <a:latin typeface="Arial" charset="0"/>
              </a:defRPr>
            </a:lvl8pPr>
            <a:lvl9pPr marL="3886200" indent="-228600" defTabSz="925513" eaLnBrk="0" fontAlgn="base" hangingPunct="0">
              <a:spcBef>
                <a:spcPct val="30000"/>
              </a:spcBef>
              <a:spcAft>
                <a:spcPct val="0"/>
              </a:spcAft>
              <a:defRPr sz="1200">
                <a:solidFill>
                  <a:schemeClr val="tx1"/>
                </a:solidFill>
                <a:latin typeface="Arial" charset="0"/>
              </a:defRPr>
            </a:lvl9pPr>
          </a:lstStyle>
          <a:p>
            <a:pPr algn="r" eaLnBrk="1" hangingPunct="1"/>
            <a:fld id="{B91935D5-90D7-475C-9E1A-7755E376510B}" type="slidenum">
              <a:rPr lang="ru-RU" altLang="en-US" smtClean="0"/>
              <a:pPr algn="r" eaLnBrk="1" hangingPunct="1"/>
              <a:t>16</a:t>
            </a:fld>
            <a:endParaRPr lang="ru-RU" altLang="en-US"/>
          </a:p>
        </p:txBody>
      </p:sp>
      <p:sp>
        <p:nvSpPr>
          <p:cNvPr id="31747" name="Rectangle 2"/>
          <p:cNvSpPr>
            <a:spLocks noGrp="1" noChangeArrowheads="1"/>
          </p:cNvSpPr>
          <p:nvPr>
            <p:ph type="body" idx="1"/>
          </p:nvPr>
        </p:nvSpPr>
        <p:spPr>
          <a:xfrm>
            <a:off x="925513" y="4387850"/>
            <a:ext cx="5097462" cy="4152900"/>
          </a:xfrm>
          <a:noFill/>
        </p:spPr>
        <p:txBody>
          <a:bodyPr lIns="88097" tIns="44049" rIns="88097" bIns="44049"/>
          <a:lstStyle/>
          <a:p>
            <a:pPr eaLnBrk="1" hangingPunct="1"/>
            <a:r>
              <a:rPr lang="en-US" altLang="en-US" dirty="0"/>
              <a:t>UMPIRE is a </a:t>
            </a:r>
          </a:p>
          <a:p>
            <a:pPr eaLnBrk="1" hangingPunct="1"/>
            <a:r>
              <a:rPr lang="en-US" altLang="en-US" dirty="0"/>
              <a:t>Universal Meter Programming and Reading System</a:t>
            </a:r>
          </a:p>
          <a:p>
            <a:pPr eaLnBrk="1" hangingPunct="1"/>
            <a:endParaRPr lang="en-US" altLang="en-US" dirty="0"/>
          </a:p>
          <a:p>
            <a:pPr eaLnBrk="1" hangingPunct="1"/>
            <a:r>
              <a:rPr lang="en-US" altLang="en-US" dirty="0"/>
              <a:t>It reads all meters and recorders</a:t>
            </a:r>
          </a:p>
          <a:p>
            <a:pPr eaLnBrk="1" hangingPunct="1"/>
            <a:endParaRPr lang="en-US" altLang="en-US" dirty="0"/>
          </a:p>
          <a:p>
            <a:pPr eaLnBrk="1" hangingPunct="1"/>
            <a:r>
              <a:rPr lang="en-US" altLang="en-US" dirty="0"/>
              <a:t>It can control all manufactures software</a:t>
            </a:r>
          </a:p>
          <a:p>
            <a:pPr eaLnBrk="1" hangingPunct="1"/>
            <a:endParaRPr lang="en-US" altLang="en-US" dirty="0"/>
          </a:p>
        </p:txBody>
      </p:sp>
      <p:sp>
        <p:nvSpPr>
          <p:cNvPr id="31748" name="Rectangle 3"/>
          <p:cNvSpPr>
            <a:spLocks noGrp="1" noRot="1" noChangeAspect="1" noChangeArrowheads="1" noTextEdit="1"/>
          </p:cNvSpPr>
          <p:nvPr>
            <p:ph type="sldImg"/>
          </p:nvPr>
        </p:nvSpPr>
        <p:spPr>
          <a:xfrm>
            <a:off x="1163638" y="690563"/>
            <a:ext cx="4621212" cy="3465512"/>
          </a:xfrm>
          <a:ln w="12700" cap="flat">
            <a:solidFill>
              <a:schemeClr val="tx1"/>
            </a:solid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1494" indent="-289036" eaLnBrk="0" hangingPunct="0">
              <a:spcBef>
                <a:spcPct val="30000"/>
              </a:spcBef>
              <a:defRPr sz="1200">
                <a:solidFill>
                  <a:schemeClr val="tx1"/>
                </a:solidFill>
                <a:latin typeface="Arial" charset="0"/>
              </a:defRPr>
            </a:lvl2pPr>
            <a:lvl3pPr marL="1156145" indent="-231229" eaLnBrk="0" hangingPunct="0">
              <a:spcBef>
                <a:spcPct val="30000"/>
              </a:spcBef>
              <a:defRPr sz="1200">
                <a:solidFill>
                  <a:schemeClr val="tx1"/>
                </a:solidFill>
                <a:latin typeface="Arial" charset="0"/>
              </a:defRPr>
            </a:lvl3pPr>
            <a:lvl4pPr marL="1618602" indent="-231229" eaLnBrk="0" hangingPunct="0">
              <a:spcBef>
                <a:spcPct val="30000"/>
              </a:spcBef>
              <a:defRPr sz="1200">
                <a:solidFill>
                  <a:schemeClr val="tx1"/>
                </a:solidFill>
                <a:latin typeface="Arial" charset="0"/>
              </a:defRPr>
            </a:lvl4pPr>
            <a:lvl5pPr marL="2081060" indent="-231229" eaLnBrk="0" hangingPunct="0">
              <a:spcBef>
                <a:spcPct val="30000"/>
              </a:spcBef>
              <a:defRPr sz="1200">
                <a:solidFill>
                  <a:schemeClr val="tx1"/>
                </a:solidFill>
                <a:latin typeface="Arial" charset="0"/>
              </a:defRPr>
            </a:lvl5pPr>
            <a:lvl6pPr marL="2543518" indent="-231229" eaLnBrk="0" fontAlgn="base" hangingPunct="0">
              <a:spcBef>
                <a:spcPct val="30000"/>
              </a:spcBef>
              <a:spcAft>
                <a:spcPct val="0"/>
              </a:spcAft>
              <a:defRPr sz="1200">
                <a:solidFill>
                  <a:schemeClr val="tx1"/>
                </a:solidFill>
                <a:latin typeface="Arial" charset="0"/>
              </a:defRPr>
            </a:lvl6pPr>
            <a:lvl7pPr marL="3005976" indent="-231229" eaLnBrk="0" fontAlgn="base" hangingPunct="0">
              <a:spcBef>
                <a:spcPct val="30000"/>
              </a:spcBef>
              <a:spcAft>
                <a:spcPct val="0"/>
              </a:spcAft>
              <a:defRPr sz="1200">
                <a:solidFill>
                  <a:schemeClr val="tx1"/>
                </a:solidFill>
                <a:latin typeface="Arial" charset="0"/>
              </a:defRPr>
            </a:lvl7pPr>
            <a:lvl8pPr marL="3468434" indent="-231229" eaLnBrk="0" fontAlgn="base" hangingPunct="0">
              <a:spcBef>
                <a:spcPct val="30000"/>
              </a:spcBef>
              <a:spcAft>
                <a:spcPct val="0"/>
              </a:spcAft>
              <a:defRPr sz="1200">
                <a:solidFill>
                  <a:schemeClr val="tx1"/>
                </a:solidFill>
                <a:latin typeface="Arial" charset="0"/>
              </a:defRPr>
            </a:lvl8pPr>
            <a:lvl9pPr marL="3930891" indent="-231229"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21</a:t>
            </a:fld>
            <a:endParaRPr lang="en-US" altLang="en-US" dirty="0"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920594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3060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778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sz="half" idx="1"/>
          </p:nvPr>
        </p:nvSpPr>
        <p:spPr>
          <a:xfrm>
            <a:off x="457200" y="1600200"/>
            <a:ext cx="4038600" cy="4525963"/>
          </a:xfrm>
          <a:prstGeom prst="rect">
            <a:avLst/>
          </a:prstGeom>
        </p:spPr>
        <p:txBody>
          <a:bodyPr/>
          <a:lstStyle/>
          <a:p>
            <a:pPr lvl="0"/>
            <a:endParaRPr lang="en-US" noProof="0" dirty="0"/>
          </a:p>
        </p:txBody>
      </p:sp>
      <p:sp>
        <p:nvSpPr>
          <p:cNvPr id="4" name="Text Placeholder 3"/>
          <p:cNvSpPr>
            <a:spLocks noGrp="1"/>
          </p:cNvSpPr>
          <p:nvPr>
            <p:ph type="body" sz="half" idx="2"/>
          </p:nvPr>
        </p:nvSpPr>
        <p:spPr>
          <a:xfrm>
            <a:off x="4648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5914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1603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550286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5139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690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48921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469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4405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13320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ext Box 8"/>
          <p:cNvSpPr txBox="1">
            <a:spLocks noChangeArrowheads="1"/>
          </p:cNvSpPr>
          <p:nvPr userDrawn="1"/>
        </p:nvSpPr>
        <p:spPr bwMode="auto">
          <a:xfrm>
            <a:off x="8610600" y="6400800"/>
            <a:ext cx="3619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algn="l" eaLnBrk="1" hangingPunct="1">
              <a:spcBef>
                <a:spcPct val="0"/>
              </a:spcBef>
              <a:defRPr/>
            </a:pPr>
            <a:fld id="{B5975DE6-0631-4050-86C7-0154B6BBE92B}" type="slidenum">
              <a:rPr lang="ru-RU" altLang="en-US" sz="1200" smtClean="0">
                <a:solidFill>
                  <a:schemeClr val="tx1"/>
                </a:solidFill>
              </a:rPr>
              <a:pPr algn="l" eaLnBrk="1" hangingPunct="1">
                <a:spcBef>
                  <a:spcPct val="0"/>
                </a:spcBef>
                <a:defRPr/>
              </a:pPr>
              <a:t>‹#›</a:t>
            </a:fld>
            <a:endParaRPr lang="ru-RU" altLang="en-US" sz="1200">
              <a:solidFill>
                <a:schemeClr val="tx1"/>
              </a:solidFill>
            </a:endParaRPr>
          </a:p>
        </p:txBody>
      </p:sp>
      <p:sp>
        <p:nvSpPr>
          <p:cNvPr id="1027" name="Text Box 13"/>
          <p:cNvSpPr txBox="1">
            <a:spLocks noChangeArrowheads="1"/>
          </p:cNvSpPr>
          <p:nvPr userDrawn="1"/>
        </p:nvSpPr>
        <p:spPr bwMode="auto">
          <a:xfrm>
            <a:off x="0" y="914400"/>
            <a:ext cx="1676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eaLnBrk="1" hangingPunct="1">
              <a:spcBef>
                <a:spcPct val="50000"/>
              </a:spcBef>
              <a:defRPr/>
            </a:pPr>
            <a:endParaRPr lang="en-US" altLang="en-US" sz="900" dirty="0">
              <a:solidFill>
                <a:schemeClr val="tx1"/>
              </a:solidFill>
              <a:latin typeface="AvantGarde"/>
            </a:endParaRPr>
          </a:p>
        </p:txBody>
      </p:sp>
      <p:sp>
        <p:nvSpPr>
          <p:cNvPr id="1042" name="Rectangle 2"/>
          <p:cNvSpPr>
            <a:spLocks noChangeArrowheads="1"/>
          </p:cNvSpPr>
          <p:nvPr userDrawn="1"/>
        </p:nvSpPr>
        <p:spPr bwMode="auto">
          <a:xfrm>
            <a:off x="457200" y="304800"/>
            <a:ext cx="8229600" cy="1143000"/>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0"/>
              </a:spcBef>
              <a:defRPr sz="4400">
                <a:solidFill>
                  <a:srgbClr val="000000"/>
                </a:solidFill>
                <a:latin typeface="Times New Roman" pitchFamily="18" charset="0"/>
              </a:defRPr>
            </a:lvl1pPr>
            <a:lvl2pPr>
              <a:spcBef>
                <a:spcPct val="0"/>
              </a:spcBef>
              <a:defRPr sz="4400">
                <a:solidFill>
                  <a:srgbClr val="000000"/>
                </a:solidFill>
                <a:latin typeface="Times New Roman" pitchFamily="18" charset="0"/>
              </a:defRPr>
            </a:lvl2pPr>
            <a:lvl3pPr>
              <a:spcBef>
                <a:spcPct val="0"/>
              </a:spcBef>
              <a:defRPr sz="4400">
                <a:solidFill>
                  <a:srgbClr val="000000"/>
                </a:solidFill>
                <a:latin typeface="Times New Roman" pitchFamily="18" charset="0"/>
              </a:defRPr>
            </a:lvl3pPr>
            <a:lvl4pPr>
              <a:spcBef>
                <a:spcPct val="0"/>
              </a:spcBef>
              <a:defRPr sz="4400">
                <a:solidFill>
                  <a:srgbClr val="000000"/>
                </a:solidFill>
                <a:latin typeface="Times New Roman" pitchFamily="18" charset="0"/>
              </a:defRPr>
            </a:lvl4pPr>
            <a:lvl5pPr>
              <a:spcBef>
                <a:spcPct val="0"/>
              </a:spcBef>
              <a:defRPr sz="4400">
                <a:solidFill>
                  <a:srgbClr val="000000"/>
                </a:solidFill>
                <a:latin typeface="Times New Roman" pitchFamily="18" charset="0"/>
              </a:defRPr>
            </a:lvl5pPr>
            <a:lvl6pPr marL="457200" algn="ctr" fontAlgn="base">
              <a:spcBef>
                <a:spcPct val="0"/>
              </a:spcBef>
              <a:spcAft>
                <a:spcPct val="0"/>
              </a:spcAft>
              <a:defRPr sz="4400">
                <a:solidFill>
                  <a:srgbClr val="000000"/>
                </a:solidFill>
                <a:latin typeface="Times New Roman" pitchFamily="18" charset="0"/>
              </a:defRPr>
            </a:lvl6pPr>
            <a:lvl7pPr marL="914400" algn="ctr" fontAlgn="base">
              <a:spcBef>
                <a:spcPct val="0"/>
              </a:spcBef>
              <a:spcAft>
                <a:spcPct val="0"/>
              </a:spcAft>
              <a:defRPr sz="4400">
                <a:solidFill>
                  <a:srgbClr val="000000"/>
                </a:solidFill>
                <a:latin typeface="Times New Roman" pitchFamily="18" charset="0"/>
              </a:defRPr>
            </a:lvl7pPr>
            <a:lvl8pPr marL="1371600" algn="ctr" fontAlgn="base">
              <a:spcBef>
                <a:spcPct val="0"/>
              </a:spcBef>
              <a:spcAft>
                <a:spcPct val="0"/>
              </a:spcAft>
              <a:defRPr sz="4400">
                <a:solidFill>
                  <a:srgbClr val="000000"/>
                </a:solidFill>
                <a:latin typeface="Times New Roman" pitchFamily="18" charset="0"/>
              </a:defRPr>
            </a:lvl8pPr>
            <a:lvl9pPr marL="1828800" algn="ctr" fontAlgn="base">
              <a:spcBef>
                <a:spcPct val="0"/>
              </a:spcBef>
              <a:spcAft>
                <a:spcPct val="0"/>
              </a:spcAft>
              <a:defRPr sz="4400">
                <a:solidFill>
                  <a:srgbClr val="000000"/>
                </a:solidFill>
                <a:latin typeface="Times New Roman" pitchFamily="18" charset="0"/>
              </a:defRPr>
            </a:lvl9pPr>
          </a:lstStyle>
          <a:p>
            <a:pPr>
              <a:defRPr/>
            </a:pPr>
            <a:endParaRPr lang="en-US" altLang="en-US" dirty="0"/>
          </a:p>
        </p:txBody>
      </p:sp>
      <p:pic>
        <p:nvPicPr>
          <p:cNvPr id="5" name="Picture 4"/>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488504" y="6087930"/>
            <a:ext cx="1219200" cy="6257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rgbClr val="000000"/>
          </a:solidFill>
          <a:latin typeface="+mj-lt"/>
          <a:ea typeface="+mj-ea"/>
          <a:cs typeface="+mj-cs"/>
        </a:defRPr>
      </a:lvl1pPr>
      <a:lvl2pPr algn="ctr" rtl="0" eaLnBrk="0" fontAlgn="base" hangingPunct="0">
        <a:spcBef>
          <a:spcPct val="0"/>
        </a:spcBef>
        <a:spcAft>
          <a:spcPct val="0"/>
        </a:spcAft>
        <a:defRPr sz="4400">
          <a:solidFill>
            <a:srgbClr val="000000"/>
          </a:solidFill>
          <a:latin typeface="Times New Roman" pitchFamily="18" charset="0"/>
        </a:defRPr>
      </a:lvl2pPr>
      <a:lvl3pPr algn="ctr" rtl="0" eaLnBrk="0" fontAlgn="base" hangingPunct="0">
        <a:spcBef>
          <a:spcPct val="0"/>
        </a:spcBef>
        <a:spcAft>
          <a:spcPct val="0"/>
        </a:spcAft>
        <a:defRPr sz="4400">
          <a:solidFill>
            <a:srgbClr val="000000"/>
          </a:solidFill>
          <a:latin typeface="Times New Roman" pitchFamily="18" charset="0"/>
        </a:defRPr>
      </a:lvl3pPr>
      <a:lvl4pPr algn="ctr" rtl="0" eaLnBrk="0" fontAlgn="base" hangingPunct="0">
        <a:spcBef>
          <a:spcPct val="0"/>
        </a:spcBef>
        <a:spcAft>
          <a:spcPct val="0"/>
        </a:spcAft>
        <a:defRPr sz="4400">
          <a:solidFill>
            <a:srgbClr val="000000"/>
          </a:solidFill>
          <a:latin typeface="Times New Roman" pitchFamily="18" charset="0"/>
        </a:defRPr>
      </a:lvl4pPr>
      <a:lvl5pPr algn="ctr" rtl="0" eaLnBrk="0" fontAlgn="base" hangingPunct="0">
        <a:spcBef>
          <a:spcPct val="0"/>
        </a:spcBef>
        <a:spcAft>
          <a:spcPct val="0"/>
        </a:spcAft>
        <a:defRPr sz="4400">
          <a:solidFill>
            <a:srgbClr val="000000"/>
          </a:solidFill>
          <a:latin typeface="Times New Roman" pitchFamily="18" charset="0"/>
        </a:defRPr>
      </a:lvl5pPr>
      <a:lvl6pPr marL="457200" algn="ctr" rtl="0" fontAlgn="base">
        <a:spcBef>
          <a:spcPct val="0"/>
        </a:spcBef>
        <a:spcAft>
          <a:spcPct val="0"/>
        </a:spcAft>
        <a:defRPr sz="4400">
          <a:solidFill>
            <a:srgbClr val="000000"/>
          </a:solidFill>
          <a:latin typeface="Times New Roman" pitchFamily="18" charset="0"/>
        </a:defRPr>
      </a:lvl6pPr>
      <a:lvl7pPr marL="914400" algn="ctr" rtl="0" fontAlgn="base">
        <a:spcBef>
          <a:spcPct val="0"/>
        </a:spcBef>
        <a:spcAft>
          <a:spcPct val="0"/>
        </a:spcAft>
        <a:defRPr sz="4400">
          <a:solidFill>
            <a:srgbClr val="000000"/>
          </a:solidFill>
          <a:latin typeface="Times New Roman" pitchFamily="18" charset="0"/>
        </a:defRPr>
      </a:lvl7pPr>
      <a:lvl8pPr marL="1371600" algn="ctr" rtl="0" fontAlgn="base">
        <a:spcBef>
          <a:spcPct val="0"/>
        </a:spcBef>
        <a:spcAft>
          <a:spcPct val="0"/>
        </a:spcAft>
        <a:defRPr sz="4400">
          <a:solidFill>
            <a:srgbClr val="000000"/>
          </a:solidFill>
          <a:latin typeface="Times New Roman" pitchFamily="18" charset="0"/>
        </a:defRPr>
      </a:lvl8pPr>
      <a:lvl9pPr marL="1828800" algn="ctr" rtl="0" fontAlgn="base">
        <a:spcBef>
          <a:spcPct val="0"/>
        </a:spcBef>
        <a:spcAft>
          <a:spcPct val="0"/>
        </a:spcAft>
        <a:defRPr sz="4400">
          <a:solidFill>
            <a:srgbClr val="000000"/>
          </a:solidFill>
          <a:latin typeface="Times New Roman" pitchFamily="18" charset="0"/>
        </a:defRPr>
      </a:lvl9pPr>
    </p:titleStyle>
    <p:body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2Xoyb9M5-EA" TargetMode="External"/><Relationship Id="rId2" Type="http://schemas.openxmlformats.org/officeDocument/2006/relationships/slideLayout" Target="../slideLayouts/slideLayout2.xml"/><Relationship Id="rId1" Type="http://schemas.openxmlformats.org/officeDocument/2006/relationships/video" Target="https://www.youtube.com/embed/2Xoyb9M5-EA"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hyperlink" Target="https://youtu.be/Azuu8VnM36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23.png"/><Relationship Id="rId5" Type="http://schemas.openxmlformats.org/officeDocument/2006/relationships/image" Target="../media/image21.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gif"/><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Date Placeholder 3"/>
          <p:cNvSpPr txBox="1">
            <a:spLocks noGrp="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r>
              <a:rPr lang="en-US" altLang="en-US" sz="1400" dirty="0">
                <a:solidFill>
                  <a:schemeClr val="tx1"/>
                </a:solidFill>
              </a:rPr>
              <a:t>10/02/2012</a:t>
            </a:r>
          </a:p>
        </p:txBody>
      </p:sp>
      <p:sp>
        <p:nvSpPr>
          <p:cNvPr id="2051" name="Slide Number Placeholder 4"/>
          <p:cNvSpPr txBox="1">
            <a:spLocks noGrp="1"/>
          </p:cNvSpPr>
          <p:nvPr/>
        </p:nvSpPr>
        <p:spPr bwMode="auto">
          <a:xfrm>
            <a:off x="3810000" y="6248400"/>
            <a:ext cx="1066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r" eaLnBrk="1" hangingPunct="1">
              <a:spcBef>
                <a:spcPct val="0"/>
              </a:spcBef>
            </a:pPr>
            <a:r>
              <a:rPr lang="en-US" altLang="en-US" sz="1400" dirty="0">
                <a:solidFill>
                  <a:schemeClr val="tx1"/>
                </a:solidFill>
              </a:rPr>
              <a:t>Slide </a:t>
            </a:r>
            <a:fld id="{B5746CF4-46DD-45AD-BFA5-BAC84EE7E736}" type="slidenum">
              <a:rPr lang="en-US" altLang="en-US" sz="1400">
                <a:solidFill>
                  <a:schemeClr val="tx1"/>
                </a:solidFill>
              </a:rPr>
              <a:pPr algn="r" eaLnBrk="1" hangingPunct="1">
                <a:spcBef>
                  <a:spcPct val="0"/>
                </a:spcBef>
              </a:pPr>
              <a:t>1</a:t>
            </a:fld>
            <a:endParaRPr lang="en-US" altLang="en-US" sz="1400" dirty="0">
              <a:solidFill>
                <a:schemeClr val="tx1"/>
              </a:solidFill>
            </a:endParaRPr>
          </a:p>
        </p:txBody>
      </p:sp>
      <p:pic>
        <p:nvPicPr>
          <p:cNvPr id="2052" name="Picture 11" descr="tesco-ami-meter-fa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12"/>
          <p:cNvSpPr>
            <a:spLocks noChangeArrowheads="1"/>
          </p:cNvSpPr>
          <p:nvPr/>
        </p:nvSpPr>
        <p:spPr bwMode="auto">
          <a:xfrm>
            <a:off x="0" y="0"/>
            <a:ext cx="9144000" cy="6858000"/>
          </a:xfrm>
          <a:prstGeom prst="rect">
            <a:avLst/>
          </a:prstGeom>
          <a:solidFill>
            <a:srgbClr val="003399">
              <a:alpha val="7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0"/>
              </a:spcBef>
            </a:pPr>
            <a:endParaRPr lang="en-US" altLang="en-US" dirty="0">
              <a:solidFill>
                <a:schemeClr val="tx1"/>
              </a:solidFill>
            </a:endParaRPr>
          </a:p>
        </p:txBody>
      </p:sp>
      <p:sp>
        <p:nvSpPr>
          <p:cNvPr id="2054" name="Rectangle 5"/>
          <p:cNvSpPr>
            <a:spLocks noChangeArrowheads="1"/>
          </p:cNvSpPr>
          <p:nvPr/>
        </p:nvSpPr>
        <p:spPr bwMode="auto">
          <a:xfrm>
            <a:off x="0" y="1143000"/>
            <a:ext cx="9144000" cy="2514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spcBef>
                <a:spcPct val="0"/>
              </a:spcBef>
            </a:pPr>
            <a:endParaRPr lang="en-US" altLang="en-US" dirty="0">
              <a:solidFill>
                <a:schemeClr val="tx1"/>
              </a:solidFill>
            </a:endParaRPr>
          </a:p>
        </p:txBody>
      </p:sp>
      <p:sp>
        <p:nvSpPr>
          <p:cNvPr id="2055" name="Text Box 4"/>
          <p:cNvSpPr txBox="1">
            <a:spLocks noChangeArrowheads="1"/>
          </p:cNvSpPr>
          <p:nvPr/>
        </p:nvSpPr>
        <p:spPr bwMode="auto">
          <a:xfrm>
            <a:off x="2438400" y="2084829"/>
            <a:ext cx="4724400"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spcBef>
                <a:spcPct val="50000"/>
              </a:spcBef>
            </a:pPr>
            <a:r>
              <a:rPr lang="en-US" altLang="en-US" sz="3500" b="1" dirty="0" smtClean="0">
                <a:solidFill>
                  <a:srgbClr val="2F549D"/>
                </a:solidFill>
              </a:rPr>
              <a:t>Meter Safety</a:t>
            </a:r>
            <a:endParaRPr lang="en-US" altLang="en-US" sz="3500" b="1" dirty="0">
              <a:solidFill>
                <a:srgbClr val="2F549D"/>
              </a:solidFill>
            </a:endParaRPr>
          </a:p>
        </p:txBody>
      </p:sp>
      <p:pic>
        <p:nvPicPr>
          <p:cNvPr id="2056" name="Picture 17" descr="logo_pla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28026"/>
            <a:ext cx="1905000" cy="94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0"/>
          <p:cNvSpPr txBox="1">
            <a:spLocks noChangeArrowheads="1"/>
          </p:cNvSpPr>
          <p:nvPr/>
        </p:nvSpPr>
        <p:spPr bwMode="auto">
          <a:xfrm>
            <a:off x="762000" y="4800600"/>
            <a:ext cx="82296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en-US" altLang="en-US" sz="2400" dirty="0">
                <a:solidFill>
                  <a:schemeClr val="bg1"/>
                </a:solidFill>
              </a:rPr>
              <a:t>Prepared by Tom Lawton, TESCO</a:t>
            </a:r>
          </a:p>
          <a:p>
            <a:pPr algn="r" eaLnBrk="1" hangingPunct="1">
              <a:spcBef>
                <a:spcPct val="0"/>
              </a:spcBef>
              <a:buFontTx/>
              <a:buNone/>
            </a:pPr>
            <a:r>
              <a:rPr lang="en-US" altLang="en-US" sz="1600" dirty="0">
                <a:solidFill>
                  <a:schemeClr val="bg1"/>
                </a:solidFill>
              </a:rPr>
              <a:t>The Eastern Specialty Company</a:t>
            </a:r>
          </a:p>
          <a:p>
            <a:pPr algn="r" eaLnBrk="1" hangingPunct="1">
              <a:spcBef>
                <a:spcPct val="0"/>
              </a:spcBef>
              <a:buFontTx/>
              <a:buNone/>
            </a:pPr>
            <a:endParaRPr lang="en-US" altLang="en-US" sz="2400" dirty="0">
              <a:solidFill>
                <a:schemeClr val="bg1"/>
              </a:solidFill>
            </a:endParaRPr>
          </a:p>
          <a:p>
            <a:pPr algn="r" eaLnBrk="1" hangingPunct="1">
              <a:spcBef>
                <a:spcPct val="0"/>
              </a:spcBef>
              <a:spcAft>
                <a:spcPts val="0"/>
              </a:spcAft>
              <a:buFontTx/>
              <a:buNone/>
            </a:pPr>
            <a:r>
              <a:rPr lang="en-US" altLang="en-US" sz="1600" i="1" dirty="0">
                <a:solidFill>
                  <a:schemeClr val="bg1"/>
                </a:solidFill>
              </a:rPr>
              <a:t>For North Carolina Electric Meter School</a:t>
            </a:r>
          </a:p>
          <a:p>
            <a:pPr algn="r" eaLnBrk="1" hangingPunct="1">
              <a:spcBef>
                <a:spcPct val="0"/>
              </a:spcBef>
              <a:spcAft>
                <a:spcPts val="0"/>
              </a:spcAft>
              <a:buFontTx/>
              <a:buNone/>
            </a:pPr>
            <a:r>
              <a:rPr lang="en-US" altLang="en-US" sz="1600" i="1" dirty="0" smtClean="0">
                <a:solidFill>
                  <a:schemeClr val="bg1"/>
                </a:solidFill>
              </a:rPr>
              <a:t>Single Phase</a:t>
            </a:r>
            <a:endParaRPr lang="en-US" altLang="en-US" sz="1600" i="1" dirty="0">
              <a:solidFill>
                <a:schemeClr val="bg1"/>
              </a:solidFill>
            </a:endParaRPr>
          </a:p>
          <a:p>
            <a:pPr algn="r" eaLnBrk="1" hangingPunct="1">
              <a:spcBef>
                <a:spcPct val="0"/>
              </a:spcBef>
              <a:spcAft>
                <a:spcPts val="0"/>
              </a:spcAft>
              <a:buFontTx/>
              <a:buNone/>
            </a:pPr>
            <a:r>
              <a:rPr lang="en-US" altLang="en-US" sz="1600" i="1" dirty="0" smtClean="0">
                <a:solidFill>
                  <a:schemeClr val="bg1"/>
                </a:solidFill>
              </a:rPr>
              <a:t>Thursday, </a:t>
            </a:r>
            <a:r>
              <a:rPr lang="en-US" altLang="en-US" sz="1600" i="1" dirty="0">
                <a:solidFill>
                  <a:schemeClr val="bg1"/>
                </a:solidFill>
              </a:rPr>
              <a:t>June </a:t>
            </a:r>
            <a:r>
              <a:rPr lang="en-US" altLang="en-US" sz="1600" i="1" dirty="0" smtClean="0">
                <a:solidFill>
                  <a:schemeClr val="bg1"/>
                </a:solidFill>
              </a:rPr>
              <a:t>17, 2021 at 8:00 a.m.</a:t>
            </a:r>
            <a:endParaRPr lang="en-US" altLang="en-US" sz="1600" i="1" dirty="0">
              <a:solidFill>
                <a:schemeClr val="bg1"/>
              </a:solidFill>
            </a:endParaRPr>
          </a:p>
        </p:txBody>
      </p:sp>
      <p:pic>
        <p:nvPicPr>
          <p:cNvPr id="12" name="Picture 2" descr="C:\Users\andrea.koch\Desktop\ncems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214" y="1685923"/>
            <a:ext cx="1428750" cy="1428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642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838200" y="563563"/>
            <a:ext cx="7696200" cy="122495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More of the Basics</a:t>
            </a:r>
          </a:p>
          <a:p>
            <a:pPr eaLnBrk="1" hangingPunct="1"/>
            <a:endParaRPr lang="ru-RU" altLang="en-US" sz="3200" b="1" dirty="0">
              <a:solidFill>
                <a:schemeClr val="bg1"/>
              </a:solidFill>
            </a:endParaRPr>
          </a:p>
        </p:txBody>
      </p:sp>
      <p:sp>
        <p:nvSpPr>
          <p:cNvPr id="7171"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21971"/>
            <a:ext cx="6477000" cy="4609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How </a:t>
            </a:r>
            <a:r>
              <a:rPr lang="en-US" altLang="en-US" sz="3200" b="1" dirty="0" smtClean="0">
                <a:solidFill>
                  <a:schemeClr val="bg1"/>
                </a:solidFill>
                <a:latin typeface="Arial" charset="0"/>
              </a:rPr>
              <a:t>Bad Can Things Get</a:t>
            </a:r>
            <a:r>
              <a:rPr lang="en-US" altLang="en-US" sz="3200" b="1" dirty="0">
                <a:solidFill>
                  <a:schemeClr val="bg1"/>
                </a:solidFill>
                <a:latin typeface="Arial" charset="0"/>
              </a:rPr>
              <a:t>?</a:t>
            </a:r>
          </a:p>
        </p:txBody>
      </p:sp>
      <p:sp>
        <p:nvSpPr>
          <p:cNvPr id="6147" name="Rectangle 3"/>
          <p:cNvSpPr>
            <a:spLocks noGrp="1" noChangeArrowheads="1"/>
          </p:cNvSpPr>
          <p:nvPr>
            <p:ph type="body" idx="1"/>
          </p:nvPr>
        </p:nvSpPr>
        <p:spPr bwMode="auto">
          <a:xfrm>
            <a:off x="533400" y="1600200"/>
            <a:ext cx="7239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Many thanks to Dominion Power</a:t>
            </a:r>
          </a:p>
          <a:p>
            <a:pPr marL="0" indent="0">
              <a:buNone/>
            </a:pPr>
            <a:r>
              <a:rPr lang="en-US" sz="2200" b="1" dirty="0">
                <a:latin typeface="Arial" panose="020B0604020202020204" pitchFamily="34" charset="0"/>
                <a:cs typeface="Arial" panose="020B0604020202020204" pitchFamily="34" charset="0"/>
                <a:hlinkClick r:id="rId3"/>
              </a:rPr>
              <a:t>https://</a:t>
            </a:r>
            <a:r>
              <a:rPr lang="en-US" sz="2200" b="1" dirty="0" smtClean="0">
                <a:latin typeface="Arial" panose="020B0604020202020204" pitchFamily="34" charset="0"/>
                <a:cs typeface="Arial" panose="020B0604020202020204" pitchFamily="34" charset="0"/>
                <a:hlinkClick r:id="rId3"/>
              </a:rPr>
              <a:t>youtu.be/2Xoyb9M5-EA</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Rubber Gloves and FR 4:10</a:t>
            </a:r>
          </a:p>
          <a:p>
            <a:pPr marL="0" indent="0">
              <a:buNone/>
            </a:pPr>
            <a:r>
              <a:rPr lang="en-US" sz="2200" b="1" dirty="0">
                <a:latin typeface="Arial" panose="020B0604020202020204" pitchFamily="34" charset="0"/>
                <a:cs typeface="Arial" panose="020B0604020202020204" pitchFamily="34" charset="0"/>
              </a:rPr>
              <a:t>Meter enclosure – shorted out 10:48</a:t>
            </a: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endParaRPr lang="en-US" sz="2200" b="1" dirty="0">
              <a:latin typeface="Arial" panose="020B0604020202020204" pitchFamily="34" charset="0"/>
              <a:cs typeface="Arial" panose="020B0604020202020204" pitchFamily="34" charset="0"/>
            </a:endParaRPr>
          </a:p>
          <a:p>
            <a:pPr marL="0" indent="0">
              <a:buNone/>
            </a:pPr>
            <a:r>
              <a:rPr lang="en-US" sz="2200" b="1" dirty="0">
                <a:latin typeface="Arial" panose="020B0604020202020204" pitchFamily="34" charset="0"/>
                <a:cs typeface="Arial" panose="020B0604020202020204" pitchFamily="34" charset="0"/>
              </a:rPr>
              <a:t>Thanks to Meter Grabber</a:t>
            </a:r>
          </a:p>
          <a:p>
            <a:pPr marL="0" indent="0">
              <a:buNone/>
            </a:pPr>
            <a:r>
              <a:rPr lang="en-US" sz="2200" b="1" dirty="0">
                <a:latin typeface="Arial" panose="020B0604020202020204" pitchFamily="34" charset="0"/>
                <a:cs typeface="Arial" panose="020B0604020202020204" pitchFamily="34" charset="0"/>
                <a:hlinkClick r:id="rId4"/>
              </a:rPr>
              <a:t>https://</a:t>
            </a:r>
            <a:r>
              <a:rPr lang="en-US" sz="2200" b="1" dirty="0" smtClean="0">
                <a:latin typeface="Arial" panose="020B0604020202020204" pitchFamily="34" charset="0"/>
                <a:cs typeface="Arial" panose="020B0604020202020204" pitchFamily="34" charset="0"/>
                <a:hlinkClick r:id="rId4"/>
              </a:rPr>
              <a:t>youtu.be/Azuu8VnM36g</a:t>
            </a:r>
            <a:r>
              <a:rPr lang="en-US" sz="2200" b="1" dirty="0" smtClean="0">
                <a:latin typeface="Arial" panose="020B0604020202020204" pitchFamily="34" charset="0"/>
                <a:cs typeface="Arial" panose="020B0604020202020204" pitchFamily="34" charset="0"/>
              </a:rPr>
              <a:t>  </a:t>
            </a:r>
            <a:endParaRPr lang="en-US" sz="2200" b="1" dirty="0">
              <a:latin typeface="Arial" panose="020B0604020202020204" pitchFamily="34" charset="0"/>
              <a:cs typeface="Arial" panose="020B0604020202020204" pitchFamily="34" charset="0"/>
            </a:endParaRPr>
          </a:p>
        </p:txBody>
      </p:sp>
      <p:pic>
        <p:nvPicPr>
          <p:cNvPr id="2" name="Online Media 1" title="Live Wire Demonstration">
            <a:hlinkClick r:id="" action="ppaction://media"/>
            <a:extLst>
              <a:ext uri="{FF2B5EF4-FFF2-40B4-BE49-F238E27FC236}">
                <a16:creationId xmlns:a16="http://schemas.microsoft.com/office/drawing/2014/main" xmlns="" id="{3242C7E9-22FC-427B-A6B9-B22189ADCDF8}"/>
              </a:ext>
            </a:extLst>
          </p:cNvPr>
          <p:cNvPicPr>
            <a:picLocks noRot="1" noChangeAspect="1"/>
          </p:cNvPicPr>
          <p:nvPr>
            <a:videoFile r:link="rId1"/>
          </p:nvPr>
        </p:nvPicPr>
        <p:blipFill>
          <a:blip r:embed="rId5"/>
          <a:stretch>
            <a:fillRect/>
          </a:stretch>
        </p:blipFill>
        <p:spPr>
          <a:xfrm>
            <a:off x="5638800" y="1594112"/>
            <a:ext cx="3048000" cy="1714500"/>
          </a:xfrm>
          <a:prstGeom prst="rect">
            <a:avLst/>
          </a:prstGeom>
        </p:spPr>
      </p:pic>
      <p:pic>
        <p:nvPicPr>
          <p:cNvPr id="3" name="Picture 2">
            <a:extLst>
              <a:ext uri="{FF2B5EF4-FFF2-40B4-BE49-F238E27FC236}">
                <a16:creationId xmlns:a16="http://schemas.microsoft.com/office/drawing/2014/main" xmlns="" id="{3BAF1FF1-B825-4854-B5E1-1D3FBBBA4C2E}"/>
              </a:ext>
            </a:extLst>
          </p:cNvPr>
          <p:cNvPicPr>
            <a:picLocks noChangeAspect="1"/>
          </p:cNvPicPr>
          <p:nvPr/>
        </p:nvPicPr>
        <p:blipFill>
          <a:blip r:embed="rId6"/>
          <a:stretch>
            <a:fillRect/>
          </a:stretch>
        </p:blipFill>
        <p:spPr>
          <a:xfrm>
            <a:off x="5638800" y="4056133"/>
            <a:ext cx="3000375" cy="1524000"/>
          </a:xfrm>
          <a:prstGeom prst="rect">
            <a:avLst/>
          </a:prstGeom>
        </p:spPr>
      </p:pic>
    </p:spTree>
    <p:extLst>
      <p:ext uri="{BB962C8B-B14F-4D97-AF65-F5344CB8AC3E}">
        <p14:creationId xmlns:p14="http://schemas.microsoft.com/office/powerpoint/2010/main" val="406791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9220" name="Text Box 4"/>
          <p:cNvSpPr txBox="1">
            <a:spLocks noChangeArrowheads="1"/>
          </p:cNvSpPr>
          <p:nvPr/>
        </p:nvSpPr>
        <p:spPr bwMode="auto">
          <a:xfrm>
            <a:off x="609600" y="1641475"/>
            <a:ext cx="7924800" cy="537377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marL="342900" indent="-342900" algn="l" eaLnBrk="1" hangingPunct="1">
              <a:buFont typeface="Arial" panose="020B0604020202020204" pitchFamily="34" charset="0"/>
              <a:buChar char="•"/>
            </a:pPr>
            <a:r>
              <a:rPr lang="en-US" altLang="en-US" sz="2400" dirty="0">
                <a:cs typeface="Arial" charset="0"/>
              </a:rPr>
              <a:t>Always approach an electrical service with caution and while wearing your full PPE.  Why?</a:t>
            </a:r>
          </a:p>
          <a:p>
            <a:pPr marL="342900" indent="-342900" algn="l" eaLnBrk="1" hangingPunct="1">
              <a:buFont typeface="Arial" panose="020B0604020202020204" pitchFamily="34" charset="0"/>
              <a:buChar char="•"/>
            </a:pPr>
            <a:r>
              <a:rPr lang="en-US" altLang="en-US" sz="2400" dirty="0">
                <a:cs typeface="Arial" charset="0"/>
              </a:rPr>
              <a:t>Never stand directly in front of the meter when removing the meter </a:t>
            </a:r>
          </a:p>
          <a:p>
            <a:pPr marL="342900" indent="-342900" algn="l" eaLnBrk="1" hangingPunct="1">
              <a:buFont typeface="Arial" panose="020B0604020202020204" pitchFamily="34" charset="0"/>
              <a:buChar char="•"/>
            </a:pPr>
            <a:r>
              <a:rPr lang="en-US" altLang="en-US" sz="2400" dirty="0">
                <a:cs typeface="Arial" charset="0"/>
              </a:rPr>
              <a:t>Before you even open the box or get the cover off….</a:t>
            </a:r>
          </a:p>
          <a:p>
            <a:pPr marL="1085850" lvl="1" indent="-342900" algn="l" eaLnBrk="1" hangingPunct="1">
              <a:buFont typeface="Arial" panose="020B0604020202020204" pitchFamily="34" charset="0"/>
              <a:buChar char="•"/>
            </a:pPr>
            <a:r>
              <a:rPr lang="en-US" altLang="en-US" sz="2400" dirty="0">
                <a:cs typeface="Arial" charset="0"/>
              </a:rPr>
              <a:t>Live box</a:t>
            </a:r>
          </a:p>
          <a:p>
            <a:pPr marL="1085850" lvl="1" indent="-342900" algn="l" eaLnBrk="1" hangingPunct="1">
              <a:buFont typeface="Arial" panose="020B0604020202020204" pitchFamily="34" charset="0"/>
              <a:buChar char="•"/>
            </a:pPr>
            <a:r>
              <a:rPr lang="en-US" altLang="en-US" sz="2400" dirty="0">
                <a:cs typeface="Arial" charset="0"/>
              </a:rPr>
              <a:t>Bees</a:t>
            </a:r>
          </a:p>
          <a:p>
            <a:pPr marL="1085850" lvl="1" indent="-342900" algn="l" eaLnBrk="1" hangingPunct="1">
              <a:buFont typeface="Arial" panose="020B0604020202020204" pitchFamily="34" charset="0"/>
              <a:buChar char="•"/>
            </a:pPr>
            <a:r>
              <a:rPr lang="en-US" altLang="en-US" sz="2400" dirty="0">
                <a:cs typeface="Arial" charset="0"/>
              </a:rPr>
              <a:t>Other live animals</a:t>
            </a:r>
          </a:p>
          <a:p>
            <a:pPr marL="342900" indent="-342900" algn="l" eaLnBrk="1" hangingPunct="1">
              <a:buFont typeface="Arial" panose="020B0604020202020204" pitchFamily="34" charset="0"/>
              <a:buChar char="•"/>
            </a:pPr>
            <a:r>
              <a:rPr lang="en-US" altLang="en-US" sz="2400" dirty="0">
                <a:cs typeface="Arial" charset="0"/>
              </a:rPr>
              <a:t>Broken Seal</a:t>
            </a:r>
          </a:p>
          <a:p>
            <a:pPr marL="342900" indent="-342900" algn="l" eaLnBrk="1" hangingPunct="1">
              <a:buFont typeface="Arial" panose="020B0604020202020204" pitchFamily="34" charset="0"/>
              <a:buChar char="•"/>
            </a:pPr>
            <a:r>
              <a:rPr lang="en-US" altLang="en-US" sz="2400" dirty="0">
                <a:cs typeface="Arial" charset="0"/>
              </a:rPr>
              <a:t>Cover dropping off </a:t>
            </a: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a:p>
            <a:pPr marL="342900" indent="-342900" algn="l" eaLnBrk="1" hangingPunct="1">
              <a:lnSpc>
                <a:spcPct val="80000"/>
              </a:lnSpc>
              <a:buFont typeface="Arial" panose="020B0604020202020204" pitchFamily="34" charset="0"/>
              <a:buChar char="•"/>
            </a:pPr>
            <a:endParaRPr lang="en-US" altLang="en-US" sz="2400" dirty="0">
              <a:latin typeface="Times New Roman" pitchFamily="18" charset="0"/>
            </a:endParaRPr>
          </a:p>
        </p:txBody>
      </p:sp>
      <p:pic>
        <p:nvPicPr>
          <p:cNvPr id="2" name="Picture 1">
            <a:extLst>
              <a:ext uri="{FF2B5EF4-FFF2-40B4-BE49-F238E27FC236}">
                <a16:creationId xmlns:a16="http://schemas.microsoft.com/office/drawing/2014/main" xmlns="" id="{1B50CF5D-854C-494E-BA95-D68B5002C068}"/>
              </a:ext>
            </a:extLst>
          </p:cNvPr>
          <p:cNvPicPr>
            <a:picLocks noChangeAspect="1"/>
          </p:cNvPicPr>
          <p:nvPr/>
        </p:nvPicPr>
        <p:blipFill>
          <a:blip r:embed="rId2"/>
          <a:stretch>
            <a:fillRect/>
          </a:stretch>
        </p:blipFill>
        <p:spPr>
          <a:xfrm>
            <a:off x="4708580" y="3997220"/>
            <a:ext cx="2759020" cy="2207216"/>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3316" name="Picture 4"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905000"/>
            <a:ext cx="666750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344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261539"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Field Audits, Trouble </a:t>
            </a:r>
            <a:r>
              <a:rPr lang="en-US" altLang="en-US" sz="3200" b="1" dirty="0" smtClean="0">
                <a:solidFill>
                  <a:schemeClr val="bg1"/>
                </a:solidFill>
              </a:rPr>
              <a:t>Shooting </a:t>
            </a:r>
            <a:r>
              <a:rPr lang="en-US" altLang="en-US" sz="3200" b="1" dirty="0">
                <a:solidFill>
                  <a:schemeClr val="bg1"/>
                </a:solidFill>
              </a:rPr>
              <a:t>and </a:t>
            </a:r>
            <a:r>
              <a:rPr lang="en-US" altLang="en-US" sz="3200" b="1" dirty="0" smtClean="0">
                <a:solidFill>
                  <a:schemeClr val="bg1"/>
                </a:solidFill>
              </a:rPr>
              <a:t>Testing</a:t>
            </a:r>
            <a:endParaRPr lang="ru-RU" altLang="en-US" sz="3200" b="1" dirty="0">
              <a:solidFill>
                <a:schemeClr val="bg1"/>
              </a:solidFill>
            </a:endParaRPr>
          </a:p>
        </p:txBody>
      </p:sp>
      <p:sp>
        <p:nvSpPr>
          <p:cNvPr id="921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14344" name="Picture 8" descr="https://i.imgur.com/QlsFIa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229600" cy="441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96079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6096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Once the box is </a:t>
            </a:r>
            <a:r>
              <a:rPr lang="en-US" altLang="en-US" sz="3200" b="1" dirty="0" smtClean="0">
                <a:solidFill>
                  <a:schemeClr val="bg1"/>
                </a:solidFill>
                <a:latin typeface="Arial" charset="0"/>
              </a:rPr>
              <a:t>Open</a:t>
            </a:r>
            <a:r>
              <a:rPr lang="en-US" altLang="en-US" sz="3200" b="1" dirty="0">
                <a:solidFill>
                  <a:schemeClr val="bg1"/>
                </a:solidFill>
                <a:latin typeface="Arial" charset="0"/>
              </a:rPr>
              <a:t/>
            </a:r>
            <a:br>
              <a:rPr lang="en-US" altLang="en-US" sz="3200" b="1" dirty="0">
                <a:solidFill>
                  <a:schemeClr val="bg1"/>
                </a:solidFill>
                <a:latin typeface="Arial" charset="0"/>
              </a:rPr>
            </a:br>
            <a:r>
              <a:rPr lang="en-US" altLang="en-US" sz="3200" b="1" dirty="0">
                <a:solidFill>
                  <a:schemeClr val="bg1"/>
                </a:solidFill>
                <a:latin typeface="Arial" charset="0"/>
              </a:rPr>
              <a:t>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0292" name="Chart" r:id="rId4" imgW="3809933" imgH="4114800" progId="MSGraph.Chart.8">
                  <p:embed followColorScheme="full"/>
                </p:oleObj>
              </mc:Choice>
              <mc:Fallback>
                <p:oleObj name="Chart" r:id="rId4" imgW="3809933" imgH="4114800" progId="MSGraph.Chart.8">
                  <p:embed followColorScheme="full"/>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599" y="1676400"/>
            <a:ext cx="5334001"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000" dirty="0">
                <a:latin typeface="Arial" panose="020B0604020202020204" pitchFamily="34" charset="0"/>
                <a:cs typeface="Arial" panose="020B0604020202020204" pitchFamily="34" charset="0"/>
              </a:rPr>
              <a:t>Open line – open line side connection to the meter socket. </a:t>
            </a:r>
          </a:p>
          <a:p>
            <a:pPr lvl="0"/>
            <a:r>
              <a:rPr lang="en-US" sz="2000" dirty="0">
                <a:latin typeface="Arial" panose="020B0604020202020204" pitchFamily="34" charset="0"/>
                <a:cs typeface="Arial" panose="020B0604020202020204" pitchFamily="34" charset="0"/>
              </a:rPr>
              <a:t>Missing neutral – missing neutral connection to the center lug in the meter socket</a:t>
            </a:r>
          </a:p>
          <a:p>
            <a:pPr lvl="0"/>
            <a:r>
              <a:rPr lang="en-US" sz="2000" dirty="0">
                <a:latin typeface="Arial" panose="020B0604020202020204" pitchFamily="34" charset="0"/>
                <a:cs typeface="Arial" panose="020B0604020202020204" pitchFamily="34" charset="0"/>
              </a:rPr>
              <a:t>Cross phase condition – cross wiring between the test block and the meter socket. </a:t>
            </a:r>
          </a:p>
          <a:p>
            <a:pPr lvl="0"/>
            <a:r>
              <a:rPr lang="en-US" sz="2000" dirty="0">
                <a:latin typeface="Arial" panose="020B0604020202020204" pitchFamily="34" charset="0"/>
                <a:cs typeface="Arial" panose="020B0604020202020204" pitchFamily="34" charset="0"/>
              </a:rPr>
              <a:t>Hidden jumpers line to load – diversion on both legs. </a:t>
            </a:r>
          </a:p>
          <a:p>
            <a:pPr lvl="0"/>
            <a:r>
              <a:rPr lang="en-US" sz="2000" dirty="0">
                <a:latin typeface="Arial" panose="020B0604020202020204" pitchFamily="34" charset="0"/>
                <a:cs typeface="Arial" panose="020B0604020202020204" pitchFamily="34" charset="0"/>
              </a:rPr>
              <a:t>Dead Short - dead short phase to ground on the load side of one leg of the socket. </a:t>
            </a:r>
          </a:p>
          <a:p>
            <a:pPr lvl="0"/>
            <a:r>
              <a:rPr lang="en-US" sz="2000" dirty="0">
                <a:latin typeface="Arial" panose="020B0604020202020204" pitchFamily="34" charset="0"/>
                <a:cs typeface="Arial" panose="020B0604020202020204" pitchFamily="34" charset="0"/>
              </a:rPr>
              <a:t>Partial Short - partial short phase to ground on the load side of one leg of the socket</a:t>
            </a:r>
          </a:p>
        </p:txBody>
      </p:sp>
      <p:pic>
        <p:nvPicPr>
          <p:cNvPr id="6" name="Picture 5">
            <a:extLst>
              <a:ext uri="{FF2B5EF4-FFF2-40B4-BE49-F238E27FC236}">
                <a16:creationId xmlns:a16="http://schemas.microsoft.com/office/drawing/2014/main" xmlns="" id="{7D9E37F2-C731-49F9-AD14-56BDBFFBA0D6}"/>
              </a:ext>
            </a:extLst>
          </p:cNvPr>
          <p:cNvPicPr>
            <a:picLocks noChangeAspect="1"/>
          </p:cNvPicPr>
          <p:nvPr/>
        </p:nvPicPr>
        <p:blipFill>
          <a:blip r:embed="rId6"/>
          <a:stretch>
            <a:fillRect/>
          </a:stretch>
        </p:blipFill>
        <p:spPr>
          <a:xfrm>
            <a:off x="5943601" y="1752600"/>
            <a:ext cx="2807518" cy="230233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685800"/>
            <a:ext cx="8153400" cy="685800"/>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b" anchorCtr="0" compatLnSpc="1">
            <a:prstTxWarp prst="textNoShape">
              <a:avLst/>
            </a:prstTxWarp>
          </a:bodyPr>
          <a:lstStyle/>
          <a:p>
            <a:pPr eaLnBrk="1" hangingPunct="1"/>
            <a:r>
              <a:rPr lang="en-US" altLang="en-US" sz="3200" b="1" dirty="0">
                <a:solidFill>
                  <a:schemeClr val="bg1"/>
                </a:solidFill>
                <a:latin typeface="Arial" charset="0"/>
              </a:rPr>
              <a:t>Backfeed, Ground Fault and other Issues to </a:t>
            </a:r>
            <a:r>
              <a:rPr lang="en-US" altLang="en-US" sz="3200" b="1" dirty="0" smtClean="0">
                <a:solidFill>
                  <a:schemeClr val="bg1"/>
                </a:solidFill>
                <a:latin typeface="Arial" charset="0"/>
              </a:rPr>
              <a:t>Look For</a:t>
            </a:r>
            <a:endParaRPr lang="en-US" altLang="en-US" sz="3200" b="1" dirty="0">
              <a:solidFill>
                <a:schemeClr val="bg1"/>
              </a:solidFill>
              <a:latin typeface="Arial" charset="0"/>
            </a:endParaRPr>
          </a:p>
        </p:txBody>
      </p:sp>
      <p:graphicFrame>
        <p:nvGraphicFramePr>
          <p:cNvPr id="10243" name="Object 3"/>
          <p:cNvGraphicFramePr>
            <a:graphicFrameLocks noGrp="1"/>
          </p:cNvGraphicFramePr>
          <p:nvPr>
            <p:ph type="chart" sz="half" idx="1"/>
          </p:nvPr>
        </p:nvGraphicFramePr>
        <p:xfrm>
          <a:off x="533400" y="1752600"/>
          <a:ext cx="3968750" cy="4075113"/>
        </p:xfrm>
        <a:graphic>
          <a:graphicData uri="http://schemas.openxmlformats.org/presentationml/2006/ole">
            <mc:AlternateContent xmlns:mc="http://schemas.openxmlformats.org/markup-compatibility/2006">
              <mc:Choice xmlns:v="urn:schemas-microsoft-com:vml" Requires="v">
                <p:oleObj spid="_x0000_s11295" name="Chart" r:id="rId4" imgW="3809933" imgH="4114800" progId="MSGraph.Chart.8">
                  <p:embed followColorScheme="full"/>
                </p:oleObj>
              </mc:Choice>
              <mc:Fallback>
                <p:oleObj name="Chart" r:id="rId4" imgW="3809933" imgH="4114800"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752600"/>
                        <a:ext cx="3968750" cy="4075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4" name="Rectangle 4"/>
          <p:cNvSpPr>
            <a:spLocks noGrp="1" noChangeArrowheads="1"/>
          </p:cNvSpPr>
          <p:nvPr>
            <p:ph type="body" sz="half" idx="2"/>
          </p:nvPr>
        </p:nvSpPr>
        <p:spPr bwMode="auto">
          <a:xfrm>
            <a:off x="609600" y="1676400"/>
            <a:ext cx="59436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en-US" sz="2400" dirty="0">
                <a:latin typeface="Arial" panose="020B0604020202020204" pitchFamily="34" charset="0"/>
                <a:cs typeface="Arial" panose="020B0604020202020204" pitchFamily="34" charset="0"/>
              </a:rPr>
              <a:t>Back fed meter socket</a:t>
            </a:r>
          </a:p>
          <a:p>
            <a:pPr lvl="0"/>
            <a:r>
              <a:rPr lang="en-US" sz="2400" dirty="0">
                <a:latin typeface="Arial" panose="020B0604020202020204" pitchFamily="34" charset="0"/>
                <a:cs typeface="Arial" panose="020B0604020202020204" pitchFamily="34" charset="0"/>
              </a:rPr>
              <a:t>Ground fault</a:t>
            </a:r>
          </a:p>
          <a:p>
            <a:pPr lvl="0"/>
            <a:r>
              <a:rPr lang="en-US" sz="2400" dirty="0">
                <a:latin typeface="Arial" panose="020B0604020202020204" pitchFamily="34" charset="0"/>
                <a:cs typeface="Arial" panose="020B0604020202020204" pitchFamily="34" charset="0"/>
              </a:rPr>
              <a:t>Phase to phase fault</a:t>
            </a:r>
          </a:p>
          <a:p>
            <a:pPr lvl="0"/>
            <a:r>
              <a:rPr lang="en-US" sz="2400" dirty="0">
                <a:latin typeface="Arial" panose="020B0604020202020204" pitchFamily="34" charset="0"/>
                <a:cs typeface="Arial" panose="020B0604020202020204" pitchFamily="34" charset="0"/>
              </a:rPr>
              <a:t>Pulling a meter jaw with the meter</a:t>
            </a:r>
          </a:p>
          <a:p>
            <a:pPr lvl="0"/>
            <a:endParaRPr lang="en-US" sz="1800" u="sng" dirty="0">
              <a:latin typeface="Arial" panose="020B0604020202020204" pitchFamily="34" charset="0"/>
              <a:cs typeface="Arial" panose="020B0604020202020204" pitchFamily="34" charset="0"/>
            </a:endParaRPr>
          </a:p>
          <a:p>
            <a:pPr lvl="0"/>
            <a:endParaRPr lang="en-US" sz="1800" u="sng" dirty="0"/>
          </a:p>
        </p:txBody>
      </p:sp>
      <p:pic>
        <p:nvPicPr>
          <p:cNvPr id="11273" name="Picture 9" descr="meter da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3733799"/>
            <a:ext cx="3857625" cy="2571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9450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Tools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76400"/>
            <a:ext cx="4953000" cy="252376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Socket Pullers</a:t>
            </a:r>
          </a:p>
          <a:p>
            <a:pPr marL="457200" indent="-457200" algn="l" eaLnBrk="1" hangingPunct="1">
              <a:buFont typeface="Arial" panose="020B0604020202020204" pitchFamily="34" charset="0"/>
              <a:buChar char="•"/>
            </a:pPr>
            <a:r>
              <a:rPr lang="en-US" altLang="en-US" sz="2800" dirty="0">
                <a:latin typeface="Arial" charset="0"/>
                <a:cs typeface="Arial" charset="0"/>
              </a:rPr>
              <a:t>Volt meters</a:t>
            </a:r>
          </a:p>
          <a:p>
            <a:pPr marL="457200" indent="-457200" algn="l" eaLnBrk="1" hangingPunct="1">
              <a:buFont typeface="Arial" panose="020B0604020202020204" pitchFamily="34" charset="0"/>
              <a:buChar char="•"/>
            </a:pPr>
            <a:r>
              <a:rPr lang="en-US" altLang="en-US" sz="2800" dirty="0">
                <a:latin typeface="Arial" charset="0"/>
                <a:cs typeface="Arial" charset="0"/>
              </a:rPr>
              <a:t>Specialized tools</a:t>
            </a: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16388" name="Picture 4" descr="Hot Socket Repair K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05200"/>
            <a:ext cx="4000500" cy="2660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1B50CF5D-854C-494E-BA95-D68B5002C068}"/>
              </a:ext>
            </a:extLst>
          </p:cNvPr>
          <p:cNvPicPr>
            <a:picLocks noChangeAspect="1"/>
          </p:cNvPicPr>
          <p:nvPr/>
        </p:nvPicPr>
        <p:blipFill>
          <a:blip r:embed="rId3"/>
          <a:stretch>
            <a:fillRect/>
          </a:stretch>
        </p:blipFill>
        <p:spPr>
          <a:xfrm>
            <a:off x="4943769" y="3874118"/>
            <a:ext cx="2759020" cy="220721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787541">
            <a:off x="5186592" y="1385707"/>
            <a:ext cx="2273375" cy="226200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Tools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1757" y="1676400"/>
            <a:ext cx="4953000" cy="1403461"/>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smtClean="0">
                <a:latin typeface="Arial" charset="0"/>
                <a:cs typeface="Arial" charset="0"/>
              </a:rPr>
              <a:t>Temporary Service Cover</a:t>
            </a: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27604"/>
            <a:ext cx="3119438" cy="415925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3114756"/>
            <a:ext cx="1804866" cy="1787525"/>
          </a:xfrm>
          <a:prstGeom prst="rect">
            <a:avLst/>
          </a:prstGeom>
        </p:spPr>
      </p:pic>
    </p:spTree>
    <p:extLst>
      <p:ext uri="{BB962C8B-B14F-4D97-AF65-F5344CB8AC3E}">
        <p14:creationId xmlns:p14="http://schemas.microsoft.com/office/powerpoint/2010/main" val="11963839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Summary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57200" y="1676400"/>
            <a:ext cx="4953000" cy="549688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a:latin typeface="Arial" charset="0"/>
                <a:cs typeface="Arial" charset="0"/>
              </a:rPr>
              <a:t>Be Careful</a:t>
            </a:r>
          </a:p>
          <a:p>
            <a:pPr marL="457200" indent="-457200" algn="l" eaLnBrk="1" hangingPunct="1">
              <a:buFont typeface="Arial" panose="020B0604020202020204" pitchFamily="34" charset="0"/>
              <a:buChar char="•"/>
            </a:pPr>
            <a:r>
              <a:rPr lang="en-US" altLang="en-US" sz="2800" dirty="0">
                <a:latin typeface="Arial" charset="0"/>
                <a:cs typeface="Arial" charset="0"/>
              </a:rPr>
              <a:t>Assume the box is live</a:t>
            </a:r>
          </a:p>
          <a:p>
            <a:pPr marL="457200" indent="-457200" algn="l" eaLnBrk="1" hangingPunct="1">
              <a:buFont typeface="Arial" panose="020B0604020202020204" pitchFamily="34" charset="0"/>
              <a:buChar char="•"/>
            </a:pPr>
            <a:r>
              <a:rPr lang="en-US" altLang="en-US" sz="2800" dirty="0">
                <a:latin typeface="Arial" charset="0"/>
                <a:cs typeface="Arial" charset="0"/>
              </a:rPr>
              <a:t>Assume there is something live in the box</a:t>
            </a:r>
          </a:p>
          <a:p>
            <a:pPr marL="457200" indent="-457200" algn="l" eaLnBrk="1" hangingPunct="1">
              <a:buFont typeface="Arial" panose="020B0604020202020204" pitchFamily="34" charset="0"/>
              <a:buChar char="•"/>
            </a:pPr>
            <a:r>
              <a:rPr lang="en-US" altLang="en-US" sz="2800" dirty="0">
                <a:latin typeface="Arial" charset="0"/>
                <a:cs typeface="Arial" charset="0"/>
              </a:rPr>
              <a:t>Treat electricity with respect</a:t>
            </a:r>
          </a:p>
          <a:p>
            <a:pPr marL="457200" indent="-457200" algn="l" eaLnBrk="1" hangingPunct="1">
              <a:buFont typeface="Arial" panose="020B0604020202020204" pitchFamily="34" charset="0"/>
              <a:buChar char="•"/>
            </a:pPr>
            <a:r>
              <a:rPr lang="en-US" altLang="en-US" sz="2800" dirty="0">
                <a:latin typeface="Arial" charset="0"/>
                <a:cs typeface="Arial" charset="0"/>
              </a:rPr>
              <a:t>Treat all meter boxes with respect</a:t>
            </a:r>
          </a:p>
          <a:p>
            <a:pPr marL="457200" indent="-457200" algn="l" eaLnBrk="1" hangingPunct="1">
              <a:buFont typeface="Arial" panose="020B0604020202020204" pitchFamily="34" charset="0"/>
              <a:buChar char="•"/>
            </a:pP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pic>
        <p:nvPicPr>
          <p:cNvPr id="6" name="Picture 5">
            <a:extLst>
              <a:ext uri="{FF2B5EF4-FFF2-40B4-BE49-F238E27FC236}">
                <a16:creationId xmlns:a16="http://schemas.microsoft.com/office/drawing/2014/main" xmlns="" id="{3A264DBE-9BD0-4329-A4BE-994489A59DEF}"/>
              </a:ext>
            </a:extLst>
          </p:cNvPr>
          <p:cNvPicPr>
            <a:picLocks noChangeAspect="1"/>
          </p:cNvPicPr>
          <p:nvPr/>
        </p:nvPicPr>
        <p:blipFill>
          <a:blip r:embed="rId2"/>
          <a:stretch>
            <a:fillRect/>
          </a:stretch>
        </p:blipFill>
        <p:spPr>
          <a:xfrm>
            <a:off x="5562600" y="2379863"/>
            <a:ext cx="3048000" cy="2590799"/>
          </a:xfrm>
          <a:prstGeom prst="rect">
            <a:avLst/>
          </a:prstGeom>
        </p:spPr>
      </p:pic>
    </p:spTree>
    <p:extLst>
      <p:ext uri="{BB962C8B-B14F-4D97-AF65-F5344CB8AC3E}">
        <p14:creationId xmlns:p14="http://schemas.microsoft.com/office/powerpoint/2010/main" val="198210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Metering Safety</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sz="2600" b="1" u="sng" dirty="0">
                <a:latin typeface="Arial" panose="020B0604020202020204" pitchFamily="34" charset="0"/>
                <a:cs typeface="Arial" panose="020B0604020202020204" pitchFamily="34" charset="0"/>
              </a:rPr>
              <a:t>Fatal Electrical Injuries</a:t>
            </a:r>
            <a:endParaRPr lang="en-US" sz="2600"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The highest rate of fatal electrical injury in 2019 occurred in the Construction industry (0.7/100,000), followed closely by the Utility industry (0.4/100,000).</a:t>
            </a:r>
          </a:p>
          <a:p>
            <a:r>
              <a:rPr lang="en-US" sz="2600" dirty="0">
                <a:latin typeface="Arial" panose="020B0604020202020204" pitchFamily="34" charset="0"/>
                <a:cs typeface="Arial" panose="020B0604020202020204" pitchFamily="34" charset="0"/>
              </a:rPr>
              <a:t>In 2019, there was one electrical fatality for every 33 fatalities from all causes. The long-term trend has declined from one electrical fatality for each 23 fatalities from all causes in 2003 to the 2019 level of one in 33.</a:t>
            </a:r>
          </a:p>
        </p:txBody>
      </p:sp>
    </p:spTree>
    <p:extLst>
      <p:ext uri="{BB962C8B-B14F-4D97-AF65-F5344CB8AC3E}">
        <p14:creationId xmlns:p14="http://schemas.microsoft.com/office/powerpoint/2010/main" val="38225369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1828800" y="563563"/>
            <a:ext cx="54102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smtClean="0">
                <a:solidFill>
                  <a:schemeClr val="bg1"/>
                </a:solidFill>
              </a:rPr>
              <a:t>Roundtable </a:t>
            </a:r>
            <a:endParaRPr lang="ru-RU" altLang="en-US" sz="3200" b="1" dirty="0">
              <a:solidFill>
                <a:schemeClr val="bg1"/>
              </a:solidFill>
            </a:endParaRPr>
          </a:p>
        </p:txBody>
      </p:sp>
      <p:sp>
        <p:nvSpPr>
          <p:cNvPr id="8195"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495300" y="1524000"/>
            <a:ext cx="8077200" cy="4505849"/>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itchFamily="34" charset="0"/>
              </a:defRPr>
            </a:lvl1pPr>
            <a:lvl2pPr marL="742950" indent="-285750" eaLnBrk="0" hangingPunct="0">
              <a:defRPr>
                <a:solidFill>
                  <a:srgbClr val="000000"/>
                </a:solidFill>
                <a:latin typeface="Arial" pitchFamily="34" charset="0"/>
              </a:defRPr>
            </a:lvl2pPr>
            <a:lvl3pPr marL="1143000" indent="-228600" eaLnBrk="0" hangingPunct="0">
              <a:defRPr>
                <a:solidFill>
                  <a:srgbClr val="000000"/>
                </a:solidFill>
                <a:latin typeface="Arial" pitchFamily="34" charset="0"/>
              </a:defRPr>
            </a:lvl3pPr>
            <a:lvl4pPr marL="1600200" indent="-228600" eaLnBrk="0" hangingPunct="0">
              <a:defRPr>
                <a:solidFill>
                  <a:srgbClr val="000000"/>
                </a:solidFill>
                <a:latin typeface="Arial" pitchFamily="34" charset="0"/>
              </a:defRPr>
            </a:lvl4pPr>
            <a:lvl5pPr marL="2057400" indent="-228600" eaLnBrk="0" hangingPunct="0">
              <a:defRPr>
                <a:solidFill>
                  <a:srgbClr val="000000"/>
                </a:solidFill>
                <a:latin typeface="Arial" pitchFamily="34" charset="0"/>
              </a:defRPr>
            </a:lvl5pPr>
            <a:lvl6pPr marL="2514600" indent="-228600" algn="ctr" eaLnBrk="0" fontAlgn="base" hangingPunct="0">
              <a:spcBef>
                <a:spcPct val="30000"/>
              </a:spcBef>
              <a:spcAft>
                <a:spcPct val="0"/>
              </a:spcAft>
              <a:defRPr>
                <a:solidFill>
                  <a:srgbClr val="000000"/>
                </a:solidFill>
                <a:latin typeface="Arial" pitchFamily="34" charset="0"/>
              </a:defRPr>
            </a:lvl6pPr>
            <a:lvl7pPr marL="2971800" indent="-228600" algn="ctr" eaLnBrk="0" fontAlgn="base" hangingPunct="0">
              <a:spcBef>
                <a:spcPct val="30000"/>
              </a:spcBef>
              <a:spcAft>
                <a:spcPct val="0"/>
              </a:spcAft>
              <a:defRPr>
                <a:solidFill>
                  <a:srgbClr val="000000"/>
                </a:solidFill>
                <a:latin typeface="Arial" pitchFamily="34" charset="0"/>
              </a:defRPr>
            </a:lvl7pPr>
            <a:lvl8pPr marL="3429000" indent="-228600" algn="ctr" eaLnBrk="0" fontAlgn="base" hangingPunct="0">
              <a:spcBef>
                <a:spcPct val="30000"/>
              </a:spcBef>
              <a:spcAft>
                <a:spcPct val="0"/>
              </a:spcAft>
              <a:defRPr>
                <a:solidFill>
                  <a:srgbClr val="000000"/>
                </a:solidFill>
                <a:latin typeface="Arial" pitchFamily="34" charset="0"/>
              </a:defRPr>
            </a:lvl8pPr>
            <a:lvl9pPr marL="3886200" indent="-228600" algn="ctr" eaLnBrk="0" fontAlgn="base" hangingPunct="0">
              <a:spcBef>
                <a:spcPct val="30000"/>
              </a:spcBef>
              <a:spcAft>
                <a:spcPct val="0"/>
              </a:spcAft>
              <a:defRPr>
                <a:solidFill>
                  <a:srgbClr val="000000"/>
                </a:solidFill>
                <a:latin typeface="Arial" pitchFamily="34" charset="0"/>
              </a:defRPr>
            </a:lvl9pPr>
          </a:lstStyle>
          <a:p>
            <a:pPr marL="457200" indent="-457200" algn="l" eaLnBrk="1" hangingPunct="1">
              <a:buFont typeface="Arial" panose="020B0604020202020204" pitchFamily="34" charset="0"/>
              <a:buChar char="•"/>
            </a:pPr>
            <a:r>
              <a:rPr lang="en-US" altLang="en-US" sz="2800" dirty="0" smtClean="0">
                <a:latin typeface="Arial" charset="0"/>
                <a:cs typeface="Arial" charset="0"/>
              </a:rPr>
              <a:t>Issues that you may have seen in your metering career already?</a:t>
            </a:r>
          </a:p>
          <a:p>
            <a:pPr marL="457200" indent="-457200" algn="l" eaLnBrk="1" hangingPunct="1">
              <a:buFont typeface="Arial" panose="020B0604020202020204" pitchFamily="34" charset="0"/>
              <a:buChar char="•"/>
            </a:pPr>
            <a:r>
              <a:rPr lang="en-US" altLang="en-US" sz="2800" dirty="0" smtClean="0">
                <a:latin typeface="Arial" charset="0"/>
                <a:cs typeface="Arial" charset="0"/>
              </a:rPr>
              <a:t>Safety Issues not yet brought up?</a:t>
            </a:r>
          </a:p>
          <a:p>
            <a:pPr marL="457200" indent="-457200" algn="l" eaLnBrk="1" hangingPunct="1">
              <a:buFont typeface="Arial" panose="020B0604020202020204" pitchFamily="34" charset="0"/>
              <a:buChar char="•"/>
            </a:pPr>
            <a:endParaRPr lang="en-US" altLang="en-US" sz="2800" dirty="0" smtClean="0">
              <a:latin typeface="Arial" charset="0"/>
              <a:cs typeface="Arial" charset="0"/>
            </a:endParaRPr>
          </a:p>
          <a:p>
            <a:pPr eaLnBrk="1" hangingPunct="1"/>
            <a:r>
              <a:rPr lang="en-US" altLang="en-US" sz="2800" dirty="0" smtClean="0">
                <a:latin typeface="Arial" charset="0"/>
                <a:cs typeface="Arial" charset="0"/>
              </a:rPr>
              <a:t>Closing</a:t>
            </a:r>
          </a:p>
          <a:p>
            <a:pPr marL="457200" indent="-457200" algn="l" eaLnBrk="1" hangingPunct="1">
              <a:buFont typeface="Arial" panose="020B0604020202020204" pitchFamily="34" charset="0"/>
              <a:buChar char="•"/>
            </a:pPr>
            <a:r>
              <a:rPr lang="en-US" altLang="en-US" sz="2800" dirty="0" smtClean="0">
                <a:latin typeface="Arial" charset="0"/>
                <a:cs typeface="Arial" charset="0"/>
              </a:rPr>
              <a:t>Are you not only following the rules but actively making suggestions?</a:t>
            </a:r>
            <a:endParaRPr lang="en-US" altLang="en-US" sz="2800" dirty="0">
              <a:latin typeface="Arial" charset="0"/>
              <a:cs typeface="Arial" charset="0"/>
            </a:endParaRPr>
          </a:p>
          <a:p>
            <a:pPr algn="l" eaLnBrk="1" hangingPunct="1">
              <a:lnSpc>
                <a:spcPct val="80000"/>
              </a:lnSpc>
              <a:defRPr/>
            </a:pPr>
            <a:endParaRPr lang="en-US" altLang="en-US" sz="2800" dirty="0">
              <a:latin typeface="Times New Roman" pitchFamily="18" charset="0"/>
            </a:endParaRPr>
          </a:p>
          <a:p>
            <a:pPr algn="l" eaLnBrk="1" hangingPunct="1">
              <a:lnSpc>
                <a:spcPct val="80000"/>
              </a:lnSpc>
              <a:defRPr/>
            </a:pPr>
            <a:endParaRPr lang="en-US" altLang="en-US" sz="2400" dirty="0">
              <a:latin typeface="Times New Roman" pitchFamily="18" charset="0"/>
            </a:endParaRPr>
          </a:p>
        </p:txBody>
      </p:sp>
    </p:spTree>
    <p:extLst>
      <p:ext uri="{BB962C8B-B14F-4D97-AF65-F5344CB8AC3E}">
        <p14:creationId xmlns:p14="http://schemas.microsoft.com/office/powerpoint/2010/main" val="519504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a:solidFill>
            <a:srgbClr val="FF0000"/>
          </a:solidFill>
        </p:spPr>
        <p:txBody>
          <a:bodyPr anchor="ctr"/>
          <a:lstStyle/>
          <a:p>
            <a:pPr algn="l" eaLnBrk="1" hangingPunct="1"/>
            <a:r>
              <a:rPr lang="en-US" altLang="en-US" sz="3000" b="1" dirty="0" smtClean="0">
                <a:solidFill>
                  <a:schemeClr val="bg1"/>
                </a:solidFill>
                <a:latin typeface="Arial" panose="020B0604020202020204" pitchFamily="34" charset="0"/>
                <a:cs typeface="Arial" panose="020B0604020202020204" pitchFamily="34" charset="0"/>
              </a:rPr>
              <a:t>              Questions and Discussion</a:t>
            </a:r>
            <a:r>
              <a:rPr lang="en-US" altLang="en-US" sz="4000" b="1" dirty="0" smtClean="0">
                <a:solidFill>
                  <a:schemeClr val="bg1"/>
                </a:solidFill>
                <a:latin typeface="Arial" panose="020B0604020202020204" pitchFamily="34" charset="0"/>
                <a:cs typeface="Arial" panose="020B0604020202020204" pitchFamily="34" charset="0"/>
              </a:rPr>
              <a:t>  </a:t>
            </a:r>
          </a:p>
        </p:txBody>
      </p:sp>
      <p:sp>
        <p:nvSpPr>
          <p:cNvPr id="9219" name="Rectangle 5"/>
          <p:cNvSpPr>
            <a:spLocks noGrp="1" noChangeArrowheads="1"/>
          </p:cNvSpPr>
          <p:nvPr>
            <p:ph type="body" idx="1"/>
          </p:nvPr>
        </p:nvSpPr>
        <p:spPr>
          <a:noFill/>
        </p:spPr>
        <p:txBody>
          <a:bodyPr/>
          <a:lstStyle/>
          <a:p>
            <a:pPr algn="ctr" eaLnBrk="1" hangingPunct="1">
              <a:buFontTx/>
              <a:buNone/>
            </a:pPr>
            <a:r>
              <a:rPr lang="en-US" altLang="en-US" dirty="0" smtClean="0">
                <a:latin typeface="Arial" panose="020B0604020202020204" pitchFamily="34" charset="0"/>
                <a:cs typeface="Arial" panose="020B0604020202020204" pitchFamily="34" charset="0"/>
              </a:rPr>
              <a:t>Tom Lawton</a:t>
            </a:r>
          </a:p>
          <a:p>
            <a:pPr algn="ctr" eaLnBrk="1" hangingPunct="1">
              <a:buFontTx/>
              <a:buNone/>
            </a:pPr>
            <a:r>
              <a:rPr lang="en-US" altLang="en-US" sz="2000" i="1" dirty="0" smtClean="0">
                <a:latin typeface="Arial" panose="020B0604020202020204" pitchFamily="34" charset="0"/>
                <a:cs typeface="Arial" panose="020B0604020202020204" pitchFamily="34" charset="0"/>
              </a:rPr>
              <a:t>President</a:t>
            </a:r>
          </a:p>
          <a:p>
            <a:pPr algn="ctr" eaLnBrk="1" hangingPunct="1">
              <a:buFontTx/>
              <a:buNone/>
            </a:pPr>
            <a:r>
              <a:rPr lang="en-US" altLang="en-US" sz="2000" dirty="0">
                <a:solidFill>
                  <a:srgbClr val="FF0000"/>
                </a:solidFill>
                <a:latin typeface="Arial" panose="020B0604020202020204" pitchFamily="34" charset="0"/>
                <a:cs typeface="Arial" panose="020B0604020202020204" pitchFamily="34" charset="0"/>
              </a:rPr>
              <a:t>t</a:t>
            </a:r>
            <a:r>
              <a:rPr lang="en-US" altLang="en-US" sz="2000" dirty="0" smtClean="0">
                <a:solidFill>
                  <a:srgbClr val="FF0000"/>
                </a:solidFill>
                <a:latin typeface="Arial" panose="020B0604020202020204" pitchFamily="34" charset="0"/>
                <a:cs typeface="Arial" panose="020B0604020202020204" pitchFamily="34" charset="0"/>
              </a:rPr>
              <a:t>om.lawton@tescometering.com</a:t>
            </a:r>
          </a:p>
          <a:p>
            <a:pPr algn="ctr" eaLnBrk="1" hangingPunct="1">
              <a:buFontTx/>
              <a:buNone/>
            </a:pPr>
            <a:endParaRPr lang="en-US" altLang="en-US" sz="12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smtClean="0">
                <a:latin typeface="Arial" panose="020B0604020202020204" pitchFamily="34" charset="0"/>
                <a:cs typeface="Arial" panose="020B0604020202020204" pitchFamily="34" charset="0"/>
              </a:rPr>
              <a:t>TESCO – The Eastern Specialty Company</a:t>
            </a:r>
            <a:r>
              <a:rPr lang="en-US" altLang="en-US" sz="2400" dirty="0" smtClean="0">
                <a:latin typeface="Arial" panose="020B0604020202020204" pitchFamily="34" charset="0"/>
                <a:cs typeface="Arial" panose="020B0604020202020204" pitchFamily="34" charset="0"/>
              </a:rPr>
              <a:t> </a:t>
            </a:r>
          </a:p>
          <a:p>
            <a:pPr algn="ctr" eaLnBrk="1" hangingPunct="1">
              <a:buFontTx/>
              <a:buNone/>
            </a:pPr>
            <a:r>
              <a:rPr lang="en-US" altLang="en-US" sz="1800" i="1" dirty="0" smtClean="0">
                <a:latin typeface="Arial" panose="020B0604020202020204" pitchFamily="34" charset="0"/>
                <a:cs typeface="Arial" panose="020B0604020202020204" pitchFamily="34" charset="0"/>
              </a:rPr>
              <a:t>Bristol, PA</a:t>
            </a:r>
          </a:p>
          <a:p>
            <a:pPr algn="ctr" eaLnBrk="1" hangingPunct="1">
              <a:buFontTx/>
              <a:buNone/>
            </a:pPr>
            <a:r>
              <a:rPr lang="en-US" altLang="en-US" sz="2400" dirty="0" smtClean="0">
                <a:solidFill>
                  <a:srgbClr val="FF0000"/>
                </a:solidFill>
                <a:latin typeface="Arial" panose="020B0604020202020204" pitchFamily="34" charset="0"/>
                <a:cs typeface="Arial" panose="020B0604020202020204" pitchFamily="34" charset="0"/>
              </a:rPr>
              <a:t>215-228-0500</a:t>
            </a:r>
            <a:endParaRPr lang="en-US" altLang="en-US" sz="2000" dirty="0" smtClean="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000" dirty="0" smtClean="0">
                <a:latin typeface="Arial" panose="020B0604020202020204" pitchFamily="34" charset="0"/>
                <a:cs typeface="Arial" panose="020B0604020202020204" pitchFamily="34" charset="0"/>
              </a:rPr>
              <a:t/>
            </a:r>
            <a:br>
              <a:rPr lang="en-US" altLang="en-US" sz="2000" dirty="0" smtClean="0">
                <a:latin typeface="Arial" panose="020B0604020202020204" pitchFamily="34" charset="0"/>
                <a:cs typeface="Arial" panose="020B0604020202020204" pitchFamily="34" charset="0"/>
              </a:rPr>
            </a:br>
            <a:r>
              <a:rPr lang="en-US" altLang="en-US" sz="2000" dirty="0" smtClean="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smtClean="0">
                <a:solidFill>
                  <a:srgbClr val="FF0000"/>
                </a:solidFill>
                <a:latin typeface="Arial" panose="020B0604020202020204" pitchFamily="34" charset="0"/>
                <a:cs typeface="Arial" panose="020B0604020202020204" pitchFamily="34" charset="0"/>
              </a:rPr>
              <a:t>www.tescometering.com</a:t>
            </a:r>
          </a:p>
          <a:p>
            <a:pPr algn="ctr" eaLnBrk="1" hangingPunct="1">
              <a:buFontTx/>
              <a:buNone/>
            </a:pPr>
            <a:endParaRPr lang="en-US" altLang="en-US" sz="2300" dirty="0" smtClean="0">
              <a:solidFill>
                <a:srgbClr val="CC3300"/>
              </a:solidFill>
            </a:endParaRPr>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524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2F549D"/>
                </a:solidFill>
              </a:rPr>
              <a:t>ISO 9001:2015 Certified Quality Company</a:t>
            </a:r>
          </a:p>
          <a:p>
            <a:pPr algn="ctr" eaLnBrk="1" hangingPunct="1">
              <a:spcBef>
                <a:spcPct val="0"/>
              </a:spcBef>
              <a:buFontTx/>
              <a:buNone/>
            </a:pPr>
            <a:r>
              <a:rPr lang="en-US" altLang="en-US" sz="1400" b="1" dirty="0">
                <a:solidFill>
                  <a:srgbClr val="2F549D"/>
                </a:solidFill>
              </a:rPr>
              <a:t>ISO 17025:2017 Accredited Laboratory</a:t>
            </a:r>
          </a:p>
        </p:txBody>
      </p:sp>
    </p:spTree>
    <p:extLst>
      <p:ext uri="{BB962C8B-B14F-4D97-AF65-F5344CB8AC3E}">
        <p14:creationId xmlns:p14="http://schemas.microsoft.com/office/powerpoint/2010/main" val="17525077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Does Age Matter – Or Experience?</a:t>
            </a: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marL="0" indent="0">
              <a:buNone/>
            </a:pPr>
            <a:r>
              <a:rPr lang="en-US" b="1" u="sng" dirty="0">
                <a:latin typeface="Arial" panose="020B0604020202020204" pitchFamily="34" charset="0"/>
                <a:cs typeface="Arial" panose="020B0604020202020204" pitchFamily="34" charset="0"/>
              </a:rPr>
              <a:t>Fatal Electrical Injuries</a:t>
            </a:r>
            <a:endParaRPr lang="en-US"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2019, 8% of all electrical injuries were fatal. </a:t>
            </a:r>
          </a:p>
          <a:p>
            <a:r>
              <a:rPr lang="en-US" sz="1800" dirty="0">
                <a:latin typeface="Arial" panose="020B0604020202020204" pitchFamily="34" charset="0"/>
                <a:cs typeface="Arial" panose="020B0604020202020204" pitchFamily="34" charset="0"/>
              </a:rPr>
              <a:t>By age group Fatalities tend to go down with age and experience </a:t>
            </a:r>
            <a:r>
              <a:rPr lang="en-US" sz="1800" dirty="0" smtClean="0">
                <a:latin typeface="Arial" panose="020B0604020202020204" pitchFamily="34" charset="0"/>
                <a:cs typeface="Arial" panose="020B0604020202020204" pitchFamily="34" charset="0"/>
              </a:rPr>
              <a:t>(and </a:t>
            </a:r>
            <a:r>
              <a:rPr lang="en-US" sz="1800" dirty="0">
                <a:latin typeface="Arial" panose="020B0604020202020204" pitchFamily="34" charset="0"/>
                <a:cs typeface="Arial" panose="020B0604020202020204" pitchFamily="34" charset="0"/>
              </a:rPr>
              <a:t>perhaps a healthier respect for </a:t>
            </a:r>
            <a:r>
              <a:rPr lang="en-US" sz="1800" dirty="0" smtClean="0">
                <a:latin typeface="Arial" panose="020B0604020202020204" pitchFamily="34" charset="0"/>
                <a:cs typeface="Arial" panose="020B0604020202020204" pitchFamily="34" charset="0"/>
              </a:rPr>
              <a:t>electricity).  </a:t>
            </a:r>
            <a:endParaRPr lang="en-US" sz="1800" dirty="0">
              <a:latin typeface="Arial" panose="020B0604020202020204" pitchFamily="34" charset="0"/>
              <a:cs typeface="Arial" panose="020B0604020202020204" pitchFamily="34" charset="0"/>
            </a:endParaRPr>
          </a:p>
          <a:p>
            <a:pPr lvl="2"/>
            <a:r>
              <a:rPr lang="en-US" sz="1800" dirty="0">
                <a:latin typeface="Arial" panose="020B0604020202020204" pitchFamily="34" charset="0"/>
                <a:cs typeface="Arial" panose="020B0604020202020204" pitchFamily="34" charset="0"/>
              </a:rPr>
              <a:t>16 to 17 – 5.4 times as likely as the average worker to experience an electrical injury on the job site.</a:t>
            </a:r>
          </a:p>
          <a:p>
            <a:pPr lvl="2"/>
            <a:r>
              <a:rPr lang="en-US" sz="1800" dirty="0">
                <a:latin typeface="Arial" panose="020B0604020202020204" pitchFamily="34" charset="0"/>
                <a:cs typeface="Arial" panose="020B0604020202020204" pitchFamily="34" charset="0"/>
              </a:rPr>
              <a:t>18 to 19 years age group – 2.4 times</a:t>
            </a:r>
          </a:p>
          <a:p>
            <a:pPr lvl="2"/>
            <a:r>
              <a:rPr lang="en-US" sz="1800" dirty="0">
                <a:latin typeface="Arial" panose="020B0604020202020204" pitchFamily="34" charset="0"/>
                <a:cs typeface="Arial" panose="020B0604020202020204" pitchFamily="34" charset="0"/>
              </a:rPr>
              <a:t>20 to 24 years age group - 1.8 times</a:t>
            </a:r>
          </a:p>
          <a:p>
            <a:pPr lvl="2"/>
            <a:r>
              <a:rPr lang="en-US" sz="1800" dirty="0">
                <a:latin typeface="Arial" panose="020B0604020202020204" pitchFamily="34" charset="0"/>
                <a:cs typeface="Arial" panose="020B0604020202020204" pitchFamily="34" charset="0"/>
              </a:rPr>
              <a:t>25 to 34 years age group - 1.5 times</a:t>
            </a:r>
          </a:p>
          <a:p>
            <a:pPr lvl="2"/>
            <a:r>
              <a:rPr lang="en-US" sz="1800" dirty="0">
                <a:latin typeface="Arial" panose="020B0604020202020204" pitchFamily="34" charset="0"/>
                <a:cs typeface="Arial" panose="020B0604020202020204" pitchFamily="34" charset="0"/>
              </a:rPr>
              <a:t>35 to 44 years age group – 1.1 </a:t>
            </a:r>
            <a:r>
              <a:rPr lang="en-US" sz="1800" dirty="0" smtClean="0">
                <a:latin typeface="Arial" panose="020B0604020202020204" pitchFamily="34" charset="0"/>
                <a:cs typeface="Arial" panose="020B0604020202020204" pitchFamily="34" charset="0"/>
              </a:rPr>
              <a:t>times</a:t>
            </a:r>
            <a:r>
              <a:rPr lang="en-US" sz="1800" dirty="0">
                <a:latin typeface="Arial" panose="020B0604020202020204" pitchFamily="34" charset="0"/>
                <a:cs typeface="Arial" panose="020B0604020202020204" pitchFamily="34" charset="0"/>
              </a:rPr>
              <a:t>, and;</a:t>
            </a:r>
          </a:p>
          <a:p>
            <a:pPr lvl="2"/>
            <a:r>
              <a:rPr lang="en-US" sz="1800" dirty="0">
                <a:latin typeface="Arial" panose="020B0604020202020204" pitchFamily="34" charset="0"/>
                <a:cs typeface="Arial" panose="020B0604020202020204" pitchFamily="34" charset="0"/>
              </a:rPr>
              <a:t>those 45 years and up are at or below the average frequency of electrical injury.</a:t>
            </a: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638800"/>
            <a:ext cx="2066925" cy="1081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4237" y="5638800"/>
            <a:ext cx="2620963" cy="1081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613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smtClean="0">
                <a:solidFill>
                  <a:schemeClr val="bg1"/>
                </a:solidFill>
                <a:latin typeface="Arial" charset="0"/>
              </a:rPr>
              <a:t>Non-Fatal Electrical Injuries</a:t>
            </a:r>
            <a:endParaRPr lang="en-US" altLang="en-US" sz="3200" b="1" dirty="0">
              <a:solidFill>
                <a:schemeClr val="bg1"/>
              </a:solidFill>
              <a:latin typeface="Arial" charset="0"/>
            </a:endParaRPr>
          </a:p>
        </p:txBody>
      </p:sp>
      <p:sp>
        <p:nvSpPr>
          <p:cNvPr id="3075" name="Rectangle 3"/>
          <p:cNvSpPr>
            <a:spLocks noGrp="1" noChangeArrowheads="1"/>
          </p:cNvSpPr>
          <p:nvPr>
            <p:ph type="body" idx="1"/>
          </p:nvPr>
        </p:nvSpPr>
        <p:spPr bwMode="auto">
          <a:xfrm>
            <a:off x="457200" y="1570038"/>
            <a:ext cx="8229600"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sz="2000" dirty="0">
                <a:latin typeface="Arial" panose="020B0604020202020204" pitchFamily="34" charset="0"/>
                <a:cs typeface="Arial" panose="020B0604020202020204" pitchFamily="34" charset="0"/>
              </a:rPr>
              <a:t>The median number of days away from work for nonfatal electrical injuries was </a:t>
            </a:r>
            <a:r>
              <a:rPr lang="en-US" sz="2000" dirty="0" smtClean="0">
                <a:latin typeface="Arial" panose="020B0604020202020204" pitchFamily="34" charset="0"/>
                <a:cs typeface="Arial" panose="020B0604020202020204" pitchFamily="34" charset="0"/>
              </a:rPr>
              <a:t>9 in 2019.</a:t>
            </a:r>
            <a:endParaRPr lang="en-US" sz="2000" dirty="0">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Electrical injuries are typically classified as burn or shock.  For non-fatal injuries, electrical shock injuries were nearly triple the electrical burn injuries in 2019.</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The Utility industry rate of nonfatal electrical injury involving days away from work (0.9/10,000) surpassed the Construction industry rate (0.7/10,000) in 2016.</a:t>
            </a:r>
          </a:p>
          <a:p>
            <a:r>
              <a:rPr lang="en-US" sz="2000" dirty="0">
                <a:latin typeface="Arial" panose="020B0604020202020204" pitchFamily="34" charset="0"/>
                <a:cs typeface="Arial" panose="020B0604020202020204" pitchFamily="34" charset="0"/>
              </a:rPr>
              <a:t>The Mining industry had rate of nonfatal electrical burn injury of 1.0/10,000 for 2016, followed by the Utility industry (0.9) followed by the construction industry (0.4). The rate for all of Private industry remained consistent at 0.1.</a:t>
            </a:r>
          </a:p>
        </p:txBody>
      </p:sp>
      <p:pic>
        <p:nvPicPr>
          <p:cNvPr id="2" name="Picture 1">
            <a:extLst>
              <a:ext uri="{FF2B5EF4-FFF2-40B4-BE49-F238E27FC236}">
                <a16:creationId xmlns:a16="http://schemas.microsoft.com/office/drawing/2014/main" xmlns="" id="{B5D12E5C-2C05-42DE-B3DE-344567CC3C21}"/>
              </a:ext>
            </a:extLst>
          </p:cNvPr>
          <p:cNvPicPr>
            <a:picLocks noChangeAspect="1"/>
          </p:cNvPicPr>
          <p:nvPr/>
        </p:nvPicPr>
        <p:blipFill>
          <a:blip r:embed="rId2"/>
          <a:stretch>
            <a:fillRect/>
          </a:stretch>
        </p:blipFill>
        <p:spPr>
          <a:xfrm>
            <a:off x="4572000" y="5562600"/>
            <a:ext cx="2038350" cy="1084928"/>
          </a:xfrm>
          <a:prstGeom prst="rect">
            <a:avLst/>
          </a:prstGeom>
        </p:spPr>
      </p:pic>
    </p:spTree>
    <p:extLst>
      <p:ext uri="{BB962C8B-B14F-4D97-AF65-F5344CB8AC3E}">
        <p14:creationId xmlns:p14="http://schemas.microsoft.com/office/powerpoint/2010/main" val="28402233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4100" name="Text Box 4"/>
          <p:cNvSpPr txBox="1">
            <a:spLocks noChangeArrowheads="1"/>
          </p:cNvSpPr>
          <p:nvPr/>
        </p:nvSpPr>
        <p:spPr bwMode="auto">
          <a:xfrm>
            <a:off x="609600" y="1641475"/>
            <a:ext cx="7924800" cy="156966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2400" dirty="0">
                <a:latin typeface="Arial" panose="020B0604020202020204" pitchFamily="34" charset="0"/>
                <a:cs typeface="Arial" panose="020B0604020202020204" pitchFamily="34" charset="0"/>
              </a:rPr>
              <a:t>Electricity is Organized </a:t>
            </a:r>
            <a:r>
              <a:rPr lang="en-US" altLang="en-US" sz="2400" dirty="0" smtClean="0">
                <a:latin typeface="Arial" panose="020B0604020202020204" pitchFamily="34" charset="0"/>
                <a:cs typeface="Arial" panose="020B0604020202020204" pitchFamily="34" charset="0"/>
              </a:rPr>
              <a:t>Lightning </a:t>
            </a:r>
            <a:r>
              <a:rPr lang="en-US" altLang="en-US" sz="1000" dirty="0">
                <a:latin typeface="Arial" panose="020B0604020202020204" pitchFamily="34" charset="0"/>
                <a:cs typeface="Arial" panose="020B0604020202020204" pitchFamily="34" charset="0"/>
              </a:rPr>
              <a:t>– George Carlin</a:t>
            </a:r>
          </a:p>
          <a:p>
            <a:pPr algn="l" eaLnBrk="1" hangingPunct="1">
              <a:lnSpc>
                <a:spcPct val="80000"/>
              </a:lnSpc>
            </a:pPr>
            <a:endParaRPr lang="en-US" altLang="en-US" sz="2400" dirty="0">
              <a:latin typeface="Arial" panose="020B0604020202020204" pitchFamily="34" charset="0"/>
              <a:cs typeface="Arial" panose="020B0604020202020204" pitchFamily="34" charset="0"/>
            </a:endParaRPr>
          </a:p>
          <a:p>
            <a:pPr algn="l" eaLnBrk="1" hangingPunct="1">
              <a:lnSpc>
                <a:spcPct val="80000"/>
              </a:lnSpc>
            </a:pPr>
            <a:r>
              <a:rPr lang="en-US" altLang="en-US" sz="2400" dirty="0">
                <a:latin typeface="Arial" panose="020B0604020202020204" pitchFamily="34" charset="0"/>
                <a:cs typeface="Arial" panose="020B0604020202020204" pitchFamily="34" charset="0"/>
              </a:rPr>
              <a:t>Any Voltage without current will not kill you, but any voltage with current can kill you.   </a:t>
            </a:r>
          </a:p>
        </p:txBody>
      </p:sp>
      <p:pic>
        <p:nvPicPr>
          <p:cNvPr id="12290" name="Picture 2" descr="Image result for metering safety good practice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4585" y="3581400"/>
            <a:ext cx="3217829"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55100" y="304800"/>
            <a:ext cx="4876800" cy="1077218"/>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eaLnBrk="1" hangingPunct="1"/>
            <a:r>
              <a:rPr lang="en-US" altLang="en-US" sz="3200" b="1" dirty="0">
                <a:solidFill>
                  <a:schemeClr val="bg1"/>
                </a:solidFill>
              </a:rPr>
              <a:t>How </a:t>
            </a:r>
            <a:r>
              <a:rPr lang="en-US" altLang="en-US" sz="3200" b="1" dirty="0" smtClean="0">
                <a:solidFill>
                  <a:schemeClr val="bg1"/>
                </a:solidFill>
              </a:rPr>
              <a:t>Dangerous </a:t>
            </a:r>
            <a:r>
              <a:rPr lang="en-US" altLang="en-US" sz="3200" b="1" dirty="0">
                <a:solidFill>
                  <a:schemeClr val="bg1"/>
                </a:solidFill>
              </a:rPr>
              <a:t>is </a:t>
            </a:r>
            <a:r>
              <a:rPr lang="en-US" altLang="en-US" sz="3200" b="1" dirty="0" smtClean="0">
                <a:solidFill>
                  <a:schemeClr val="bg1"/>
                </a:solidFill>
              </a:rPr>
              <a:t>Metering</a:t>
            </a:r>
            <a:r>
              <a:rPr lang="en-US" altLang="en-US" sz="3200" b="1" dirty="0">
                <a:solidFill>
                  <a:schemeClr val="bg1"/>
                </a:solidFill>
              </a:rPr>
              <a:t>?</a:t>
            </a:r>
            <a:endParaRPr lang="ru-RU" altLang="en-US" sz="3200" b="1" dirty="0">
              <a:solidFill>
                <a:schemeClr val="bg1"/>
              </a:solidFill>
            </a:endParaRPr>
          </a:p>
        </p:txBody>
      </p:sp>
      <p:sp>
        <p:nvSpPr>
          <p:cNvPr id="4099"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pic>
        <p:nvPicPr>
          <p:cNvPr id="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46" y="1752599"/>
            <a:ext cx="3724654" cy="3013075"/>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Image result for meter exploding from sock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9628" y="2860675"/>
            <a:ext cx="3657600" cy="381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917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2362200" y="563563"/>
            <a:ext cx="4876800" cy="584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3200" b="1" dirty="0">
                <a:solidFill>
                  <a:schemeClr val="bg1"/>
                </a:solidFill>
              </a:rPr>
              <a:t>Safety First -  PPE</a:t>
            </a:r>
            <a:endParaRPr lang="ru-RU" altLang="en-US" sz="3200" b="1" dirty="0">
              <a:solidFill>
                <a:schemeClr val="bg1"/>
              </a:solidFill>
            </a:endParaRPr>
          </a:p>
        </p:txBody>
      </p:sp>
      <p:sp>
        <p:nvSpPr>
          <p:cNvPr id="5123" name="Text Box 3"/>
          <p:cNvSpPr txBox="1">
            <a:spLocks noChangeArrowheads="1"/>
          </p:cNvSpPr>
          <p:nvPr/>
        </p:nvSpPr>
        <p:spPr bwMode="auto">
          <a:xfrm>
            <a:off x="2270125" y="2403475"/>
            <a:ext cx="184150" cy="457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endParaRPr lang="en-US" altLang="en-US" sz="2400" dirty="0">
              <a:latin typeface="Times New Roman" pitchFamily="18" charset="0"/>
            </a:endParaRPr>
          </a:p>
        </p:txBody>
      </p:sp>
      <p:sp>
        <p:nvSpPr>
          <p:cNvPr id="5124" name="Text Box 4"/>
          <p:cNvSpPr txBox="1">
            <a:spLocks noChangeArrowheads="1"/>
          </p:cNvSpPr>
          <p:nvPr/>
        </p:nvSpPr>
        <p:spPr bwMode="auto">
          <a:xfrm>
            <a:off x="609600" y="1641475"/>
            <a:ext cx="7924800" cy="3268587"/>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algn="ctr" eaLnBrk="0" fontAlgn="base" hangingPunct="0">
              <a:spcBef>
                <a:spcPct val="30000"/>
              </a:spcBef>
              <a:spcAft>
                <a:spcPct val="0"/>
              </a:spcAft>
              <a:defRPr>
                <a:solidFill>
                  <a:srgbClr val="000000"/>
                </a:solidFill>
                <a:latin typeface="Arial" charset="0"/>
              </a:defRPr>
            </a:lvl6pPr>
            <a:lvl7pPr marL="2971800" indent="-228600" algn="ctr" eaLnBrk="0" fontAlgn="base" hangingPunct="0">
              <a:spcBef>
                <a:spcPct val="30000"/>
              </a:spcBef>
              <a:spcAft>
                <a:spcPct val="0"/>
              </a:spcAft>
              <a:defRPr>
                <a:solidFill>
                  <a:srgbClr val="000000"/>
                </a:solidFill>
                <a:latin typeface="Arial" charset="0"/>
              </a:defRPr>
            </a:lvl7pPr>
            <a:lvl8pPr marL="3429000" indent="-228600" algn="ctr" eaLnBrk="0" fontAlgn="base" hangingPunct="0">
              <a:spcBef>
                <a:spcPct val="30000"/>
              </a:spcBef>
              <a:spcAft>
                <a:spcPct val="0"/>
              </a:spcAft>
              <a:defRPr>
                <a:solidFill>
                  <a:srgbClr val="000000"/>
                </a:solidFill>
                <a:latin typeface="Arial" charset="0"/>
              </a:defRPr>
            </a:lvl8pPr>
            <a:lvl9pPr marL="3886200" indent="-228600" algn="ctr" eaLnBrk="0" fontAlgn="base" hangingPunct="0">
              <a:spcBef>
                <a:spcPct val="30000"/>
              </a:spcBef>
              <a:spcAft>
                <a:spcPct val="0"/>
              </a:spcAft>
              <a:defRPr>
                <a:solidFill>
                  <a:srgbClr val="000000"/>
                </a:solidFill>
                <a:latin typeface="Arial" charset="0"/>
              </a:defRPr>
            </a:lvl9pPr>
          </a:lstStyle>
          <a:p>
            <a:pPr algn="l" eaLnBrk="1" hangingPunct="1"/>
            <a:r>
              <a:rPr lang="en-US" altLang="en-US" sz="2400" dirty="0">
                <a:cs typeface="Arial" charset="0"/>
              </a:rPr>
              <a:t>Personal Protective Equipment</a:t>
            </a:r>
          </a:p>
          <a:p>
            <a:pPr marL="342900" indent="-342900" algn="l" eaLnBrk="1" hangingPunct="1">
              <a:buFont typeface="Arial" panose="020B0604020202020204" pitchFamily="34" charset="0"/>
              <a:buChar char="•"/>
            </a:pPr>
            <a:r>
              <a:rPr lang="en-US" altLang="en-US" sz="2400" dirty="0">
                <a:cs typeface="Arial" charset="0"/>
              </a:rPr>
              <a:t>Leathers</a:t>
            </a:r>
          </a:p>
          <a:p>
            <a:pPr marL="342900" indent="-342900" algn="l" eaLnBrk="1" hangingPunct="1">
              <a:buFont typeface="Arial" panose="020B0604020202020204" pitchFamily="34" charset="0"/>
              <a:buChar char="•"/>
            </a:pPr>
            <a:r>
              <a:rPr lang="en-US" altLang="en-US" sz="2400" dirty="0">
                <a:cs typeface="Arial" charset="0"/>
              </a:rPr>
              <a:t>Rubber Gloves</a:t>
            </a:r>
          </a:p>
          <a:p>
            <a:pPr marL="342900" indent="-342900" algn="l" eaLnBrk="1" hangingPunct="1">
              <a:buFont typeface="Arial" panose="020B0604020202020204" pitchFamily="34" charset="0"/>
              <a:buChar char="•"/>
            </a:pPr>
            <a:r>
              <a:rPr lang="en-US" altLang="en-US" sz="2400" dirty="0">
                <a:cs typeface="Arial" charset="0"/>
              </a:rPr>
              <a:t>Face Shield</a:t>
            </a:r>
          </a:p>
          <a:p>
            <a:pPr marL="342900" indent="-342900" algn="l" eaLnBrk="1" hangingPunct="1">
              <a:buFont typeface="Arial" panose="020B0604020202020204" pitchFamily="34" charset="0"/>
              <a:buChar char="•"/>
            </a:pPr>
            <a:r>
              <a:rPr lang="en-US" altLang="en-US" sz="2400" dirty="0">
                <a:cs typeface="Arial" charset="0"/>
              </a:rPr>
              <a:t>FR Clothing</a:t>
            </a:r>
          </a:p>
          <a:p>
            <a:pPr marL="342900" indent="-342900" algn="l" eaLnBrk="1" hangingPunct="1">
              <a:buFont typeface="Arial" panose="020B0604020202020204" pitchFamily="34" charset="0"/>
              <a:buChar char="•"/>
            </a:pPr>
            <a:r>
              <a:rPr lang="en-US" altLang="en-US" sz="2400" dirty="0">
                <a:cs typeface="Arial" charset="0"/>
              </a:rPr>
              <a:t>Safety Shoes</a:t>
            </a:r>
          </a:p>
          <a:p>
            <a:pPr algn="l" eaLnBrk="1" hangingPunct="1">
              <a:lnSpc>
                <a:spcPct val="80000"/>
              </a:lnSpc>
            </a:pPr>
            <a:endParaRPr lang="en-US" altLang="en-US" sz="2400" dirty="0">
              <a:latin typeface="Times New Roman" pitchFamily="18" charset="0"/>
            </a:endParaRPr>
          </a:p>
        </p:txBody>
      </p:sp>
      <p:pic>
        <p:nvPicPr>
          <p:cNvPr id="13314" name="Picture 2" descr="WHS Aud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2685" y="2863817"/>
            <a:ext cx="4711715" cy="189057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P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916427"/>
            <a:ext cx="2963461" cy="13780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Arc Flash</a:t>
            </a:r>
          </a:p>
        </p:txBody>
      </p:sp>
      <p:sp>
        <p:nvSpPr>
          <p:cNvPr id="6147" name="Rectangle 3"/>
          <p:cNvSpPr>
            <a:spLocks noGrp="1" noChangeArrowheads="1"/>
          </p:cNvSpPr>
          <p:nvPr>
            <p:ph type="body" idx="1"/>
          </p:nvPr>
        </p:nvSpPr>
        <p:spPr bwMode="auto">
          <a:xfrm>
            <a:off x="533400" y="1600200"/>
            <a:ext cx="5715000" cy="4191000"/>
          </a:xfrm>
          <a:solidFill>
            <a:srgbClr val="FFFFFF"/>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sz="2200" b="1" dirty="0">
                <a:latin typeface="Arial" panose="020B0604020202020204" pitchFamily="34" charset="0"/>
                <a:cs typeface="Arial" panose="020B0604020202020204" pitchFamily="34" charset="0"/>
              </a:rPr>
              <a:t>What is Arc Flash?</a:t>
            </a:r>
          </a:p>
          <a:p>
            <a:pPr marL="0" indent="0">
              <a:buNone/>
            </a:pPr>
            <a:r>
              <a:rPr lang="en-US" sz="2000" dirty="0">
                <a:latin typeface="Arial" panose="020B0604020202020204" pitchFamily="34" charset="0"/>
                <a:cs typeface="Arial" panose="020B0604020202020204" pitchFamily="34" charset="0"/>
              </a:rPr>
              <a:t>While an arc flash is sometimes used interchangeably with “arc fault”, an arc flash is more accurately defined as the light produced during an arc fault. An arc fault is a type of electrical fault that results from the breakdown of an insulating medium between two conductors where the energy is sufficient to sustain an arc across the insulator (often air) and can cause extreme amounts of light (arc flash), immense heat upwards of 19,000 degrees C, and a resulting explosive pressure wave (arc blast). These forces combine to create a hazardous condition that can vaporize metal, destroy equipment, and pose a significant hazard to anyone in the vicinity.</a:t>
            </a:r>
          </a:p>
        </p:txBody>
      </p:sp>
      <p:pic>
        <p:nvPicPr>
          <p:cNvPr id="2" name="Picture 1">
            <a:extLst>
              <a:ext uri="{FF2B5EF4-FFF2-40B4-BE49-F238E27FC236}">
                <a16:creationId xmlns:a16="http://schemas.microsoft.com/office/drawing/2014/main" xmlns="" id="{FE7F7149-2064-4196-A39C-DA816786A938}"/>
              </a:ext>
            </a:extLst>
          </p:cNvPr>
          <p:cNvPicPr>
            <a:picLocks noChangeAspect="1"/>
          </p:cNvPicPr>
          <p:nvPr/>
        </p:nvPicPr>
        <p:blipFill>
          <a:blip r:embed="rId2"/>
          <a:stretch>
            <a:fillRect/>
          </a:stretch>
        </p:blipFill>
        <p:spPr>
          <a:xfrm>
            <a:off x="6172200" y="1676400"/>
            <a:ext cx="2609850" cy="2971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579438"/>
            <a:ext cx="7543800" cy="563562"/>
          </a:xfrm>
          <a:noFill/>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eaLnBrk="1" hangingPunct="1"/>
            <a:r>
              <a:rPr lang="en-US" altLang="en-US" sz="3200" b="1" dirty="0">
                <a:solidFill>
                  <a:schemeClr val="bg1"/>
                </a:solidFill>
                <a:latin typeface="Arial" charset="0"/>
              </a:rPr>
              <a:t>Covering the </a:t>
            </a:r>
            <a:r>
              <a:rPr lang="en-US" altLang="en-US" sz="3200" b="1" dirty="0" smtClean="0">
                <a:solidFill>
                  <a:schemeClr val="bg1"/>
                </a:solidFill>
                <a:latin typeface="Arial" charset="0"/>
              </a:rPr>
              <a:t>Basics</a:t>
            </a:r>
            <a:endParaRPr lang="en-US" altLang="en-US" sz="3200" b="1" dirty="0">
              <a:solidFill>
                <a:schemeClr val="bg1"/>
              </a:solidFill>
              <a:latin typeface="Arial"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14150"/>
            <a:ext cx="4724400" cy="493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54941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30000"/>
          </a:spcBef>
          <a:spcAft>
            <a:spcPct val="0"/>
          </a:spcAft>
          <a:buClrTx/>
          <a:buSzTx/>
          <a:buFontTx/>
          <a:buNone/>
          <a:tabLst/>
          <a:defRPr kumimoji="0" lang="ru-RU" altLang="en-US" sz="1800" b="0" i="0" u="none" strike="noStrike" cap="none" normalizeH="0" baseline="0" smtClean="0">
            <a:ln>
              <a:noFill/>
            </a:ln>
            <a:solidFill>
              <a:srgbClr val="00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2019</TotalTime>
  <Words>900</Words>
  <Application>Microsoft Office PowerPoint</Application>
  <PresentationFormat>On-screen Show (4:3)</PresentationFormat>
  <Paragraphs>125</Paragraphs>
  <Slides>21</Slides>
  <Notes>4</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6" baseType="lpstr">
      <vt:lpstr>Arial</vt:lpstr>
      <vt:lpstr>Times New Roman</vt:lpstr>
      <vt:lpstr>AvantGarde</vt:lpstr>
      <vt:lpstr>Default Design</vt:lpstr>
      <vt:lpstr>Chart</vt:lpstr>
      <vt:lpstr>PowerPoint Presentation</vt:lpstr>
      <vt:lpstr>Metering Safety</vt:lpstr>
      <vt:lpstr>Does Age Matter – Or Experience?</vt:lpstr>
      <vt:lpstr>Non-Fatal Electrical Injuries</vt:lpstr>
      <vt:lpstr>PowerPoint Presentation</vt:lpstr>
      <vt:lpstr>PowerPoint Presentation</vt:lpstr>
      <vt:lpstr>PowerPoint Presentation</vt:lpstr>
      <vt:lpstr>Arc Flash</vt:lpstr>
      <vt:lpstr>Covering the Basics</vt:lpstr>
      <vt:lpstr>PowerPoint Presentation</vt:lpstr>
      <vt:lpstr>How Bad Can Things Get?</vt:lpstr>
      <vt:lpstr>PowerPoint Presentation</vt:lpstr>
      <vt:lpstr>PowerPoint Presentation</vt:lpstr>
      <vt:lpstr>PowerPoint Presentation</vt:lpstr>
      <vt:lpstr>Once the box is Open Issues to Look For</vt:lpstr>
      <vt:lpstr>Backfeed, Ground Fault and other Issues to Look For</vt:lpstr>
      <vt:lpstr>PowerPoint Presentation</vt:lpstr>
      <vt:lpstr>PowerPoint Presentation</vt:lpstr>
      <vt:lpstr>PowerPoint Presentation</vt:lpstr>
      <vt:lpstr>PowerPoint Presentation</vt:lpstr>
      <vt:lpstr>              Questions and Discussion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Tom Lawton</cp:lastModifiedBy>
  <cp:revision>107</cp:revision>
  <cp:lastPrinted>2004-05-03T19:12:21Z</cp:lastPrinted>
  <dcterms:created xsi:type="dcterms:W3CDTF">2004-03-09T01:40:14Z</dcterms:created>
  <dcterms:modified xsi:type="dcterms:W3CDTF">2021-06-17T11:39:02Z</dcterms:modified>
</cp:coreProperties>
</file>