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0"/>
  </p:notesMasterIdLst>
  <p:handoutMasterIdLst>
    <p:handoutMasterId r:id="rId71"/>
  </p:handoutMasterIdLst>
  <p:sldIdLst>
    <p:sldId id="443" r:id="rId2"/>
    <p:sldId id="356" r:id="rId3"/>
    <p:sldId id="444" r:id="rId4"/>
    <p:sldId id="445" r:id="rId5"/>
    <p:sldId id="446" r:id="rId6"/>
    <p:sldId id="385" r:id="rId7"/>
    <p:sldId id="388" r:id="rId8"/>
    <p:sldId id="374" r:id="rId9"/>
    <p:sldId id="375" r:id="rId10"/>
    <p:sldId id="389" r:id="rId11"/>
    <p:sldId id="391" r:id="rId12"/>
    <p:sldId id="392" r:id="rId13"/>
    <p:sldId id="386" r:id="rId14"/>
    <p:sldId id="376" r:id="rId15"/>
    <p:sldId id="373" r:id="rId16"/>
    <p:sldId id="393" r:id="rId17"/>
    <p:sldId id="419" r:id="rId18"/>
    <p:sldId id="420" r:id="rId19"/>
    <p:sldId id="395" r:id="rId20"/>
    <p:sldId id="399" r:id="rId21"/>
    <p:sldId id="400" r:id="rId22"/>
    <p:sldId id="394" r:id="rId23"/>
    <p:sldId id="396" r:id="rId24"/>
    <p:sldId id="397" r:id="rId25"/>
    <p:sldId id="398" r:id="rId26"/>
    <p:sldId id="421" r:id="rId27"/>
    <p:sldId id="382" r:id="rId28"/>
    <p:sldId id="422" r:id="rId29"/>
    <p:sldId id="401" r:id="rId30"/>
    <p:sldId id="423" r:id="rId31"/>
    <p:sldId id="405" r:id="rId32"/>
    <p:sldId id="402" r:id="rId33"/>
    <p:sldId id="380" r:id="rId34"/>
    <p:sldId id="403" r:id="rId35"/>
    <p:sldId id="404" r:id="rId36"/>
    <p:sldId id="431" r:id="rId37"/>
    <p:sldId id="426" r:id="rId38"/>
    <p:sldId id="427" r:id="rId39"/>
    <p:sldId id="428" r:id="rId40"/>
    <p:sldId id="377" r:id="rId41"/>
    <p:sldId id="379" r:id="rId42"/>
    <p:sldId id="429" r:id="rId43"/>
    <p:sldId id="430" r:id="rId44"/>
    <p:sldId id="381" r:id="rId45"/>
    <p:sldId id="406" r:id="rId46"/>
    <p:sldId id="407" r:id="rId47"/>
    <p:sldId id="409" r:id="rId48"/>
    <p:sldId id="410" r:id="rId49"/>
    <p:sldId id="411" r:id="rId50"/>
    <p:sldId id="412" r:id="rId51"/>
    <p:sldId id="413" r:id="rId52"/>
    <p:sldId id="414" r:id="rId53"/>
    <p:sldId id="415" r:id="rId54"/>
    <p:sldId id="416" r:id="rId55"/>
    <p:sldId id="417" r:id="rId56"/>
    <p:sldId id="418" r:id="rId57"/>
    <p:sldId id="432" r:id="rId58"/>
    <p:sldId id="433" r:id="rId59"/>
    <p:sldId id="434" r:id="rId60"/>
    <p:sldId id="435" r:id="rId61"/>
    <p:sldId id="436" r:id="rId62"/>
    <p:sldId id="437" r:id="rId63"/>
    <p:sldId id="438" r:id="rId64"/>
    <p:sldId id="439" r:id="rId65"/>
    <p:sldId id="440" r:id="rId66"/>
    <p:sldId id="441" r:id="rId67"/>
    <p:sldId id="378" r:id="rId68"/>
    <p:sldId id="354" r:id="rId69"/>
  </p:sldIdLst>
  <p:sldSz cx="9144000" cy="6858000" type="screen4x3"/>
  <p:notesSz cx="6950075" cy="9236075"/>
  <p:embeddedFontLst>
    <p:embeddedFont>
      <p:font typeface="Bookman Old Style" panose="02050604050505020204" pitchFamily="18" charset="0"/>
      <p:regular r:id="rId72"/>
      <p:bold r:id="rId73"/>
      <p:italic r:id="rId74"/>
      <p:boldItalic r:id="rId75"/>
    </p:embeddedFont>
  </p:embeddedFontLst>
  <p:defaultTextStyle>
    <a:defPPr>
      <a:defRPr lang="ru-RU"/>
    </a:defPPr>
    <a:lvl1pPr algn="ctr" rtl="0" fontAlgn="base">
      <a:spcBef>
        <a:spcPct val="30000"/>
      </a:spcBef>
      <a:spcAft>
        <a:spcPct val="0"/>
      </a:spcAft>
      <a:defRPr kern="1200">
        <a:solidFill>
          <a:srgbClr val="000000"/>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82" autoAdjust="0"/>
    <p:restoredTop sz="75812" autoAdjust="0"/>
  </p:normalViewPr>
  <p:slideViewPr>
    <p:cSldViewPr>
      <p:cViewPr varScale="1">
        <p:scale>
          <a:sx n="92" d="100"/>
          <a:sy n="92" d="100"/>
        </p:scale>
        <p:origin x="-218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3.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EF4BBE46-736E-4204-969E-0A52AB7CB48E}" type="slidenum">
              <a:rPr lang="en-US" altLang="en-US"/>
              <a:pPr>
                <a:defRPr/>
              </a:pPr>
              <a:t>‹#›</a:t>
            </a:fld>
            <a:endParaRPr lang="en-US" altLang="en-US" dirty="0"/>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smtClean="0"/>
              <a:t>Click to edit Master text styles</a:t>
            </a:r>
          </a:p>
          <a:p>
            <a:pPr lvl="1"/>
            <a:r>
              <a:rPr lang="ru-RU" altLang="en-US" noProof="0" smtClean="0"/>
              <a:t>Second level</a:t>
            </a:r>
          </a:p>
          <a:p>
            <a:pPr lvl="2"/>
            <a:r>
              <a:rPr lang="ru-RU" altLang="en-US" noProof="0" smtClean="0"/>
              <a:t>Third level</a:t>
            </a:r>
          </a:p>
          <a:p>
            <a:pPr lvl="3"/>
            <a:r>
              <a:rPr lang="ru-RU" altLang="en-US" noProof="0" smtClean="0"/>
              <a:t>Fourth level</a:t>
            </a:r>
          </a:p>
          <a:p>
            <a:pPr lvl="4"/>
            <a:r>
              <a:rPr lang="ru-RU" altLang="en-US" noProof="0" smtClean="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FB4640CE-4ED2-412A-94BD-E929F6573F8A}" type="slidenum">
              <a:rPr lang="ru-RU" altLang="en-US" smtClean="0"/>
              <a:pPr algn="r" eaLnBrk="1" hangingPunct="1"/>
              <a:t>1</a:t>
            </a:fld>
            <a:endParaRPr lang="ru-RU" altLang="en-US" smtClean="0"/>
          </a:p>
        </p:txBody>
      </p:sp>
      <p:sp>
        <p:nvSpPr>
          <p:cNvPr id="32771"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pitchFamily="34" charset="0"/>
              </a:defRPr>
            </a:lvl1pPr>
            <a:lvl2pPr marL="750888" indent="-288925" algn="l" defTabSz="925513" eaLnBrk="0" hangingPunct="0">
              <a:defRPr sz="1200">
                <a:solidFill>
                  <a:schemeClr val="tx1"/>
                </a:solidFill>
                <a:latin typeface="Arial" pitchFamily="34" charset="0"/>
              </a:defRPr>
            </a:lvl2pPr>
            <a:lvl3pPr marL="1155700" indent="-230188" algn="l" defTabSz="925513" eaLnBrk="0" hangingPunct="0">
              <a:defRPr sz="1200">
                <a:solidFill>
                  <a:schemeClr val="tx1"/>
                </a:solidFill>
                <a:latin typeface="Arial" pitchFamily="34" charset="0"/>
              </a:defRPr>
            </a:lvl3pPr>
            <a:lvl4pPr marL="1619250" indent="-231775" algn="l" defTabSz="925513" eaLnBrk="0" hangingPunct="0">
              <a:defRPr sz="1200">
                <a:solidFill>
                  <a:schemeClr val="tx1"/>
                </a:solidFill>
                <a:latin typeface="Arial" pitchFamily="34" charset="0"/>
              </a:defRPr>
            </a:lvl4pPr>
            <a:lvl5pPr marL="2081213" indent="-231775" algn="l" defTabSz="925513" eaLnBrk="0" hangingPunct="0">
              <a:defRPr sz="1200">
                <a:solidFill>
                  <a:schemeClr val="tx1"/>
                </a:solidFill>
                <a:latin typeface="Arial" pitchFamily="34" charset="0"/>
              </a:defRPr>
            </a:lvl5pPr>
            <a:lvl6pPr marL="2538413" indent="-231775" defTabSz="925513" eaLnBrk="0" fontAlgn="base" hangingPunct="0">
              <a:spcBef>
                <a:spcPct val="30000"/>
              </a:spcBef>
              <a:spcAft>
                <a:spcPct val="0"/>
              </a:spcAft>
              <a:defRPr sz="1200">
                <a:solidFill>
                  <a:schemeClr val="tx1"/>
                </a:solidFill>
                <a:latin typeface="Arial" pitchFamily="34" charset="0"/>
              </a:defRPr>
            </a:lvl6pPr>
            <a:lvl7pPr marL="2995613" indent="-231775" defTabSz="925513" eaLnBrk="0" fontAlgn="base" hangingPunct="0">
              <a:spcBef>
                <a:spcPct val="30000"/>
              </a:spcBef>
              <a:spcAft>
                <a:spcPct val="0"/>
              </a:spcAft>
              <a:defRPr sz="1200">
                <a:solidFill>
                  <a:schemeClr val="tx1"/>
                </a:solidFill>
                <a:latin typeface="Arial" pitchFamily="34" charset="0"/>
              </a:defRPr>
            </a:lvl7pPr>
            <a:lvl8pPr marL="3452813" indent="-231775" defTabSz="925513" eaLnBrk="0" fontAlgn="base" hangingPunct="0">
              <a:spcBef>
                <a:spcPct val="30000"/>
              </a:spcBef>
              <a:spcAft>
                <a:spcPct val="0"/>
              </a:spcAft>
              <a:defRPr sz="1200">
                <a:solidFill>
                  <a:schemeClr val="tx1"/>
                </a:solidFill>
                <a:latin typeface="Arial" pitchFamily="34" charset="0"/>
              </a:defRPr>
            </a:lvl8pPr>
            <a:lvl9pPr marL="3910013" indent="-231775" defTabSz="9255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1A907F9-AF8D-4EE8-AF9E-BB66FAC2F8F8}" type="slidenum">
              <a:rPr lang="en-US" altLang="en-US"/>
              <a:pPr algn="r" eaLnBrk="1" hangingPunct="1">
                <a:spcBef>
                  <a:spcPct val="0"/>
                </a:spcBef>
              </a:pPr>
              <a:t>1</a:t>
            </a:fld>
            <a:endParaRPr lang="en-US" altLang="en-US" dirty="0"/>
          </a:p>
        </p:txBody>
      </p:sp>
      <p:sp>
        <p:nvSpPr>
          <p:cNvPr id="32772" name="Rectangle 2"/>
          <p:cNvSpPr>
            <a:spLocks noGrp="1" noRot="1" noChangeAspect="1" noChangeArrowheads="1" noTextEdit="1"/>
          </p:cNvSpPr>
          <p:nvPr>
            <p:ph type="sldImg"/>
          </p:nvPr>
        </p:nvSpPr>
        <p:spPr>
          <a:xfrm>
            <a:off x="1165225" y="692150"/>
            <a:ext cx="4619625" cy="3463925"/>
          </a:xfrm>
          <a:ln/>
        </p:spPr>
      </p:sp>
      <p:sp>
        <p:nvSpPr>
          <p:cNvPr id="32773"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14</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15</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27</a:t>
            </a:fld>
            <a:endParaRPr lang="ru-RU" altLang="en-US"/>
          </a:p>
        </p:txBody>
      </p:sp>
    </p:spTree>
    <p:extLst>
      <p:ext uri="{BB962C8B-B14F-4D97-AF65-F5344CB8AC3E}">
        <p14:creationId xmlns:p14="http://schemas.microsoft.com/office/powerpoint/2010/main" val="1739462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37</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38</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39</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40</a:t>
            </a:fld>
            <a:endParaRPr lang="ru-RU" altLang="en-US"/>
          </a:p>
        </p:txBody>
      </p:sp>
    </p:spTree>
    <p:extLst>
      <p:ext uri="{BB962C8B-B14F-4D97-AF65-F5344CB8AC3E}">
        <p14:creationId xmlns:p14="http://schemas.microsoft.com/office/powerpoint/2010/main" val="2724389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41</a:t>
            </a:fld>
            <a:endParaRPr lang="ru-RU" altLang="en-US"/>
          </a:p>
        </p:txBody>
      </p:sp>
    </p:spTree>
    <p:extLst>
      <p:ext uri="{BB962C8B-B14F-4D97-AF65-F5344CB8AC3E}">
        <p14:creationId xmlns:p14="http://schemas.microsoft.com/office/powerpoint/2010/main" val="3625484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42</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44</a:t>
            </a:fld>
            <a:endParaRPr lang="ru-RU" altLang="en-US"/>
          </a:p>
        </p:txBody>
      </p:sp>
    </p:spTree>
    <p:extLst>
      <p:ext uri="{BB962C8B-B14F-4D97-AF65-F5344CB8AC3E}">
        <p14:creationId xmlns:p14="http://schemas.microsoft.com/office/powerpoint/2010/main" val="1867396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46</a:t>
            </a:fld>
            <a:endParaRPr lang="en-US" altLang="en-US" sz="2400" dirty="0"/>
          </a:p>
        </p:txBody>
      </p:sp>
      <p:sp>
        <p:nvSpPr>
          <p:cNvPr id="95235"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5236"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dirty="0" smtClean="0"/>
          </a:p>
          <a:p>
            <a:r>
              <a:rPr lang="en-US" altLang="en-US" dirty="0" smtClean="0"/>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 1885</a:t>
            </a:r>
            <a:r>
              <a:rPr lang="en-US" baseline="0" dirty="0" smtClean="0"/>
              <a:t> Proceeding of the National Electric Light Association:  Pg. 4 &amp; 12: http://babel.hathitrust.org/cgi/pt?id=mdp.39015011403139;view=1up;seq=13 </a:t>
            </a:r>
          </a:p>
          <a:p>
            <a:pPr marL="231229" indent="-231229" defTabSz="924916" eaLnBrk="1" fontAlgn="auto" hangingPunct="1">
              <a:spcBef>
                <a:spcPts val="0"/>
              </a:spcBef>
              <a:spcAft>
                <a:spcPts val="0"/>
              </a:spcAft>
              <a:buFontTx/>
              <a:buAutoNum type="arabicPeriod"/>
              <a:defRPr/>
            </a:pPr>
            <a:r>
              <a:rPr lang="en-US" dirty="0">
                <a:latin typeface="Bookman Old Style" panose="02050604050505020204" pitchFamily="18" charset="0"/>
              </a:rPr>
              <a:t>Incandescent lighting, particularly in regard to length of</a:t>
            </a:r>
            <a:br>
              <a:rPr lang="en-US" dirty="0">
                <a:latin typeface="Bookman Old Style" panose="02050604050505020204" pitchFamily="18" charset="0"/>
              </a:rPr>
            </a:br>
            <a:r>
              <a:rPr lang="en-US" dirty="0">
                <a:latin typeface="Bookman Old Style" panose="02050604050505020204" pitchFamily="18" charset="0"/>
              </a:rPr>
              <a:t>circuit upon which it can be run with profit.</a:t>
            </a:r>
            <a:br>
              <a:rPr lang="en-US" dirty="0">
                <a:latin typeface="Bookman Old Style" panose="02050604050505020204" pitchFamily="18" charset="0"/>
              </a:rPr>
            </a:br>
            <a:r>
              <a:rPr lang="en-US" dirty="0">
                <a:latin typeface="Bookman Old Style" panose="02050604050505020204" pitchFamily="18" charset="0"/>
              </a:rPr>
              <a:t>2. Locating and avoiding crosses with telephone wires.</a:t>
            </a:r>
            <a:br>
              <a:rPr lang="en-US" dirty="0">
                <a:latin typeface="Bookman Old Style" panose="02050604050505020204" pitchFamily="18" charset="0"/>
              </a:rPr>
            </a:br>
            <a:r>
              <a:rPr lang="en-US" dirty="0">
                <a:latin typeface="Bookman Old Style" panose="02050604050505020204" pitchFamily="18" charset="0"/>
              </a:rPr>
              <a:t>3. Power and its conversion into light.</a:t>
            </a:r>
            <a:br>
              <a:rPr lang="en-US" dirty="0">
                <a:latin typeface="Bookman Old Style" panose="02050604050505020204" pitchFamily="18" charset="0"/>
              </a:rPr>
            </a:br>
            <a:r>
              <a:rPr lang="en-US" dirty="0">
                <a:latin typeface="Bookman Old Style" panose="02050604050505020204" pitchFamily="18" charset="0"/>
              </a:rPr>
              <a:t>4. Electric light globes and shades.</a:t>
            </a:r>
            <a:br>
              <a:rPr lang="en-US" dirty="0">
                <a:latin typeface="Bookman Old Style" panose="02050604050505020204" pitchFamily="18" charset="0"/>
              </a:rPr>
            </a:br>
            <a:r>
              <a:rPr lang="en-US" dirty="0">
                <a:latin typeface="Bookman Old Style" panose="02050604050505020204" pitchFamily="18" charset="0"/>
              </a:rPr>
              <a:t>5. The best modes of connecting dynamos with power.</a:t>
            </a:r>
            <a:br>
              <a:rPr lang="en-US" dirty="0">
                <a:latin typeface="Bookman Old Style" panose="02050604050505020204" pitchFamily="18" charset="0"/>
              </a:rPr>
            </a:br>
            <a:r>
              <a:rPr lang="en-US" dirty="0">
                <a:latin typeface="Bookman Old Style" panose="02050604050505020204" pitchFamily="18" charset="0"/>
              </a:rPr>
              <a:t>6. Electric lighting by water power.</a:t>
            </a:r>
            <a:br>
              <a:rPr lang="en-US" dirty="0">
                <a:latin typeface="Bookman Old Style" panose="02050604050505020204" pitchFamily="18" charset="0"/>
              </a:rPr>
            </a:br>
            <a:r>
              <a:rPr lang="en-US" dirty="0">
                <a:latin typeface="Bookman Old Style" panose="02050604050505020204" pitchFamily="18" charset="0"/>
              </a:rPr>
              <a:t>7. Rates and rebates on electric lights by the year.</a:t>
            </a:r>
            <a:br>
              <a:rPr lang="en-US" dirty="0">
                <a:latin typeface="Bookman Old Style" panose="02050604050505020204" pitchFamily="18" charset="0"/>
              </a:rPr>
            </a:br>
            <a:r>
              <a:rPr lang="en-US" dirty="0">
                <a:latin typeface="Bookman Old Style" panose="02050604050505020204" pitchFamily="18" charset="0"/>
              </a:rPr>
              <a:t>8. The use of electricity as applied to motors.</a:t>
            </a:r>
            <a:br>
              <a:rPr lang="en-US" dirty="0">
                <a:latin typeface="Bookman Old Style" panose="02050604050505020204" pitchFamily="18" charset="0"/>
              </a:rPr>
            </a:br>
            <a:r>
              <a:rPr lang="en-US" dirty="0">
                <a:latin typeface="Bookman Old Style" panose="02050604050505020204" pitchFamily="18" charset="0"/>
              </a:rPr>
              <a:t>9. Where an electric light system requires No. 6 </a:t>
            </a:r>
            <a:r>
              <a:rPr lang="en-US" dirty="0" smtClean="0">
                <a:latin typeface="Bookman Old Style" panose="02050604050505020204" pitchFamily="18" charset="0"/>
              </a:rPr>
              <a:t>conductors, is </a:t>
            </a:r>
            <a:r>
              <a:rPr lang="en-US" dirty="0">
                <a:latin typeface="Bookman Old Style" panose="02050604050505020204" pitchFamily="18" charset="0"/>
              </a:rPr>
              <a:t>it desirable to use No. 6 and No. 4 in the same line?</a:t>
            </a:r>
          </a:p>
          <a:p>
            <a:pPr marL="231229" indent="-231229" defTabSz="924916" eaLnBrk="1" fontAlgn="auto" hangingPunct="1">
              <a:spcBef>
                <a:spcPts val="0"/>
              </a:spcBef>
              <a:spcAft>
                <a:spcPts val="0"/>
              </a:spcAft>
              <a:buFontTx/>
              <a:buAutoNum type="arabicPeriod"/>
              <a:defRPr/>
            </a:pPr>
            <a:r>
              <a:rPr lang="en-US" dirty="0">
                <a:latin typeface="Bookman Old Style" panose="02050604050505020204" pitchFamily="18" charset="0"/>
              </a:rPr>
              <a:t>10. Will armatures become affected by frost when exposed in</a:t>
            </a:r>
            <a:br>
              <a:rPr lang="en-US" dirty="0">
                <a:latin typeface="Bookman Old Style" panose="02050604050505020204" pitchFamily="18" charset="0"/>
              </a:rPr>
            </a:br>
            <a:r>
              <a:rPr lang="en-US" dirty="0">
                <a:latin typeface="Bookman Old Style" panose="02050604050505020204" pitchFamily="18" charset="0"/>
              </a:rPr>
              <a:t>transportation?</a:t>
            </a:r>
            <a:br>
              <a:rPr lang="en-US" dirty="0">
                <a:latin typeface="Bookman Old Style" panose="02050604050505020204" pitchFamily="18" charset="0"/>
              </a:rPr>
            </a:br>
            <a:r>
              <a:rPr lang="en-US" dirty="0">
                <a:latin typeface="Bookman Old Style" panose="02050604050505020204" pitchFamily="18" charset="0"/>
              </a:rPr>
              <a:t>11. Special insulation or guards between insulations of lines</a:t>
            </a:r>
            <a:br>
              <a:rPr lang="en-US" dirty="0">
                <a:latin typeface="Bookman Old Style" panose="02050604050505020204" pitchFamily="18" charset="0"/>
              </a:rPr>
            </a:br>
            <a:r>
              <a:rPr lang="en-US" dirty="0">
                <a:latin typeface="Bookman Old Style" panose="02050604050505020204" pitchFamily="18" charset="0"/>
              </a:rPr>
              <a:t>at dangerous points and places.</a:t>
            </a:r>
            <a:br>
              <a:rPr lang="en-US" dirty="0">
                <a:latin typeface="Bookman Old Style" panose="02050604050505020204" pitchFamily="18" charset="0"/>
              </a:rPr>
            </a:br>
            <a:r>
              <a:rPr lang="en-US" dirty="0">
                <a:latin typeface="Bookman Old Style" panose="02050604050505020204" pitchFamily="18" charset="0"/>
              </a:rPr>
              <a:t>12. Street lighting, the best manner and modes of </a:t>
            </a:r>
            <a:r>
              <a:rPr lang="en-US" dirty="0" smtClean="0">
                <a:latin typeface="Bookman Old Style" panose="02050604050505020204" pitchFamily="18" charset="0"/>
              </a:rPr>
              <a:t>accomplishing </a:t>
            </a:r>
            <a:r>
              <a:rPr lang="en-US" dirty="0">
                <a:latin typeface="Bookman Old Style" panose="02050604050505020204" pitchFamily="18" charset="0"/>
              </a:rPr>
              <a:t>it. Location of lights and running the circuits for the same.</a:t>
            </a:r>
            <a:br>
              <a:rPr lang="en-US" dirty="0">
                <a:latin typeface="Bookman Old Style" panose="02050604050505020204" pitchFamily="18" charset="0"/>
              </a:rPr>
            </a:br>
            <a:r>
              <a:rPr lang="en-US" dirty="0">
                <a:latin typeface="Bookman Old Style" panose="02050604050505020204" pitchFamily="18" charset="0"/>
              </a:rPr>
              <a:t>13. Experience and results in the use of underground </a:t>
            </a:r>
            <a:r>
              <a:rPr lang="en-US" dirty="0" smtClean="0">
                <a:latin typeface="Bookman Old Style" panose="02050604050505020204" pitchFamily="18" charset="0"/>
              </a:rPr>
              <a:t>conductors</a:t>
            </a:r>
            <a:r>
              <a:rPr lang="en-US" dirty="0">
                <a:latin typeface="Bookman Old Style" panose="02050604050505020204" pitchFamily="18" charset="0"/>
              </a:rPr>
              <a:t>.</a:t>
            </a:r>
            <a:br>
              <a:rPr lang="en-US" dirty="0">
                <a:latin typeface="Bookman Old Style" panose="02050604050505020204" pitchFamily="18" charset="0"/>
              </a:rPr>
            </a:br>
            <a:r>
              <a:rPr lang="en-US" dirty="0">
                <a:latin typeface="Bookman Old Style" panose="02050604050505020204" pitchFamily="18" charset="0"/>
              </a:rPr>
              <a:t>14. That the fireman should receive more pay than the engineer.</a:t>
            </a:r>
            <a:br>
              <a:rPr lang="en-US" dirty="0">
                <a:latin typeface="Bookman Old Style" panose="02050604050505020204" pitchFamily="18" charset="0"/>
              </a:rPr>
            </a:br>
            <a:r>
              <a:rPr lang="en-US" dirty="0">
                <a:latin typeface="Bookman Old Style" panose="02050604050505020204" pitchFamily="18" charset="0"/>
              </a:rPr>
              <a:t>15. Help generally.</a:t>
            </a:r>
            <a:br>
              <a:rPr lang="en-US" dirty="0">
                <a:latin typeface="Bookman Old Style" panose="02050604050505020204" pitchFamily="18" charset="0"/>
              </a:rPr>
            </a:br>
            <a:r>
              <a:rPr lang="en-US" dirty="0">
                <a:latin typeface="Bookman Old Style" panose="02050604050505020204" pitchFamily="18" charset="0"/>
              </a:rPr>
              <a:t>16. Experience of electric light companies in the use of cop-</a:t>
            </a:r>
            <a:br>
              <a:rPr lang="en-US" dirty="0">
                <a:latin typeface="Bookman Old Style" panose="02050604050505020204" pitchFamily="18" charset="0"/>
              </a:rPr>
            </a:br>
            <a:r>
              <a:rPr lang="en-US" dirty="0">
                <a:latin typeface="Bookman Old Style" panose="02050604050505020204" pitchFamily="18" charset="0"/>
              </a:rPr>
              <a:t>per-coated and bare carbons.</a:t>
            </a:r>
          </a:p>
          <a:p>
            <a:pPr defTabSz="924916" eaLnBrk="1" fontAlgn="auto" hangingPunct="1">
              <a:spcBef>
                <a:spcPts val="0"/>
              </a:spcBef>
              <a:spcAft>
                <a:spcPts val="0"/>
              </a:spcAft>
              <a:defRPr/>
            </a:pPr>
            <a:endParaRPr lang="en-US" dirty="0">
              <a:latin typeface="Bookman Old Style" panose="02050604050505020204" pitchFamily="18" charset="0"/>
            </a:endParaRP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47</a:t>
            </a:fld>
            <a:endParaRPr lang="en-US" dirty="0"/>
          </a:p>
        </p:txBody>
      </p:sp>
    </p:spTree>
    <p:extLst>
      <p:ext uri="{BB962C8B-B14F-4D97-AF65-F5344CB8AC3E}">
        <p14:creationId xmlns:p14="http://schemas.microsoft.com/office/powerpoint/2010/main" val="2267286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56</a:t>
            </a:fld>
            <a:endParaRPr lang="en-US" dirty="0"/>
          </a:p>
        </p:txBody>
      </p:sp>
    </p:spTree>
    <p:extLst>
      <p:ext uri="{BB962C8B-B14F-4D97-AF65-F5344CB8AC3E}">
        <p14:creationId xmlns:p14="http://schemas.microsoft.com/office/powerpoint/2010/main" val="3254218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64</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67</a:t>
            </a:fld>
            <a:endParaRPr lang="ru-RU" altLang="en-US"/>
          </a:p>
        </p:txBody>
      </p:sp>
    </p:spTree>
    <p:extLst>
      <p:ext uri="{BB962C8B-B14F-4D97-AF65-F5344CB8AC3E}">
        <p14:creationId xmlns:p14="http://schemas.microsoft.com/office/powerpoint/2010/main" val="25730628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68</a:t>
            </a:fld>
            <a:endParaRPr lang="ru-RU" altLang="en-US" smtClean="0"/>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8</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9</a:t>
            </a:fld>
            <a:endParaRPr lang="ru-RU" altLang="en-US"/>
          </a:p>
        </p:txBody>
      </p:sp>
    </p:spTree>
    <p:extLst>
      <p:ext uri="{BB962C8B-B14F-4D97-AF65-F5344CB8AC3E}">
        <p14:creationId xmlns:p14="http://schemas.microsoft.com/office/powerpoint/2010/main" val="130534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34673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642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940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13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2607" y="328442"/>
            <a:ext cx="8434552" cy="1143000"/>
          </a:xfrm>
          <a:prstGeom prst="rect">
            <a:avLst/>
          </a:prstGeom>
          <a:solidFill>
            <a:srgbClr val="FF0000"/>
          </a:solidFill>
        </p:spPr>
        <p:txBody>
          <a:bodyPr/>
          <a:lstStyle/>
          <a:p>
            <a:endParaRPr lang="en-US" dirty="0"/>
          </a:p>
        </p:txBody>
      </p:sp>
      <p:sp>
        <p:nvSpPr>
          <p:cNvPr id="3" name="Text Placeholder 2"/>
          <p:cNvSpPr>
            <a:spLocks noGrp="1"/>
          </p:cNvSpPr>
          <p:nvPr>
            <p:ph type="body" sz="half" idx="1"/>
          </p:nvPr>
        </p:nvSpPr>
        <p:spPr>
          <a:xfrm>
            <a:off x="6858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1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470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166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899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07456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5253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4424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16961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3648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ext Box 8"/>
          <p:cNvSpPr txBox="1">
            <a:spLocks noChangeArrowheads="1"/>
          </p:cNvSpPr>
          <p:nvPr/>
        </p:nvSpPr>
        <p:spPr bwMode="auto">
          <a:xfrm>
            <a:off x="8686800" y="6360956"/>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defRPr/>
            </a:pPr>
            <a:fld id="{7200D7F1-6D93-4EEA-BBA1-002C153BD9C6}" type="slidenum">
              <a:rPr lang="ru-RU" altLang="en-US" sz="1200" smtClean="0">
                <a:solidFill>
                  <a:schemeClr val="tx1"/>
                </a:solidFill>
              </a:rPr>
              <a:pPr algn="l" eaLnBrk="1" hangingPunct="1">
                <a:spcBef>
                  <a:spcPct val="0"/>
                </a:spcBef>
                <a:defRPr/>
              </a:pPr>
              <a:t>‹#›</a:t>
            </a:fld>
            <a:endParaRPr lang="ru-RU" altLang="en-US" sz="1200" smtClean="0">
              <a:solidFill>
                <a:schemeClr val="tx1"/>
              </a:solidFill>
            </a:endParaRPr>
          </a:p>
        </p:txBody>
      </p:sp>
      <p:sp>
        <p:nvSpPr>
          <p:cNvPr id="1027" name="Text Box 13"/>
          <p:cNvSpPr txBox="1">
            <a:spLocks noChangeArrowheads="1"/>
          </p:cNvSpPr>
          <p:nvPr/>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defRPr/>
            </a:pPr>
            <a:endParaRPr lang="en-US" altLang="en-US" sz="900" dirty="0" smtClean="0">
              <a:solidFill>
                <a:schemeClr val="tx1"/>
              </a:solidFill>
              <a:latin typeface="AvantGarde"/>
            </a:endParaRPr>
          </a:p>
        </p:txBody>
      </p:sp>
      <p:sp>
        <p:nvSpPr>
          <p:cNvPr id="1042" name="Rectangle 2"/>
          <p:cNvSpPr>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defRPr/>
            </a:pPr>
            <a:endParaRPr lang="en-US" altLang="en-US" dirty="0" smtClean="0"/>
          </a:p>
        </p:txBody>
      </p:sp>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43800" y="6076078"/>
            <a:ext cx="1219200" cy="6257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9.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hyperlink" Target="http://www.watthourmeters.com/dunca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www.watthourmeters.com/generalelectric/trw-th.htm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www.watthourmeters.com/sangamo/gutmann-b.htm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50.jp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0" Type="http://schemas.openxmlformats.org/officeDocument/2006/relationships/image" Target="../media/image60.jpg"/><Relationship Id="rId4" Type="http://schemas.openxmlformats.org/officeDocument/2006/relationships/image" Target="../media/image54.png"/><Relationship Id="rId9"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68.xml.rels><?xml version="1.0" encoding="UTF-8" standalone="yes"?>
<Relationships xmlns="http://schemas.openxmlformats.org/package/2006/relationships"><Relationship Id="rId3" Type="http://schemas.openxmlformats.org/officeDocument/2006/relationships/hyperlink" Target="http://www.tesco-advent.com/"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r>
              <a:rPr lang="en-US" altLang="en-US" sz="1400" dirty="0">
                <a:solidFill>
                  <a:schemeClr val="tx1"/>
                </a:solidFill>
              </a:rPr>
              <a:t>10/02/2012</a:t>
            </a:r>
          </a:p>
        </p:txBody>
      </p:sp>
      <p:sp>
        <p:nvSpPr>
          <p:cNvPr id="2051" name="Slide Number Placeholder 4"/>
          <p:cNvSpPr txBox="1">
            <a:spLocks noGrp="1"/>
          </p:cNvSpPr>
          <p:nvPr/>
        </p:nvSpPr>
        <p:spPr bwMode="auto">
          <a:xfrm>
            <a:off x="3810000" y="6248400"/>
            <a:ext cx="1066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r" eaLnBrk="1" hangingPunct="1">
              <a:spcBef>
                <a:spcPct val="0"/>
              </a:spcBef>
            </a:pPr>
            <a:r>
              <a:rPr lang="en-US" altLang="en-US" sz="1400" dirty="0">
                <a:solidFill>
                  <a:schemeClr val="tx1"/>
                </a:solidFill>
              </a:rPr>
              <a:t>Slide </a:t>
            </a:r>
            <a:fld id="{532F31D4-161B-45F0-B994-24D3A90216CA}" type="slidenum">
              <a:rPr lang="en-US" altLang="en-US" sz="1400">
                <a:solidFill>
                  <a:schemeClr val="tx1"/>
                </a:solidFill>
              </a:rPr>
              <a:pPr algn="r" eaLnBrk="1" hangingPunct="1">
                <a:spcBef>
                  <a:spcPct val="0"/>
                </a:spcBef>
              </a:pPr>
              <a:t>1</a:t>
            </a:fld>
            <a:endParaRPr lang="en-US" altLang="en-US" sz="1400" dirty="0">
              <a:solidFill>
                <a:schemeClr val="tx1"/>
              </a:solidFill>
            </a:endParaRPr>
          </a:p>
        </p:txBody>
      </p:sp>
      <p:pic>
        <p:nvPicPr>
          <p:cNvPr id="2052"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2"/>
          <p:cNvSpPr>
            <a:spLocks noChangeArrowheads="1"/>
          </p:cNvSpPr>
          <p:nvPr/>
        </p:nvSpPr>
        <p:spPr bwMode="auto">
          <a:xfrm>
            <a:off x="0" y="0"/>
            <a:ext cx="9144000" cy="685800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0"/>
              </a:spcBef>
            </a:pPr>
            <a:endParaRPr lang="en-US" altLang="en-US" dirty="0">
              <a:solidFill>
                <a:schemeClr val="tx1"/>
              </a:solidFill>
            </a:endParaRPr>
          </a:p>
        </p:txBody>
      </p:sp>
      <p:sp>
        <p:nvSpPr>
          <p:cNvPr id="2054" name="Rectangle 5"/>
          <p:cNvSpPr>
            <a:spLocks noChangeArrowheads="1"/>
          </p:cNvSpPr>
          <p:nvPr/>
        </p:nvSpPr>
        <p:spPr bwMode="auto">
          <a:xfrm>
            <a:off x="0" y="1143000"/>
            <a:ext cx="914400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2055" name="Text Box 4"/>
          <p:cNvSpPr txBox="1">
            <a:spLocks noChangeArrowheads="1"/>
          </p:cNvSpPr>
          <p:nvPr/>
        </p:nvSpPr>
        <p:spPr bwMode="auto">
          <a:xfrm>
            <a:off x="1600200" y="1524000"/>
            <a:ext cx="64008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3500" b="1" dirty="0" smtClean="0">
                <a:solidFill>
                  <a:srgbClr val="2F549D"/>
                </a:solidFill>
              </a:rPr>
              <a:t>History </a:t>
            </a:r>
            <a:r>
              <a:rPr lang="en-US" altLang="en-US" sz="3500" b="1" dirty="0">
                <a:solidFill>
                  <a:srgbClr val="2F549D"/>
                </a:solidFill>
              </a:rPr>
              <a:t/>
            </a:r>
            <a:br>
              <a:rPr lang="en-US" altLang="en-US" sz="3500" b="1" dirty="0">
                <a:solidFill>
                  <a:srgbClr val="2F549D"/>
                </a:solidFill>
              </a:rPr>
            </a:br>
            <a:r>
              <a:rPr lang="en-US" altLang="en-US" sz="3500" b="1" dirty="0" smtClean="0">
                <a:solidFill>
                  <a:srgbClr val="2F549D"/>
                </a:solidFill>
              </a:rPr>
              <a:t>of</a:t>
            </a:r>
            <a:br>
              <a:rPr lang="en-US" altLang="en-US" sz="3500" b="1" dirty="0" smtClean="0">
                <a:solidFill>
                  <a:srgbClr val="2F549D"/>
                </a:solidFill>
              </a:rPr>
            </a:br>
            <a:r>
              <a:rPr lang="en-US" altLang="en-US" sz="3500" b="1" dirty="0" smtClean="0">
                <a:solidFill>
                  <a:srgbClr val="2F549D"/>
                </a:solidFill>
              </a:rPr>
              <a:t>Electric Metering</a:t>
            </a:r>
          </a:p>
        </p:txBody>
      </p:sp>
      <p:pic>
        <p:nvPicPr>
          <p:cNvPr id="2056" name="Picture 17" descr="logo_pl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2362200" cy="11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p:cNvSpPr txBox="1">
            <a:spLocks noChangeArrowheads="1"/>
          </p:cNvSpPr>
          <p:nvPr/>
        </p:nvSpPr>
        <p:spPr bwMode="auto">
          <a:xfrm>
            <a:off x="762000" y="4800600"/>
            <a:ext cx="822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Tom Lawton</a:t>
            </a:r>
            <a:r>
              <a:rPr lang="en-US" altLang="en-US" sz="2400" dirty="0" smtClean="0">
                <a:solidFill>
                  <a:schemeClr val="bg1"/>
                </a:solidFill>
              </a:rPr>
              <a:t>, TESCO</a:t>
            </a:r>
            <a:endParaRPr lang="en-US" altLang="en-US" sz="2400" dirty="0">
              <a:solidFill>
                <a:schemeClr val="bg1"/>
              </a:solidFill>
            </a:endParaRPr>
          </a:p>
          <a:p>
            <a:pPr algn="r" eaLnBrk="1" hangingPunct="1">
              <a:spcBef>
                <a:spcPct val="0"/>
              </a:spcBef>
              <a:buFontTx/>
              <a:buNone/>
            </a:pPr>
            <a:r>
              <a:rPr lang="en-US" altLang="en-US" sz="1600" dirty="0">
                <a:solidFill>
                  <a:schemeClr val="bg1"/>
                </a:solidFill>
              </a:rPr>
              <a:t>The Eastern Specialty Company</a:t>
            </a:r>
          </a:p>
          <a:p>
            <a:pPr algn="r" eaLnBrk="1" hangingPunct="1">
              <a:spcBef>
                <a:spcPct val="0"/>
              </a:spcBef>
              <a:buFontTx/>
              <a:buNone/>
            </a:pPr>
            <a:endParaRPr lang="en-US" altLang="en-US" sz="2400" dirty="0" smtClean="0">
              <a:solidFill>
                <a:schemeClr val="bg1"/>
              </a:solidFill>
            </a:endParaRPr>
          </a:p>
          <a:p>
            <a:pPr algn="r" eaLnBrk="1" hangingPunct="1">
              <a:spcBef>
                <a:spcPct val="0"/>
              </a:spcBef>
              <a:spcAft>
                <a:spcPts val="0"/>
              </a:spcAft>
              <a:buFontTx/>
              <a:buNone/>
            </a:pPr>
            <a:r>
              <a:rPr lang="en-US" altLang="en-US" sz="1600" i="1" dirty="0" smtClean="0">
                <a:solidFill>
                  <a:schemeClr val="bg1"/>
                </a:solidFill>
              </a:rPr>
              <a:t>For North Carolina Electric Meter School</a:t>
            </a:r>
          </a:p>
          <a:p>
            <a:pPr algn="r" eaLnBrk="1" hangingPunct="1">
              <a:spcBef>
                <a:spcPct val="0"/>
              </a:spcBef>
              <a:spcAft>
                <a:spcPts val="0"/>
              </a:spcAft>
              <a:buFontTx/>
              <a:buNone/>
            </a:pPr>
            <a:r>
              <a:rPr lang="en-US" altLang="en-US" sz="1600" i="1" dirty="0" smtClean="0">
                <a:solidFill>
                  <a:schemeClr val="bg1"/>
                </a:solidFill>
              </a:rPr>
              <a:t>Polyphase</a:t>
            </a:r>
          </a:p>
          <a:p>
            <a:pPr algn="r" eaLnBrk="1" hangingPunct="1">
              <a:spcBef>
                <a:spcPct val="0"/>
              </a:spcBef>
              <a:spcAft>
                <a:spcPts val="0"/>
              </a:spcAft>
              <a:buFontTx/>
              <a:buNone/>
            </a:pPr>
            <a:r>
              <a:rPr lang="en-US" altLang="en-US" sz="1600" i="1" smtClean="0">
                <a:solidFill>
                  <a:schemeClr val="bg1"/>
                </a:solidFill>
              </a:rPr>
              <a:t>Tuesday</a:t>
            </a:r>
            <a:r>
              <a:rPr lang="en-US" altLang="en-US" sz="1600" i="1" dirty="0" smtClean="0">
                <a:solidFill>
                  <a:schemeClr val="bg1"/>
                </a:solidFill>
              </a:rPr>
              <a:t>, </a:t>
            </a:r>
            <a:r>
              <a:rPr lang="en-US" altLang="en-US" sz="1600" i="1" smtClean="0">
                <a:solidFill>
                  <a:schemeClr val="bg1"/>
                </a:solidFill>
              </a:rPr>
              <a:t>June 25, </a:t>
            </a:r>
            <a:r>
              <a:rPr lang="en-US" altLang="en-US" sz="1600" i="1" dirty="0" smtClean="0">
                <a:solidFill>
                  <a:schemeClr val="bg1"/>
                </a:solidFill>
              </a:rPr>
              <a:t>2019 </a:t>
            </a:r>
            <a:r>
              <a:rPr lang="en-US" altLang="en-US" sz="1600" i="1" smtClean="0">
                <a:solidFill>
                  <a:schemeClr val="bg1"/>
                </a:solidFill>
              </a:rPr>
              <a:t>at 8:00 a.m</a:t>
            </a:r>
            <a:r>
              <a:rPr lang="en-US" altLang="en-US" sz="1600" i="1" dirty="0" smtClean="0">
                <a:solidFill>
                  <a:schemeClr val="bg1"/>
                </a:solidFill>
              </a:rPr>
              <a:t>.</a:t>
            </a:r>
            <a:endParaRPr lang="en-US" altLang="en-US" sz="1600" i="1" dirty="0">
              <a:solidFill>
                <a:schemeClr val="bg1"/>
              </a:solidFill>
            </a:endParaRPr>
          </a:p>
        </p:txBody>
      </p:sp>
      <p:pic>
        <p:nvPicPr>
          <p:cNvPr id="8194" name="Picture 2" descr="C:\Users\andrea.koch\Desktop\ncem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6563" y="168592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58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Flat Rate Billing</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1800" dirty="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a:t>
            </a:r>
            <a:r>
              <a:rPr lang="en-US" sz="1800" dirty="0" smtClean="0">
                <a:latin typeface="Arial" panose="020B0604020202020204" pitchFamily="34" charset="0"/>
                <a:cs typeface="Arial" panose="020B0604020202020204" pitchFamily="34" charset="0"/>
              </a:rPr>
              <a:t>that flowed </a:t>
            </a:r>
            <a:r>
              <a:rPr lang="en-US" sz="1800" dirty="0">
                <a:latin typeface="Arial" panose="020B0604020202020204" pitchFamily="34" charset="0"/>
                <a:cs typeface="Arial" panose="020B0604020202020204" pitchFamily="34" charset="0"/>
              </a:rPr>
              <a:t>in the circuit (lamp-hours). </a:t>
            </a:r>
          </a:p>
          <a:p>
            <a:r>
              <a:rPr lang="en-US" sz="1800" dirty="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But the </a:t>
            </a:r>
            <a:r>
              <a:rPr lang="en-US" sz="1800" dirty="0" smtClean="0">
                <a:latin typeface="Arial" panose="020B0604020202020204" pitchFamily="34" charset="0"/>
                <a:cs typeface="Arial" panose="020B0604020202020204" pitchFamily="34" charset="0"/>
              </a:rPr>
              <a:t>Thomson-Houston </a:t>
            </a:r>
            <a:r>
              <a:rPr lang="en-US" sz="1800" dirty="0">
                <a:latin typeface="Arial" panose="020B0604020202020204" pitchFamily="34" charset="0"/>
                <a:cs typeface="Arial" panose="020B0604020202020204" pitchFamily="34" charset="0"/>
              </a:rPr>
              <a:t>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a:t>
            </a:r>
            <a:r>
              <a:rPr lang="en-US" sz="1800" dirty="0" smtClean="0">
                <a:latin typeface="Arial" panose="020B0604020202020204" pitchFamily="34" charset="0"/>
                <a:cs typeface="Arial" panose="020B0604020202020204" pitchFamily="34" charset="0"/>
              </a:rPr>
              <a:t>by </a:t>
            </a:r>
            <a:r>
              <a:rPr lang="en-US" sz="1800" dirty="0">
                <a:latin typeface="Arial" panose="020B0604020202020204" pitchFamily="34" charset="0"/>
                <a:cs typeface="Arial" panose="020B0604020202020204" pitchFamily="34" charset="0"/>
              </a:rPr>
              <a:t>the former owners and engineers Elihu Thomson and Edwin Houston. Coffin renamed the company for his two engineers.  </a:t>
            </a: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256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Incandescent Light Bulb</a:t>
            </a:r>
          </a:p>
        </p:txBody>
      </p:sp>
      <p:sp>
        <p:nvSpPr>
          <p:cNvPr id="20483" name="Rectangle 3"/>
          <p:cNvSpPr>
            <a:spLocks noGrp="1" noChangeArrowheads="1"/>
          </p:cNvSpPr>
          <p:nvPr>
            <p:ph sz="half" idx="1"/>
          </p:nvPr>
        </p:nvSpPr>
        <p:spPr/>
        <p:txBody>
          <a:bodyPr/>
          <a:lstStyle/>
          <a:p>
            <a:r>
              <a:rPr lang="en-US" altLang="en-US" sz="2400" dirty="0" smtClean="0">
                <a:latin typeface="Arial" panose="020B0604020202020204" pitchFamily="34" charset="0"/>
                <a:cs typeface="Arial" panose="020B0604020202020204" pitchFamily="34" charset="0"/>
              </a:rPr>
              <a:t>October 21, 1879  – Thomas Alva Edison invents electric light bulb</a:t>
            </a:r>
          </a:p>
          <a:p>
            <a:pPr marL="0" indent="0">
              <a:buNone/>
            </a:pPr>
            <a:endParaRPr lang="en-US" altLang="en-US" sz="2400" dirty="0" smtClean="0">
              <a:latin typeface="Arial" panose="020B0604020202020204" pitchFamily="34" charset="0"/>
              <a:cs typeface="Arial" panose="020B0604020202020204" pitchFamily="34" charset="0"/>
            </a:endParaRPr>
          </a:p>
          <a:p>
            <a:r>
              <a:rPr lang="en-US" altLang="en-US" sz="2400" dirty="0" smtClean="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dirty="0" smtClean="0">
              <a:latin typeface="Arial" panose="020B0604020202020204" pitchFamily="34" charset="0"/>
              <a:cs typeface="Arial" panose="020B0604020202020204" pitchFamily="34" charset="0"/>
            </a:endParaRPr>
          </a:p>
          <a:p>
            <a:r>
              <a:rPr lang="en-US" altLang="en-US" sz="2400" dirty="0" smtClean="0">
                <a:latin typeface="Arial" panose="020B0604020202020204" pitchFamily="34" charset="0"/>
                <a:cs typeface="Arial" panose="020B0604020202020204" pitchFamily="34" charset="0"/>
              </a:rPr>
              <a:t>Edison system: Batteries delivered DC directly to user facilities</a:t>
            </a:r>
          </a:p>
          <a:p>
            <a:endParaRPr lang="en-US" altLang="en-US" sz="2000" dirty="0" smtClean="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10272085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381000"/>
            <a:ext cx="8229600" cy="1143000"/>
          </a:xfrm>
        </p:spPr>
        <p:txBody>
          <a:bodyPr>
            <a:normAutofit/>
          </a:bodyPr>
          <a:lstStyle/>
          <a:p>
            <a:pPr fontAlgn="auto">
              <a:spcAft>
                <a:spcPts val="0"/>
              </a:spcAft>
              <a:defRPr/>
            </a:pPr>
            <a:r>
              <a:rPr lang="en-US" altLang="en-US" sz="3200" b="1" dirty="0" smtClean="0">
                <a:solidFill>
                  <a:schemeClr val="bg1"/>
                </a:solidFill>
                <a:latin typeface="Arial" panose="020B0604020202020204" pitchFamily="34" charset="0"/>
                <a:cs typeface="Arial" panose="020B0604020202020204" pitchFamily="34" charset="0"/>
              </a:rPr>
              <a:t>1880: Edison Illuminating Company Formed</a:t>
            </a:r>
          </a:p>
        </p:txBody>
      </p:sp>
      <p:sp>
        <p:nvSpPr>
          <p:cNvPr id="21507" name="Rectangle 3"/>
          <p:cNvSpPr>
            <a:spLocks noGrp="1" noChangeArrowheads="1"/>
          </p:cNvSpPr>
          <p:nvPr>
            <p:ph sz="half" idx="1"/>
          </p:nvPr>
        </p:nvSpPr>
        <p:spPr>
          <a:xfrm>
            <a:off x="4572000" y="1905000"/>
            <a:ext cx="3810000" cy="4114800"/>
          </a:xfrm>
        </p:spPr>
        <p:txBody>
          <a:bodyPr/>
          <a:lstStyle/>
          <a:p>
            <a:r>
              <a:rPr lang="en-US" altLang="en-US" sz="2000" dirty="0" smtClean="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In 14 months, Pearl Street Station had 508 subscribers and 12,732 bulbs.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00225"/>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509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First Practical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2000" dirty="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dirty="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dirty="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dirty="0"/>
          </a:p>
        </p:txBody>
      </p:sp>
    </p:spTree>
    <p:extLst>
      <p:ext uri="{BB962C8B-B14F-4D97-AF65-F5344CB8AC3E}">
        <p14:creationId xmlns:p14="http://schemas.microsoft.com/office/powerpoint/2010/main" val="1531360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09600"/>
            <a:ext cx="8229600" cy="1143000"/>
          </a:xfrm>
        </p:spPr>
        <p:txBody>
          <a:bodyPr/>
          <a:lstStyle/>
          <a:p>
            <a:r>
              <a:rPr lang="en-US" altLang="en-US" sz="2800" b="1" dirty="0" smtClean="0">
                <a:solidFill>
                  <a:schemeClr val="bg1"/>
                </a:solidFill>
                <a:latin typeface="Arial" pitchFamily="34" charset="0"/>
              </a:rPr>
              <a:t>Thomson Walking Beam Meter (1889-1889)</a:t>
            </a:r>
            <a:endParaRPr lang="en-US" sz="2800" b="1" dirty="0"/>
          </a:p>
        </p:txBody>
      </p:sp>
      <p:sp>
        <p:nvSpPr>
          <p:cNvPr id="5" name="Rectangle 4"/>
          <p:cNvSpPr/>
          <p:nvPr/>
        </p:nvSpPr>
        <p:spPr>
          <a:xfrm>
            <a:off x="457200" y="16002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dirty="0" smtClean="0">
                <a:cs typeface="Arial" panose="020B0604020202020204" pitchFamily="34" charset="0"/>
              </a:rPr>
              <a:t>1883 The Thomson-Houston Electric Company was organized in Lynn, MA to manufacture the inventions of Professor Elihu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dirty="0" smtClean="0">
                <a:cs typeface="Arial" panose="020B0604020202020204" pitchFamily="34" charset="0"/>
              </a:rPr>
              <a:t>One of their fist developments was the Walking beam meter. This </a:t>
            </a:r>
            <a:r>
              <a:rPr lang="en-US" sz="1500" dirty="0">
                <a:cs typeface="Arial" panose="020B0604020202020204" pitchFamily="34" charset="0"/>
              </a:rPr>
              <a:t>meter was developed by Elihu Thomson and was so complex and delicate </a:t>
            </a:r>
            <a:r>
              <a:rPr lang="en-US" sz="1500" dirty="0" smtClean="0">
                <a:cs typeface="Arial" panose="020B0604020202020204" pitchFamily="34" charset="0"/>
              </a:rPr>
              <a:t>that the meter proved of little commercial value. </a:t>
            </a:r>
            <a:r>
              <a:rPr lang="en-US" sz="1500" dirty="0">
                <a:cs typeface="Arial" panose="020B0604020202020204" pitchFamily="34" charset="0"/>
              </a:rPr>
              <a:t>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dirty="0" smtClean="0">
                <a:cs typeface="Arial" panose="020B0604020202020204" pitchFamily="34" charset="0"/>
              </a:rPr>
              <a:t>Thomson learned from this and later developed the far more robust </a:t>
            </a:r>
            <a:r>
              <a:rPr lang="en-US" sz="1500" dirty="0">
                <a:cs typeface="Arial" panose="020B0604020202020204" pitchFamily="34" charset="0"/>
              </a:rPr>
              <a:t>and very successful Thomson Recording </a:t>
            </a:r>
            <a:r>
              <a:rPr lang="en-US" sz="1500" dirty="0" smtClean="0">
                <a:cs typeface="Arial" panose="020B0604020202020204" pitchFamily="34" charset="0"/>
              </a:rPr>
              <a:t>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51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altLang="en-US" sz="2800" b="1" dirty="0" smtClean="0">
                <a:solidFill>
                  <a:schemeClr val="bg1"/>
                </a:solidFill>
                <a:latin typeface="Arial" pitchFamily="34" charset="0"/>
              </a:rPr>
              <a:t>Edison Chemical Meter (1878 to late 1880s)</a:t>
            </a:r>
            <a:endParaRPr lang="en-US" sz="2800" b="1" dirty="0"/>
          </a:p>
        </p:txBody>
      </p:sp>
      <p:sp>
        <p:nvSpPr>
          <p:cNvPr id="4" name="Rectangle 3"/>
          <p:cNvSpPr/>
          <p:nvPr/>
        </p:nvSpPr>
        <p:spPr>
          <a:xfrm>
            <a:off x="457200" y="1667976"/>
            <a:ext cx="4710112" cy="2554545"/>
          </a:xfrm>
          <a:prstGeom prst="rect">
            <a:avLst/>
          </a:prstGeom>
        </p:spPr>
        <p:txBody>
          <a:bodyPr wrap="square">
            <a:spAutoFit/>
          </a:bodyPr>
          <a:lstStyle/>
          <a:p>
            <a:pPr algn="l"/>
            <a:r>
              <a:rPr lang="en-US" sz="1600" dirty="0">
                <a:cs typeface="Arial" panose="020B0604020202020204" pitchFamily="34" charset="0"/>
              </a:rPr>
              <a:t>Edison developed the first meter </a:t>
            </a:r>
            <a:r>
              <a:rPr lang="en-US" sz="1600" dirty="0" smtClean="0">
                <a:cs typeface="Arial" panose="020B0604020202020204" pitchFamily="34" charset="0"/>
              </a:rPr>
              <a:t>that </a:t>
            </a:r>
            <a:r>
              <a:rPr lang="en-US" sz="1600" dirty="0">
                <a:cs typeface="Arial" panose="020B0604020202020204" pitchFamily="34" charset="0"/>
              </a:rPr>
              <a:t>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a:t>
            </a:r>
            <a:r>
              <a:rPr lang="en-US" sz="1600" dirty="0" smtClean="0">
                <a:cs typeface="Arial" panose="020B0604020202020204" pitchFamily="34" charset="0"/>
              </a:rPr>
              <a:t>comparison </a:t>
            </a:r>
            <a:r>
              <a:rPr lang="en-US" sz="1600" dirty="0">
                <a:cs typeface="Arial" panose="020B0604020202020204" pitchFamily="34" charset="0"/>
              </a:rPr>
              <a:t>purposes (a primitive check on the meter's accuracy). </a:t>
            </a:r>
          </a:p>
        </p:txBody>
      </p:sp>
      <p:sp>
        <p:nvSpPr>
          <p:cNvPr id="5" name="Rectangle 4"/>
          <p:cNvSpPr/>
          <p:nvPr/>
        </p:nvSpPr>
        <p:spPr>
          <a:xfrm>
            <a:off x="457200" y="4191000"/>
            <a:ext cx="8305800" cy="2062103"/>
          </a:xfrm>
          <a:prstGeom prst="rect">
            <a:avLst/>
          </a:prstGeom>
        </p:spPr>
        <p:txBody>
          <a:bodyPr wrap="square">
            <a:spAutoFit/>
          </a:bodyPr>
          <a:lstStyle/>
          <a:p>
            <a:pPr algn="l"/>
            <a:r>
              <a:rPr lang="en-US" sz="1600" dirty="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a:t>
            </a:r>
            <a:r>
              <a:rPr lang="en-US" sz="1600" dirty="0" smtClean="0">
                <a:cs typeface="Arial" panose="020B0604020202020204" pitchFamily="34" charset="0"/>
              </a:rPr>
              <a:t>use </a:t>
            </a:r>
            <a:r>
              <a:rPr lang="en-US" sz="1600" dirty="0">
                <a:cs typeface="Arial" panose="020B0604020202020204" pitchFamily="34" charset="0"/>
              </a:rPr>
              <a:t>and in a couple </a:t>
            </a:r>
            <a:r>
              <a:rPr lang="en-US" sz="1600" dirty="0" smtClean="0">
                <a:cs typeface="Arial" panose="020B0604020202020204" pitchFamily="34" charset="0"/>
              </a:rPr>
              <a:t>cases </a:t>
            </a:r>
            <a:r>
              <a:rPr lang="en-US" sz="1600" dirty="0">
                <a:cs typeface="Arial" panose="020B0604020202020204" pitchFamily="34" charset="0"/>
              </a:rPr>
              <a:t>mishandling of the plates resulted in large billing errors. Also, as there was no ready way to indicate the usage to the customer, this also made it hard for them to trust its accuracy. These disadvantages and the </a:t>
            </a:r>
            <a:r>
              <a:rPr lang="en-US" sz="1600" dirty="0" smtClean="0">
                <a:cs typeface="Arial" panose="020B0604020202020204" pitchFamily="34" charset="0"/>
              </a:rPr>
              <a:t>fact </a:t>
            </a:r>
            <a:r>
              <a:rPr lang="en-US" sz="1600" dirty="0">
                <a:cs typeface="Arial" panose="020B0604020202020204" pitchFamily="34" charset="0"/>
              </a:rPr>
              <a:t>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764536"/>
            <a:ext cx="36385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83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Problem with Direct Current</a:t>
            </a:r>
          </a:p>
        </p:txBody>
      </p:sp>
      <p:sp>
        <p:nvSpPr>
          <p:cNvPr id="23555" name="Rectangle 3"/>
          <p:cNvSpPr>
            <a:spLocks noGrp="1" noChangeArrowheads="1"/>
          </p:cNvSpPr>
          <p:nvPr>
            <p:ph sz="half" idx="1"/>
          </p:nvPr>
        </p:nvSpPr>
        <p:spPr>
          <a:xfrm>
            <a:off x="457200" y="1743075"/>
            <a:ext cx="3581400" cy="3733800"/>
          </a:xfrm>
        </p:spPr>
        <p:txBody>
          <a:bodyPr/>
          <a:lstStyle/>
          <a:p>
            <a:pPr>
              <a:lnSpc>
                <a:spcPct val="90000"/>
              </a:lnSpc>
            </a:pPr>
            <a:r>
              <a:rPr lang="en-US" altLang="en-US" sz="2400" dirty="0" smtClean="0">
                <a:latin typeface="Arial" panose="020B0604020202020204" pitchFamily="34" charset="0"/>
                <a:cs typeface="Arial" panose="020B0604020202020204" pitchFamily="34" charset="0"/>
              </a:rPr>
              <a:t>High losses required generators near the loads – maximum of one mile without huge conductors</a:t>
            </a:r>
          </a:p>
          <a:p>
            <a:pPr marL="0" indent="0">
              <a:lnSpc>
                <a:spcPct val="90000"/>
              </a:lnSpc>
              <a:buNone/>
            </a:pPr>
            <a:endParaRPr lang="en-US" altLang="en-US" sz="2400" dirty="0" smtClean="0">
              <a:latin typeface="Arial" panose="020B0604020202020204" pitchFamily="34" charset="0"/>
              <a:cs typeface="Arial" panose="020B0604020202020204" pitchFamily="34" charset="0"/>
            </a:endParaRPr>
          </a:p>
          <a:p>
            <a:pPr>
              <a:lnSpc>
                <a:spcPct val="90000"/>
              </a:lnSpc>
            </a:pPr>
            <a:r>
              <a:rPr lang="en-US" altLang="en-US" sz="2400" dirty="0" smtClean="0">
                <a:latin typeface="Arial" panose="020B0604020202020204" pitchFamily="34" charset="0"/>
                <a:cs typeface="Arial" panose="020B0604020202020204" pitchFamily="34" charset="0"/>
              </a:rPr>
              <a:t>Difficult to change voltages for transmission with DC</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174307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384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Westinghouse</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4953000" cy="4525963"/>
          </a:xfrm>
        </p:spPr>
        <p:txBody>
          <a:bodyPr/>
          <a:lstStyle/>
          <a:p>
            <a:r>
              <a:rPr lang="en-US" sz="1800" dirty="0" smtClean="0">
                <a:latin typeface="Arial" panose="020B0604020202020204" pitchFamily="34" charset="0"/>
                <a:cs typeface="Arial" panose="020B0604020202020204" pitchFamily="34" charset="0"/>
              </a:rPr>
              <a:t>1884 – George Westinghouse establishes the Union Switch &amp; Signal Co. in Pittsburgh, PA</a:t>
            </a:r>
          </a:p>
          <a:p>
            <a:r>
              <a:rPr lang="en-US" sz="1800" dirty="0" smtClean="0">
                <a:latin typeface="Arial" panose="020B0604020202020204" pitchFamily="34" charset="0"/>
                <a:cs typeface="Arial" panose="020B0604020202020204" pitchFamily="34" charset="0"/>
              </a:rPr>
              <a:t>Buys the U.S. rights to a transformer patented in Europe</a:t>
            </a:r>
          </a:p>
          <a:p>
            <a:r>
              <a:rPr lang="en-US" sz="1800" dirty="0" smtClean="0">
                <a:latin typeface="Arial" panose="020B0604020202020204" pitchFamily="34" charset="0"/>
                <a:cs typeface="Arial" panose="020B0604020202020204" pitchFamily="34" charset="0"/>
              </a:rPr>
              <a:t>The company reorganizes as the Westinghouse Electric and Manufacturing Company</a:t>
            </a:r>
          </a:p>
          <a:p>
            <a:r>
              <a:rPr lang="en-US" sz="1800" dirty="0" smtClean="0">
                <a:latin typeface="Arial" panose="020B0604020202020204" pitchFamily="34" charset="0"/>
                <a:cs typeface="Arial" panose="020B0604020202020204" pitchFamily="34" charset="0"/>
              </a:rPr>
              <a:t>William Stanley joins the company as the chief electrical engineer and Oliver B. Shallenberger resigns as an officer in the U.S. Navy to work under him as the chief electrician.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341" y="1752600"/>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dirty="0" smtClean="0"/>
              <a:t>George Westinghouse</a:t>
            </a:r>
            <a:endParaRPr lang="en-US" sz="1200" dirty="0"/>
          </a:p>
        </p:txBody>
      </p:sp>
    </p:spTree>
    <p:extLst>
      <p:ext uri="{BB962C8B-B14F-4D97-AF65-F5344CB8AC3E}">
        <p14:creationId xmlns:p14="http://schemas.microsoft.com/office/powerpoint/2010/main" val="1873003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AC Starts to Win</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1800" dirty="0" smtClean="0">
                <a:latin typeface="Arial" panose="020B0604020202020204" pitchFamily="34" charset="0"/>
                <a:cs typeface="Arial" panose="020B0604020202020204" pitchFamily="34" charset="0"/>
              </a:rPr>
              <a:t>Stanley and Schallenberger</a:t>
            </a:r>
            <a:r>
              <a:rPr lang="en-US" sz="1800" dirty="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 They </a:t>
            </a:r>
            <a:r>
              <a:rPr lang="en-US" sz="1800" dirty="0">
                <a:latin typeface="Arial" panose="020B0604020202020204" pitchFamily="34" charset="0"/>
                <a:cs typeface="Arial" panose="020B0604020202020204" pitchFamily="34" charset="0"/>
              </a:rPr>
              <a:t>refine the transformer design and in 1886 Stanley demonstrates the first complete system of high voltage AC transmissions including generators, </a:t>
            </a:r>
            <a:r>
              <a:rPr lang="en-US" sz="1800" dirty="0" smtClean="0">
                <a:latin typeface="Arial" panose="020B0604020202020204" pitchFamily="34" charset="0"/>
                <a:cs typeface="Arial" panose="020B0604020202020204" pitchFamily="34" charset="0"/>
              </a:rPr>
              <a:t>transformers, </a:t>
            </a:r>
            <a:r>
              <a:rPr lang="en-US" sz="1800" dirty="0">
                <a:latin typeface="Arial" panose="020B0604020202020204" pitchFamily="34" charset="0"/>
                <a:cs typeface="Arial" panose="020B0604020202020204" pitchFamily="34" charset="0"/>
              </a:rPr>
              <a:t>and high voltage transmission </a:t>
            </a:r>
            <a:r>
              <a:rPr lang="en-US" sz="1800" dirty="0" smtClean="0">
                <a:latin typeface="Arial" panose="020B0604020202020204" pitchFamily="34" charset="0"/>
                <a:cs typeface="Arial" panose="020B0604020202020204" pitchFamily="34" charset="0"/>
              </a:rPr>
              <a:t>lines.  </a:t>
            </a:r>
          </a:p>
          <a:p>
            <a:pPr marL="0" indent="0">
              <a:buNone/>
            </a:pPr>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endParaRPr lang="en-US" sz="1800" dirty="0">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882" y="4216926"/>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700" y="4216926"/>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00200" y="6102875"/>
            <a:ext cx="1600200" cy="276999"/>
          </a:xfrm>
          <a:prstGeom prst="rect">
            <a:avLst/>
          </a:prstGeom>
          <a:noFill/>
        </p:spPr>
        <p:txBody>
          <a:bodyPr wrap="square" rtlCol="0">
            <a:spAutoFit/>
          </a:bodyPr>
          <a:lstStyle/>
          <a:p>
            <a:r>
              <a:rPr lang="en-US" sz="1200" dirty="0" smtClean="0"/>
              <a:t>William Stanley, Jr.</a:t>
            </a:r>
            <a:endParaRPr lang="en-US" sz="1200" dirty="0"/>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dirty="0" smtClean="0"/>
              <a:t>Oliver Schallenberger</a:t>
            </a:r>
            <a:endParaRPr lang="en-US" sz="1200" dirty="0"/>
          </a:p>
        </p:txBody>
      </p:sp>
    </p:spTree>
    <p:extLst>
      <p:ext uri="{BB962C8B-B14F-4D97-AF65-F5344CB8AC3E}">
        <p14:creationId xmlns:p14="http://schemas.microsoft.com/office/powerpoint/2010/main" val="2005525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Thomas Edison - 1889</a:t>
            </a:r>
          </a:p>
        </p:txBody>
      </p:sp>
      <p:sp>
        <p:nvSpPr>
          <p:cNvPr id="4" name="Oval Callout 3"/>
          <p:cNvSpPr/>
          <p:nvPr/>
        </p:nvSpPr>
        <p:spPr bwMode="auto">
          <a:xfrm>
            <a:off x="1371600" y="1981200"/>
            <a:ext cx="6019800" cy="3429000"/>
          </a:xfrm>
          <a:prstGeom prst="wedgeEllipseCallout">
            <a:avLst/>
          </a:prstGeom>
          <a:solidFill>
            <a:srgbClr val="CC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2800" dirty="0"/>
              <a:t>"Fooling around with alternating current is just a waste of time. Nobody will use it, ever." </a:t>
            </a:r>
            <a:endParaRPr lang="en-US" sz="2800" dirty="0" smtClean="0"/>
          </a:p>
          <a:p>
            <a:endParaRPr lang="en-US" sz="1200" dirty="0" smtClean="0"/>
          </a:p>
          <a:p>
            <a:r>
              <a:rPr lang="en-US" sz="2000" dirty="0" smtClean="0"/>
              <a:t>- Thomas Edison, 1889</a:t>
            </a:r>
            <a:endParaRPr lang="en-US" sz="2000" dirty="0"/>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Tree>
    <p:extLst>
      <p:ext uri="{BB962C8B-B14F-4D97-AF65-F5344CB8AC3E}">
        <p14:creationId xmlns:p14="http://schemas.microsoft.com/office/powerpoint/2010/main" val="98694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Abstract</a:t>
            </a:r>
          </a:p>
        </p:txBody>
      </p:sp>
      <p:sp>
        <p:nvSpPr>
          <p:cNvPr id="3075" name="Rectangle 3"/>
          <p:cNvSpPr>
            <a:spLocks noGrp="1" noChangeArrowheads="1"/>
          </p:cNvSpPr>
          <p:nvPr>
            <p:ph type="body" idx="1"/>
          </p:nvPr>
        </p:nvSpPr>
        <p:spPr bwMode="auto">
          <a:xfrm>
            <a:off x="457200" y="1570038"/>
            <a:ext cx="8229600" cy="49831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dirty="0" smtClean="0">
                <a:latin typeface="Arial" panose="020B0604020202020204" pitchFamily="34" charset="0"/>
                <a:cs typeface="Arial" panose="020B0604020202020204" pitchFamily="34" charset="0"/>
              </a:rPr>
              <a:t>Circa 1870 - Prior to the Watt-Hour Meter</a:t>
            </a:r>
          </a:p>
          <a:p>
            <a:pPr eaLnBrk="1" hangingPunct="1"/>
            <a:r>
              <a:rPr lang="en-US" altLang="en-US" sz="1800" dirty="0" smtClean="0">
                <a:latin typeface="Arial" panose="020B0604020202020204" pitchFamily="34" charset="0"/>
                <a:cs typeface="Arial" panose="020B0604020202020204" pitchFamily="34" charset="0"/>
              </a:rPr>
              <a:t>Early Metering luminaries</a:t>
            </a:r>
          </a:p>
          <a:p>
            <a:pPr lvl="1" eaLnBrk="1" hangingPunct="1"/>
            <a:r>
              <a:rPr lang="en-US" altLang="en-US" sz="1800" dirty="0" smtClean="0">
                <a:latin typeface="Arial" panose="020B0604020202020204" pitchFamily="34" charset="0"/>
                <a:cs typeface="Arial" panose="020B0604020202020204" pitchFamily="34" charset="0"/>
              </a:rPr>
              <a:t>Like today – a small metering community</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Elihu Thomson</a:t>
            </a:r>
          </a:p>
          <a:p>
            <a:pPr lvl="1" eaLnBrk="1" hangingPunct="1"/>
            <a:r>
              <a:rPr lang="en-US" altLang="en-US" sz="1800" dirty="0" smtClean="0">
                <a:latin typeface="Arial" panose="020B0604020202020204" pitchFamily="34" charset="0"/>
                <a:cs typeface="Arial" panose="020B0604020202020204" pitchFamily="34" charset="0"/>
              </a:rPr>
              <a:t>Thomas </a:t>
            </a:r>
            <a:r>
              <a:rPr lang="en-US" altLang="en-US" sz="1800" dirty="0">
                <a:latin typeface="Arial" panose="020B0604020202020204" pitchFamily="34" charset="0"/>
                <a:cs typeface="Arial" panose="020B0604020202020204" pitchFamily="34" charset="0"/>
              </a:rPr>
              <a:t>Edison </a:t>
            </a:r>
            <a:endParaRPr lang="en-US" altLang="en-US" sz="1800" dirty="0" smtClean="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George Westinghouse</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Oliver </a:t>
            </a:r>
            <a:r>
              <a:rPr lang="en-US" altLang="en-US" sz="1800" dirty="0">
                <a:latin typeface="Arial" panose="020B0604020202020204" pitchFamily="34" charset="0"/>
                <a:cs typeface="Arial" panose="020B0604020202020204" pitchFamily="34" charset="0"/>
              </a:rPr>
              <a:t>B. </a:t>
            </a:r>
            <a:r>
              <a:rPr lang="en-US" altLang="en-US" sz="1800" dirty="0" smtClean="0">
                <a:latin typeface="Arial" panose="020B0604020202020204" pitchFamily="34" charset="0"/>
                <a:cs typeface="Arial" panose="020B0604020202020204" pitchFamily="34" charset="0"/>
              </a:rPr>
              <a:t>Shallenberger</a:t>
            </a:r>
          </a:p>
          <a:p>
            <a:pPr lvl="1" eaLnBrk="1" hangingPunct="1"/>
            <a:r>
              <a:rPr lang="en-US" altLang="en-US" sz="1800" dirty="0" smtClean="0">
                <a:latin typeface="Arial" panose="020B0604020202020204" pitchFamily="34" charset="0"/>
                <a:cs typeface="Arial" panose="020B0604020202020204" pitchFamily="34" charset="0"/>
              </a:rPr>
              <a:t>Robert C. Lanphier</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Thomas Duncan</a:t>
            </a:r>
            <a:endParaRPr lang="en-US" altLang="en-US" sz="1800" dirty="0">
              <a:latin typeface="Arial" panose="020B0604020202020204" pitchFamily="34" charset="0"/>
              <a:cs typeface="Arial" panose="020B0604020202020204" pitchFamily="34" charset="0"/>
            </a:endParaRPr>
          </a:p>
          <a:p>
            <a:pPr marL="342900" lvl="1" indent="-342900" eaLnBrk="1" hangingPunct="1">
              <a:buFont typeface="Times New Roman" pitchFamily="18" charset="0"/>
              <a:buChar char="•"/>
            </a:pPr>
            <a:r>
              <a:rPr lang="en-US" altLang="en-US" sz="1800" dirty="0" smtClean="0">
                <a:latin typeface="Arial" panose="020B0604020202020204" pitchFamily="34" charset="0"/>
                <a:ea typeface="+mn-ea"/>
                <a:cs typeface="Arial" panose="020B0604020202020204" pitchFamily="34" charset="0"/>
              </a:rPr>
              <a:t>AC </a:t>
            </a:r>
            <a:r>
              <a:rPr lang="en-US" altLang="en-US" sz="1800" dirty="0">
                <a:latin typeface="Arial" panose="020B0604020202020204" pitchFamily="34" charset="0"/>
                <a:ea typeface="+mn-ea"/>
                <a:cs typeface="Arial" panose="020B0604020202020204" pitchFamily="34" charset="0"/>
              </a:rPr>
              <a:t>versus DC (battle of the currents)</a:t>
            </a:r>
          </a:p>
          <a:p>
            <a:pPr eaLnBrk="1" hangingPunct="1"/>
            <a:r>
              <a:rPr lang="en-US" altLang="en-US" sz="1800" dirty="0">
                <a:latin typeface="Arial" panose="020B0604020202020204" pitchFamily="34" charset="0"/>
                <a:cs typeface="Arial" panose="020B0604020202020204" pitchFamily="34" charset="0"/>
              </a:rPr>
              <a:t>Meter Manufacturers</a:t>
            </a:r>
          </a:p>
          <a:p>
            <a:pPr eaLnBrk="1" hangingPunct="1"/>
            <a:r>
              <a:rPr lang="en-US" altLang="en-US" sz="1800" dirty="0" smtClean="0">
                <a:latin typeface="Arial" panose="020B0604020202020204" pitchFamily="34" charset="0"/>
                <a:cs typeface="Arial" panose="020B0604020202020204" pitchFamily="34" charset="0"/>
              </a:rPr>
              <a:t>The Watt-Hour Meter</a:t>
            </a:r>
          </a:p>
          <a:p>
            <a:pPr eaLnBrk="1" hangingPunct="1"/>
            <a:r>
              <a:rPr lang="en-US" altLang="en-US" sz="1800" dirty="0" smtClean="0">
                <a:latin typeface="Arial" panose="020B0604020202020204" pitchFamily="34" charset="0"/>
                <a:cs typeface="Arial" panose="020B0604020202020204" pitchFamily="34" charset="0"/>
              </a:rPr>
              <a:t>How Metering Has Changed </a:t>
            </a:r>
          </a:p>
          <a:p>
            <a:pPr eaLnBrk="1" hangingPunct="1"/>
            <a:r>
              <a:rPr lang="en-US" altLang="en-US" sz="1800" dirty="0" smtClean="0">
                <a:latin typeface="Arial" panose="020B0604020202020204" pitchFamily="34" charset="0"/>
                <a:cs typeface="Arial" panose="020B0604020202020204" pitchFamily="34" charset="0"/>
              </a:rPr>
              <a:t>Metering Today</a:t>
            </a:r>
          </a:p>
          <a:p>
            <a:pPr marL="0" indent="0" eaLnBrk="1" hangingPunct="1">
              <a:buNone/>
            </a:pPr>
            <a:endParaRPr lang="en-US" altLang="en-US" sz="2200" dirty="0" smtClean="0"/>
          </a:p>
          <a:p>
            <a:pPr marL="0" indent="0" eaLnBrk="1" hangingPunct="1">
              <a:buNone/>
            </a:pPr>
            <a:endParaRPr lang="en-US" altLang="en-US" sz="2200" dirty="0" smtClean="0"/>
          </a:p>
          <a:p>
            <a:pPr marL="0" indent="0" eaLnBrk="1" hangingPunct="1">
              <a:buNone/>
            </a:pPr>
            <a:endParaRPr lang="en-US" altLang="en-US" sz="22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88950" y="6096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Galileo Ferraris</a:t>
            </a:r>
          </a:p>
        </p:txBody>
      </p:sp>
      <p:sp>
        <p:nvSpPr>
          <p:cNvPr id="29699" name="Rectangle 3"/>
          <p:cNvSpPr>
            <a:spLocks noGrp="1" noChangeArrowheads="1"/>
          </p:cNvSpPr>
          <p:nvPr>
            <p:ph idx="1"/>
          </p:nvPr>
        </p:nvSpPr>
        <p:spPr>
          <a:xfrm>
            <a:off x="609600" y="1600200"/>
            <a:ext cx="4419600" cy="4525962"/>
          </a:xfrm>
        </p:spPr>
        <p:txBody>
          <a:bodyPr/>
          <a:lstStyle/>
          <a:p>
            <a:r>
              <a:rPr lang="en-US" altLang="en-US" sz="2000" dirty="0" smtClean="0">
                <a:latin typeface="Arial" panose="020B0604020202020204" pitchFamily="34" charset="0"/>
                <a:cs typeface="Arial" panose="020B0604020202020204" pitchFamily="34" charset="0"/>
              </a:rPr>
              <a:t>Tesla in 1882 identified concept of rotating magnetic field</a:t>
            </a:r>
          </a:p>
          <a:p>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4430712"/>
            <a:ext cx="1878013" cy="276999"/>
          </a:xfrm>
          <a:prstGeom prst="rect">
            <a:avLst/>
          </a:prstGeom>
          <a:noFill/>
        </p:spPr>
        <p:txBody>
          <a:bodyPr wrap="square" rtlCol="0">
            <a:spAutoFit/>
          </a:bodyPr>
          <a:lstStyle/>
          <a:p>
            <a:r>
              <a:rPr lang="en-US" sz="1200" dirty="0" smtClean="0"/>
              <a:t>Dr. Galileo Ferraris</a:t>
            </a:r>
            <a:endParaRPr lang="en-US" sz="1200" dirty="0"/>
          </a:p>
        </p:txBody>
      </p:sp>
    </p:spTree>
    <p:extLst>
      <p:ext uri="{BB962C8B-B14F-4D97-AF65-F5344CB8AC3E}">
        <p14:creationId xmlns:p14="http://schemas.microsoft.com/office/powerpoint/2010/main" val="20928830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533400"/>
            <a:ext cx="8229600" cy="1143000"/>
          </a:xfrm>
        </p:spPr>
        <p:txBody>
          <a:bodyPr>
            <a:normAutofit/>
          </a:bodyPr>
          <a:lstStyle/>
          <a:p>
            <a:pPr fontAlgn="auto">
              <a:spcAft>
                <a:spcPts val="0"/>
              </a:spcAft>
              <a:defRPr/>
            </a:pPr>
            <a:r>
              <a:rPr lang="en-US" altLang="en-US" sz="3200" b="1" dirty="0" smtClean="0">
                <a:solidFill>
                  <a:schemeClr val="bg1"/>
                </a:solidFill>
                <a:latin typeface="Arial" panose="020B0604020202020204" pitchFamily="34" charset="0"/>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dirty="0" smtClean="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dirty="0" smtClean="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dirty="0">
                <a:latin typeface="Arial" panose="020B0604020202020204" pitchFamily="34" charset="0"/>
                <a:cs typeface="Arial" panose="020B0604020202020204" pitchFamily="34" charset="0"/>
              </a:rPr>
              <a:t>This discovery </a:t>
            </a:r>
            <a:r>
              <a:rPr lang="en-US" altLang="en-US" sz="1800" dirty="0" smtClean="0">
                <a:latin typeface="Arial" panose="020B0604020202020204" pitchFamily="34" charset="0"/>
                <a:cs typeface="Arial" panose="020B0604020202020204" pitchFamily="34" charset="0"/>
              </a:rPr>
              <a:t>by Ferraris and patent by Tesla spurs </a:t>
            </a:r>
            <a:r>
              <a:rPr lang="en-US" altLang="en-US" sz="1800" dirty="0">
                <a:latin typeface="Arial" panose="020B0604020202020204" pitchFamily="34" charset="0"/>
                <a:cs typeface="Arial" panose="020B0604020202020204" pitchFamily="34" charset="0"/>
              </a:rPr>
              <a:t>the development of induction-type motors as well as paving the way for the development of the induction-type watthour meter.</a:t>
            </a:r>
          </a:p>
          <a:p>
            <a:endParaRPr lang="en-US" altLang="en-US" sz="1800" dirty="0" smtClean="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dirty="0" smtClean="0"/>
              <a:t>One of the original AC Tesla Induction Motors on display in the British Science Museum in London.</a:t>
            </a:r>
            <a:endParaRPr lang="en-US" sz="1400" dirty="0"/>
          </a:p>
        </p:txBody>
      </p:sp>
    </p:spTree>
    <p:extLst>
      <p:ext uri="{BB962C8B-B14F-4D97-AF65-F5344CB8AC3E}">
        <p14:creationId xmlns:p14="http://schemas.microsoft.com/office/powerpoint/2010/main" val="618672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75" y="1600199"/>
            <a:ext cx="2178425" cy="290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Rectangle 4"/>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b="1" dirty="0" smtClean="0">
                <a:solidFill>
                  <a:schemeClr val="bg1"/>
                </a:solidFill>
                <a:latin typeface="Arial" panose="020B0604020202020204" pitchFamily="34" charset="0"/>
                <a:cs typeface="Arial" panose="020B0604020202020204" pitchFamily="34" charset="0"/>
              </a:rPr>
              <a:t>1888: A Young Serb Named </a:t>
            </a:r>
            <a:r>
              <a:rPr lang="sr-Latn-CS" altLang="en-US" sz="2500" b="1" dirty="0" smtClean="0">
                <a:solidFill>
                  <a:schemeClr val="bg1"/>
                </a:solidFill>
                <a:latin typeface="Arial" panose="020B0604020202020204" pitchFamily="34" charset="0"/>
                <a:cs typeface="Arial" panose="020B0604020202020204" pitchFamily="34" charset="0"/>
              </a:rPr>
              <a:t>Никола Тесла</a:t>
            </a:r>
            <a:r>
              <a:rPr lang="en-US" altLang="en-US" sz="2500" b="1" dirty="0" smtClean="0">
                <a:solidFill>
                  <a:schemeClr val="bg1"/>
                </a:solidFill>
                <a:latin typeface="Arial" panose="020B0604020202020204" pitchFamily="34" charset="0"/>
                <a:cs typeface="Arial" panose="020B0604020202020204" pitchFamily="34" charset="0"/>
              </a:rPr>
              <a:t> (Nicola Tesla) Meets George Westinghouse</a:t>
            </a:r>
          </a:p>
        </p:txBody>
      </p:sp>
      <p:sp>
        <p:nvSpPr>
          <p:cNvPr id="24581" name="Text Box 5"/>
          <p:cNvSpPr txBox="1">
            <a:spLocks noChangeArrowheads="1"/>
          </p:cNvSpPr>
          <p:nvPr/>
        </p:nvSpPr>
        <p:spPr bwMode="auto">
          <a:xfrm>
            <a:off x="2693894" y="3581436"/>
            <a:ext cx="19446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l">
              <a:spcBef>
                <a:spcPct val="0"/>
              </a:spcBef>
              <a:buFontTx/>
              <a:buNone/>
            </a:pPr>
            <a:r>
              <a:rPr lang="en-US" altLang="en-US" sz="1800" dirty="0" smtClean="0">
                <a:latin typeface="Arial" panose="020B0604020202020204" pitchFamily="34" charset="0"/>
                <a:cs typeface="Arial" panose="020B0604020202020204" pitchFamily="34" charset="0"/>
              </a:rPr>
              <a:t>Nicola Tesla, "</a:t>
            </a:r>
            <a:r>
              <a:rPr lang="en-US" altLang="en-US" sz="1800" dirty="0">
                <a:latin typeface="Arial" panose="020B0604020202020204" pitchFamily="34" charset="0"/>
                <a:cs typeface="Arial" panose="020B0604020202020204" pitchFamily="34" charset="0"/>
              </a:rPr>
              <a:t>The </a:t>
            </a:r>
            <a:r>
              <a:rPr lang="en-US" altLang="en-US" sz="1800" dirty="0" smtClean="0">
                <a:latin typeface="Arial" panose="020B0604020202020204" pitchFamily="34" charset="0"/>
                <a:cs typeface="Arial" panose="020B0604020202020204" pitchFamily="34" charset="0"/>
              </a:rPr>
              <a:t>Wizard of </a:t>
            </a:r>
            <a:r>
              <a:rPr lang="en-US" altLang="en-US" sz="1800" dirty="0">
                <a:latin typeface="Arial" panose="020B0604020202020204" pitchFamily="34" charset="0"/>
                <a:cs typeface="Arial" panose="020B0604020202020204" pitchFamily="34" charset="0"/>
              </a:rPr>
              <a:t>The West" </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197" y="1600200"/>
            <a:ext cx="3257671"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488576" y="4724400"/>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
        <p:nvSpPr>
          <p:cNvPr id="3" name="TextBox 2"/>
          <p:cNvSpPr txBox="1"/>
          <p:nvPr/>
        </p:nvSpPr>
        <p:spPr>
          <a:xfrm>
            <a:off x="4953000" y="3801217"/>
            <a:ext cx="3671048" cy="646331"/>
          </a:xfrm>
          <a:prstGeom prst="rect">
            <a:avLst/>
          </a:prstGeom>
          <a:noFill/>
          <a:ln w="19050">
            <a:solidFill>
              <a:srgbClr val="FF0000"/>
            </a:solidFill>
          </a:ln>
        </p:spPr>
        <p:txBody>
          <a:bodyPr wrap="square" rtlCol="0">
            <a:spAutoFit/>
          </a:bodyPr>
          <a:lstStyle/>
          <a:p>
            <a:r>
              <a:rPr lang="en-US" b="1" dirty="0" smtClean="0">
                <a:solidFill>
                  <a:srgbClr val="FF0000"/>
                </a:solidFill>
              </a:rPr>
              <a:t>1893: World’s Fair Chicago lighted by Westinghouse / Tesla</a:t>
            </a:r>
            <a:endParaRPr lang="en-US" b="1" dirty="0">
              <a:solidFill>
                <a:srgbClr val="FF0000"/>
              </a:solidFill>
            </a:endParaRPr>
          </a:p>
        </p:txBody>
      </p:sp>
      <p:sp>
        <p:nvSpPr>
          <p:cNvPr id="14" name="TextBox 13"/>
          <p:cNvSpPr txBox="1"/>
          <p:nvPr/>
        </p:nvSpPr>
        <p:spPr>
          <a:xfrm>
            <a:off x="663388" y="5375784"/>
            <a:ext cx="1704766" cy="923330"/>
          </a:xfrm>
          <a:prstGeom prst="rect">
            <a:avLst/>
          </a:prstGeom>
          <a:noFill/>
          <a:ln w="19050">
            <a:solidFill>
              <a:srgbClr val="FF0000"/>
            </a:solidFill>
          </a:ln>
        </p:spPr>
        <p:txBody>
          <a:bodyPr wrap="square" rtlCol="0">
            <a:spAutoFit/>
          </a:bodyPr>
          <a:lstStyle/>
          <a:p>
            <a:r>
              <a:rPr lang="en-US" b="1" dirty="0" smtClean="0">
                <a:solidFill>
                  <a:srgbClr val="FF0000"/>
                </a:solidFill>
              </a:rPr>
              <a:t>1882: Induction Motor</a:t>
            </a:r>
            <a:endParaRPr lang="en-US" b="1" dirty="0">
              <a:solidFill>
                <a:srgbClr val="FF0000"/>
              </a:solidFill>
            </a:endParaRPr>
          </a:p>
        </p:txBody>
      </p:sp>
      <p:cxnSp>
        <p:nvCxnSpPr>
          <p:cNvPr id="5" name="Straight Connector 4"/>
          <p:cNvCxnSpPr>
            <a:endCxn id="14" idx="0"/>
          </p:cNvCxnSpPr>
          <p:nvPr/>
        </p:nvCxnSpPr>
        <p:spPr bwMode="auto">
          <a:xfrm>
            <a:off x="1515771" y="4876800"/>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465866"/>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5126292"/>
            <a:ext cx="2895600" cy="1200329"/>
          </a:xfrm>
          <a:prstGeom prst="rect">
            <a:avLst/>
          </a:prstGeom>
          <a:noFill/>
          <a:ln w="19050">
            <a:solidFill>
              <a:srgbClr val="FF0000"/>
            </a:solidFill>
          </a:ln>
        </p:spPr>
        <p:txBody>
          <a:bodyPr wrap="square" rtlCol="0">
            <a:spAutoFit/>
          </a:bodyPr>
          <a:lstStyle/>
          <a:p>
            <a:r>
              <a:rPr lang="en-US" b="1" dirty="0" smtClean="0">
                <a:solidFill>
                  <a:srgbClr val="FF0000"/>
                </a:solidFill>
              </a:rPr>
              <a:t>1888: Westinghouse, American entrepreneur and engineer meets Tesla</a:t>
            </a:r>
            <a:endParaRPr lang="en-US" b="1" dirty="0">
              <a:solidFill>
                <a:srgbClr val="FF0000"/>
              </a:solidFill>
            </a:endParaRPr>
          </a:p>
        </p:txBody>
      </p:sp>
      <p:cxnSp>
        <p:nvCxnSpPr>
          <p:cNvPr id="10" name="Straight Connector 9"/>
          <p:cNvCxnSpPr>
            <a:endCxn id="8" idx="0"/>
          </p:cNvCxnSpPr>
          <p:nvPr/>
        </p:nvCxnSpPr>
        <p:spPr bwMode="auto">
          <a:xfrm>
            <a:off x="4953000" y="4876800"/>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18257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Battle of the Currents</a:t>
            </a:r>
          </a:p>
        </p:txBody>
      </p:sp>
      <p:sp>
        <p:nvSpPr>
          <p:cNvPr id="16387" name="Rectangle 3"/>
          <p:cNvSpPr>
            <a:spLocks noGrp="1" noChangeArrowheads="1"/>
          </p:cNvSpPr>
          <p:nvPr>
            <p:ph idx="1"/>
          </p:nvPr>
        </p:nvSpPr>
        <p:spPr>
          <a:xfrm>
            <a:off x="4572000" y="1700213"/>
            <a:ext cx="4038600" cy="3024187"/>
          </a:xfrm>
        </p:spPr>
        <p:txBody>
          <a:bodyPr rtlCol="0">
            <a:normAutofit/>
          </a:bodyPr>
          <a:lstStyle/>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Edison took advantage of Tesla’s technical skills without compensating him</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Westinghouse treated Tesla with respect and funded his experiments in AC power</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800600"/>
            <a:ext cx="8001000" cy="1006429"/>
          </a:xfrm>
          <a:prstGeom prst="rect">
            <a:avLst/>
          </a:prstGeom>
          <a:noFill/>
        </p:spPr>
        <p:txBody>
          <a:bodyPr wrap="square" rtlCol="0">
            <a:spAutoFit/>
          </a:bodyPr>
          <a:lstStyle/>
          <a:p>
            <a:pPr marL="285750" indent="-285750" algn="l">
              <a:buFont typeface="Arial" panose="020B0604020202020204" pitchFamily="34" charset="0"/>
              <a:buChar char="•"/>
            </a:pPr>
            <a:r>
              <a:rPr lang="en-US" altLang="en-US" dirty="0">
                <a:cs typeface="Arial" panose="020B0604020202020204" pitchFamily="34" charset="0"/>
              </a:rPr>
              <a:t>Edison lobbied for AC power to be used in executions and then claimed AC was “too dangerous”</a:t>
            </a:r>
          </a:p>
          <a:p>
            <a:endParaRPr lang="en-US" dirty="0"/>
          </a:p>
        </p:txBody>
      </p:sp>
    </p:spTree>
    <p:extLst>
      <p:ext uri="{BB962C8B-B14F-4D97-AF65-F5344CB8AC3E}">
        <p14:creationId xmlns:p14="http://schemas.microsoft.com/office/powerpoint/2010/main" val="2965287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88950" y="4572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b="1" dirty="0" smtClean="0">
                <a:solidFill>
                  <a:schemeClr val="bg1"/>
                </a:solidFill>
                <a:latin typeface="Arial" panose="020B0604020202020204" pitchFamily="34" charset="0"/>
                <a:cs typeface="Arial" panose="020B0604020202020204" pitchFamily="34" charset="0"/>
              </a:rPr>
              <a:t>1893: Westinghouse Awarded the Contract for Powerhouse at Niagara Falls</a:t>
            </a:r>
          </a:p>
        </p:txBody>
      </p:sp>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dirty="0" smtClean="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dirty="0" smtClean="0">
                <a:latin typeface="Arial" panose="020B0604020202020204" pitchFamily="34" charset="0"/>
                <a:cs typeface="Arial" panose="020B0604020202020204" pitchFamily="34" charset="0"/>
              </a:rPr>
            </a:br>
            <a:r>
              <a:rPr lang="en-US" altLang="en-US" sz="1800" b="1" dirty="0" smtClean="0">
                <a:latin typeface="Arial" panose="020B0604020202020204" pitchFamily="34" charset="0"/>
                <a:cs typeface="Arial" panose="020B0604020202020204" pitchFamily="34" charset="0"/>
              </a:rPr>
              <a:t>(Courtesy Smithsonian Institution)</a:t>
            </a:r>
            <a:r>
              <a:rPr lang="en-US" altLang="en-US" sz="1800" dirty="0" smtClean="0">
                <a:latin typeface="Arial" panose="020B0604020202020204" pitchFamily="34" charset="0"/>
                <a:cs typeface="Arial" panose="020B0604020202020204" pitchFamily="34" charset="0"/>
              </a:rPr>
              <a:t> </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991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dirty="0" smtClean="0">
                <a:latin typeface="Arial" panose="020B0604020202020204" pitchFamily="34" charset="0"/>
                <a:cs typeface="Arial" panose="020B0604020202020204" pitchFamily="34" charset="0"/>
              </a:rPr>
              <a:t>Electrolytic Meters</a:t>
            </a:r>
            <a:r>
              <a:rPr lang="en-US" altLang="en-US" sz="2000" dirty="0" smtClean="0">
                <a:latin typeface="Arial" panose="020B0604020202020204" pitchFamily="34" charset="0"/>
                <a:cs typeface="Arial" panose="020B0604020202020204" pitchFamily="34" charset="0"/>
              </a:rPr>
              <a:t> are exclusively ampere-hour meters</a:t>
            </a:r>
          </a:p>
          <a:p>
            <a:pPr lvl="1">
              <a:lnSpc>
                <a:spcPct val="80000"/>
              </a:lnSpc>
            </a:pPr>
            <a:r>
              <a:rPr lang="en-US" altLang="en-US" sz="2000" dirty="0" smtClean="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Motor</a:t>
            </a:r>
            <a:r>
              <a:rPr lang="en-US" altLang="en-US" sz="2000" dirty="0" smtClean="0">
                <a:latin typeface="Arial" panose="020B0604020202020204" pitchFamily="34" charset="0"/>
                <a:cs typeface="Arial" panose="020B0604020202020204" pitchFamily="34" charset="0"/>
              </a:rPr>
              <a:t> Meters </a:t>
            </a:r>
          </a:p>
          <a:p>
            <a:pPr lvl="1">
              <a:lnSpc>
                <a:spcPct val="80000"/>
              </a:lnSpc>
            </a:pPr>
            <a:r>
              <a:rPr lang="en-US" altLang="en-US" sz="2000" dirty="0" smtClean="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Intermittent Registering Meters</a:t>
            </a:r>
            <a:r>
              <a:rPr lang="en-US" altLang="en-US" sz="2000" dirty="0" smtClean="0">
                <a:latin typeface="Arial" panose="020B0604020202020204" pitchFamily="34" charset="0"/>
                <a:cs typeface="Arial" panose="020B0604020202020204" pitchFamily="34" charset="0"/>
              </a:rPr>
              <a:t> </a:t>
            </a:r>
          </a:p>
          <a:p>
            <a:pPr lvl="1">
              <a:lnSpc>
                <a:spcPct val="80000"/>
              </a:lnSpc>
            </a:pPr>
            <a:r>
              <a:rPr lang="en-US" altLang="en-US" sz="2000" dirty="0" smtClean="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dirty="0" smtClean="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Induction Meters</a:t>
            </a:r>
            <a:r>
              <a:rPr lang="en-US" altLang="en-US" sz="2000" dirty="0" smtClean="0">
                <a:latin typeface="Arial" panose="020B0604020202020204" pitchFamily="34" charset="0"/>
                <a:cs typeface="Arial" panose="020B0604020202020204" pitchFamily="34" charset="0"/>
              </a:rPr>
              <a:t> – AC only. Predecessors of modern electricity meters</a:t>
            </a:r>
          </a:p>
        </p:txBody>
      </p:sp>
    </p:spTree>
    <p:extLst>
      <p:ext uri="{BB962C8B-B14F-4D97-AF65-F5344CB8AC3E}">
        <p14:creationId xmlns:p14="http://schemas.microsoft.com/office/powerpoint/2010/main" val="41729020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Fort Wayne is Bought </a:t>
            </a:r>
            <a:r>
              <a:rPr lang="en-US" sz="3200" b="1" dirty="0">
                <a:solidFill>
                  <a:schemeClr val="bg1"/>
                </a:solidFill>
                <a:latin typeface="Arial" panose="020B0604020202020204" pitchFamily="34" charset="0"/>
                <a:cs typeface="Arial" panose="020B0604020202020204" pitchFamily="34" charset="0"/>
              </a:rPr>
              <a:t>O</a:t>
            </a:r>
            <a:r>
              <a:rPr lang="en-US" sz="3200" b="1" dirty="0" smtClean="0">
                <a:solidFill>
                  <a:schemeClr val="bg1"/>
                </a:solidFill>
                <a:latin typeface="Arial" panose="020B0604020202020204" pitchFamily="34" charset="0"/>
                <a:cs typeface="Arial" panose="020B0604020202020204" pitchFamily="34" charset="0"/>
              </a:rPr>
              <a:t>ut</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3400" y="1600200"/>
            <a:ext cx="7924800" cy="4525963"/>
          </a:xfrm>
        </p:spPr>
        <p:txBody>
          <a:bodyPr/>
          <a:lstStyle/>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b="1" dirty="0" smtClean="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2882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
            </a:r>
            <a:br>
              <a:rPr kumimoji="0" lang="en-US" altLang="en-US" sz="1800" b="0" i="0" u="none" strike="noStrike" cap="none" normalizeH="0" baseline="0" dirty="0" smtClean="0">
                <a:ln>
                  <a:noFill/>
                </a:ln>
                <a:solidFill>
                  <a:schemeClr val="tx1"/>
                </a:solidFill>
                <a:effectLst/>
                <a:latin typeface="Arial" charset="0"/>
                <a:cs typeface="Arial" charset="0"/>
              </a:rPr>
            </a:br>
            <a:endParaRPr kumimoji="0" lang="en-US" altLang="en-US" sz="1800" b="0" i="0" u="none" strike="noStrike" cap="none" normalizeH="0" baseline="0" dirty="0" smtClean="0">
              <a:ln>
                <a:noFill/>
              </a:ln>
              <a:solidFill>
                <a:schemeClr val="tx1"/>
              </a:solidFill>
              <a:effectLst/>
              <a:latin typeface="Arial" charset="0"/>
              <a:cs typeface="Arial" charset="0"/>
            </a:endParaRPr>
          </a:p>
        </p:txBody>
      </p:sp>
      <p:sp>
        <p:nvSpPr>
          <p:cNvPr id="4" name="Rectangle 3"/>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dirty="0">
                <a:cs typeface="Arial" panose="020B0604020202020204" pitchFamily="34" charset="0"/>
              </a:rPr>
              <a:t>Not much is known right now about this meter, but it was a lamp-hour meter to go with the electric system developed by Marmaduke Marcelus Michael Slattery (whew!) for the Fort Wayne Electric </a:t>
            </a:r>
            <a:r>
              <a:rPr lang="en-US" sz="2000" dirty="0" smtClean="0">
                <a:cs typeface="Arial" panose="020B0604020202020204" pitchFamily="34" charset="0"/>
              </a:rPr>
              <a:t>Company</a:t>
            </a:r>
          </a:p>
        </p:txBody>
      </p:sp>
      <p:pic>
        <p:nvPicPr>
          <p:cNvPr id="2051" name="Picture 3" descr="Slattery lamp-hou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38953" y="558225"/>
            <a:ext cx="2400785" cy="584775"/>
          </a:xfrm>
          <a:prstGeom prst="rect">
            <a:avLst/>
          </a:prstGeom>
        </p:spPr>
        <p:txBody>
          <a:bodyPr wrap="none">
            <a:spAutoFit/>
          </a:bodyPr>
          <a:lstStyle/>
          <a:p>
            <a:r>
              <a:rPr lang="en-US" sz="3200" b="1" dirty="0" smtClean="0">
                <a:solidFill>
                  <a:schemeClr val="bg1"/>
                </a:solidFill>
              </a:rPr>
              <a:t>Fort Wayne</a:t>
            </a:r>
            <a:endParaRPr lang="en-US" sz="3200" b="1" dirty="0">
              <a:solidFill>
                <a:schemeClr val="bg1"/>
              </a:solidFill>
            </a:endParaRPr>
          </a:p>
        </p:txBody>
      </p:sp>
      <p:sp>
        <p:nvSpPr>
          <p:cNvPr id="2" name="TextBox 1"/>
          <p:cNvSpPr txBox="1"/>
          <p:nvPr/>
        </p:nvSpPr>
        <p:spPr>
          <a:xfrm>
            <a:off x="609600" y="4175028"/>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dirty="0"/>
          </a:p>
        </p:txBody>
      </p:sp>
    </p:spTree>
    <p:extLst>
      <p:ext uri="{BB962C8B-B14F-4D97-AF65-F5344CB8AC3E}">
        <p14:creationId xmlns:p14="http://schemas.microsoft.com/office/powerpoint/2010/main" val="745699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Mistakes and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lgn="ctr">
              <a:buNone/>
            </a:pPr>
            <a:r>
              <a:rPr lang="en-US" sz="2000" dirty="0" smtClean="0">
                <a:latin typeface="Arial" panose="020B0604020202020204" pitchFamily="34" charset="0"/>
                <a:cs typeface="Arial" panose="020B0604020202020204" pitchFamily="34" charset="0"/>
              </a:rPr>
              <a:t>In April 1888 O.B. Schallenberger and an assistant are working on a new AC arc lamp and a spring fell out and came to rest inside the lamp.  Schallenberger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endParaRPr lang="en-US" sz="2000" dirty="0">
              <a:latin typeface="Arial" panose="020B0604020202020204" pitchFamily="34" charset="0"/>
              <a:cs typeface="Arial" panose="020B0604020202020204"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038600"/>
            <a:ext cx="2457450" cy="239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5511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Elihu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dirty="0" smtClean="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dirty="0" smtClean="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dirty="0" smtClean="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dirty="0" smtClean="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260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Franklin’s Electric “Battery” circa 1760</a:t>
            </a:r>
          </a:p>
        </p:txBody>
      </p:sp>
      <p:sp>
        <p:nvSpPr>
          <p:cNvPr id="17412" name="Rectangle 4"/>
          <p:cNvSpPr>
            <a:spLocks noGrp="1" noChangeArrowheads="1"/>
          </p:cNvSpPr>
          <p:nvPr>
            <p:ph sz="half" idx="1"/>
          </p:nvPr>
        </p:nvSpPr>
        <p:spPr>
          <a:xfrm>
            <a:off x="2073984" y="1632857"/>
            <a:ext cx="4250615"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Actually his “battery” was actually a collection of Leyden jars which were an early capacitor</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Franklin called them a battery, using the military term for weapons  functioning together.</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Using this he designed an electric motor that could move at 12 to 15 rpm’s and thought this would be perfect for powering a rotisserie.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4" name="Picture 2" descr="http://www.benfranklin300.org/db/admin/_object_images/obj_72_20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32857"/>
            <a:ext cx="261982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171" y="1621971"/>
            <a:ext cx="1845385" cy="380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6853" y="5448690"/>
            <a:ext cx="1862703" cy="1015663"/>
          </a:xfrm>
          <a:prstGeom prst="rect">
            <a:avLst/>
          </a:prstGeom>
          <a:noFill/>
        </p:spPr>
        <p:txBody>
          <a:bodyPr wrap="square" rtlCol="0">
            <a:spAutoFit/>
          </a:bodyPr>
          <a:lstStyle/>
          <a:p>
            <a:r>
              <a:rPr lang="en-US" sz="1200" dirty="0" smtClean="0"/>
              <a:t>Ben Franklin at TESCO’s Users Group with Independence Hall in the background, Philadelphia, PA </a:t>
            </a:r>
            <a:endParaRPr lang="en-US" sz="1200" dirty="0"/>
          </a:p>
        </p:txBody>
      </p:sp>
      <p:sp>
        <p:nvSpPr>
          <p:cNvPr id="8" name="TextBox 7"/>
          <p:cNvSpPr txBox="1"/>
          <p:nvPr/>
        </p:nvSpPr>
        <p:spPr>
          <a:xfrm>
            <a:off x="6421838" y="4592354"/>
            <a:ext cx="2598791" cy="646331"/>
          </a:xfrm>
          <a:prstGeom prst="rect">
            <a:avLst/>
          </a:prstGeom>
          <a:noFill/>
        </p:spPr>
        <p:txBody>
          <a:bodyPr wrap="square" rtlCol="0">
            <a:spAutoFit/>
          </a:bodyPr>
          <a:lstStyle/>
          <a:p>
            <a:r>
              <a:rPr lang="en-US" sz="1200" dirty="0" smtClean="0"/>
              <a:t>Ben Franklin’s “Battery,” on display at the American Philosophical Society, Philadelphia, PA </a:t>
            </a:r>
            <a:endParaRPr lang="en-US" sz="1200" dirty="0"/>
          </a:p>
        </p:txBody>
      </p:sp>
    </p:spTree>
    <p:extLst>
      <p:ext uri="{BB962C8B-B14F-4D97-AF65-F5344CB8AC3E}">
        <p14:creationId xmlns:p14="http://schemas.microsoft.com/office/powerpoint/2010/main" val="8084360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General Electric</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676400"/>
            <a:ext cx="7772400" cy="4525963"/>
          </a:xfrm>
        </p:spPr>
        <p:txBody>
          <a:bodyPr/>
          <a:lstStyle/>
          <a:p>
            <a:r>
              <a:rPr lang="en-US" sz="2000" dirty="0" smtClean="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dirty="0" smtClean="0">
                <a:latin typeface="Arial" panose="020B0604020202020204" pitchFamily="34" charset="0"/>
                <a:cs typeface="Arial" panose="020B0604020202020204" pitchFamily="34" charset="0"/>
              </a:rPr>
              <a:t>In 1892 the two companies merge forming General Electric</a:t>
            </a:r>
            <a:r>
              <a:rPr lang="en-US" dirty="0" smtClean="0">
                <a:latin typeface="Arial" panose="020B0604020202020204" pitchFamily="34" charset="0"/>
                <a:cs typeface="Arial" panose="020B0604020202020204" pitchFamily="34" charset="0"/>
              </a:rPr>
              <a:t>.</a:t>
            </a:r>
          </a:p>
          <a:p>
            <a:endParaRPr lang="en-US" dirty="0"/>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dirty="0" smtClean="0"/>
              <a:t>Original GE logo</a:t>
            </a:r>
            <a:endParaRPr lang="en-US" sz="1200" dirty="0"/>
          </a:p>
        </p:txBody>
      </p:sp>
    </p:spTree>
    <p:extLst>
      <p:ext uri="{BB962C8B-B14F-4D97-AF65-F5344CB8AC3E}">
        <p14:creationId xmlns:p14="http://schemas.microsoft.com/office/powerpoint/2010/main" val="15465534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Magnetic Gaps vs. Jewel </a:t>
            </a:r>
            <a:r>
              <a:rPr lang="en-US" altLang="en-US" sz="3200" b="1" dirty="0">
                <a:solidFill>
                  <a:schemeClr val="bg1"/>
                </a:solidFill>
                <a:latin typeface="Arial" panose="020B0604020202020204" pitchFamily="34" charset="0"/>
                <a:cs typeface="Arial" panose="020B0604020202020204" pitchFamily="34" charset="0"/>
              </a:rPr>
              <a:t>B</a:t>
            </a:r>
            <a:r>
              <a:rPr lang="en-US" altLang="en-US" sz="3200" b="1" dirty="0" smtClean="0">
                <a:solidFill>
                  <a:schemeClr val="bg1"/>
                </a:solidFill>
                <a:latin typeface="Arial" panose="020B0604020202020204" pitchFamily="34" charset="0"/>
                <a:cs typeface="Arial" panose="020B0604020202020204" pitchFamily="34" charset="0"/>
              </a:rPr>
              <a:t>earings</a:t>
            </a:r>
          </a:p>
        </p:txBody>
      </p:sp>
      <p:sp>
        <p:nvSpPr>
          <p:cNvPr id="35843" name="Rectangle 3"/>
          <p:cNvSpPr>
            <a:spLocks noGrp="1" noChangeArrowheads="1"/>
          </p:cNvSpPr>
          <p:nvPr>
            <p:ph idx="1"/>
          </p:nvPr>
        </p:nvSpPr>
        <p:spPr>
          <a:xfrm>
            <a:off x="457200" y="1676400"/>
            <a:ext cx="8153400" cy="4525962"/>
          </a:xfrm>
        </p:spPr>
        <p:txBody>
          <a:bodyPr/>
          <a:lstStyle/>
          <a:p>
            <a:pPr>
              <a:lnSpc>
                <a:spcPct val="80000"/>
              </a:lnSpc>
            </a:pPr>
            <a:r>
              <a:rPr lang="en-US" sz="2000" dirty="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Rounded Rectangle 1"/>
          <p:cNvSpPr/>
          <p:nvPr/>
        </p:nvSpPr>
        <p:spPr bwMode="auto">
          <a:xfrm>
            <a:off x="587188" y="6006353"/>
            <a:ext cx="6705599" cy="623047"/>
          </a:xfrm>
          <a:prstGeom prst="round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rPr>
              <a:t>Fun Fact: </a:t>
            </a:r>
            <a:r>
              <a:rPr kumimoji="0" lang="en-US" sz="1400" b="0" i="0" u="none" strike="noStrike" cap="none" normalizeH="0" baseline="0" dirty="0" smtClean="0">
                <a:ln>
                  <a:noFill/>
                </a:ln>
                <a:solidFill>
                  <a:srgbClr val="000000"/>
                </a:solidFill>
                <a:effectLst/>
                <a:latin typeface="Arial" charset="0"/>
              </a:rPr>
              <a:t>William’s son, Harold Stanley,</a:t>
            </a:r>
            <a:r>
              <a:rPr kumimoji="0" lang="en-US" sz="1400" b="0" i="0" u="none" strike="noStrike" cap="none" normalizeH="0" dirty="0" smtClean="0">
                <a:ln>
                  <a:noFill/>
                </a:ln>
                <a:solidFill>
                  <a:srgbClr val="000000"/>
                </a:solidFill>
                <a:effectLst/>
                <a:latin typeface="Arial" charset="0"/>
              </a:rPr>
              <a:t> founded Morgan Stanley with                         J.P. Morgan’s grandson, Henry Sturgis Morgan.</a:t>
            </a:r>
            <a:endParaRPr kumimoji="0" lang="en-US" sz="1400" b="0" i="0" u="none" strike="noStrike" cap="none" normalizeH="0" baseline="0" dirty="0" smtClean="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348317"/>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4038600"/>
            <a:ext cx="3200400" cy="1569660"/>
          </a:xfrm>
          <a:prstGeom prst="rect">
            <a:avLst/>
          </a:prstGeom>
          <a:noFill/>
        </p:spPr>
        <p:txBody>
          <a:bodyPr wrap="square" rtlCol="0">
            <a:spAutoFit/>
          </a:bodyPr>
          <a:lstStyle/>
          <a:p>
            <a:pPr algn="r"/>
            <a:r>
              <a:rPr lang="en-US" sz="1600" dirty="0" smtClean="0"/>
              <a:t>Stanley (second row, second from right) in Philadelphia on May 19, 1915 during the awarding of the Franklin Medal with Thomas Alva Edison, courtesy of Wikipedia.</a:t>
            </a:r>
            <a:endParaRPr lang="en-US" sz="1600" dirty="0"/>
          </a:p>
        </p:txBody>
      </p:sp>
    </p:spTree>
    <p:extLst>
      <p:ext uri="{BB962C8B-B14F-4D97-AF65-F5344CB8AC3E}">
        <p14:creationId xmlns:p14="http://schemas.microsoft.com/office/powerpoint/2010/main" val="23475062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93700" y="533400"/>
            <a:ext cx="841851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dirty="0" smtClean="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dirty="0" smtClean="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dirty="0" smtClean="0">
                <a:latin typeface="Arial" panose="020B0604020202020204" pitchFamily="34" charset="0"/>
                <a:cs typeface="Arial" panose="020B0604020202020204" pitchFamily="34" charset="0"/>
              </a:rPr>
              <a:t>Several inventors worked to develop a new meter to meet this need, but Shallenberger hit on the most workable approach -  a small induction motor with the voltage and current coils 90 degrees out of phase with each other. </a:t>
            </a:r>
          </a:p>
          <a:p>
            <a:pPr>
              <a:lnSpc>
                <a:spcPct val="80000"/>
              </a:lnSpc>
            </a:pPr>
            <a:r>
              <a:rPr lang="en-US" altLang="en-US" sz="1800" dirty="0" smtClean="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6510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41592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381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7493"/>
            <a:ext cx="7391400" cy="954107"/>
          </a:xfrm>
          <a:prstGeom prst="rect">
            <a:avLst/>
          </a:prstGeom>
        </p:spPr>
        <p:txBody>
          <a:bodyPr wrap="square">
            <a:spAutoFit/>
          </a:bodyPr>
          <a:lstStyle/>
          <a:p>
            <a:r>
              <a:rPr lang="en-US" sz="2800" b="1" dirty="0">
                <a:solidFill>
                  <a:schemeClr val="bg1"/>
                </a:solidFill>
              </a:rPr>
              <a:t>Shallenberger Integrating Wattmeter </a:t>
            </a:r>
            <a:br>
              <a:rPr lang="en-US" sz="2800" b="1" dirty="0">
                <a:solidFill>
                  <a:schemeClr val="bg1"/>
                </a:solidFill>
              </a:rPr>
            </a:br>
            <a:r>
              <a:rPr lang="en-US" sz="2800" b="1" dirty="0" smtClean="0">
                <a:solidFill>
                  <a:schemeClr val="bg1"/>
                </a:solidFill>
              </a:rPr>
              <a:t>(</a:t>
            </a:r>
            <a:r>
              <a:rPr lang="en-US" sz="2800" b="1" dirty="0">
                <a:solidFill>
                  <a:schemeClr val="bg1"/>
                </a:solidFill>
              </a:rPr>
              <a:t>1894 to 1897)</a:t>
            </a:r>
            <a:endParaRPr lang="en-US" sz="2800" dirty="0">
              <a:solidFill>
                <a:schemeClr val="bg1"/>
              </a:solidFill>
            </a:endParaRPr>
          </a:p>
        </p:txBody>
      </p:sp>
      <p:sp>
        <p:nvSpPr>
          <p:cNvPr id="4" name="Rectangle 3"/>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By the mid-1890s, Shallenberger's ampere-hour meter was popular but because of the increasing use of motors, a true watthour meter was needed to account for varying voltages and power factors.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First commercially </a:t>
            </a:r>
            <a:r>
              <a:rPr lang="en-US" sz="1500" dirty="0">
                <a:cs typeface="Arial" panose="020B0604020202020204" pitchFamily="34" charset="0"/>
              </a:rPr>
              <a:t>produced induction watthour meter.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Large and heavy </a:t>
            </a:r>
            <a:r>
              <a:rPr lang="en-US" sz="1500" dirty="0">
                <a:cs typeface="Arial" panose="020B0604020202020204" pitchFamily="34" charset="0"/>
              </a:rPr>
              <a:t>(41 </a:t>
            </a:r>
            <a:r>
              <a:rPr lang="en-US" sz="1500" dirty="0" smtClean="0">
                <a:cs typeface="Arial" panose="020B0604020202020204" pitchFamily="34" charset="0"/>
              </a:rPr>
              <a:t>pounds)</a:t>
            </a:r>
          </a:p>
          <a:p>
            <a:pPr marL="285750" indent="-285750" algn="l">
              <a:buFont typeface="Arial" panose="020B0604020202020204" pitchFamily="34" charset="0"/>
              <a:buChar char="•"/>
            </a:pPr>
            <a:r>
              <a:rPr lang="en-US" sz="1500" dirty="0" smtClean="0">
                <a:cs typeface="Arial" panose="020B0604020202020204" pitchFamily="34" charset="0"/>
              </a:rPr>
              <a:t>More </a:t>
            </a:r>
            <a:r>
              <a:rPr lang="en-US" sz="1500" dirty="0">
                <a:cs typeface="Arial" panose="020B0604020202020204" pitchFamily="34" charset="0"/>
              </a:rPr>
              <a:t>than twice as expensive as comparable meters in its time.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This </a:t>
            </a:r>
            <a:r>
              <a:rPr lang="en-US" sz="1500" dirty="0">
                <a:cs typeface="Arial" panose="020B0604020202020204" pitchFamily="34" charset="0"/>
              </a:rPr>
              <a:t>meter was one of the first models to use a cyclometer register.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Depending </a:t>
            </a:r>
            <a:r>
              <a:rPr lang="en-US" sz="1500" dirty="0">
                <a:cs typeface="Arial" panose="020B0604020202020204" pitchFamily="34" charset="0"/>
              </a:rPr>
              <a:t>on the customer's preference, this register was equipped with 4 drums (registering in kwh) or 7 drums (registering in watthours).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The </a:t>
            </a:r>
            <a:r>
              <a:rPr lang="en-US" sz="1500" dirty="0">
                <a:cs typeface="Arial" panose="020B0604020202020204" pitchFamily="34" charset="0"/>
              </a:rPr>
              <a:t>stator was similar to ones in later meters with its voltage and current coils arranged on opposite sides of the disk and had a magnet assembly to damp the disk's </a:t>
            </a:r>
            <a:r>
              <a:rPr lang="en-US" sz="1500" dirty="0" smtClean="0">
                <a:cs typeface="Arial" panose="020B0604020202020204" pitchFamily="34" charset="0"/>
              </a:rPr>
              <a:t>speed</a:t>
            </a:r>
          </a:p>
          <a:p>
            <a:pPr marL="285750" indent="-285750" algn="l">
              <a:buFont typeface="Arial" panose="020B0604020202020204" pitchFamily="34" charset="0"/>
              <a:buChar char="•"/>
            </a:pPr>
            <a:r>
              <a:rPr lang="en-US" sz="1500" dirty="0" smtClean="0">
                <a:cs typeface="Arial" panose="020B0604020202020204" pitchFamily="34" charset="0"/>
              </a:rPr>
              <a:t>Becomes the modern day meter</a:t>
            </a:r>
            <a:endParaRPr lang="en-US" sz="1500" dirty="0">
              <a:cs typeface="Arial" panose="020B0604020202020204" pitchFamily="34" charset="0"/>
            </a:endParaRPr>
          </a:p>
        </p:txBody>
      </p:sp>
      <p:pic>
        <p:nvPicPr>
          <p:cNvPr id="8194" name="Picture 2" descr="Shallenberger Integrating Watt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ter intern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49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Induction Meters</a:t>
            </a:r>
          </a:p>
        </p:txBody>
      </p:sp>
      <p:sp>
        <p:nvSpPr>
          <p:cNvPr id="23555" name="Rectangle 3"/>
          <p:cNvSpPr>
            <a:spLocks noGrp="1" noChangeArrowheads="1"/>
          </p:cNvSpPr>
          <p:nvPr>
            <p:ph idx="1"/>
          </p:nvPr>
        </p:nvSpPr>
        <p:spPr>
          <a:xfrm>
            <a:off x="298450" y="1628774"/>
            <a:ext cx="5089525" cy="4772025"/>
          </a:xfrm>
        </p:spPr>
        <p:txBody>
          <a:bodyPr rtlCol="0">
            <a:normAutofit lnSpcReduction="10000"/>
          </a:bodyPr>
          <a:lstStyle/>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Using concepts put forth by Tesla and Ferraris, several inventors created early  induction watthour meters</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Two coils and a conducting (usually aluminum) disk.  A braking magnet.</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Magnetic field from the first coil generates </a:t>
            </a:r>
            <a:r>
              <a:rPr lang="en-US" altLang="en-US" sz="1800" i="1" dirty="0" smtClean="0">
                <a:latin typeface="Arial" panose="020B0604020202020204" pitchFamily="34" charset="0"/>
                <a:cs typeface="Arial" panose="020B0604020202020204" pitchFamily="34" charset="0"/>
              </a:rPr>
              <a:t>eddy currents</a:t>
            </a:r>
            <a:r>
              <a:rPr lang="en-US" altLang="en-US" sz="1800" dirty="0" smtClean="0">
                <a:latin typeface="Arial" panose="020B0604020202020204" pitchFamily="34" charset="0"/>
                <a:cs typeface="Arial" panose="020B0604020202020204" pitchFamily="34" charset="0"/>
              </a:rPr>
              <a:t> in the disk</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Magnetic field from the second coil interacts with the eddy currents to cause motion</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80000"/>
              </a:lnSpc>
              <a:spcAft>
                <a:spcPts val="0"/>
              </a:spcAft>
              <a:buFont typeface="Arial" panose="020B0604020202020204" pitchFamily="34" charset="0"/>
              <a:buChar char="•"/>
              <a:defRPr/>
            </a:pPr>
            <a:endParaRPr lang="en-US" altLang="en-US" sz="2000" dirty="0" smtClean="0"/>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676400"/>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5765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533400"/>
            <a:ext cx="7772400"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Basic Energy Formula</a:t>
            </a:r>
          </a:p>
        </p:txBody>
      </p:sp>
      <p:sp>
        <p:nvSpPr>
          <p:cNvPr id="34819" name="Rectangle 3"/>
          <p:cNvSpPr>
            <a:spLocks noGrp="1" noChangeArrowheads="1"/>
          </p:cNvSpPr>
          <p:nvPr>
            <p:ph type="body" sz="half" idx="1"/>
          </p:nvPr>
        </p:nvSpPr>
        <p:spPr>
          <a:xfrm>
            <a:off x="685800" y="1905000"/>
            <a:ext cx="7772400" cy="4114800"/>
          </a:xfrm>
        </p:spPr>
        <p:txBody>
          <a:bodyPr/>
          <a:lstStyle/>
          <a:p>
            <a:r>
              <a:rPr lang="en-US" altLang="en-US" sz="2000" dirty="0" smtClean="0">
                <a:latin typeface="Arial" panose="020B0604020202020204" pitchFamily="34" charset="0"/>
                <a:cs typeface="Arial" panose="020B0604020202020204" pitchFamily="34" charset="0"/>
              </a:rPr>
              <a:t>The essential specification of a watthour meter’s measurement is given by the value </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	</a:t>
            </a:r>
            <a:r>
              <a:rPr lang="en-US" altLang="en-US" sz="2000" i="1" dirty="0" smtClean="0">
                <a:latin typeface="Arial" panose="020B0604020202020204" pitchFamily="34" charset="0"/>
                <a:cs typeface="Arial" panose="020B0604020202020204" pitchFamily="34" charset="0"/>
              </a:rPr>
              <a:t>K</a:t>
            </a:r>
            <a:r>
              <a:rPr lang="en-US" altLang="en-US" sz="2000" i="1" baseline="-25000" dirty="0" smtClean="0">
                <a:latin typeface="Arial" panose="020B0604020202020204" pitchFamily="34" charset="0"/>
                <a:cs typeface="Arial" panose="020B0604020202020204" pitchFamily="34" charset="0"/>
              </a:rPr>
              <a:t>h</a:t>
            </a:r>
            <a:r>
              <a:rPr lang="en-US" altLang="en-US" sz="2000" baseline="-25000" dirty="0" smtClean="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 Watthours per disk revolution ]</a:t>
            </a:r>
          </a:p>
          <a:p>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dirty="0" smtClean="0"/>
          </a:p>
          <a:p>
            <a:endParaRPr lang="en-US" altLang="en-US" sz="2800" dirty="0" smtClean="0"/>
          </a:p>
        </p:txBody>
      </p:sp>
      <p:graphicFrame>
        <p:nvGraphicFramePr>
          <p:cNvPr id="34820" name="Object 4"/>
          <p:cNvGraphicFramePr>
            <a:graphicFrameLocks noGrp="1" noChangeAspect="1"/>
          </p:cNvGraphicFramePr>
          <p:nvPr>
            <p:ph sz="half" idx="2"/>
            <p:extLst>
              <p:ext uri="{D42A27DB-BD31-4B8C-83A1-F6EECF244321}">
                <p14:modId xmlns:p14="http://schemas.microsoft.com/office/powerpoint/2010/main" val="1495293279"/>
              </p:ext>
            </p:extLst>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spid="_x0000_s7223" name="Equation" r:id="rId4" imgW="3721100" imgH="431800" progId="Equation.3">
                  <p:embed/>
                </p:oleObj>
              </mc:Choice>
              <mc:Fallback>
                <p:oleObj name="Equation" r:id="rId4" imgW="3721100" imgH="4318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219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1893: Blondel’s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dirty="0" smtClean="0">
                <a:latin typeface="Arial" panose="020B0604020202020204" pitchFamily="34" charset="0"/>
                <a:cs typeface="Arial" panose="020B0604020202020204" pitchFamily="34" charset="0"/>
              </a:rPr>
              <a:t>The theory of polyphase watthour metering was first set forth on a scientific basis in 1893 by Andre E. Blondel, engineer and mathematician. His theorem applies to the measurement of real power in a polyphase system of any number of wires. The theorem is as follows:</a:t>
            </a:r>
            <a:r>
              <a:rPr lang="en-US" altLang="en-US" sz="2000" dirty="0" smtClean="0">
                <a:latin typeface="Arial" panose="020B0604020202020204" pitchFamily="34" charset="0"/>
                <a:cs typeface="Arial" panose="020B0604020202020204" pitchFamily="34" charset="0"/>
              </a:rPr>
              <a:t/>
            </a:r>
            <a:br>
              <a:rPr lang="en-US" altLang="en-US" sz="2000" dirty="0" smtClean="0">
                <a:latin typeface="Arial" panose="020B0604020202020204" pitchFamily="34" charset="0"/>
                <a:cs typeface="Arial" panose="020B0604020202020204" pitchFamily="34" charset="0"/>
              </a:rPr>
            </a:br>
            <a:endParaRPr lang="en-US" altLang="en-US" sz="2000" dirty="0" smtClean="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dirty="0" smtClean="0">
                <a:cs typeface="Arial" panose="020B0604020202020204" pitchFamily="34" charset="0"/>
              </a:rPr>
              <a:t>- If </a:t>
            </a:r>
            <a:r>
              <a:rPr lang="en-US" altLang="en-US" dirty="0">
                <a:cs typeface="Arial" panose="020B0604020202020204" pitchFamily="34" charset="0"/>
              </a:rPr>
              <a:t>energy is supplied to any system of conductors through N wires, the total power in the system is given by the algebraic sum of the readings of N wattmeters, so arranged that each of the N wires contains one current coil, the corresponding voltage coil being connected between that wire and some common point. If this common point is on one of the N wires, the measurement may be made by the use of N-1 wattmeters.</a:t>
            </a:r>
          </a:p>
          <a:p>
            <a:endParaRPr lang="en-US" dirty="0"/>
          </a:p>
        </p:txBody>
      </p:sp>
    </p:spTree>
    <p:extLst>
      <p:ext uri="{BB962C8B-B14F-4D97-AF65-F5344CB8AC3E}">
        <p14:creationId xmlns:p14="http://schemas.microsoft.com/office/powerpoint/2010/main" val="16262296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609600"/>
            <a:ext cx="7391400" cy="584775"/>
          </a:xfrm>
          <a:prstGeom prst="rect">
            <a:avLst/>
          </a:prstGeom>
        </p:spPr>
        <p:txBody>
          <a:bodyPr wrap="square">
            <a:spAutoFit/>
          </a:bodyPr>
          <a:lstStyle/>
          <a:p>
            <a:r>
              <a:rPr lang="en-US" sz="3200" b="1" dirty="0">
                <a:solidFill>
                  <a:schemeClr val="bg1"/>
                </a:solidFill>
              </a:rPr>
              <a:t>Shallenberger </a:t>
            </a:r>
            <a:r>
              <a:rPr lang="en-US" sz="3200" b="1" dirty="0" smtClean="0">
                <a:solidFill>
                  <a:schemeClr val="bg1"/>
                </a:solidFill>
              </a:rPr>
              <a:t>Polyphase Meter</a:t>
            </a:r>
            <a:endParaRPr lang="en-US" sz="3200" dirty="0">
              <a:solidFill>
                <a:schemeClr val="bg1"/>
              </a:solidFill>
            </a:endParaRPr>
          </a:p>
        </p:txBody>
      </p:sp>
      <p:sp>
        <p:nvSpPr>
          <p:cNvPr id="4" name="Rectangle 3"/>
          <p:cNvSpPr/>
          <p:nvPr/>
        </p:nvSpPr>
        <p:spPr>
          <a:xfrm>
            <a:off x="990600" y="1752600"/>
            <a:ext cx="7315200" cy="1015663"/>
          </a:xfrm>
          <a:prstGeom prst="rect">
            <a:avLst/>
          </a:prstGeom>
        </p:spPr>
        <p:txBody>
          <a:bodyPr wrap="square">
            <a:spAutoFit/>
          </a:bodyPr>
          <a:lstStyle/>
          <a:p>
            <a:pPr algn="l"/>
            <a:r>
              <a:rPr lang="en-US" sz="2000" dirty="0" smtClean="0">
                <a:cs typeface="Arial" panose="020B0604020202020204" pitchFamily="34" charset="0"/>
              </a:rPr>
              <a:t>Shallenberger modifies his meter to work on a polyphase circuit but the close spacing of the stators and the use of a solid disk resulted in the meter being less accurate than expected.  </a:t>
            </a:r>
            <a:endParaRPr lang="en-US" sz="2000" dirty="0">
              <a:cs typeface="Arial" panose="020B0604020202020204" pitchFamily="34"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089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GE – Westinghouse Agreement</a:t>
            </a:r>
            <a:endParaRPr lang="en-US" sz="3200" dirty="0">
              <a:solidFill>
                <a:schemeClr val="bg1"/>
              </a:solidFill>
            </a:endParaRPr>
          </a:p>
        </p:txBody>
      </p:sp>
      <p:sp>
        <p:nvSpPr>
          <p:cNvPr id="4" name="Rectangle 3"/>
          <p:cNvSpPr/>
          <p:nvPr/>
        </p:nvSpPr>
        <p:spPr>
          <a:xfrm>
            <a:off x="609600" y="1752600"/>
            <a:ext cx="7696200" cy="1015663"/>
          </a:xfrm>
          <a:prstGeom prst="rect">
            <a:avLst/>
          </a:prstGeom>
        </p:spPr>
        <p:txBody>
          <a:bodyPr wrap="square">
            <a:spAutoFit/>
          </a:bodyPr>
          <a:lstStyle/>
          <a:p>
            <a:pPr algn="l"/>
            <a:r>
              <a:rPr lang="en-US" sz="2000" dirty="0" smtClean="0">
                <a:cs typeface="Arial" panose="020B0604020202020204" pitchFamily="34" charset="0"/>
              </a:rPr>
              <a:t>1896 – another patent war loomed between Westinghouse and GE.  They “agreed” to set up a Board of Patent control that allowed them to license each other’s patents.  </a:t>
            </a:r>
            <a:endParaRPr lang="en-US" sz="2000" dirty="0">
              <a:cs typeface="Arial" panose="020B0604020202020204" pitchFamily="34" charset="0"/>
            </a:endParaRP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471" y="2768263"/>
            <a:ext cx="6477000" cy="394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1298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1897</a:t>
            </a:r>
            <a:endParaRPr lang="en-US" sz="3200" dirty="0">
              <a:solidFill>
                <a:schemeClr val="bg1"/>
              </a:solidFill>
            </a:endParaRPr>
          </a:p>
        </p:txBody>
      </p:sp>
      <p:sp>
        <p:nvSpPr>
          <p:cNvPr id="4" name="Rectangle 3"/>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Schallenberger meter is redesigned into a smaller, lighter 12 pound meter.  This significantly less expensive meter is known as the “round meter”.  </a:t>
            </a:r>
            <a:br>
              <a:rPr lang="en-US" sz="2000" dirty="0" smtClean="0">
                <a:cs typeface="Arial" panose="020B0604020202020204" pitchFamily="34" charset="0"/>
              </a:rPr>
            </a:b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Duncan develops a watthour meter for the Fort Wayne Electric Co before GE buys them out completely.  </a:t>
            </a:r>
            <a:endParaRPr lang="en-US" sz="2000" dirty="0">
              <a:cs typeface="Arial" panose="020B0604020202020204" pitchFamily="34" charset="0"/>
            </a:endParaRP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275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Voltaic Piles and Electric Motors</a:t>
            </a:r>
          </a:p>
        </p:txBody>
      </p:sp>
      <p:sp>
        <p:nvSpPr>
          <p:cNvPr id="17412" name="Rectangle 4"/>
          <p:cNvSpPr>
            <a:spLocks noGrp="1" noChangeArrowheads="1"/>
          </p:cNvSpPr>
          <p:nvPr>
            <p:ph sz="half" idx="1"/>
          </p:nvPr>
        </p:nvSpPr>
        <p:spPr>
          <a:xfrm>
            <a:off x="3733800" y="152400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Franklin felt that his electric motor was not powerful enough to compete with water wheels or steam engines that were just coming on the scene.  </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The publication where he introduced this concept was eagerly seized upon by the world and cemented Franklin’s International reputation.  But not for the battery .  For the lightening rod.</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In 1799 the Italian Alessandro Volta invented the first actual battery which were initially called “piles”.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6" name="Picture 4" descr="http://ethw.org/w/images/8/86/Frank_mo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10" y="1905000"/>
            <a:ext cx="285103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2725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4953000" cy="4247317"/>
          </a:xfrm>
          <a:prstGeom prst="rect">
            <a:avLst/>
          </a:prstGeom>
        </p:spPr>
        <p:txBody>
          <a:bodyPr wrap="square">
            <a:spAutoFit/>
          </a:bodyPr>
          <a:lstStyle/>
          <a:p>
            <a:pPr algn="l"/>
            <a:r>
              <a:rPr lang="en-US" sz="1500" dirty="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dirty="0">
                <a:cs typeface="Arial" panose="020B0604020202020204" pitchFamily="34" charset="0"/>
                <a:hlinkClick r:id="rId3"/>
              </a:rPr>
              <a:t>watthour meter</a:t>
            </a:r>
            <a:r>
              <a:rPr lang="en-US" sz="1500" dirty="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Halske's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dirty="0">
                <a:cs typeface="Arial" panose="020B0604020202020204" pitchFamily="34" charset="0"/>
                <a:hlinkClick r:id="rId4"/>
              </a:rPr>
              <a:t>Duncan Electric Mfg. Co.</a:t>
            </a:r>
            <a:endParaRPr lang="en-US" sz="1500" dirty="0">
              <a:cs typeface="Arial" panose="020B0604020202020204" pitchFamily="34" charset="0"/>
            </a:endParaRPr>
          </a:p>
        </p:txBody>
      </p:sp>
      <p:pic>
        <p:nvPicPr>
          <p:cNvPr id="5122" name="Picture 2" descr="Siemens-Halske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52600"/>
            <a:ext cx="2286000" cy="391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572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2800" b="1" kern="0" dirty="0" smtClean="0">
                <a:solidFill>
                  <a:schemeClr val="bg1"/>
                </a:solidFill>
                <a:latin typeface="Arial" pitchFamily="34" charset="0"/>
              </a:rPr>
              <a:t>Siemens &amp; Halske Duncan Integrating Wattmeter (1899, 1900)</a:t>
            </a:r>
            <a:endParaRPr lang="en-US" sz="2800" b="1" kern="0" dirty="0"/>
          </a:p>
        </p:txBody>
      </p:sp>
    </p:spTree>
    <p:extLst>
      <p:ext uri="{BB962C8B-B14F-4D97-AF65-F5344CB8AC3E}">
        <p14:creationId xmlns:p14="http://schemas.microsoft.com/office/powerpoint/2010/main" val="12496648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0"/>
            <a:ext cx="5562600" cy="5112169"/>
          </a:xfrm>
          <a:prstGeom prst="rect">
            <a:avLst/>
          </a:prstGeom>
        </p:spPr>
        <p:txBody>
          <a:bodyPr wrap="square">
            <a:spAutoFit/>
          </a:bodyPr>
          <a:lstStyle/>
          <a:p>
            <a:pPr algn="l"/>
            <a:r>
              <a:rPr lang="en-US" sz="1400" dirty="0" smtClean="0">
                <a:cs typeface="Arial" panose="020B0604020202020204" pitchFamily="34" charset="0"/>
              </a:rPr>
              <a:t>The </a:t>
            </a:r>
            <a:r>
              <a:rPr lang="en-US" sz="1400" dirty="0">
                <a:cs typeface="Arial" panose="020B0604020202020204" pitchFamily="34" charset="0"/>
              </a:rPr>
              <a:t>first model shown represented a landmark in watthour meter development. This model was developed by Thomas Duncan in 1892, two years before O.B. Shallenberger introduced his </a:t>
            </a:r>
            <a:r>
              <a:rPr lang="en-US" sz="1400" dirty="0">
                <a:cs typeface="Arial" panose="020B0604020202020204" pitchFamily="34" charset="0"/>
                <a:hlinkClick r:id="rId3"/>
              </a:rPr>
              <a:t>watthour</a:t>
            </a:r>
            <a:r>
              <a:rPr lang="en-US" sz="1400" dirty="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dirty="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dirty="0">
                <a:cs typeface="Arial" panose="020B0604020202020204" pitchFamily="34" charset="0"/>
                <a:hlinkClick r:id="rId4"/>
              </a:rPr>
              <a:t>Thomson Recording Wattmeter</a:t>
            </a:r>
            <a:r>
              <a:rPr lang="en-US" sz="1400" dirty="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Elihu Thomson while the Ft. Wayne Electric Co. rebuilt its facility after </a:t>
            </a:r>
            <a:r>
              <a:rPr lang="en-US" sz="1400" dirty="0" smtClean="0">
                <a:cs typeface="Arial" panose="020B0604020202020204" pitchFamily="34" charset="0"/>
              </a:rPr>
              <a:t>a fire destroyed the plant in 1888</a:t>
            </a:r>
            <a:r>
              <a:rPr lang="en-US" sz="1400" dirty="0">
                <a:cs typeface="Arial" panose="020B0604020202020204" pitchFamily="34" charset="0"/>
              </a:rPr>
              <a:t>.</a:t>
            </a:r>
          </a:p>
        </p:txBody>
      </p:sp>
      <p:sp>
        <p:nvSpPr>
          <p:cNvPr id="3" name="Rectangle 2"/>
          <p:cNvSpPr/>
          <p:nvPr/>
        </p:nvSpPr>
        <p:spPr>
          <a:xfrm>
            <a:off x="1294158" y="609600"/>
            <a:ext cx="6490367" cy="523220"/>
          </a:xfrm>
          <a:prstGeom prst="rect">
            <a:avLst/>
          </a:prstGeom>
        </p:spPr>
        <p:txBody>
          <a:bodyPr wrap="none">
            <a:spAutoFit/>
          </a:bodyPr>
          <a:lstStyle/>
          <a:p>
            <a:r>
              <a:rPr lang="en-US" sz="2800" b="1" dirty="0">
                <a:solidFill>
                  <a:schemeClr val="bg1"/>
                </a:solidFill>
              </a:rPr>
              <a:t>Duncan </a:t>
            </a:r>
            <a:r>
              <a:rPr lang="en-US" sz="2800" b="1" dirty="0" smtClean="0">
                <a:solidFill>
                  <a:schemeClr val="bg1"/>
                </a:solidFill>
              </a:rPr>
              <a:t>Watthour </a:t>
            </a:r>
            <a:r>
              <a:rPr lang="en-US" sz="2800" b="1" dirty="0">
                <a:solidFill>
                  <a:schemeClr val="bg1"/>
                </a:solidFill>
              </a:rPr>
              <a:t>M</a:t>
            </a:r>
            <a:r>
              <a:rPr lang="en-US" sz="2800" b="1" dirty="0" smtClean="0">
                <a:solidFill>
                  <a:schemeClr val="bg1"/>
                </a:solidFill>
              </a:rPr>
              <a:t>eters </a:t>
            </a:r>
            <a:r>
              <a:rPr lang="en-US" sz="2800" b="1" dirty="0">
                <a:solidFill>
                  <a:schemeClr val="bg1"/>
                </a:solidFill>
              </a:rPr>
              <a:t>(1892-1898)</a:t>
            </a:r>
            <a:endParaRPr lang="en-US" sz="2800" dirty="0">
              <a:solidFill>
                <a:schemeClr val="bg1"/>
              </a:solidFill>
            </a:endParaRPr>
          </a:p>
        </p:txBody>
      </p:sp>
      <p:pic>
        <p:nvPicPr>
          <p:cNvPr id="7170" name="Picture 2" descr="Duncan prot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ncan watth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76" y="3810000"/>
            <a:ext cx="2025649"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394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1899 to 1902</a:t>
            </a:r>
            <a:endParaRPr lang="en-US" sz="3200" dirty="0">
              <a:solidFill>
                <a:schemeClr val="bg1"/>
              </a:solidFill>
            </a:endParaRPr>
          </a:p>
        </p:txBody>
      </p:sp>
      <p:sp>
        <p:nvSpPr>
          <p:cNvPr id="4" name="Rectangle 3"/>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Westinghouse develops a viable polyphase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Sangamo Electric ships their first electric meter.</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39978265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Patent Infringement 1903</a:t>
            </a:r>
            <a:endParaRPr lang="en-US" sz="3200" dirty="0">
              <a:solidFill>
                <a:schemeClr val="bg1"/>
              </a:solidFill>
            </a:endParaRPr>
          </a:p>
        </p:txBody>
      </p:sp>
      <p:sp>
        <p:nvSpPr>
          <p:cNvPr id="4" name="Rectangle 3"/>
          <p:cNvSpPr/>
          <p:nvPr/>
        </p:nvSpPr>
        <p:spPr>
          <a:xfrm>
            <a:off x="457200" y="1730514"/>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Westinghouse sues Sangamo and Duncan over infringement of the Tesla patents and forces them out of the induction meter business until 1910.</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3528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9963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8943" y="558225"/>
            <a:ext cx="4100803" cy="584775"/>
          </a:xfrm>
          <a:prstGeom prst="rect">
            <a:avLst/>
          </a:prstGeom>
        </p:spPr>
        <p:txBody>
          <a:bodyPr wrap="none">
            <a:spAutoFit/>
          </a:bodyPr>
          <a:lstStyle/>
          <a:p>
            <a:r>
              <a:rPr lang="en-US" sz="3200" b="1" dirty="0" smtClean="0">
                <a:solidFill>
                  <a:schemeClr val="bg1"/>
                </a:solidFill>
              </a:rPr>
              <a:t>Sangamo </a:t>
            </a:r>
            <a:r>
              <a:rPr lang="en-US" sz="3200" b="1" dirty="0">
                <a:solidFill>
                  <a:schemeClr val="bg1"/>
                </a:solidFill>
              </a:rPr>
              <a:t>1899-1975</a:t>
            </a:r>
          </a:p>
        </p:txBody>
      </p:sp>
      <p:sp>
        <p:nvSpPr>
          <p:cNvPr id="3" name="Rectangle 2"/>
          <p:cNvSpPr/>
          <p:nvPr/>
        </p:nvSpPr>
        <p:spPr>
          <a:xfrm>
            <a:off x="496854" y="1568832"/>
            <a:ext cx="6056346" cy="2862322"/>
          </a:xfrm>
          <a:prstGeom prst="rect">
            <a:avLst/>
          </a:prstGeom>
        </p:spPr>
        <p:txBody>
          <a:bodyPr wrap="square">
            <a:spAutoFit/>
          </a:bodyPr>
          <a:lstStyle/>
          <a:p>
            <a:pPr algn="l"/>
            <a:r>
              <a:rPr lang="en-US" sz="1500" dirty="0">
                <a:cs typeface="Arial" panose="020B0604020202020204" pitchFamily="34" charset="0"/>
              </a:rPr>
              <a:t>After being barred from making induction meters until the end of 1910 (following a patent lawsuit brought by Westinghouse) in 1903, Robert Lanphier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a:t>
            </a:r>
            <a:r>
              <a:rPr lang="en-US" sz="1500" dirty="0" smtClean="0">
                <a:cs typeface="Arial" panose="020B0604020202020204" pitchFamily="34" charset="0"/>
              </a:rPr>
              <a:t>varying</a:t>
            </a:r>
            <a:endParaRPr lang="en-US" sz="1500" dirty="0">
              <a:cs typeface="Arial" panose="020B0604020202020204" pitchFamily="34" charset="0"/>
            </a:endParaRPr>
          </a:p>
        </p:txBody>
      </p:sp>
      <p:pic>
        <p:nvPicPr>
          <p:cNvPr id="1028" name="Picture 4" descr="Type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52600"/>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854" y="4343400"/>
            <a:ext cx="8028021" cy="2219069"/>
          </a:xfrm>
          <a:prstGeom prst="rect">
            <a:avLst/>
          </a:prstGeom>
          <a:noFill/>
        </p:spPr>
        <p:txBody>
          <a:bodyPr wrap="square" rtlCol="0">
            <a:spAutoFit/>
          </a:bodyPr>
          <a:lstStyle/>
          <a:p>
            <a:pPr algn="l"/>
            <a:r>
              <a:rPr lang="en-US" sz="1500" dirty="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Gutmann </a:t>
            </a:r>
            <a:r>
              <a:rPr lang="en-US" sz="1500" dirty="0">
                <a:cs typeface="Arial" panose="020B0604020202020204" pitchFamily="34" charset="0"/>
                <a:hlinkClick r:id="rId4"/>
              </a:rPr>
              <a:t>Type B</a:t>
            </a:r>
            <a:r>
              <a:rPr lang="en-US" sz="1500" dirty="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dirty="0"/>
          </a:p>
        </p:txBody>
      </p:sp>
    </p:spTree>
    <p:extLst>
      <p:ext uri="{BB962C8B-B14F-4D97-AF65-F5344CB8AC3E}">
        <p14:creationId xmlns:p14="http://schemas.microsoft.com/office/powerpoint/2010/main" val="8614536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And Now a Need for Standards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altLang="en-US" sz="2000" dirty="0" smtClean="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Tree>
    <p:extLst>
      <p:ext uri="{BB962C8B-B14F-4D97-AF65-F5344CB8AC3E}">
        <p14:creationId xmlns:p14="http://schemas.microsoft.com/office/powerpoint/2010/main" val="24880632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0" y="585788"/>
            <a:ext cx="8458200"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charset="0"/>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lstStyle/>
          <a:p>
            <a:pPr>
              <a:lnSpc>
                <a:spcPct val="90000"/>
              </a:lnSpc>
            </a:pPr>
            <a:r>
              <a:rPr lang="en-US" altLang="en-US" sz="2000" dirty="0" smtClean="0">
                <a:latin typeface="Arial" panose="020B0604020202020204" pitchFamily="34" charset="0"/>
                <a:cs typeface="Arial" panose="020B0604020202020204" pitchFamily="34" charset="0"/>
              </a:rPr>
              <a:t>Inertia of existing practices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Proprietary “standards”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Defining a vision</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Gaining consensus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Hammering out details, details, details, details, details…..</a:t>
            </a:r>
          </a:p>
        </p:txBody>
      </p:sp>
      <p:sp>
        <p:nvSpPr>
          <p:cNvPr id="2" name="Slide Number Placeholder 1"/>
          <p:cNvSpPr>
            <a:spLocks noGrp="1"/>
          </p:cNvSpPr>
          <p:nvPr>
            <p:ph type="sldNum" sz="quarter" idx="4294967295"/>
          </p:nvPr>
        </p:nvSpPr>
        <p:spPr>
          <a:xfrm>
            <a:off x="2959100" y="6356350"/>
            <a:ext cx="2133600" cy="365125"/>
          </a:xfrm>
          <a:prstGeom prst="rect">
            <a:avLst/>
          </a:prstGeom>
        </p:spPr>
        <p:txBody>
          <a:bodyPr/>
          <a:lstStyle/>
          <a:p>
            <a:pPr>
              <a:defRPr/>
            </a:pPr>
            <a:fld id="{B91DEBCA-CF05-4C19-8FCD-CA606FA10D33}" type="slidenum">
              <a:rPr lang="en-US"/>
              <a:pPr>
                <a:defRPr/>
              </a:pPr>
              <a:t>46</a:t>
            </a:fld>
            <a:endParaRPr lang="en-US" dirty="0"/>
          </a:p>
        </p:txBody>
      </p:sp>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National Electric Light Association</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76400"/>
            <a:ext cx="3581400" cy="4449763"/>
          </a:xfrm>
        </p:spPr>
        <p:txBody>
          <a:bodyPr>
            <a:normAutofit/>
          </a:bodyPr>
          <a:lstStyle/>
          <a:p>
            <a:r>
              <a:rPr lang="en-US" sz="2000" dirty="0" smtClean="0">
                <a:latin typeface="Arial" panose="020B0604020202020204" pitchFamily="34" charset="0"/>
                <a:cs typeface="Arial" panose="020B0604020202020204" pitchFamily="34" charset="0"/>
              </a:rPr>
              <a:t>Formed in 1885</a:t>
            </a:r>
          </a:p>
          <a:p>
            <a:r>
              <a:rPr lang="en-US" sz="2000" dirty="0" smtClean="0">
                <a:latin typeface="Arial" panose="020B0604020202020204" pitchFamily="34" charset="0"/>
                <a:cs typeface="Arial" panose="020B0604020202020204" pitchFamily="34" charset="0"/>
              </a:rPr>
              <a:t>J. Frank Morrison, </a:t>
            </a:r>
            <a:r>
              <a:rPr lang="en-US" sz="2000" u="sng" dirty="0" smtClean="0">
                <a:latin typeface="Arial" panose="020B0604020202020204" pitchFamily="34" charset="0"/>
                <a:cs typeface="Arial" panose="020B0604020202020204" pitchFamily="34" charset="0"/>
              </a:rPr>
              <a:t>Brush Company of Baltimore  </a:t>
            </a:r>
            <a:r>
              <a:rPr lang="en-US" sz="2000" dirty="0" smtClean="0">
                <a:latin typeface="Arial" panose="020B0604020202020204" pitchFamily="34" charset="0"/>
                <a:cs typeface="Arial" panose="020B0604020202020204" pitchFamily="34" charset="0"/>
              </a:rPr>
              <a:t>Baltimore, MD  1</a:t>
            </a:r>
            <a:r>
              <a:rPr lang="en-US" sz="2000" baseline="30000" dirty="0" smtClean="0">
                <a:latin typeface="Arial" panose="020B0604020202020204" pitchFamily="34" charset="0"/>
                <a:cs typeface="Arial" panose="020B0604020202020204" pitchFamily="34" charset="0"/>
              </a:rPr>
              <a:t>st</a:t>
            </a:r>
            <a:r>
              <a:rPr lang="en-US" sz="2000" dirty="0" smtClean="0">
                <a:latin typeface="Arial" panose="020B0604020202020204" pitchFamily="34" charset="0"/>
                <a:cs typeface="Arial" panose="020B0604020202020204" pitchFamily="34" charset="0"/>
              </a:rPr>
              <a:t> President </a:t>
            </a:r>
          </a:p>
          <a:p>
            <a:r>
              <a:rPr lang="en-US" sz="2000" dirty="0" smtClean="0">
                <a:latin typeface="Arial" panose="020B0604020202020204" pitchFamily="34" charset="0"/>
                <a:cs typeface="Arial" panose="020B0604020202020204" pitchFamily="34" charset="0"/>
              </a:rPr>
              <a:t>Held at the Grand Pacific Hotel </a:t>
            </a:r>
          </a:p>
          <a:p>
            <a:r>
              <a:rPr lang="en-US" sz="2000" dirty="0" smtClean="0">
                <a:latin typeface="Arial" panose="020B0604020202020204" pitchFamily="34" charset="0"/>
                <a:cs typeface="Arial" panose="020B0604020202020204" pitchFamily="34" charset="0"/>
              </a:rPr>
              <a:t>Vendor Dominated</a:t>
            </a:r>
          </a:p>
          <a:p>
            <a:r>
              <a:rPr lang="en-US" sz="2000" dirty="0" smtClean="0">
                <a:latin typeface="Arial" panose="020B0604020202020204" pitchFamily="34" charset="0"/>
                <a:cs typeface="Arial" panose="020B0604020202020204" pitchFamily="34" charset="0"/>
              </a:rPr>
              <a:t>One Operating Committee</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Tree>
    <p:extLst>
      <p:ext uri="{BB962C8B-B14F-4D97-AF65-F5344CB8AC3E}">
        <p14:creationId xmlns:p14="http://schemas.microsoft.com/office/powerpoint/2010/main" val="28302532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Association of Edison </a:t>
            </a:r>
            <a:br>
              <a:rPr lang="en-US" sz="3200" b="1" dirty="0" smtClean="0">
                <a:solidFill>
                  <a:schemeClr val="bg1"/>
                </a:solidFill>
                <a:latin typeface="Arial" panose="020B0604020202020204" pitchFamily="34" charset="0"/>
                <a:cs typeface="Arial" panose="020B0604020202020204" pitchFamily="34" charset="0"/>
              </a:rPr>
            </a:br>
            <a:r>
              <a:rPr lang="en-US" sz="3200" b="1" dirty="0" smtClean="0">
                <a:solidFill>
                  <a:schemeClr val="bg1"/>
                </a:solidFill>
                <a:latin typeface="Arial" panose="020B0604020202020204" pitchFamily="34" charset="0"/>
                <a:cs typeface="Arial" panose="020B0604020202020204" pitchFamily="34" charset="0"/>
              </a:rPr>
              <a:t>Illuminating Companies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4724400" cy="4114800"/>
          </a:xfrm>
        </p:spPr>
        <p:txBody>
          <a:bodyPr>
            <a:normAutofit/>
          </a:bodyPr>
          <a:lstStyle/>
          <a:p>
            <a:r>
              <a:rPr lang="en-US" sz="2200" dirty="0" smtClean="0">
                <a:latin typeface="Arial" panose="020B0604020202020204" pitchFamily="34" charset="0"/>
                <a:cs typeface="Arial" panose="020B0604020202020204" pitchFamily="34" charset="0"/>
              </a:rPr>
              <a:t>AEIC was formed in 1885</a:t>
            </a:r>
          </a:p>
          <a:p>
            <a:r>
              <a:rPr lang="en-US" sz="2200" dirty="0" smtClean="0">
                <a:latin typeface="Arial" panose="020B0604020202020204" pitchFamily="34" charset="0"/>
                <a:cs typeface="Arial" panose="020B0604020202020204" pitchFamily="34" charset="0"/>
              </a:rPr>
              <a:t>James S. Humbird of Cumberland, MD, First President</a:t>
            </a:r>
          </a:p>
          <a:p>
            <a:r>
              <a:rPr lang="en-US" sz="2200" dirty="0" smtClean="0">
                <a:latin typeface="Arial" panose="020B0604020202020204" pitchFamily="34" charset="0"/>
                <a:cs typeface="Arial" panose="020B0604020202020204" pitchFamily="34" charset="0"/>
              </a:rPr>
              <a:t>Held in Harrisburg, PA at Harrisburg Edison Electric Light Co.</a:t>
            </a:r>
          </a:p>
          <a:p>
            <a:r>
              <a:rPr lang="en-US" sz="2200" dirty="0" smtClean="0">
                <a:latin typeface="Arial" panose="020B0604020202020204" pitchFamily="34" charset="0"/>
                <a:cs typeface="Arial" panose="020B0604020202020204" pitchFamily="34" charset="0"/>
              </a:rPr>
              <a:t>Only Edison Franchisees and Guests Were Invited to First Meeting </a:t>
            </a:r>
          </a:p>
          <a:p>
            <a:endParaRPr lang="en-US" dirty="0" smtClean="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NELA vs. AEIC</a:t>
            </a:r>
            <a:endParaRPr lang="en-US" sz="3200" b="1"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dirty="0" smtClean="0">
                <a:latin typeface="Arial" panose="020B0604020202020204" pitchFamily="34" charset="0"/>
                <a:cs typeface="Arial" panose="020B0604020202020204" pitchFamily="34" charset="0"/>
              </a:rPr>
              <a:t>Large Flashy Industry Meetings</a:t>
            </a:r>
          </a:p>
          <a:p>
            <a:r>
              <a:rPr lang="en-US" sz="2000" dirty="0" smtClean="0">
                <a:latin typeface="Arial" panose="020B0604020202020204" pitchFamily="34" charset="0"/>
                <a:cs typeface="Arial" panose="020B0604020202020204" pitchFamily="34" charset="0"/>
              </a:rPr>
              <a:t>Objective was to promote Lighting Manufacturers, Apparatus Integration, and Systems Construction</a:t>
            </a:r>
          </a:p>
          <a:p>
            <a:r>
              <a:rPr lang="en-US" sz="2000" dirty="0" smtClean="0">
                <a:latin typeface="Arial" panose="020B0604020202020204" pitchFamily="34" charset="0"/>
                <a:cs typeface="Arial" panose="020B0604020202020204" pitchFamily="34" charset="0"/>
              </a:rPr>
              <a:t>Focused On Arc-Lighting Systems Promotion</a:t>
            </a:r>
          </a:p>
          <a:p>
            <a:r>
              <a:rPr lang="en-US" sz="2000" dirty="0" smtClean="0">
                <a:latin typeface="Arial" panose="020B0604020202020204" pitchFamily="34" charset="0"/>
                <a:cs typeface="Arial" panose="020B0604020202020204" pitchFamily="34" charset="0"/>
              </a:rPr>
              <a:t>Prioritized </a:t>
            </a:r>
            <a:r>
              <a:rPr lang="en-US" sz="2000" u="sng" dirty="0" smtClean="0">
                <a:latin typeface="Arial" panose="020B0604020202020204" pitchFamily="34" charset="0"/>
                <a:cs typeface="Arial" panose="020B0604020202020204" pitchFamily="34" charset="0"/>
              </a:rPr>
              <a:t>Expansion</a:t>
            </a:r>
            <a:r>
              <a:rPr lang="en-US" sz="2000" dirty="0" smtClean="0">
                <a:latin typeface="Arial" panose="020B0604020202020204" pitchFamily="34" charset="0"/>
                <a:cs typeface="Arial" panose="020B0604020202020204" pitchFamily="34" charset="0"/>
              </a:rPr>
              <a:t> of Electric Systems, Regardless of AC or DC</a:t>
            </a:r>
            <a:endParaRPr lang="en-US" sz="2000" dirty="0">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dirty="0" smtClean="0">
                <a:latin typeface="Arial" panose="020B0604020202020204" pitchFamily="34" charset="0"/>
                <a:cs typeface="Arial" panose="020B0604020202020204" pitchFamily="34" charset="0"/>
              </a:rPr>
              <a:t>Small, Focused Utility Group Meetings</a:t>
            </a:r>
          </a:p>
          <a:p>
            <a:r>
              <a:rPr lang="en-US" sz="2000" dirty="0" smtClean="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dirty="0" smtClean="0">
                <a:latin typeface="Arial" panose="020B0604020202020204" pitchFamily="34" charset="0"/>
                <a:cs typeface="Arial" panose="020B0604020202020204" pitchFamily="34" charset="0"/>
              </a:rPr>
              <a:t>Focused on Incandescent Lighting Promotion </a:t>
            </a:r>
          </a:p>
          <a:p>
            <a:r>
              <a:rPr lang="en-US" sz="2000" dirty="0" smtClean="0">
                <a:latin typeface="Arial" panose="020B0604020202020204" pitchFamily="34" charset="0"/>
                <a:cs typeface="Arial" panose="020B0604020202020204" pitchFamily="34" charset="0"/>
              </a:rPr>
              <a:t>Prioritized </a:t>
            </a:r>
            <a:r>
              <a:rPr lang="en-US" sz="2000" u="sng" dirty="0" smtClean="0">
                <a:latin typeface="Arial" panose="020B0604020202020204" pitchFamily="34" charset="0"/>
                <a:cs typeface="Arial" panose="020B0604020202020204" pitchFamily="34" charset="0"/>
              </a:rPr>
              <a:t>Standardization</a:t>
            </a:r>
            <a:r>
              <a:rPr lang="en-US" sz="2000" dirty="0" smtClean="0">
                <a:latin typeface="Arial" panose="020B0604020202020204" pitchFamily="34" charset="0"/>
                <a:cs typeface="Arial" panose="020B0604020202020204" pitchFamily="34" charset="0"/>
              </a:rPr>
              <a:t> of electrical Systems</a:t>
            </a:r>
            <a:endParaRPr lang="en-US" sz="2000" u="sng"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888" y="163206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81000" y="1565538"/>
            <a:ext cx="3962400" cy="5063862"/>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918" y="1575084"/>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193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Michael Faraday</a:t>
            </a:r>
          </a:p>
        </p:txBody>
      </p:sp>
      <p:sp>
        <p:nvSpPr>
          <p:cNvPr id="17412" name="Rectangle 4"/>
          <p:cNvSpPr>
            <a:spLocks noGrp="1" noChangeArrowheads="1"/>
          </p:cNvSpPr>
          <p:nvPr>
            <p:ph sz="half" idx="1"/>
          </p:nvPr>
        </p:nvSpPr>
        <p:spPr>
          <a:xfrm>
            <a:off x="3810000" y="190500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By 1831 British Physicist Michael Faraday discovers the principle of electromagnetism and goes on to discover electromagnetic induction and hydroelectricity among other things.</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By 1832 he builds the first electric motor, the first generator and the first transformer</a:t>
            </a:r>
          </a:p>
          <a:p>
            <a:pPr>
              <a:lnSpc>
                <a:spcPct val="90000"/>
              </a:lnSpc>
            </a:pPr>
            <a:endParaRPr lang="en-US" altLang="en-US" sz="1800" dirty="0" smtClean="0">
              <a:latin typeface="Arial" panose="020B0604020202020204" pitchFamily="34" charset="0"/>
              <a:cs typeface="Arial" panose="020B0604020202020204" pitchFamily="34" charset="0"/>
            </a:endParaRPr>
          </a:p>
        </p:txBody>
      </p:sp>
      <p:pic>
        <p:nvPicPr>
          <p:cNvPr id="9218" name="Picture 2" descr="File:Faradays Motor 0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958"/>
            <a:ext cx="3352800" cy="380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209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Meeting Attendance</a:t>
            </a:r>
            <a:endParaRPr lang="en-US" sz="3200" b="1" dirty="0">
              <a:solidFill>
                <a:schemeClr val="bg1"/>
              </a:solidFill>
              <a:latin typeface="Arial" panose="020B0604020202020204" pitchFamily="34" charset="0"/>
              <a:cs typeface="Arial" panose="020B0604020202020204" pitchFamily="34" charset="0"/>
            </a:endParaRP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391" y="1522648"/>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298" y="1487940"/>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dirty="0" smtClean="0"/>
              <a:t>Thomson-Houston</a:t>
            </a:r>
            <a:endParaRPr lang="en-US" dirty="0"/>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dirty="0" smtClean="0"/>
              <a:t>Lord Stanley</a:t>
            </a:r>
            <a:endParaRPr lang="en-US" dirty="0"/>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AEIC Meter Committee</a:t>
            </a:r>
            <a:endParaRPr lang="en-US" sz="3200" b="1"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600200"/>
            <a:ext cx="4876800" cy="4525963"/>
          </a:xfrm>
        </p:spPr>
        <p:txBody>
          <a:bodyPr>
            <a:noAutofit/>
          </a:bodyPr>
          <a:lstStyle/>
          <a:p>
            <a:r>
              <a:rPr lang="en-US" sz="1800" dirty="0" smtClean="0">
                <a:latin typeface="Arial" panose="020B0604020202020204" pitchFamily="34" charset="0"/>
                <a:cs typeface="Arial" panose="020B0604020202020204" pitchFamily="34" charset="0"/>
              </a:rPr>
              <a:t>The Issue of metering was discussed as early as 1887 as part of the formal meeting.  </a:t>
            </a:r>
          </a:p>
          <a:p>
            <a:r>
              <a:rPr lang="en-US" sz="1800" dirty="0" smtClean="0">
                <a:latin typeface="Arial" panose="020B0604020202020204" pitchFamily="34" charset="0"/>
                <a:cs typeface="Arial" panose="020B0604020202020204" pitchFamily="34" charset="0"/>
              </a:rPr>
              <a:t>The AEIC Committee on Meters was first discussed in 1896</a:t>
            </a:r>
          </a:p>
          <a:p>
            <a:r>
              <a:rPr lang="en-US" sz="1800" dirty="0">
                <a:latin typeface="Arial" panose="020B0604020202020204" pitchFamily="34" charset="0"/>
                <a:cs typeface="Arial" panose="020B0604020202020204" pitchFamily="34" charset="0"/>
              </a:rPr>
              <a:t>T</a:t>
            </a:r>
            <a:r>
              <a:rPr lang="en-US" sz="1800" dirty="0" smtClean="0">
                <a:latin typeface="Arial" panose="020B0604020202020204" pitchFamily="34" charset="0"/>
                <a:cs typeface="Arial" panose="020B0604020202020204" pitchFamily="34" charset="0"/>
              </a:rPr>
              <a:t>he committee was established in 1898, with Alex Dow, Edison Illuminating company of Detroit, presiding as chair.</a:t>
            </a:r>
          </a:p>
          <a:p>
            <a:r>
              <a:rPr lang="en-US" sz="1800" dirty="0" smtClean="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endParaRPr lang="en-US"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Tree>
    <p:extLst>
      <p:ext uri="{BB962C8B-B14F-4D97-AF65-F5344CB8AC3E}">
        <p14:creationId xmlns:p14="http://schemas.microsoft.com/office/powerpoint/2010/main" val="7547228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Early AEIC Meter Committee Activity</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4572000" cy="4525963"/>
          </a:xfrm>
        </p:spPr>
        <p:txBody>
          <a:bodyPr>
            <a:normAutofit/>
          </a:bodyPr>
          <a:lstStyle/>
          <a:p>
            <a:r>
              <a:rPr lang="en-US" sz="2000" dirty="0" smtClean="0">
                <a:latin typeface="Arial" panose="020B0604020202020204" pitchFamily="34" charset="0"/>
                <a:cs typeface="Arial" panose="020B0604020202020204" pitchFamily="34" charset="0"/>
              </a:rPr>
              <a:t>The Wright vs. Barstow Debate</a:t>
            </a:r>
          </a:p>
          <a:p>
            <a:pPr lvl="1"/>
            <a:r>
              <a:rPr lang="en-US" sz="1600" dirty="0" smtClean="0">
                <a:latin typeface="Arial" panose="020B0604020202020204" pitchFamily="34" charset="0"/>
                <a:cs typeface="Arial" panose="020B0604020202020204" pitchFamily="34" charset="0"/>
              </a:rPr>
              <a:t>Barstow – TOU</a:t>
            </a:r>
          </a:p>
          <a:p>
            <a:pPr lvl="1"/>
            <a:r>
              <a:rPr lang="en-US" sz="1600" dirty="0" smtClean="0">
                <a:latin typeface="Arial" panose="020B0604020202020204" pitchFamily="34" charset="0"/>
                <a:cs typeface="Arial" panose="020B0604020202020204" pitchFamily="34" charset="0"/>
              </a:rPr>
              <a:t>Wright – Demand</a:t>
            </a:r>
          </a:p>
          <a:p>
            <a:pPr lvl="1"/>
            <a:endParaRPr lang="en-US" sz="16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Emerging Technologies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Research and Development </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Pre-Paid Metering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Battery Storage Implications</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Tree>
    <p:extLst>
      <p:ext uri="{BB962C8B-B14F-4D97-AF65-F5344CB8AC3E}">
        <p14:creationId xmlns:p14="http://schemas.microsoft.com/office/powerpoint/2010/main" val="18097696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The Rise of the NELA Meter Committee </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4953000" cy="4525963"/>
          </a:xfrm>
        </p:spPr>
        <p:txBody>
          <a:bodyPr>
            <a:normAutofit/>
          </a:bodyPr>
          <a:lstStyle/>
          <a:p>
            <a:r>
              <a:rPr lang="en-US" sz="2000" dirty="0" smtClean="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Samuel Insull had great </a:t>
            </a:r>
            <a:r>
              <a:rPr lang="en-US" sz="2000" dirty="0">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nfluence on both the formation of the Committee and the topics </a:t>
            </a:r>
            <a:r>
              <a:rPr lang="en-US" sz="2000" dirty="0">
                <a:latin typeface="Arial" panose="020B0604020202020204" pitchFamily="34" charset="0"/>
                <a:cs typeface="Arial" panose="020B0604020202020204" pitchFamily="34" charset="0"/>
              </a:rPr>
              <a:t>c</a:t>
            </a:r>
            <a:r>
              <a:rPr lang="en-US" sz="2000" dirty="0" smtClean="0">
                <a:latin typeface="Arial" panose="020B0604020202020204" pitchFamily="34" charset="0"/>
                <a:cs typeface="Arial" panose="020B0604020202020204" pitchFamily="34" charset="0"/>
              </a:rPr>
              <a:t>overed </a:t>
            </a:r>
          </a:p>
          <a:p>
            <a:endParaRPr lang="en-US" dirty="0" smtClean="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Tree>
    <p:extLst>
      <p:ext uri="{BB962C8B-B14F-4D97-AF65-F5344CB8AC3E}">
        <p14:creationId xmlns:p14="http://schemas.microsoft.com/office/powerpoint/2010/main" val="19011528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Publishing The First Works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5105400" cy="4419599"/>
          </a:xfrm>
        </p:spPr>
        <p:txBody>
          <a:bodyPr>
            <a:normAutofit/>
          </a:bodyPr>
          <a:lstStyle/>
          <a:p>
            <a:r>
              <a:rPr lang="en-US" sz="2000" dirty="0" smtClean="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Beginning in 1902, AEIC began work on collecting requirements from </a:t>
            </a:r>
            <a:r>
              <a:rPr lang="en-US" sz="2000" dirty="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ember companies for meter standardization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By 1908, the AEIC Committee began work on the Code for Electricity Meters</a:t>
            </a:r>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Tree>
    <p:extLst>
      <p:ext uri="{BB962C8B-B14F-4D97-AF65-F5344CB8AC3E}">
        <p14:creationId xmlns:p14="http://schemas.microsoft.com/office/powerpoint/2010/main" val="6514315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The Coming Together</a:t>
            </a:r>
            <a:endParaRPr lang="en-US" sz="3200" b="1" dirty="0">
              <a:solidFill>
                <a:schemeClr val="bg1"/>
              </a:solidFill>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p:txBody>
          <a:bodyPr>
            <a:normAutofit/>
          </a:bodyPr>
          <a:lstStyle/>
          <a:p>
            <a:r>
              <a:rPr lang="en-US" sz="2000" dirty="0" smtClean="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dirty="0" smtClean="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dirty="0" smtClean="0">
                <a:latin typeface="Arial" panose="020B0604020202020204" pitchFamily="34" charset="0"/>
                <a:cs typeface="Arial" panose="020B0604020202020204" pitchFamily="34" charset="0"/>
              </a:rPr>
              <a:t>It was deemed in 1910 that all future work on the Code for Electricity Meters shall be collaborative between NELA and AEIC</a:t>
            </a:r>
            <a:endParaRPr lang="en-US" sz="2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Tree>
    <p:extLst>
      <p:ext uri="{BB962C8B-B14F-4D97-AF65-F5344CB8AC3E}">
        <p14:creationId xmlns:p14="http://schemas.microsoft.com/office/powerpoint/2010/main" val="37643512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The “Handbook”</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4343400" cy="4525963"/>
          </a:xfrm>
        </p:spPr>
        <p:txBody>
          <a:bodyPr>
            <a:normAutofit fontScale="92500"/>
          </a:bodyPr>
          <a:lstStyle/>
          <a:p>
            <a:r>
              <a:rPr lang="en-US" sz="2000" dirty="0" smtClean="0">
                <a:latin typeface="Arial" panose="020B0604020202020204" pitchFamily="34" charset="0"/>
                <a:cs typeface="Arial" panose="020B0604020202020204" pitchFamily="34" charset="0"/>
              </a:rPr>
              <a:t>Based on the work of the AEIC Code, NELA Members began work on the first “Electric Meterman’s Handbook”</a:t>
            </a:r>
          </a:p>
          <a:p>
            <a:r>
              <a:rPr lang="en-US" sz="2000" dirty="0" smtClean="0">
                <a:latin typeface="Arial" panose="020B0604020202020204" pitchFamily="34" charset="0"/>
                <a:cs typeface="Arial" panose="020B0604020202020204" pitchFamily="34" charset="0"/>
              </a:rPr>
              <a:t>Presented at the Historic Hotel Washington in Seattle, WA</a:t>
            </a:r>
          </a:p>
          <a:p>
            <a:r>
              <a:rPr lang="en-US" sz="2000" dirty="0" smtClean="0">
                <a:latin typeface="Arial" panose="020B0604020202020204" pitchFamily="34" charset="0"/>
                <a:cs typeface="Arial" panose="020B0604020202020204" pitchFamily="34" charset="0"/>
              </a:rPr>
              <a:t>The NELA/AEIC Joint Presentation also Featured Vendors: Thomson (General Electric), Westinghouse, Fort Wayne, Sangamo, Duncan Columbia, The Eastern Specialty Company (TESCO), Cutler-Hammer, Biddle, Leeds &amp; Northrup and The States Company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Tree>
    <p:extLst>
      <p:ext uri="{BB962C8B-B14F-4D97-AF65-F5344CB8AC3E}">
        <p14:creationId xmlns:p14="http://schemas.microsoft.com/office/powerpoint/2010/main" val="10373191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After the Tesla patents expired in December 1910, Sangamo immediately introduced a new induction-type meter known as the Type H. As with the previous Gutmann meters, the disk rotated clockwise (to the left) unlike its competitors' which all rotated to the right</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endParaRPr lang="en-US" sz="1800" dirty="0" smtClean="0">
              <a:latin typeface="Arial" panose="020B0604020202020204" pitchFamily="34" charset="0"/>
              <a:cs typeface="Arial" panose="020B0604020202020204" pitchFamily="34" charset="0"/>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dirty="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polyphase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Westinghouse introduces the first socket-type meter, the OB "</a:t>
            </a:r>
            <a:r>
              <a:rPr lang="en-US" sz="1800" dirty="0" smtClean="0">
                <a:latin typeface="Arial" panose="020B0604020202020204" pitchFamily="34" charset="0"/>
                <a:cs typeface="Arial" panose="020B0604020202020204" pitchFamily="34" charset="0"/>
              </a:rPr>
              <a:t>detachable“ – Manufactured in Newark, NJ and released in 1928.</a:t>
            </a:r>
          </a:p>
        </p:txBody>
      </p:sp>
    </p:spTree>
    <p:extLst>
      <p:ext uri="{BB962C8B-B14F-4D97-AF65-F5344CB8AC3E}">
        <p14:creationId xmlns:p14="http://schemas.microsoft.com/office/powerpoint/2010/main" val="20046521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changeout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204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0815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smtClean="0">
                <a:solidFill>
                  <a:schemeClr val="bg1"/>
                </a:solidFill>
                <a:latin typeface="Arial" panose="020B0604020202020204" pitchFamily="34" charset="0"/>
                <a:cs typeface="Arial" panose="020B0604020202020204" pitchFamily="34" charset="0"/>
              </a:rPr>
              <a:t>Electric Arc Lamp Invented 1802</a:t>
            </a:r>
          </a:p>
        </p:txBody>
      </p:sp>
      <p:sp>
        <p:nvSpPr>
          <p:cNvPr id="17412" name="Rectangle 4"/>
          <p:cNvSpPr>
            <a:spLocks noGrp="1" noChangeArrowheads="1"/>
          </p:cNvSpPr>
          <p:nvPr>
            <p:ph sz="half" idx="1"/>
          </p:nvPr>
        </p:nvSpPr>
        <p:spPr>
          <a:xfrm>
            <a:off x="3886200" y="197485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Arc lamps were not practical because there was no constant and reliable supply of electricity</a:t>
            </a:r>
          </a:p>
          <a:p>
            <a:pPr>
              <a:lnSpc>
                <a:spcPct val="90000"/>
              </a:lnSpc>
            </a:pPr>
            <a:r>
              <a:rPr lang="en-US" altLang="en-US" sz="1800" dirty="0" err="1" smtClean="0">
                <a:latin typeface="Arial" panose="020B0604020202020204" pitchFamily="34" charset="0"/>
                <a:cs typeface="Arial" panose="020B0604020202020204" pitchFamily="34" charset="0"/>
              </a:rPr>
              <a:t>Dynamos’s</a:t>
            </a:r>
            <a:r>
              <a:rPr lang="en-US" altLang="en-US" sz="1800" dirty="0" smtClean="0">
                <a:latin typeface="Arial" panose="020B0604020202020204" pitchFamily="34" charset="0"/>
                <a:cs typeface="Arial" panose="020B0604020202020204" pitchFamily="34" charset="0"/>
              </a:rPr>
              <a:t> to supply electricity were developed in the 1830’s, improved in the 1850’s and in commercial use in Europe in the 1870’s.  </a:t>
            </a:r>
          </a:p>
          <a:p>
            <a:pPr>
              <a:lnSpc>
                <a:spcPct val="90000"/>
              </a:lnSpc>
            </a:pPr>
            <a:r>
              <a:rPr lang="en-US" altLang="en-US" sz="1800" dirty="0" smtClean="0">
                <a:latin typeface="Arial" panose="020B0604020202020204" pitchFamily="34" charset="0"/>
                <a:cs typeface="Arial" panose="020B0604020202020204" pitchFamily="34" charset="0"/>
              </a:rPr>
              <a:t>Practical dynamos powering arc lamps were demonstrated by Charles F. Brush in 1870’s</a:t>
            </a:r>
          </a:p>
          <a:p>
            <a:pPr>
              <a:lnSpc>
                <a:spcPct val="90000"/>
              </a:lnSpc>
            </a:pPr>
            <a:r>
              <a:rPr lang="en-US" altLang="en-US" sz="1800" dirty="0" smtClean="0">
                <a:latin typeface="Arial" panose="020B0604020202020204" pitchFamily="34" charset="0"/>
                <a:cs typeface="Arial" panose="020B0604020202020204" pitchFamily="34" charset="0"/>
              </a:rPr>
              <a:t>Brush established Brush Electric Company in 1880 to provide arc lighting.  Brush was lighting Broadway two years before Edison started the Pearl Street Generating Station in New York City</a:t>
            </a:r>
          </a:p>
        </p:txBody>
      </p:sp>
    </p:spTree>
    <p:extLst>
      <p:ext uri="{BB962C8B-B14F-4D97-AF65-F5344CB8AC3E}">
        <p14:creationId xmlns:p14="http://schemas.microsoft.com/office/powerpoint/2010/main" val="33489520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1930’s cont.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smtClean="0">
                <a:latin typeface="Arial" panose="020B0604020202020204" pitchFamily="34" charset="0"/>
                <a:cs typeface="Arial" panose="020B0604020202020204" pitchFamily="34" charset="0"/>
              </a:rPr>
              <a:t>1934 - Sangamo </a:t>
            </a:r>
            <a:r>
              <a:rPr lang="en-US" sz="1800" dirty="0">
                <a:latin typeface="Arial" panose="020B0604020202020204" pitchFamily="34" charset="0"/>
                <a:cs typeface="Arial" panose="020B0604020202020204" pitchFamily="34" charset="0"/>
              </a:rPr>
              <a:t>introduces the last mechanical prepayment meter, the Type HFP. By this time, prepayment metering was falling out of favor due to fraud and decreasing costs of electricity</a:t>
            </a:r>
            <a:r>
              <a:rPr lang="en-US" sz="1800" dirty="0" smtClean="0">
                <a:latin typeface="Arial" panose="020B0604020202020204" pitchFamily="34" charset="0"/>
                <a:cs typeface="Arial" panose="020B0604020202020204" pitchFamily="34" charset="0"/>
              </a:rPr>
              <a:t>.</a:t>
            </a:r>
          </a:p>
          <a:p>
            <a:pPr>
              <a:lnSpc>
                <a:spcPct val="80000"/>
              </a:lnSpc>
            </a:pPr>
            <a:r>
              <a:rPr lang="en-US" sz="1800" dirty="0">
                <a:latin typeface="Arial" panose="020B0604020202020204" pitchFamily="34" charset="0"/>
                <a:cs typeface="Arial" panose="020B0604020202020204" pitchFamily="34" charset="0"/>
              </a:rPr>
              <a:t>The late 1930s saw another round of improvements to meter design. Polyphase meters were redesigned to incorporate a laminated disk, which allowed the stators in the meter to be placed side by side without interacting with each other. Polyphase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1397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1940 - </a:t>
            </a:r>
            <a:r>
              <a:rPr lang="en-US" sz="2000" dirty="0">
                <a:latin typeface="Arial" panose="020B0604020202020204" pitchFamily="34" charset="0"/>
                <a:cs typeface="Arial" panose="020B0604020202020204" pitchFamily="34" charset="0"/>
              </a:rPr>
              <a:t>GE begins development on a new type of bearing using the magnetic suspension principle (as attempted in the Stanley meters) but work on this was put on hold when the US entered WWII</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1948 - GE </a:t>
            </a:r>
            <a:r>
              <a:rPr lang="en-US" sz="2000" dirty="0">
                <a:latin typeface="Arial" panose="020B0604020202020204" pitchFamily="34" charset="0"/>
                <a:cs typeface="Arial" panose="020B0604020202020204" pitchFamily="34" charset="0"/>
              </a:rPr>
              <a:t>opened a new meter plant in Somersworth, NH. Also, the magnetic bearing GE had been working on was finally introduced on the I-50 </a:t>
            </a:r>
            <a:r>
              <a:rPr lang="en-US" sz="2000" dirty="0" smtClean="0">
                <a:latin typeface="Arial" panose="020B0604020202020204" pitchFamily="34" charset="0"/>
                <a:cs typeface="Arial" panose="020B0604020202020204" pitchFamily="34" charset="0"/>
              </a:rPr>
              <a:t>single phase </a:t>
            </a:r>
            <a:r>
              <a:rPr lang="en-US" sz="2000" dirty="0">
                <a:latin typeface="Arial" panose="020B0604020202020204" pitchFamily="34" charset="0"/>
                <a:cs typeface="Arial" panose="020B0604020202020204" pitchFamily="34" charset="0"/>
              </a:rPr>
              <a:t>meter (which was billed "The first all-new meter in 50 years").</a:t>
            </a:r>
            <a:endParaRPr lang="en-US" sz="2000" dirty="0" smtClean="0">
              <a:latin typeface="Arial" panose="020B0604020202020204" pitchFamily="34" charset="0"/>
              <a:cs typeface="Arial" panose="020B0604020202020204" pitchFamily="34"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1952 - Duncan </a:t>
            </a:r>
            <a:r>
              <a:rPr lang="en-US" sz="2000" dirty="0">
                <a:latin typeface="Arial" panose="020B0604020202020204" pitchFamily="34" charset="0"/>
                <a:cs typeface="Arial" panose="020B0604020202020204" pitchFamily="34" charset="0"/>
              </a:rPr>
              <a:t>relocates its meter plant to a larger location </a:t>
            </a:r>
            <a:r>
              <a:rPr lang="en-US" sz="2000" dirty="0" smtClean="0">
                <a:latin typeface="Arial" panose="020B0604020202020204" pitchFamily="34" charset="0"/>
                <a:cs typeface="Arial" panose="020B0604020202020204" pitchFamily="34" charset="0"/>
              </a:rPr>
              <a:t>just </a:t>
            </a:r>
            <a:r>
              <a:rPr lang="en-US" sz="2000" dirty="0">
                <a:latin typeface="Arial" panose="020B0604020202020204" pitchFamily="34" charset="0"/>
                <a:cs typeface="Arial" panose="020B0604020202020204" pitchFamily="34" charset="0"/>
              </a:rPr>
              <a:t>outside Lafayette, IN</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1954 - </a:t>
            </a:r>
            <a:r>
              <a:rPr lang="en-US" sz="2000" dirty="0">
                <a:latin typeface="Arial" panose="020B0604020202020204" pitchFamily="34" charset="0"/>
                <a:cs typeface="Arial" panose="020B0604020202020204" pitchFamily="34" charset="0"/>
              </a:rPr>
              <a:t>GE moves all remaining watthour meter production from the original Lynn, </a:t>
            </a:r>
            <a:r>
              <a:rPr lang="en-US" sz="2000" dirty="0" smtClean="0">
                <a:latin typeface="Arial" panose="020B0604020202020204" pitchFamily="34" charset="0"/>
                <a:cs typeface="Arial" panose="020B0604020202020204" pitchFamily="34" charset="0"/>
              </a:rPr>
              <a:t>MA, </a:t>
            </a:r>
            <a:r>
              <a:rPr lang="en-US" sz="2000" dirty="0">
                <a:latin typeface="Arial" panose="020B0604020202020204" pitchFamily="34" charset="0"/>
                <a:cs typeface="Arial" panose="020B0604020202020204" pitchFamily="34" charset="0"/>
              </a:rPr>
              <a:t>plant to Somersworth, NH</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1957 - </a:t>
            </a:r>
            <a:r>
              <a:rPr lang="en-US" sz="2000" dirty="0">
                <a:latin typeface="Arial" panose="020B0604020202020204" pitchFamily="34" charset="0"/>
                <a:cs typeface="Arial" panose="020B0604020202020204" pitchFamily="34" charset="0"/>
              </a:rPr>
              <a:t>Westinghouse moves meter production from Newark, </a:t>
            </a:r>
            <a:r>
              <a:rPr lang="en-US" sz="2000" dirty="0" smtClean="0">
                <a:latin typeface="Arial" panose="020B0604020202020204" pitchFamily="34" charset="0"/>
                <a:cs typeface="Arial" panose="020B0604020202020204" pitchFamily="34" charset="0"/>
              </a:rPr>
              <a:t>NJ, </a:t>
            </a:r>
            <a:r>
              <a:rPr lang="en-US" sz="2000" dirty="0">
                <a:latin typeface="Arial" panose="020B0604020202020204" pitchFamily="34" charset="0"/>
                <a:cs typeface="Arial" panose="020B0604020202020204" pitchFamily="34" charset="0"/>
              </a:rPr>
              <a:t>to a new plant in Raleigh, NC</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endParaRPr lang="en-US" sz="2000" dirty="0" smtClean="0">
              <a:latin typeface="Arial" panose="020B0604020202020204" pitchFamily="34" charset="0"/>
              <a:cs typeface="Arial" panose="020B0604020202020204" pitchFamily="34" charset="0"/>
            </a:endParaRPr>
          </a:p>
          <a:p>
            <a:pPr>
              <a:lnSpc>
                <a:spcPct val="80000"/>
              </a:lnSpc>
            </a:pPr>
            <a:endParaRPr lang="en-US" sz="2000" dirty="0" smtClean="0"/>
          </a:p>
        </p:txBody>
      </p:sp>
    </p:spTree>
    <p:extLst>
      <p:ext uri="{BB962C8B-B14F-4D97-AF65-F5344CB8AC3E}">
        <p14:creationId xmlns:p14="http://schemas.microsoft.com/office/powerpoint/2010/main" val="21632595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Duncan, Sangamo, and Westinghouse all introduce meters using magnetic bearings</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r>
              <a:rPr lang="en-US" sz="2000" dirty="0" smtClean="0">
                <a:latin typeface="Arial" panose="020B0604020202020204" pitchFamily="34" charset="0"/>
                <a:cs typeface="Arial" panose="020B0604020202020204" pitchFamily="34" charset="0"/>
              </a:rPr>
              <a:t>.</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80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1975 - Landis </a:t>
            </a:r>
            <a:r>
              <a:rPr lang="en-US" sz="2000" dirty="0">
                <a:latin typeface="Arial" panose="020B0604020202020204" pitchFamily="34" charset="0"/>
                <a:cs typeface="Arial" panose="020B0604020202020204" pitchFamily="34" charset="0"/>
              </a:rPr>
              <a:t>&amp; Gyr of Switzerland buys Duncan Electric Co. and continued operations in Lafayette, </a:t>
            </a: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unchanged, </a:t>
            </a:r>
            <a:r>
              <a:rPr lang="en-US" sz="2000" dirty="0" smtClean="0">
                <a:latin typeface="Arial" panose="020B0604020202020204" pitchFamily="34" charset="0"/>
                <a:cs typeface="Arial" panose="020B0604020202020204" pitchFamily="34" charset="0"/>
              </a:rPr>
              <a:t>relabeling </a:t>
            </a:r>
            <a:r>
              <a:rPr lang="en-US" sz="2000" dirty="0">
                <a:latin typeface="Arial" panose="020B0604020202020204" pitchFamily="34" charset="0"/>
                <a:cs typeface="Arial" panose="020B0604020202020204" pitchFamily="34" charset="0"/>
              </a:rPr>
              <a:t>the meters with the Landis &amp; Gyr name starting in 1984</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1975 - Schlumberger </a:t>
            </a:r>
            <a:r>
              <a:rPr lang="en-US" sz="2000" dirty="0">
                <a:latin typeface="Arial" panose="020B0604020202020204" pitchFamily="34" charset="0"/>
                <a:cs typeface="Arial" panose="020B0604020202020204" pitchFamily="34" charset="0"/>
              </a:rPr>
              <a:t>of France buys Sangamo Electric Co. and moved meter production from the original facility in Springfield, </a:t>
            </a:r>
            <a:r>
              <a:rPr lang="en-US" sz="2000" dirty="0" smtClean="0">
                <a:latin typeface="Arial" panose="020B0604020202020204" pitchFamily="34" charset="0"/>
                <a:cs typeface="Arial" panose="020B0604020202020204" pitchFamily="34" charset="0"/>
              </a:rPr>
              <a:t>IL, </a:t>
            </a:r>
            <a:r>
              <a:rPr lang="en-US" sz="2000" dirty="0">
                <a:latin typeface="Arial" panose="020B0604020202020204" pitchFamily="34" charset="0"/>
                <a:cs typeface="Arial" panose="020B0604020202020204" pitchFamily="34" charset="0"/>
              </a:rPr>
              <a:t>to another one of Sangamo's plants in West Union, SC</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r>
              <a:rPr lang="en-US" sz="20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443962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By the mid-1980s, the manufacturers were offering hybrid meters with electronic registers mounted on induction-type meters</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1990 - ABB </a:t>
            </a:r>
            <a:r>
              <a:rPr lang="en-US" sz="2000" dirty="0">
                <a:latin typeface="Arial" panose="020B0604020202020204" pitchFamily="34" charset="0"/>
                <a:cs typeface="Arial" panose="020B0604020202020204" pitchFamily="34" charset="0"/>
              </a:rPr>
              <a:t>of Switzerland buys Westinghouse's meter and load control division and continues production unchanged except for re-labeling all the product with the ABB logo. (In 1998, the load control business was sold to Cannon Technologies</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AMR is introduced and communication modules are introduced into meters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3285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2000 to Present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dirty="0" smtClean="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dirty="0" smtClean="0">
                <a:latin typeface="Arial" panose="020B0604020202020204" pitchFamily="34" charset="0"/>
                <a:cs typeface="Arial" panose="020B0604020202020204" pitchFamily="34" charset="0"/>
              </a:rPr>
              <a:t>L&amp;G becomes L+G</a:t>
            </a:r>
          </a:p>
          <a:p>
            <a:pPr>
              <a:lnSpc>
                <a:spcPct val="80000"/>
              </a:lnSpc>
            </a:pPr>
            <a:r>
              <a:rPr lang="en-US" sz="2000" dirty="0" smtClean="0">
                <a:latin typeface="Arial" panose="020B0604020202020204" pitchFamily="34" charset="0"/>
                <a:cs typeface="Arial" panose="020B0604020202020204" pitchFamily="34" charset="0"/>
              </a:rPr>
              <a:t>Schlumberger becomes Itron</a:t>
            </a:r>
          </a:p>
          <a:p>
            <a:pPr>
              <a:lnSpc>
                <a:spcPct val="80000"/>
              </a:lnSpc>
            </a:pPr>
            <a:r>
              <a:rPr lang="en-US" sz="2000" dirty="0" smtClean="0">
                <a:latin typeface="Arial" panose="020B0604020202020204" pitchFamily="34" charset="0"/>
                <a:cs typeface="Arial" panose="020B0604020202020204" pitchFamily="34" charset="0"/>
              </a:rPr>
              <a:t>Sensus enters the market</a:t>
            </a:r>
          </a:p>
          <a:p>
            <a:pPr>
              <a:lnSpc>
                <a:spcPct val="80000"/>
              </a:lnSpc>
            </a:pPr>
            <a:r>
              <a:rPr lang="en-US" sz="2000" dirty="0" smtClean="0">
                <a:latin typeface="Arial" panose="020B0604020202020204" pitchFamily="34" charset="0"/>
                <a:cs typeface="Arial" panose="020B0604020202020204" pitchFamily="34" charset="0"/>
              </a:rPr>
              <a:t>ABB becomes Elster becomes Honeywell</a:t>
            </a:r>
          </a:p>
          <a:p>
            <a:pPr>
              <a:lnSpc>
                <a:spcPct val="80000"/>
              </a:lnSpc>
            </a:pPr>
            <a:r>
              <a:rPr lang="en-US" sz="2000" dirty="0" smtClean="0">
                <a:latin typeface="Arial" panose="020B0604020202020204" pitchFamily="34" charset="0"/>
                <a:cs typeface="Arial" panose="020B0604020202020204" pitchFamily="34" charset="0"/>
              </a:rPr>
              <a:t>GE becomes Aclara</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672" y="2747476"/>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599" y="4518547"/>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073" y="4484123"/>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973" y="5294035"/>
            <a:ext cx="236220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414" y="5011749"/>
            <a:ext cx="1463386" cy="1463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33400"/>
            <a:ext cx="8229600" cy="11430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3200" b="1" kern="0" dirty="0" smtClean="0">
                <a:solidFill>
                  <a:schemeClr val="bg1"/>
                </a:solidFill>
                <a:latin typeface="Arial" pitchFamily="34" charset="0"/>
              </a:rPr>
              <a:t>www.watthourmeters.com</a:t>
            </a:r>
            <a:endParaRPr lang="en-US" sz="3200" b="1" kern="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698170"/>
            <a:ext cx="4949372" cy="3712029"/>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915" y="1698171"/>
            <a:ext cx="3164114" cy="4218819"/>
          </a:xfrm>
          <a:prstGeom prst="rect">
            <a:avLst/>
          </a:prstGeom>
          <a:ln>
            <a:solidFill>
              <a:schemeClr val="tx1"/>
            </a:solidFill>
          </a:ln>
        </p:spPr>
      </p:pic>
    </p:spTree>
    <p:extLst>
      <p:ext uri="{BB962C8B-B14F-4D97-AF65-F5344CB8AC3E}">
        <p14:creationId xmlns:p14="http://schemas.microsoft.com/office/powerpoint/2010/main" val="25630074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ctrTitle" idx="4294967295"/>
          </p:nvPr>
        </p:nvSpPr>
        <p:spPr bwMode="auto">
          <a:xfrm>
            <a:off x="609600" y="304800"/>
            <a:ext cx="7772400" cy="1089025"/>
          </a:xfrm>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Questions?</a:t>
            </a:r>
            <a:endParaRPr lang="en-US" altLang="en-US" sz="1800" dirty="0" smtClean="0">
              <a:latin typeface="Arial" panose="020B0604020202020204" pitchFamily="34" charset="0"/>
              <a:cs typeface="Arial" panose="020B0604020202020204" pitchFamily="34" charset="0"/>
            </a:endParaRPr>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6" name="Rectangle 5"/>
          <p:cNvSpPr txBox="1">
            <a:spLocks noChangeArrowheads="1"/>
          </p:cNvSpPr>
          <p:nvPr/>
        </p:nvSpPr>
        <p:spPr>
          <a:xfrm>
            <a:off x="1205877" y="3130618"/>
            <a:ext cx="6553200" cy="2590800"/>
          </a:xfrm>
          <a:prstGeom prst="rect">
            <a:avLst/>
          </a:prstGeom>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algn="ctr" eaLnBrk="1" hangingPunct="1">
              <a:buFontTx/>
              <a:buNone/>
            </a:pPr>
            <a:r>
              <a:rPr lang="en-US" altLang="en-US" sz="2400" b="1" kern="0" dirty="0" smtClean="0">
                <a:latin typeface="Arial" panose="020B0604020202020204" pitchFamily="34" charset="0"/>
                <a:cs typeface="Arial" panose="020B0604020202020204" pitchFamily="34" charset="0"/>
              </a:rPr>
              <a:t>Tom Lawton</a:t>
            </a:r>
          </a:p>
          <a:p>
            <a:pPr algn="ctr" eaLnBrk="1" hangingPunct="1">
              <a:buFontTx/>
              <a:buNone/>
            </a:pPr>
            <a:r>
              <a:rPr lang="en-US" altLang="en-US" sz="2000" kern="0" dirty="0" smtClean="0">
                <a:latin typeface="Arial" panose="020B0604020202020204" pitchFamily="34" charset="0"/>
                <a:cs typeface="Arial" panose="020B0604020202020204" pitchFamily="34" charset="0"/>
              </a:rPr>
              <a:t>TESCO – The Eastern Specialty Company </a:t>
            </a:r>
          </a:p>
          <a:p>
            <a:pPr algn="ctr" eaLnBrk="1" hangingPunct="1">
              <a:buFontTx/>
              <a:buNone/>
            </a:pPr>
            <a:r>
              <a:rPr lang="en-US" altLang="en-US" sz="2000" i="1" kern="0" dirty="0" smtClean="0">
                <a:latin typeface="Arial" panose="020B0604020202020204" pitchFamily="34" charset="0"/>
                <a:cs typeface="Arial" panose="020B0604020202020204" pitchFamily="34" charset="0"/>
              </a:rPr>
              <a:t>Bristol, PA</a:t>
            </a:r>
          </a:p>
          <a:p>
            <a:pPr algn="ctr" eaLnBrk="1" hangingPunct="1">
              <a:buFontTx/>
              <a:buNone/>
            </a:pPr>
            <a:r>
              <a:rPr lang="en-US" altLang="en-US" sz="2000" kern="0" dirty="0" smtClean="0">
                <a:latin typeface="Arial" panose="020B0604020202020204" pitchFamily="34" charset="0"/>
                <a:cs typeface="Arial" panose="020B0604020202020204" pitchFamily="34" charset="0"/>
              </a:rPr>
              <a:t>215-785-2338</a:t>
            </a:r>
          </a:p>
          <a:p>
            <a:pPr algn="ctr" eaLnBrk="1" hangingPunct="1">
              <a:buFontTx/>
              <a:buNone/>
            </a:pPr>
            <a:r>
              <a:rPr lang="en-US" altLang="en-US" sz="2800" kern="0" dirty="0" smtClean="0">
                <a:latin typeface="Arial" panose="020B0604020202020204" pitchFamily="34" charset="0"/>
                <a:cs typeface="Arial" panose="020B0604020202020204" pitchFamily="34" charset="0"/>
              </a:rPr>
              <a:t/>
            </a:r>
            <a:br>
              <a:rPr lang="en-US" altLang="en-US" sz="2800" kern="0" dirty="0" smtClean="0">
                <a:latin typeface="Arial" panose="020B0604020202020204" pitchFamily="34" charset="0"/>
                <a:cs typeface="Arial" panose="020B0604020202020204" pitchFamily="34" charset="0"/>
              </a:rPr>
            </a:br>
            <a:r>
              <a:rPr lang="en-US" altLang="en-US" sz="2000" kern="0" dirty="0" smtClean="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kern="0" dirty="0" smtClean="0">
                <a:solidFill>
                  <a:srgbClr val="CC3300"/>
                </a:solidFill>
                <a:latin typeface="Arial" panose="020B0604020202020204" pitchFamily="34" charset="0"/>
                <a:cs typeface="Arial" panose="020B0604020202020204" pitchFamily="34" charset="0"/>
                <a:hlinkClick r:id="rId3"/>
              </a:rPr>
              <a:t>www.tescometering.com</a:t>
            </a:r>
            <a:endParaRPr lang="en-US" altLang="en-US" sz="2000" kern="0" dirty="0" smtClean="0">
              <a:solidFill>
                <a:srgbClr val="CC3300"/>
              </a:solidFill>
              <a:latin typeface="Arial" panose="020B0604020202020204" pitchFamily="34" charset="0"/>
              <a:cs typeface="Arial" panose="020B0604020202020204" pitchFamily="34" charset="0"/>
            </a:endParaRPr>
          </a:p>
          <a:p>
            <a:pPr algn="ctr" eaLnBrk="1" hangingPunct="1">
              <a:buFontTx/>
              <a:buNone/>
            </a:pPr>
            <a:endParaRPr lang="en-US" altLang="en-US" sz="2300" kern="0" dirty="0" smtClean="0">
              <a:solidFill>
                <a:srgbClr val="CC3300"/>
              </a:solidFill>
            </a:endParaRPr>
          </a:p>
        </p:txBody>
      </p:sp>
      <p:sp>
        <p:nvSpPr>
          <p:cNvPr id="2" name="TextBox 1"/>
          <p:cNvSpPr txBox="1"/>
          <p:nvPr/>
        </p:nvSpPr>
        <p:spPr>
          <a:xfrm>
            <a:off x="838200" y="1524000"/>
            <a:ext cx="7620000" cy="1200329"/>
          </a:xfrm>
          <a:prstGeom prst="rect">
            <a:avLst/>
          </a:prstGeom>
          <a:noFill/>
        </p:spPr>
        <p:txBody>
          <a:bodyPr wrap="square" rtlCol="0">
            <a:spAutoFit/>
          </a:bodyPr>
          <a:lstStyle/>
          <a:p>
            <a:r>
              <a:rPr lang="en-US" altLang="en-US" dirty="0">
                <a:cs typeface="Arial" panose="020B0604020202020204" pitchFamily="34" charset="0"/>
              </a:rPr>
              <a:t>Please feel free to call or e-mail any questions.</a:t>
            </a:r>
            <a:br>
              <a:rPr lang="en-US" altLang="en-US" dirty="0">
                <a:cs typeface="Arial" panose="020B0604020202020204" pitchFamily="34" charset="0"/>
              </a:rPr>
            </a:br>
            <a:r>
              <a:rPr lang="en-US" altLang="en-US" dirty="0">
                <a:cs typeface="Arial" panose="020B0604020202020204" pitchFamily="34" charset="0"/>
              </a:rPr>
              <a:t>Please also feel free to share any additional information you may have on the history of metering, pictures of old meters,</a:t>
            </a:r>
            <a:br>
              <a:rPr lang="en-US" altLang="en-US" dirty="0">
                <a:cs typeface="Arial" panose="020B0604020202020204" pitchFamily="34" charset="0"/>
              </a:rPr>
            </a:br>
            <a:r>
              <a:rPr lang="en-US" altLang="en-US" dirty="0">
                <a:cs typeface="Arial" panose="020B0604020202020204" pitchFamily="34" charset="0"/>
              </a:rPr>
              <a:t> or metering practices. </a:t>
            </a:r>
            <a:endParaRPr lang="en-US" dirty="0"/>
          </a:p>
        </p:txBody>
      </p:sp>
      <p:pic>
        <p:nvPicPr>
          <p:cNvPr id="8"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First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722437"/>
            <a:ext cx="7848600" cy="4525963"/>
          </a:xfrm>
        </p:spPr>
        <p:txBody>
          <a:bodyPr/>
          <a:lstStyle/>
          <a:p>
            <a:r>
              <a:rPr lang="en-US" sz="1800" dirty="0" smtClean="0">
                <a:latin typeface="Arial" panose="020B0604020202020204" pitchFamily="34" charset="0"/>
                <a:cs typeface="Arial" panose="020B0604020202020204" pitchFamily="34" charset="0"/>
              </a:rPr>
              <a:t>1872 - Samuel </a:t>
            </a:r>
            <a:r>
              <a:rPr lang="en-US" sz="1800" dirty="0">
                <a:latin typeface="Arial" panose="020B0604020202020204" pitchFamily="34" charset="0"/>
                <a:cs typeface="Arial" panose="020B0604020202020204" pitchFamily="34" charset="0"/>
              </a:rPr>
              <a:t>Gardiner takes out the first known patent on an electric meter. This was a DC lamp-hour meter that was a clock with an electromagnet that started and stopped the mechanism</a:t>
            </a:r>
            <a:r>
              <a:rPr lang="en-US" sz="1800" dirty="0" smtClean="0">
                <a:latin typeface="Arial" panose="020B0604020202020204" pitchFamily="34" charset="0"/>
                <a:cs typeface="Arial" panose="020B0604020202020204" pitchFamily="34" charset="0"/>
              </a:rPr>
              <a:t>.</a:t>
            </a:r>
            <a:br>
              <a:rPr lang="en-US" sz="18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1878 - J.B</a:t>
            </a:r>
            <a:r>
              <a:rPr lang="en-US" sz="1800" dirty="0">
                <a:latin typeface="Arial" panose="020B0604020202020204" pitchFamily="34" charset="0"/>
                <a:cs typeface="Arial" panose="020B0604020202020204" pitchFamily="34" charset="0"/>
              </a:rPr>
              <a:t>. Fuller takes out a patent on an AC lamp-hour meter that was a clock operated by an armature that vibrated between two coils.</a:t>
            </a:r>
          </a:p>
          <a:p>
            <a:endParaRPr lang="en-US" dirty="0">
              <a:latin typeface="Arial" panose="020B0604020202020204" pitchFamily="34" charset="0"/>
              <a:cs typeface="Arial" panose="020B0604020202020204" pitchFamily="34" charset="0"/>
            </a:endParaRPr>
          </a:p>
          <a:p>
            <a:endParaRPr lang="en-US" dirty="0"/>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dirty="0" smtClean="0"/>
              <a:t>Image from original patent for Samuel Gardiner’s electric meter.</a:t>
            </a:r>
            <a:endParaRPr lang="en-US" sz="1200" dirty="0"/>
          </a:p>
        </p:txBody>
      </p:sp>
    </p:spTree>
    <p:extLst>
      <p:ext uri="{BB962C8B-B14F-4D97-AF65-F5344CB8AC3E}">
        <p14:creationId xmlns:p14="http://schemas.microsoft.com/office/powerpoint/2010/main" val="4119325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029200" cy="4525963"/>
          </a:xfrm>
        </p:spPr>
        <p:txBody>
          <a:bodyPr/>
          <a:lstStyle/>
          <a:p>
            <a:r>
              <a:rPr lang="en-US" sz="1800" dirty="0" smtClean="0">
                <a:latin typeface="Arial" panose="020B0604020202020204" pitchFamily="34" charset="0"/>
                <a:cs typeface="Arial" panose="020B0604020202020204" pitchFamily="34" charset="0"/>
              </a:rPr>
              <a:t>This </a:t>
            </a:r>
            <a:r>
              <a:rPr lang="en-US" sz="1800" dirty="0">
                <a:latin typeface="Arial" panose="020B0604020202020204" pitchFamily="34" charset="0"/>
                <a:cs typeface="Arial" panose="020B0604020202020204" pitchFamily="34" charset="0"/>
              </a:rPr>
              <a:t>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a:t>
            </a:r>
            <a:r>
              <a:rPr lang="en-US" sz="1800" dirty="0">
                <a:latin typeface="Arial" panose="020B0604020202020204" pitchFamily="34" charset="0"/>
                <a:cs typeface="Arial" panose="020B0604020202020204" pitchFamily="34" charset="0"/>
              </a:rPr>
              <a:t>chemical </a:t>
            </a:r>
            <a:r>
              <a:rPr lang="en-US" sz="1800" dirty="0" smtClean="0">
                <a:latin typeface="Arial" panose="020B0604020202020204" pitchFamily="34" charset="0"/>
                <a:cs typeface="Arial" panose="020B0604020202020204" pitchFamily="34" charset="0"/>
              </a:rPr>
              <a:t>meter, </a:t>
            </a:r>
            <a:r>
              <a:rPr lang="en-US" sz="1800" dirty="0">
                <a:latin typeface="Arial" panose="020B0604020202020204" pitchFamily="34" charset="0"/>
                <a:cs typeface="Arial" panose="020B0604020202020204" pitchFamily="34" charset="0"/>
              </a:rPr>
              <a:t>Shallenberger's ampere-hour </a:t>
            </a:r>
            <a:r>
              <a:rPr lang="en-US" sz="1800" dirty="0" smtClean="0">
                <a:latin typeface="Arial" panose="020B0604020202020204" pitchFamily="34" charset="0"/>
                <a:cs typeface="Arial" panose="020B0604020202020204" pitchFamily="34" charset="0"/>
              </a:rPr>
              <a:t>meter </a:t>
            </a:r>
            <a:r>
              <a:rPr lang="en-US" sz="1800" dirty="0">
                <a:latin typeface="Arial" panose="020B0604020202020204" pitchFamily="34" charset="0"/>
                <a:cs typeface="Arial" panose="020B0604020202020204" pitchFamily="34" charset="0"/>
              </a:rPr>
              <a:t>and the </a:t>
            </a:r>
            <a:r>
              <a:rPr lang="en-US" sz="1800" dirty="0" smtClean="0">
                <a:latin typeface="Arial" panose="020B0604020202020204" pitchFamily="34" charset="0"/>
                <a:cs typeface="Arial" panose="020B0604020202020204" pitchFamily="34" charset="0"/>
              </a:rPr>
              <a:t>Thomson Recording </a:t>
            </a:r>
            <a:r>
              <a:rPr lang="en-US" sz="1800" dirty="0">
                <a:latin typeface="Arial" panose="020B0604020202020204" pitchFamily="34" charset="0"/>
                <a:cs typeface="Arial" panose="020B0604020202020204" pitchFamily="34" charset="0"/>
              </a:rPr>
              <a:t>Wattmeter.</a:t>
            </a:r>
          </a:p>
        </p:txBody>
      </p:sp>
      <p:sp>
        <p:nvSpPr>
          <p:cNvPr id="4" name="Title 1"/>
          <p:cNvSpPr>
            <a:spLocks noGrp="1"/>
          </p:cNvSpPr>
          <p:nvPr>
            <p:ph type="title"/>
          </p:nvPr>
        </p:nvSpPr>
        <p:spPr>
          <a:xfrm>
            <a:off x="457200" y="609600"/>
            <a:ext cx="8229600" cy="609600"/>
          </a:xfrm>
        </p:spPr>
        <p:txBody>
          <a:bodyPr/>
          <a:lstStyle/>
          <a:p>
            <a:r>
              <a:rPr lang="en-US" altLang="en-US" sz="2800" b="1" dirty="0" smtClean="0">
                <a:solidFill>
                  <a:schemeClr val="bg1"/>
                </a:solidFill>
                <a:latin typeface="Arial" pitchFamily="34" charset="0"/>
              </a:rPr>
              <a:t>Samuel Gardiner’s Lamp-Hour Meter (1872)</a:t>
            </a:r>
            <a:endParaRPr lang="en-US" sz="2800" b="1" dirty="0"/>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06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6096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2800" b="1" kern="0" dirty="0" smtClean="0">
                <a:solidFill>
                  <a:schemeClr val="bg1"/>
                </a:solidFill>
                <a:latin typeface="Arial" pitchFamily="34" charset="0"/>
              </a:rPr>
              <a:t>J.B. Fuller’s Lamp-Hour Meter (1878)</a:t>
            </a:r>
            <a:endParaRPr lang="en-US" sz="2800" b="1" kern="0" dirty="0"/>
          </a:p>
        </p:txBody>
      </p:sp>
      <p:sp>
        <p:nvSpPr>
          <p:cNvPr id="3" name="Rectangle 2"/>
          <p:cNvSpPr/>
          <p:nvPr/>
        </p:nvSpPr>
        <p:spPr>
          <a:xfrm>
            <a:off x="457200" y="1676400"/>
            <a:ext cx="8229600" cy="2031325"/>
          </a:xfrm>
          <a:prstGeom prst="rect">
            <a:avLst/>
          </a:prstGeom>
        </p:spPr>
        <p:txBody>
          <a:bodyPr wrap="square">
            <a:spAutoFit/>
          </a:bodyPr>
          <a:lstStyle/>
          <a:p>
            <a:pPr algn="l"/>
            <a:r>
              <a:rPr lang="en-US" dirty="0">
                <a:cs typeface="Arial" panose="020B0604020202020204" pitchFamily="34" charset="0"/>
              </a:rPr>
              <a:t>This meter was the first known AC meter to be patented, and like the Gardiner DC lamp-hour meter that preceded it, </a:t>
            </a:r>
            <a:r>
              <a:rPr lang="en-US" dirty="0" smtClean="0">
                <a:cs typeface="Arial" panose="020B0604020202020204" pitchFamily="34" charset="0"/>
              </a:rPr>
              <a:t>this meter only </a:t>
            </a:r>
            <a:r>
              <a:rPr lang="en-US" dirty="0">
                <a:cs typeface="Arial" panose="020B0604020202020204" pitchFamily="34" charset="0"/>
              </a:rPr>
              <a:t>measured the time energy </a:t>
            </a:r>
            <a:r>
              <a:rPr lang="en-US" dirty="0" smtClean="0">
                <a:cs typeface="Arial" panose="020B0604020202020204" pitchFamily="34" charset="0"/>
              </a:rPr>
              <a:t>that was </a:t>
            </a:r>
            <a:r>
              <a:rPr lang="en-US" dirty="0">
                <a:cs typeface="Arial" panose="020B0604020202020204" pitchFamily="34" charset="0"/>
              </a:rPr>
              <a:t>supplied to the load. The meter was simply a clock operated by the alternating fields of the two coils. Lamp-hour meters were soon abandoned as </a:t>
            </a:r>
            <a:r>
              <a:rPr lang="en-US" dirty="0" smtClean="0">
                <a:cs typeface="Arial" panose="020B0604020202020204" pitchFamily="34" charset="0"/>
              </a:rPr>
              <a:t>soon as the lines could be sub-divided and customers </a:t>
            </a:r>
            <a:r>
              <a:rPr lang="en-US" dirty="0">
                <a:cs typeface="Arial" panose="020B0604020202020204" pitchFamily="34" charset="0"/>
              </a:rPr>
              <a:t>started adding other electrical </a:t>
            </a:r>
            <a:r>
              <a:rPr lang="en-US" dirty="0" smtClean="0">
                <a:cs typeface="Arial" panose="020B0604020202020204" pitchFamily="34" charset="0"/>
              </a:rPr>
              <a:t>appliances and </a:t>
            </a:r>
            <a:r>
              <a:rPr lang="en-US" dirty="0">
                <a:cs typeface="Arial" panose="020B0604020202020204" pitchFamily="34" charset="0"/>
              </a:rPr>
              <a:t>the need arose for meters </a:t>
            </a:r>
            <a:r>
              <a:rPr lang="en-US" dirty="0" smtClean="0">
                <a:cs typeface="Arial" panose="020B0604020202020204" pitchFamily="34" charset="0"/>
              </a:rPr>
              <a:t>that </a:t>
            </a:r>
            <a:r>
              <a:rPr lang="en-US" dirty="0">
                <a:cs typeface="Arial" panose="020B0604020202020204" pitchFamily="34" charset="0"/>
              </a:rPr>
              <a:t>measured energy, </a:t>
            </a:r>
            <a:r>
              <a:rPr lang="en-US" dirty="0" smtClean="0">
                <a:cs typeface="Arial" panose="020B0604020202020204" pitchFamily="34" charset="0"/>
              </a:rPr>
              <a:t>like Shallenberger’s ampere-hour meter.</a:t>
            </a:r>
            <a:endParaRPr lang="en-US" dirty="0">
              <a:cs typeface="Arial" panose="020B0604020202020204" pitchFamily="34" charset="0"/>
            </a:endParaRPr>
          </a:p>
        </p:txBody>
      </p:sp>
      <p:pic>
        <p:nvPicPr>
          <p:cNvPr id="3074" name="Picture 2" descr="J.B. Fuller'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4435" y="3770904"/>
            <a:ext cx="4154021" cy="1560427"/>
          </a:xfrm>
          <a:prstGeom prst="rect">
            <a:avLst/>
          </a:prstGeom>
          <a:noFill/>
        </p:spPr>
        <p:txBody>
          <a:bodyPr wrap="square" rtlCol="0">
            <a:spAutoFit/>
          </a:bodyPr>
          <a:lstStyle/>
          <a:p>
            <a:pPr algn="l"/>
            <a:r>
              <a:rPr lang="en-US" dirty="0" smtClean="0">
                <a:cs typeface="Arial" panose="020B0604020202020204" pitchFamily="34" charset="0"/>
              </a:rPr>
              <a:t>One </a:t>
            </a:r>
            <a:r>
              <a:rPr lang="en-US" dirty="0">
                <a:cs typeface="Arial" panose="020B0604020202020204" pitchFamily="34" charset="0"/>
              </a:rPr>
              <a:t>of Jim B. Fuller's assistants was James J. Wood, who would soon become one of the key people at the  </a:t>
            </a:r>
            <a:r>
              <a:rPr lang="en-US" dirty="0" smtClean="0">
                <a:cs typeface="Arial" panose="020B0604020202020204" pitchFamily="34" charset="0"/>
              </a:rPr>
              <a:t>           Ft</a:t>
            </a:r>
            <a:r>
              <a:rPr lang="en-US" dirty="0">
                <a:cs typeface="Arial" panose="020B0604020202020204" pitchFamily="34" charset="0"/>
              </a:rPr>
              <a:t>. Wayne Electric Co.</a:t>
            </a:r>
          </a:p>
          <a:p>
            <a:endParaRPr lang="en-US" dirty="0"/>
          </a:p>
        </p:txBody>
      </p:sp>
    </p:spTree>
    <p:extLst>
      <p:ext uri="{BB962C8B-B14F-4D97-AF65-F5344CB8AC3E}">
        <p14:creationId xmlns:p14="http://schemas.microsoft.com/office/powerpoint/2010/main" val="1895314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3421</TotalTime>
  <Words>6109</Words>
  <Application>Microsoft Office PowerPoint</Application>
  <PresentationFormat>On-screen Show (4:3)</PresentationFormat>
  <Paragraphs>424</Paragraphs>
  <Slides>68</Slides>
  <Notes>52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5" baseType="lpstr">
      <vt:lpstr>Arial</vt:lpstr>
      <vt:lpstr>Times New Roman</vt:lpstr>
      <vt:lpstr>AvantGarde</vt:lpstr>
      <vt:lpstr>Bookman Old Style</vt:lpstr>
      <vt:lpstr>Monotype Sorts</vt:lpstr>
      <vt:lpstr>Default Design</vt:lpstr>
      <vt:lpstr>Equation</vt:lpstr>
      <vt:lpstr>PowerPoint Presentation</vt:lpstr>
      <vt:lpstr>Abstract</vt:lpstr>
      <vt:lpstr>Franklin’s Electric “Battery” circa 1760</vt:lpstr>
      <vt:lpstr>Voltaic Piles and Electric Motors</vt:lpstr>
      <vt:lpstr>Michael Faraday</vt:lpstr>
      <vt:lpstr>Electric Arc Lamp Invented 1802</vt:lpstr>
      <vt:lpstr>First Meters</vt:lpstr>
      <vt:lpstr>Samuel Gardiner’s Lamp-Hour Meter (1872)</vt:lpstr>
      <vt:lpstr>PowerPoint Presentation</vt:lpstr>
      <vt:lpstr>Flat Rate Billing</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1888: A Young Serb Named Никола Тесла (Nicola Tesla) Meets George Westinghouse</vt:lpstr>
      <vt:lpstr>The Battle of the Currents</vt:lpstr>
      <vt:lpstr>1893: Westinghouse Awarded the Contract for Powerhouse at Niagara Falls</vt:lpstr>
      <vt:lpstr>Types of Early Electric Meters</vt:lpstr>
      <vt:lpstr>Fort Wayne is Bought Out</vt:lpstr>
      <vt:lpstr>PowerPoint Presentation</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Andrea Koch</cp:lastModifiedBy>
  <cp:revision>142</cp:revision>
  <cp:lastPrinted>2004-05-03T19:12:21Z</cp:lastPrinted>
  <dcterms:created xsi:type="dcterms:W3CDTF">2004-03-09T01:40:14Z</dcterms:created>
  <dcterms:modified xsi:type="dcterms:W3CDTF">2019-06-20T22:09:42Z</dcterms:modified>
</cp:coreProperties>
</file>