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7"/>
  </p:notesMasterIdLst>
  <p:sldIdLst>
    <p:sldId id="256" r:id="rId2"/>
    <p:sldId id="467" r:id="rId3"/>
    <p:sldId id="468" r:id="rId4"/>
    <p:sldId id="469" r:id="rId5"/>
    <p:sldId id="470" r:id="rId6"/>
    <p:sldId id="471" r:id="rId7"/>
    <p:sldId id="472" r:id="rId8"/>
    <p:sldId id="473" r:id="rId9"/>
    <p:sldId id="476" r:id="rId10"/>
    <p:sldId id="475" r:id="rId11"/>
    <p:sldId id="474" r:id="rId12"/>
    <p:sldId id="477" r:id="rId13"/>
    <p:sldId id="450" r:id="rId14"/>
    <p:sldId id="271" r:id="rId15"/>
    <p:sldId id="272"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2F549D"/>
    <a:srgbClr val="CC0000"/>
    <a:srgbClr val="333333"/>
    <a:srgbClr val="292929"/>
    <a:srgbClr val="CC33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1507" name="Rectangle 3">
            <a:extLst>
              <a:ext uri="{FF2B5EF4-FFF2-40B4-BE49-F238E27FC236}"/>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1511" name="Rectangle 7">
            <a:extLst>
              <a:ext uri="{FF2B5EF4-FFF2-40B4-BE49-F238E27FC236}"/>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3C0B28EC-1160-4175-A379-B65AB621A079}" type="slidenum">
              <a:rPr lang="en-US" altLang="en-US"/>
              <a:pPr>
                <a:defRPr/>
              </a:pPr>
              <a:t>‹#›</a:t>
            </a:fld>
            <a:endParaRPr lang="en-US" altLang="en-US" dirty="0"/>
          </a:p>
        </p:txBody>
      </p:sp>
    </p:spTree>
    <p:extLst>
      <p:ext uri="{BB962C8B-B14F-4D97-AF65-F5344CB8AC3E}">
        <p14:creationId xmlns:p14="http://schemas.microsoft.com/office/powerpoint/2010/main" val="643194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15736ED-DCDC-4CAB-B0AA-6AEADDC844E5}" type="slidenum">
              <a:rPr lang="en-US" altLang="en-US" smtClean="0"/>
              <a:pPr>
                <a:spcBef>
                  <a:spcPct val="0"/>
                </a:spcBef>
              </a:pPr>
              <a:t>1</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xfrm>
            <a:off x="3937000" y="8774113"/>
            <a:ext cx="3011488"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6" tIns="46237" rIns="92476" bIns="46237"/>
          <a:lstStyle>
            <a:lvl1pPr>
              <a:defRPr>
                <a:solidFill>
                  <a:schemeClr val="tx1"/>
                </a:solidFill>
                <a:latin typeface="Arial" charset="0"/>
                <a:cs typeface="Arial" charset="0"/>
              </a:defRPr>
            </a:lvl1pPr>
            <a:lvl2pPr marL="736600" indent="-280988">
              <a:defRPr>
                <a:solidFill>
                  <a:schemeClr val="tx1"/>
                </a:solidFill>
                <a:latin typeface="Arial" charset="0"/>
                <a:cs typeface="Arial" charset="0"/>
              </a:defRPr>
            </a:lvl2pPr>
            <a:lvl3pPr marL="1133475" indent="-225425">
              <a:defRPr>
                <a:solidFill>
                  <a:schemeClr val="tx1"/>
                </a:solidFill>
                <a:latin typeface="Arial" charset="0"/>
                <a:cs typeface="Arial" charset="0"/>
              </a:defRPr>
            </a:lvl3pPr>
            <a:lvl4pPr marL="1587500" indent="-225425">
              <a:defRPr>
                <a:solidFill>
                  <a:schemeClr val="tx1"/>
                </a:solidFill>
                <a:latin typeface="Arial" charset="0"/>
                <a:cs typeface="Arial" charset="0"/>
              </a:defRPr>
            </a:lvl4pPr>
            <a:lvl5pPr marL="2041525" indent="-225425">
              <a:defRPr>
                <a:solidFill>
                  <a:schemeClr val="tx1"/>
                </a:solidFill>
                <a:latin typeface="Arial" charset="0"/>
                <a:cs typeface="Arial" charset="0"/>
              </a:defRPr>
            </a:lvl5pPr>
            <a:lvl6pPr marL="2498725" indent="-225425" eaLnBrk="0" fontAlgn="base" hangingPunct="0">
              <a:spcBef>
                <a:spcPct val="0"/>
              </a:spcBef>
              <a:spcAft>
                <a:spcPct val="0"/>
              </a:spcAft>
              <a:defRPr>
                <a:solidFill>
                  <a:schemeClr val="tx1"/>
                </a:solidFill>
                <a:latin typeface="Arial" charset="0"/>
                <a:cs typeface="Arial" charset="0"/>
              </a:defRPr>
            </a:lvl6pPr>
            <a:lvl7pPr marL="2955925" indent="-225425" eaLnBrk="0" fontAlgn="base" hangingPunct="0">
              <a:spcBef>
                <a:spcPct val="0"/>
              </a:spcBef>
              <a:spcAft>
                <a:spcPct val="0"/>
              </a:spcAft>
              <a:defRPr>
                <a:solidFill>
                  <a:schemeClr val="tx1"/>
                </a:solidFill>
                <a:latin typeface="Arial" charset="0"/>
                <a:cs typeface="Arial" charset="0"/>
              </a:defRPr>
            </a:lvl7pPr>
            <a:lvl8pPr marL="3413125" indent="-225425" eaLnBrk="0" fontAlgn="base" hangingPunct="0">
              <a:spcBef>
                <a:spcPct val="0"/>
              </a:spcBef>
              <a:spcAft>
                <a:spcPct val="0"/>
              </a:spcAft>
              <a:defRPr>
                <a:solidFill>
                  <a:schemeClr val="tx1"/>
                </a:solidFill>
                <a:latin typeface="Arial" charset="0"/>
                <a:cs typeface="Arial" charset="0"/>
              </a:defRPr>
            </a:lvl8pPr>
            <a:lvl9pPr marL="3870325" indent="-225425" eaLnBrk="0" fontAlgn="base" hangingPunct="0">
              <a:spcBef>
                <a:spcPct val="0"/>
              </a:spcBef>
              <a:spcAft>
                <a:spcPct val="0"/>
              </a:spcAft>
              <a:defRPr>
                <a:solidFill>
                  <a:schemeClr val="tx1"/>
                </a:solidFill>
                <a:latin typeface="Arial" charset="0"/>
                <a:cs typeface="Arial" charset="0"/>
              </a:defRPr>
            </a:lvl9pPr>
          </a:lstStyle>
          <a:p>
            <a:fld id="{08EB5A63-922D-4A25-992E-392C5C2C3C28}" type="slidenum">
              <a:rPr lang="en-US" altLang="en-US" sz="2400" smtClean="0"/>
              <a:pPr/>
              <a:t>13</a:t>
            </a:fld>
            <a:endParaRPr lang="en-US" altLang="en-US" sz="2400" smtClean="0"/>
          </a:p>
        </p:txBody>
      </p:sp>
      <p:sp>
        <p:nvSpPr>
          <p:cNvPr id="20483" name="Rectangle 2"/>
          <p:cNvSpPr>
            <a:spLocks noGrp="1" noRot="1" noChangeAspect="1" noChangeArrowheads="1" noTextEdit="1"/>
          </p:cNvSpPr>
          <p:nvPr>
            <p:ph type="sldImg"/>
          </p:nvPr>
        </p:nvSpPr>
        <p:spPr>
          <a:xfrm>
            <a:off x="1176338" y="692150"/>
            <a:ext cx="4598987" cy="3449638"/>
          </a:xfrm>
          <a:solidFill>
            <a:srgbClr val="FFFFFF"/>
          </a:solidFill>
          <a:ln/>
        </p:spPr>
      </p:sp>
      <p:sp>
        <p:nvSpPr>
          <p:cNvPr id="20484" name="Rectangle 3"/>
          <p:cNvSpPr>
            <a:spLocks noGrp="1" noChangeArrowheads="1"/>
          </p:cNvSpPr>
          <p:nvPr>
            <p:ph type="body" idx="1"/>
          </p:nvPr>
        </p:nvSpPr>
        <p:spPr>
          <a:xfrm>
            <a:off x="927100" y="4371975"/>
            <a:ext cx="5095875" cy="4144963"/>
          </a:xfrm>
          <a:solidFill>
            <a:srgbClr val="FFFFFF"/>
          </a:solidFill>
          <a:ln w="12700">
            <a:solidFill>
              <a:srgbClr val="000000"/>
            </a:solidFill>
          </a:ln>
        </p:spPr>
        <p:txBody>
          <a:bodyPr lIns="90746" tIns="45373" rIns="90746" bIns="45373"/>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C66DC07-B551-4086-89ED-966F89B43FF7}" type="slidenum">
              <a:rPr lang="en-US" altLang="en-US" smtClean="0"/>
              <a:pPr>
                <a:spcBef>
                  <a:spcPct val="0"/>
                </a:spcBef>
              </a:pPr>
              <a:t>14</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0EC2B4F-553D-4DA7-9D6E-5FFCEC34092B}" type="slidenum">
              <a:rPr lang="en-US" altLang="en-US" smtClean="0"/>
              <a:pPr>
                <a:spcBef>
                  <a:spcPct val="0"/>
                </a:spcBef>
              </a:pPr>
              <a:t>15</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a:extLst>
              <a:ext uri="{FF2B5EF4-FFF2-40B4-BE49-F238E27FC236}"/>
            </a:extLst>
          </p:cNvPr>
          <p:cNvSpPr>
            <a:spLocks noGrp="1"/>
          </p:cNvSpPr>
          <p:nvPr>
            <p:ph type="sldNum" sz="quarter" idx="10"/>
          </p:nvPr>
        </p:nvSpPr>
        <p:spPr/>
        <p:txBody>
          <a:bodyPr/>
          <a:lstStyle>
            <a:lvl1pPr>
              <a:defRPr/>
            </a:lvl1pPr>
          </a:lstStyle>
          <a:p>
            <a:pPr>
              <a:defRPr/>
            </a:pPr>
            <a:fld id="{3EEF6E31-4B6E-4F4A-8FF0-7BDE6EBA9B61}" type="slidenum">
              <a:rPr lang="en-US" altLang="en-US"/>
              <a:pPr>
                <a:defRPr/>
              </a:pPr>
              <a:t>‹#›</a:t>
            </a:fld>
            <a:endParaRPr lang="en-US" altLang="en-US" dirty="0"/>
          </a:p>
        </p:txBody>
      </p:sp>
    </p:spTree>
    <p:extLst>
      <p:ext uri="{BB962C8B-B14F-4D97-AF65-F5344CB8AC3E}">
        <p14:creationId xmlns:p14="http://schemas.microsoft.com/office/powerpoint/2010/main" val="10079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extLst>
          </p:cNvPr>
          <p:cNvSpPr>
            <a:spLocks noGrp="1"/>
          </p:cNvSpPr>
          <p:nvPr>
            <p:ph type="sldNum" sz="quarter" idx="10"/>
          </p:nvPr>
        </p:nvSpPr>
        <p:spPr/>
        <p:txBody>
          <a:bodyPr/>
          <a:lstStyle>
            <a:lvl1pPr>
              <a:defRPr/>
            </a:lvl1pPr>
          </a:lstStyle>
          <a:p>
            <a:pPr>
              <a:defRPr/>
            </a:pPr>
            <a:fld id="{F4DE56FA-6609-44B7-8E5C-4D99AA5D507C}" type="slidenum">
              <a:rPr lang="en-US" altLang="en-US"/>
              <a:pPr>
                <a:defRPr/>
              </a:pPr>
              <a:t>‹#›</a:t>
            </a:fld>
            <a:endParaRPr lang="en-US" altLang="en-US" dirty="0"/>
          </a:p>
        </p:txBody>
      </p:sp>
    </p:spTree>
    <p:extLst>
      <p:ext uri="{BB962C8B-B14F-4D97-AF65-F5344CB8AC3E}">
        <p14:creationId xmlns:p14="http://schemas.microsoft.com/office/powerpoint/2010/main" val="202687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extLst>
          </p:cNvPr>
          <p:cNvSpPr>
            <a:spLocks noGrp="1"/>
          </p:cNvSpPr>
          <p:nvPr>
            <p:ph type="sldNum" sz="quarter" idx="10"/>
          </p:nvPr>
        </p:nvSpPr>
        <p:spPr/>
        <p:txBody>
          <a:bodyPr/>
          <a:lstStyle>
            <a:lvl1pPr>
              <a:defRPr/>
            </a:lvl1pPr>
          </a:lstStyle>
          <a:p>
            <a:pPr>
              <a:defRPr/>
            </a:pPr>
            <a:fld id="{28108DA2-55CA-443D-9CB2-4B887A49CA38}" type="slidenum">
              <a:rPr lang="en-US" altLang="en-US"/>
              <a:pPr>
                <a:defRPr/>
              </a:pPr>
              <a:t>‹#›</a:t>
            </a:fld>
            <a:endParaRPr lang="en-US" altLang="en-US" dirty="0"/>
          </a:p>
        </p:txBody>
      </p:sp>
    </p:spTree>
    <p:extLst>
      <p:ext uri="{BB962C8B-B14F-4D97-AF65-F5344CB8AC3E}">
        <p14:creationId xmlns:p14="http://schemas.microsoft.com/office/powerpoint/2010/main" val="1241983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extLst>
          </p:cNvPr>
          <p:cNvSpPr>
            <a:spLocks noGrp="1"/>
          </p:cNvSpPr>
          <p:nvPr>
            <p:ph type="sldNum" sz="quarter" idx="10"/>
          </p:nvPr>
        </p:nvSpPr>
        <p:spPr/>
        <p:txBody>
          <a:bodyPr/>
          <a:lstStyle>
            <a:lvl1pPr>
              <a:defRPr/>
            </a:lvl1pPr>
          </a:lstStyle>
          <a:p>
            <a:pPr>
              <a:defRPr/>
            </a:pPr>
            <a:fld id="{CAFC3018-4E7D-4B0A-853C-25760E1A291F}" type="slidenum">
              <a:rPr lang="en-US" altLang="en-US"/>
              <a:pPr>
                <a:defRPr/>
              </a:pPr>
              <a:t>‹#›</a:t>
            </a:fld>
            <a:endParaRPr lang="en-US" altLang="en-US" dirty="0"/>
          </a:p>
        </p:txBody>
      </p:sp>
    </p:spTree>
    <p:extLst>
      <p:ext uri="{BB962C8B-B14F-4D97-AF65-F5344CB8AC3E}">
        <p14:creationId xmlns:p14="http://schemas.microsoft.com/office/powerpoint/2010/main" val="384447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extLst>
          </p:cNvPr>
          <p:cNvSpPr>
            <a:spLocks noGrp="1"/>
          </p:cNvSpPr>
          <p:nvPr>
            <p:ph type="sldNum" sz="quarter" idx="10"/>
          </p:nvPr>
        </p:nvSpPr>
        <p:spPr/>
        <p:txBody>
          <a:bodyPr/>
          <a:lstStyle>
            <a:lvl1pPr>
              <a:defRPr/>
            </a:lvl1pPr>
          </a:lstStyle>
          <a:p>
            <a:pPr>
              <a:defRPr/>
            </a:pPr>
            <a:fld id="{2AC9CFE9-E80C-4685-BB14-77F6497AD831}" type="slidenum">
              <a:rPr lang="en-US" altLang="en-US"/>
              <a:pPr>
                <a:defRPr/>
              </a:pPr>
              <a:t>‹#›</a:t>
            </a:fld>
            <a:endParaRPr lang="en-US" altLang="en-US" dirty="0"/>
          </a:p>
        </p:txBody>
      </p:sp>
    </p:spTree>
    <p:extLst>
      <p:ext uri="{BB962C8B-B14F-4D97-AF65-F5344CB8AC3E}">
        <p14:creationId xmlns:p14="http://schemas.microsoft.com/office/powerpoint/2010/main" val="412198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a:extLst>
              <a:ext uri="{FF2B5EF4-FFF2-40B4-BE49-F238E27FC236}"/>
            </a:extLst>
          </p:cNvPr>
          <p:cNvSpPr>
            <a:spLocks noGrp="1"/>
          </p:cNvSpPr>
          <p:nvPr>
            <p:ph type="sldNum" sz="quarter" idx="10"/>
          </p:nvPr>
        </p:nvSpPr>
        <p:spPr/>
        <p:txBody>
          <a:bodyPr/>
          <a:lstStyle>
            <a:lvl1pPr>
              <a:defRPr/>
            </a:lvl1pPr>
          </a:lstStyle>
          <a:p>
            <a:pPr>
              <a:defRPr/>
            </a:pPr>
            <a:fld id="{831A5BD2-2BCC-4951-BBC0-48E5B124A63B}" type="slidenum">
              <a:rPr lang="en-US" altLang="en-US"/>
              <a:pPr>
                <a:defRPr/>
              </a:pPr>
              <a:t>‹#›</a:t>
            </a:fld>
            <a:endParaRPr lang="en-US" altLang="en-US" dirty="0"/>
          </a:p>
        </p:txBody>
      </p:sp>
    </p:spTree>
    <p:extLst>
      <p:ext uri="{BB962C8B-B14F-4D97-AF65-F5344CB8AC3E}">
        <p14:creationId xmlns:p14="http://schemas.microsoft.com/office/powerpoint/2010/main" val="113311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extLst>
          </p:cNvPr>
          <p:cNvSpPr>
            <a:spLocks noGrp="1"/>
          </p:cNvSpPr>
          <p:nvPr>
            <p:ph type="sldNum" sz="quarter" idx="10"/>
          </p:nvPr>
        </p:nvSpPr>
        <p:spPr/>
        <p:txBody>
          <a:bodyPr/>
          <a:lstStyle>
            <a:lvl1pPr>
              <a:defRPr/>
            </a:lvl1pPr>
          </a:lstStyle>
          <a:p>
            <a:pPr>
              <a:defRPr/>
            </a:pPr>
            <a:fld id="{4AACED38-D76A-4185-927C-2CB20A8A5858}" type="slidenum">
              <a:rPr lang="en-US" altLang="en-US"/>
              <a:pPr>
                <a:defRPr/>
              </a:pPr>
              <a:t>‹#›</a:t>
            </a:fld>
            <a:endParaRPr lang="en-US" altLang="en-US" dirty="0"/>
          </a:p>
        </p:txBody>
      </p:sp>
    </p:spTree>
    <p:extLst>
      <p:ext uri="{BB962C8B-B14F-4D97-AF65-F5344CB8AC3E}">
        <p14:creationId xmlns:p14="http://schemas.microsoft.com/office/powerpoint/2010/main" val="395011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extLst>
          </p:cNvPr>
          <p:cNvSpPr>
            <a:spLocks noGrp="1"/>
          </p:cNvSpPr>
          <p:nvPr>
            <p:ph type="sldNum" sz="quarter" idx="10"/>
          </p:nvPr>
        </p:nvSpPr>
        <p:spPr/>
        <p:txBody>
          <a:bodyPr/>
          <a:lstStyle>
            <a:lvl1pPr>
              <a:defRPr/>
            </a:lvl1pPr>
          </a:lstStyle>
          <a:p>
            <a:pPr>
              <a:defRPr/>
            </a:pPr>
            <a:fld id="{1D165894-614B-426D-B945-9568F684B791}" type="slidenum">
              <a:rPr lang="en-US" altLang="en-US"/>
              <a:pPr>
                <a:defRPr/>
              </a:pPr>
              <a:t>‹#›</a:t>
            </a:fld>
            <a:endParaRPr lang="en-US" altLang="en-US" dirty="0"/>
          </a:p>
        </p:txBody>
      </p:sp>
    </p:spTree>
    <p:extLst>
      <p:ext uri="{BB962C8B-B14F-4D97-AF65-F5344CB8AC3E}">
        <p14:creationId xmlns:p14="http://schemas.microsoft.com/office/powerpoint/2010/main" val="189079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extLst>
          </p:cNvPr>
          <p:cNvSpPr>
            <a:spLocks noGrp="1"/>
          </p:cNvSpPr>
          <p:nvPr>
            <p:ph type="sldNum" sz="quarter" idx="10"/>
          </p:nvPr>
        </p:nvSpPr>
        <p:spPr/>
        <p:txBody>
          <a:bodyPr/>
          <a:lstStyle>
            <a:lvl1pPr>
              <a:defRPr/>
            </a:lvl1pPr>
          </a:lstStyle>
          <a:p>
            <a:pPr>
              <a:defRPr/>
            </a:pPr>
            <a:fld id="{4B924A8F-81F6-4838-92D6-6C97A0B3FC26}" type="slidenum">
              <a:rPr lang="en-US" altLang="en-US"/>
              <a:pPr>
                <a:defRPr/>
              </a:pPr>
              <a:t>‹#›</a:t>
            </a:fld>
            <a:endParaRPr lang="en-US" altLang="en-US" dirty="0"/>
          </a:p>
        </p:txBody>
      </p:sp>
    </p:spTree>
    <p:extLst>
      <p:ext uri="{BB962C8B-B14F-4D97-AF65-F5344CB8AC3E}">
        <p14:creationId xmlns:p14="http://schemas.microsoft.com/office/powerpoint/2010/main" val="195615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extLst>
          </p:cNvPr>
          <p:cNvSpPr>
            <a:spLocks noGrp="1"/>
          </p:cNvSpPr>
          <p:nvPr>
            <p:ph type="sldNum" sz="quarter" idx="10"/>
          </p:nvPr>
        </p:nvSpPr>
        <p:spPr/>
        <p:txBody>
          <a:bodyPr/>
          <a:lstStyle>
            <a:lvl1pPr>
              <a:defRPr/>
            </a:lvl1pPr>
          </a:lstStyle>
          <a:p>
            <a:pPr>
              <a:defRPr/>
            </a:pPr>
            <a:fld id="{C11E4BA4-A665-41D5-866E-272692779B56}" type="slidenum">
              <a:rPr lang="en-US" altLang="en-US"/>
              <a:pPr>
                <a:defRPr/>
              </a:pPr>
              <a:t>‹#›</a:t>
            </a:fld>
            <a:endParaRPr lang="en-US" altLang="en-US" dirty="0"/>
          </a:p>
        </p:txBody>
      </p:sp>
    </p:spTree>
    <p:extLst>
      <p:ext uri="{BB962C8B-B14F-4D97-AF65-F5344CB8AC3E}">
        <p14:creationId xmlns:p14="http://schemas.microsoft.com/office/powerpoint/2010/main" val="411050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a:extLst>
              <a:ext uri="{FF2B5EF4-FFF2-40B4-BE49-F238E27FC236}"/>
            </a:extLst>
          </p:cNvPr>
          <p:cNvSpPr>
            <a:spLocks noGrp="1"/>
          </p:cNvSpPr>
          <p:nvPr>
            <p:ph type="sldNum" sz="quarter" idx="10"/>
          </p:nvPr>
        </p:nvSpPr>
        <p:spPr/>
        <p:txBody>
          <a:bodyPr/>
          <a:lstStyle>
            <a:lvl1pPr>
              <a:defRPr/>
            </a:lvl1pPr>
          </a:lstStyle>
          <a:p>
            <a:pPr>
              <a:defRPr/>
            </a:pPr>
            <a:fld id="{46B45181-0DB5-4930-AA7F-7E35C84586AC}" type="slidenum">
              <a:rPr lang="en-US" altLang="en-US"/>
              <a:pPr>
                <a:defRPr/>
              </a:pPr>
              <a:t>‹#›</a:t>
            </a:fld>
            <a:endParaRPr lang="en-US" altLang="en-US" dirty="0"/>
          </a:p>
        </p:txBody>
      </p:sp>
    </p:spTree>
    <p:extLst>
      <p:ext uri="{BB962C8B-B14F-4D97-AF65-F5344CB8AC3E}">
        <p14:creationId xmlns:p14="http://schemas.microsoft.com/office/powerpoint/2010/main" val="170802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a:extLst>
              <a:ext uri="{FF2B5EF4-FFF2-40B4-BE49-F238E27FC236}"/>
            </a:extLst>
          </p:cNvPr>
          <p:cNvSpPr>
            <a:spLocks noGrp="1"/>
          </p:cNvSpPr>
          <p:nvPr>
            <p:ph type="sldNum" sz="quarter" idx="10"/>
          </p:nvPr>
        </p:nvSpPr>
        <p:spPr/>
        <p:txBody>
          <a:bodyPr/>
          <a:lstStyle>
            <a:lvl1pPr>
              <a:defRPr/>
            </a:lvl1pPr>
          </a:lstStyle>
          <a:p>
            <a:pPr>
              <a:defRPr/>
            </a:pPr>
            <a:fld id="{16D4D995-F94E-4DBA-880A-DDECDC27CF1D}" type="slidenum">
              <a:rPr lang="en-US" altLang="en-US"/>
              <a:pPr>
                <a:defRPr/>
              </a:pPr>
              <a:t>‹#›</a:t>
            </a:fld>
            <a:endParaRPr lang="en-US" altLang="en-US" dirty="0"/>
          </a:p>
        </p:txBody>
      </p:sp>
    </p:spTree>
    <p:extLst>
      <p:ext uri="{BB962C8B-B14F-4D97-AF65-F5344CB8AC3E}">
        <p14:creationId xmlns:p14="http://schemas.microsoft.com/office/powerpoint/2010/main" val="345189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15200" y="6027738"/>
            <a:ext cx="1219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a:extLst>
              <a:ext uri="{FF2B5EF4-FFF2-40B4-BE49-F238E27FC236}"/>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40081178-388F-410A-AE26-C0F7F0BFB92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2"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3" name="Text Box 4"/>
          <p:cNvSpPr txBox="1">
            <a:spLocks noChangeArrowheads="1"/>
          </p:cNvSpPr>
          <p:nvPr/>
        </p:nvSpPr>
        <p:spPr bwMode="auto">
          <a:xfrm>
            <a:off x="2438400" y="1838325"/>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3600" b="1">
                <a:solidFill>
                  <a:srgbClr val="2F549D"/>
                </a:solidFill>
              </a:rPr>
              <a:t>Fundamentals of AMI Testing </a:t>
            </a:r>
          </a:p>
        </p:txBody>
      </p:sp>
      <p:sp>
        <p:nvSpPr>
          <p:cNvPr id="2054" name="Text Box 10"/>
          <p:cNvSpPr txBox="1">
            <a:spLocks noChangeArrowheads="1"/>
          </p:cNvSpPr>
          <p:nvPr/>
        </p:nvSpPr>
        <p:spPr bwMode="auto">
          <a:xfrm>
            <a:off x="1371600" y="4646613"/>
            <a:ext cx="76200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chemeClr val="bg1"/>
                </a:solidFill>
              </a:rPr>
              <a:t>Prepared by Tom Lawton</a:t>
            </a:r>
          </a:p>
          <a:p>
            <a:pPr algn="r" eaLnBrk="1" hangingPunct="1">
              <a:spcBef>
                <a:spcPct val="0"/>
              </a:spcBef>
              <a:buFontTx/>
              <a:buNone/>
            </a:pPr>
            <a:endParaRPr lang="en-US" altLang="en-US" sz="2400">
              <a:solidFill>
                <a:schemeClr val="bg1"/>
              </a:solidFill>
            </a:endParaRPr>
          </a:p>
          <a:p>
            <a:pPr algn="r" eaLnBrk="1" hangingPunct="1">
              <a:buFontTx/>
              <a:buNone/>
            </a:pPr>
            <a:r>
              <a:rPr lang="en-US" altLang="en-US" sz="1600" i="1">
                <a:solidFill>
                  <a:schemeClr val="bg1"/>
                </a:solidFill>
              </a:rPr>
              <a:t>For North Carolina Meter School</a:t>
            </a:r>
          </a:p>
          <a:p>
            <a:pPr algn="r" eaLnBrk="1" hangingPunct="1">
              <a:buFontTx/>
              <a:buNone/>
            </a:pPr>
            <a:r>
              <a:rPr lang="en-US" altLang="en-US" sz="1600" i="1">
                <a:solidFill>
                  <a:schemeClr val="bg1"/>
                </a:solidFill>
              </a:rPr>
              <a:t>Advanced</a:t>
            </a:r>
          </a:p>
          <a:p>
            <a:pPr algn="r" eaLnBrk="1" hangingPunct="1">
              <a:buFontTx/>
              <a:buNone/>
            </a:pPr>
            <a:r>
              <a:rPr lang="en-US" altLang="en-US" sz="1600" i="1">
                <a:solidFill>
                  <a:schemeClr val="bg1"/>
                </a:solidFill>
              </a:rPr>
              <a:t>Tuesday, June 25, 2019 at 1:00 p.m.</a:t>
            </a:r>
          </a:p>
        </p:txBody>
      </p:sp>
      <p:pic>
        <p:nvPicPr>
          <p:cNvPr id="2055"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8175"/>
            <a:ext cx="21336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1"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7240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sp>
        <p:nvSpPr>
          <p:cNvPr id="112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E4B55BD-2403-4BEE-BE35-3914F8DE1BA3}" type="slidenum">
              <a:rPr lang="en-US" altLang="en-US" sz="1200" smtClean="0">
                <a:solidFill>
                  <a:srgbClr val="898989"/>
                </a:solidFill>
              </a:rPr>
              <a:pPr>
                <a:spcBef>
                  <a:spcPct val="0"/>
                </a:spcBef>
                <a:buFontTx/>
                <a:buNone/>
              </a:pPr>
              <a:t>10</a:t>
            </a:fld>
            <a:endParaRPr lang="en-US" altLang="en-US" sz="120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During AMI Deployment</a:t>
            </a:r>
          </a:p>
        </p:txBody>
      </p:sp>
      <p:sp>
        <p:nvSpPr>
          <p:cNvPr id="11269" name="Rectangle 5"/>
          <p:cNvSpPr>
            <a:spLocks noChangeArrowheads="1"/>
          </p:cNvSpPr>
          <p:nvPr/>
        </p:nvSpPr>
        <p:spPr bwMode="auto">
          <a:xfrm>
            <a:off x="457200" y="1524000"/>
            <a:ext cx="5943600" cy="38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har char="•"/>
              <a:defRPr sz="3200">
                <a:solidFill>
                  <a:schemeClr val="tx1"/>
                </a:solidFill>
                <a:latin typeface="Arial" charset="0"/>
              </a:defRPr>
            </a:lvl1pPr>
            <a:lvl2pPr marL="102870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b="1">
                <a:solidFill>
                  <a:srgbClr val="000000"/>
                </a:solidFill>
                <a:latin typeface="Calibri" pitchFamily="34" charset="0"/>
              </a:rPr>
              <a:t>Acceptance Testing:  </a:t>
            </a:r>
            <a:r>
              <a:rPr lang="en-US" altLang="en-US" sz="1600">
                <a:solidFill>
                  <a:srgbClr val="000000"/>
                </a:solidFill>
                <a:latin typeface="Calibri" pitchFamily="34" charset="0"/>
              </a:rPr>
              <a:t>Who is doing this, the utility or the third party deployment vendor?  How will test results be transferred if the latter.</a:t>
            </a:r>
          </a:p>
          <a:p>
            <a:pPr lvl="1" eaLnBrk="1" hangingPunct="1">
              <a:spcBef>
                <a:spcPct val="0"/>
              </a:spcBef>
              <a:buFont typeface="Arial" charset="0"/>
              <a:buChar char="•"/>
            </a:pPr>
            <a:r>
              <a:rPr lang="en-US" altLang="en-US" sz="1600" b="1">
                <a:solidFill>
                  <a:srgbClr val="000000"/>
                </a:solidFill>
                <a:latin typeface="Calibri" pitchFamily="34" charset="0"/>
              </a:rPr>
              <a:t>Functional Testing </a:t>
            </a:r>
          </a:p>
          <a:p>
            <a:pPr lvl="1" eaLnBrk="1" hangingPunct="1">
              <a:spcBef>
                <a:spcPct val="0"/>
              </a:spcBef>
              <a:buFont typeface="Arial" charset="0"/>
              <a:buChar char="•"/>
            </a:pPr>
            <a:r>
              <a:rPr lang="en-US" altLang="en-US" sz="1600" b="1">
                <a:solidFill>
                  <a:srgbClr val="000000"/>
                </a:solidFill>
                <a:latin typeface="Calibri" pitchFamily="34" charset="0"/>
              </a:rPr>
              <a:t>Accuracy testing</a:t>
            </a:r>
          </a:p>
          <a:p>
            <a:pPr eaLnBrk="1" hangingPunct="1">
              <a:spcBef>
                <a:spcPct val="0"/>
              </a:spcBef>
            </a:pPr>
            <a:r>
              <a:rPr lang="en-US" altLang="en-US" sz="1600" b="1">
                <a:solidFill>
                  <a:srgbClr val="000000"/>
                </a:solidFill>
                <a:latin typeface="Calibri" pitchFamily="34" charset="0"/>
              </a:rPr>
              <a:t>Field Audits:  </a:t>
            </a:r>
            <a:r>
              <a:rPr lang="en-US" altLang="en-US" sz="1600">
                <a:solidFill>
                  <a:srgbClr val="000000"/>
                </a:solidFill>
                <a:latin typeface="Calibri" pitchFamily="34" charset="0"/>
              </a:rPr>
              <a:t>Are they needed?  Who is responsible?</a:t>
            </a:r>
          </a:p>
          <a:p>
            <a:pPr eaLnBrk="1" hangingPunct="1">
              <a:spcBef>
                <a:spcPct val="0"/>
              </a:spcBef>
            </a:pPr>
            <a:r>
              <a:rPr lang="en-US" altLang="en-US" sz="1600" b="1">
                <a:solidFill>
                  <a:srgbClr val="000000"/>
                </a:solidFill>
                <a:latin typeface="Calibri" pitchFamily="34" charset="0"/>
              </a:rPr>
              <a:t>Continued Certification/First Article Testing:  </a:t>
            </a:r>
            <a:r>
              <a:rPr lang="en-US" altLang="en-US" sz="1600">
                <a:solidFill>
                  <a:srgbClr val="000000"/>
                </a:solidFill>
                <a:latin typeface="Calibri" pitchFamily="34" charset="0"/>
              </a:rPr>
              <a:t>Does this ever end?</a:t>
            </a:r>
          </a:p>
          <a:p>
            <a:pPr eaLnBrk="1" hangingPunct="1">
              <a:spcBef>
                <a:spcPct val="0"/>
              </a:spcBef>
            </a:pPr>
            <a:r>
              <a:rPr lang="en-US" altLang="en-US" sz="1600" b="1">
                <a:solidFill>
                  <a:srgbClr val="000000"/>
                </a:solidFill>
                <a:latin typeface="Calibri" pitchFamily="34" charset="0"/>
              </a:rPr>
              <a:t>System Testing:  </a:t>
            </a:r>
            <a:r>
              <a:rPr lang="en-US" altLang="en-US" sz="1600">
                <a:solidFill>
                  <a:srgbClr val="000000"/>
                </a:solidFill>
                <a:latin typeface="Calibri" pitchFamily="34" charset="0"/>
              </a:rPr>
              <a:t>Does this ever end?</a:t>
            </a:r>
          </a:p>
          <a:p>
            <a:pPr eaLnBrk="1" hangingPunct="1">
              <a:spcBef>
                <a:spcPct val="0"/>
              </a:spcBef>
            </a:pPr>
            <a:r>
              <a:rPr lang="en-US" altLang="en-US" sz="1600" b="1">
                <a:solidFill>
                  <a:srgbClr val="000000"/>
                </a:solidFill>
                <a:latin typeface="Calibri" pitchFamily="34" charset="0"/>
              </a:rPr>
              <a:t>What are we looking for/hoping for:  Nothing</a:t>
            </a:r>
          </a:p>
          <a:p>
            <a:pPr eaLnBrk="1" hangingPunct="1">
              <a:spcBef>
                <a:spcPct val="0"/>
              </a:spcBef>
            </a:pPr>
            <a:r>
              <a:rPr lang="en-US" altLang="en-US" sz="1600" b="1">
                <a:solidFill>
                  <a:srgbClr val="000000"/>
                </a:solidFill>
                <a:latin typeface="Calibri" pitchFamily="34" charset="0"/>
              </a:rPr>
              <a:t>Equipment Used in this phase: </a:t>
            </a:r>
            <a:r>
              <a:rPr lang="en-US" altLang="en-US" sz="1600">
                <a:solidFill>
                  <a:srgbClr val="000000"/>
                </a:solidFill>
                <a:latin typeface="Calibri" pitchFamily="34" charset="0"/>
              </a:rPr>
              <a:t>Functional Test boards (Meter Qualification Boards), Accuracy Test Boards, Meter Engineering/Demand Boards, Meter Farms</a:t>
            </a:r>
          </a:p>
          <a:p>
            <a:pPr eaLnBrk="1" hangingPunct="1">
              <a:spcBef>
                <a:spcPct val="0"/>
              </a:spcBef>
              <a:buFontTx/>
              <a:buNone/>
            </a:pPr>
            <a:endParaRPr lang="en-US" altLang="en-US" sz="1400" b="1">
              <a:solidFill>
                <a:srgbClr val="000000"/>
              </a:solidFill>
              <a:latin typeface="Calibri" pitchFamily="34" charset="0"/>
            </a:endParaRPr>
          </a:p>
        </p:txBody>
      </p:sp>
      <p:pic>
        <p:nvPicPr>
          <p:cNvPr id="7" name="Picture 3"/>
          <p:cNvPicPr>
            <a:picLocks noChangeAspect="1" noChangeArrowheads="1"/>
          </p:cNvPicPr>
          <p:nvPr/>
        </p:nvPicPr>
        <p:blipFill>
          <a:blip r:embed="rId2"/>
          <a:srcRect/>
          <a:stretch>
            <a:fillRect/>
          </a:stretch>
        </p:blipFill>
        <p:spPr bwMode="auto">
          <a:xfrm>
            <a:off x="6788150" y="1600200"/>
            <a:ext cx="1931988" cy="2808288"/>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srcRect/>
          <a:stretch>
            <a:fillRect/>
          </a:stretch>
        </p:blipFill>
        <p:spPr bwMode="auto">
          <a:xfrm>
            <a:off x="381000" y="4989513"/>
            <a:ext cx="5867400" cy="1298575"/>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3679825"/>
            <a:ext cx="153035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sp>
        <p:nvSpPr>
          <p:cNvPr id="1229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34668F2-EB4F-46B8-A933-F465E26F490F}" type="slidenum">
              <a:rPr lang="en-US" altLang="en-US" sz="1200" smtClean="0">
                <a:solidFill>
                  <a:srgbClr val="898989"/>
                </a:solidFill>
              </a:rPr>
              <a:pPr>
                <a:spcBef>
                  <a:spcPct val="0"/>
                </a:spcBef>
                <a:buFontTx/>
                <a:buNone/>
              </a:pPr>
              <a:t>11</a:t>
            </a:fld>
            <a:endParaRPr lang="en-US" altLang="en-US" sz="1200" dirty="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After AMI Deployment</a:t>
            </a:r>
          </a:p>
        </p:txBody>
      </p:sp>
      <p:pic>
        <p:nvPicPr>
          <p:cNvPr id="6" name="Picture 2" descr="P:\Tesco\Marketing DO NOT MOVE THIS FOLDER\Product images\MTS-3050\MTS-3050 cropped.jpg"/>
          <p:cNvPicPr>
            <a:picLocks noChangeAspect="1" noChangeArrowheads="1"/>
          </p:cNvPicPr>
          <p:nvPr/>
        </p:nvPicPr>
        <p:blipFill>
          <a:blip r:embed="rId2"/>
          <a:srcRect/>
          <a:stretch>
            <a:fillRect/>
          </a:stretch>
        </p:blipFill>
        <p:spPr bwMode="auto">
          <a:xfrm>
            <a:off x="5441950" y="1600200"/>
            <a:ext cx="3244850" cy="1905000"/>
          </a:xfrm>
          <a:prstGeom prst="rect">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222875" y="3657600"/>
            <a:ext cx="3463925" cy="1905000"/>
          </a:xfrm>
          <a:prstGeom prst="rect">
            <a:avLst/>
          </a:prstGeom>
          <a:ln>
            <a:solidFill>
              <a:schemeClr val="tx1">
                <a:lumMod val="75000"/>
                <a:lumOff val="25000"/>
              </a:schemeClr>
            </a:solidFill>
          </a:ln>
        </p:spPr>
      </p:pic>
      <p:sp>
        <p:nvSpPr>
          <p:cNvPr id="12295" name="Rectangle 5"/>
          <p:cNvSpPr>
            <a:spLocks noChangeArrowheads="1"/>
          </p:cNvSpPr>
          <p:nvPr/>
        </p:nvSpPr>
        <p:spPr bwMode="auto">
          <a:xfrm>
            <a:off x="449263" y="1600200"/>
            <a:ext cx="47244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har char="•"/>
              <a:defRPr sz="3200">
                <a:solidFill>
                  <a:schemeClr val="tx1"/>
                </a:solidFill>
                <a:latin typeface="Arial" charset="0"/>
              </a:defRPr>
            </a:lvl1pPr>
            <a:lvl2pPr marL="102870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b="1">
                <a:solidFill>
                  <a:srgbClr val="000000"/>
                </a:solidFill>
                <a:latin typeface="Calibri" pitchFamily="34" charset="0"/>
              </a:rPr>
              <a:t>Acceptance Testing:  </a:t>
            </a:r>
            <a:r>
              <a:rPr lang="en-US" altLang="en-US" sz="1800">
                <a:solidFill>
                  <a:srgbClr val="000000"/>
                </a:solidFill>
                <a:latin typeface="Calibri" pitchFamily="34" charset="0"/>
              </a:rPr>
              <a:t>This is now the Utility’s responsibility regardless of who performed this function during deployment</a:t>
            </a:r>
          </a:p>
          <a:p>
            <a:pPr lvl="1" eaLnBrk="1" hangingPunct="1">
              <a:spcBef>
                <a:spcPct val="0"/>
              </a:spcBef>
              <a:buFont typeface="Arial" charset="0"/>
              <a:buChar char="•"/>
            </a:pPr>
            <a:r>
              <a:rPr lang="en-US" altLang="en-US" sz="1800" b="1">
                <a:solidFill>
                  <a:srgbClr val="000000"/>
                </a:solidFill>
                <a:latin typeface="Calibri" pitchFamily="34" charset="0"/>
              </a:rPr>
              <a:t>Functional Testing </a:t>
            </a:r>
          </a:p>
          <a:p>
            <a:pPr lvl="1" eaLnBrk="1" hangingPunct="1">
              <a:spcBef>
                <a:spcPct val="0"/>
              </a:spcBef>
              <a:buFont typeface="Arial" charset="0"/>
              <a:buChar char="•"/>
            </a:pPr>
            <a:r>
              <a:rPr lang="en-US" altLang="en-US" sz="1800" b="1">
                <a:solidFill>
                  <a:srgbClr val="000000"/>
                </a:solidFill>
                <a:latin typeface="Calibri" pitchFamily="34" charset="0"/>
              </a:rPr>
              <a:t>Accuracy testing</a:t>
            </a:r>
          </a:p>
          <a:p>
            <a:pPr eaLnBrk="1" hangingPunct="1">
              <a:spcBef>
                <a:spcPct val="0"/>
              </a:spcBef>
            </a:pPr>
            <a:r>
              <a:rPr lang="en-US" altLang="en-US" sz="1800" b="1">
                <a:solidFill>
                  <a:srgbClr val="000000"/>
                </a:solidFill>
                <a:latin typeface="Calibri" pitchFamily="34" charset="0"/>
              </a:rPr>
              <a:t>System monitoring and population management:  </a:t>
            </a:r>
            <a:r>
              <a:rPr lang="en-US" altLang="en-US" sz="1800">
                <a:solidFill>
                  <a:srgbClr val="000000"/>
                </a:solidFill>
                <a:latin typeface="Calibri" pitchFamily="34" charset="0"/>
              </a:rPr>
              <a:t>This become essential and hopefully, very low key.  But always in the background</a:t>
            </a:r>
          </a:p>
          <a:p>
            <a:pPr eaLnBrk="1" hangingPunct="1">
              <a:spcBef>
                <a:spcPct val="0"/>
              </a:spcBef>
            </a:pPr>
            <a:r>
              <a:rPr lang="en-US" altLang="en-US" sz="1800" b="1">
                <a:solidFill>
                  <a:srgbClr val="000000"/>
                </a:solidFill>
                <a:latin typeface="Calibri" pitchFamily="34" charset="0"/>
              </a:rPr>
              <a:t>What are we looking for/hoping for:  Nothing again</a:t>
            </a:r>
          </a:p>
          <a:p>
            <a:pPr eaLnBrk="1" hangingPunct="1">
              <a:spcBef>
                <a:spcPct val="0"/>
              </a:spcBef>
            </a:pPr>
            <a:r>
              <a:rPr lang="en-US" altLang="en-US" sz="1800" b="1">
                <a:solidFill>
                  <a:srgbClr val="000000"/>
                </a:solidFill>
                <a:latin typeface="Calibri" pitchFamily="34" charset="0"/>
              </a:rPr>
              <a:t>Equipment Used in this phase:  </a:t>
            </a:r>
            <a:r>
              <a:rPr lang="en-US" altLang="en-US" sz="1800">
                <a:solidFill>
                  <a:srgbClr val="000000"/>
                </a:solidFill>
                <a:latin typeface="Calibri" pitchFamily="34" charset="0"/>
              </a:rPr>
              <a:t>Functional Test boards (Meter Qualification Boards), Accuracy Test Boards, Meter Engineering/Demand Boards, Meter Farms</a:t>
            </a:r>
          </a:p>
          <a:p>
            <a:pPr eaLnBrk="1" hangingPunct="1">
              <a:spcBef>
                <a:spcPct val="0"/>
              </a:spcBef>
              <a:buFontTx/>
              <a:buNone/>
            </a:pPr>
            <a:endParaRPr lang="en-US" altLang="en-US" sz="1400" b="1">
              <a:solidFill>
                <a:srgbClr val="000000"/>
              </a:solidFill>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sp>
        <p:nvSpPr>
          <p:cNvPr id="1229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34668F2-EB4F-46B8-A933-F465E26F490F}" type="slidenum">
              <a:rPr lang="en-US" altLang="en-US" sz="1200" smtClean="0">
                <a:solidFill>
                  <a:srgbClr val="898989"/>
                </a:solidFill>
              </a:rPr>
              <a:pPr>
                <a:spcBef>
                  <a:spcPct val="0"/>
                </a:spcBef>
                <a:buFontTx/>
                <a:buNone/>
              </a:pPr>
              <a:t>12</a:t>
            </a:fld>
            <a:endParaRPr lang="en-US" altLang="en-US" sz="1200" dirty="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AMI 2.0</a:t>
            </a:r>
            <a:endParaRPr lang="en-US" altLang="en-US" sz="3000" kern="0" dirty="0" smtClean="0">
              <a:solidFill>
                <a:schemeClr val="bg1"/>
              </a:solidFill>
            </a:endParaRPr>
          </a:p>
        </p:txBody>
      </p:sp>
      <p:sp>
        <p:nvSpPr>
          <p:cNvPr id="8" name="Rectangle 3"/>
          <p:cNvSpPr>
            <a:spLocks noGrp="1" noChangeArrowheads="1"/>
          </p:cNvSpPr>
          <p:nvPr>
            <p:ph idx="1"/>
          </p:nvPr>
        </p:nvSpPr>
        <p:spPr>
          <a:xfrm>
            <a:off x="685800" y="1600200"/>
            <a:ext cx="4648200" cy="2209800"/>
          </a:xfrm>
        </p:spPr>
        <p:txBody>
          <a:bodyPr/>
          <a:lstStyle/>
          <a:p>
            <a:pPr marL="0" indent="0">
              <a:lnSpc>
                <a:spcPct val="80000"/>
              </a:lnSpc>
              <a:buFontTx/>
              <a:buNone/>
              <a:defRPr/>
            </a:pPr>
            <a:r>
              <a:rPr lang="en-US" sz="2000" dirty="0">
                <a:cs typeface="Arial" panose="020B0604020202020204" pitchFamily="34" charset="0"/>
              </a:rPr>
              <a:t>Can we use our existing infrastructure?</a:t>
            </a:r>
          </a:p>
          <a:p>
            <a:pPr marL="0" indent="0">
              <a:lnSpc>
                <a:spcPct val="80000"/>
              </a:lnSpc>
              <a:buFontTx/>
              <a:buNone/>
              <a:defRPr/>
            </a:pPr>
            <a:endParaRPr lang="en-US" sz="2000" dirty="0">
              <a:cs typeface="Arial" panose="020B0604020202020204" pitchFamily="34" charset="0"/>
            </a:endParaRPr>
          </a:p>
          <a:p>
            <a:pPr marL="0" indent="0">
              <a:lnSpc>
                <a:spcPct val="80000"/>
              </a:lnSpc>
              <a:buFontTx/>
              <a:buNone/>
              <a:defRPr/>
            </a:pPr>
            <a:r>
              <a:rPr lang="en-US" sz="2000" dirty="0">
                <a:cs typeface="Arial" panose="020B0604020202020204" pitchFamily="34" charset="0"/>
              </a:rPr>
              <a:t>Do we have to rip out and replace with a new infrastructure?</a:t>
            </a:r>
          </a:p>
          <a:p>
            <a:pPr marL="0" indent="0">
              <a:lnSpc>
                <a:spcPct val="80000"/>
              </a:lnSpc>
              <a:buFontTx/>
              <a:buNone/>
              <a:defRPr/>
            </a:pPr>
            <a:endParaRPr lang="en-US" sz="2000" dirty="0">
              <a:cs typeface="Arial" panose="020B0604020202020204" pitchFamily="34" charset="0"/>
            </a:endParaRPr>
          </a:p>
          <a:p>
            <a:pPr marL="0" indent="0">
              <a:lnSpc>
                <a:spcPct val="80000"/>
              </a:lnSpc>
              <a:buFontTx/>
              <a:buNone/>
              <a:defRPr/>
            </a:pPr>
            <a:r>
              <a:rPr lang="en-US" sz="2000" dirty="0">
                <a:cs typeface="Arial" panose="020B0604020202020204" pitchFamily="34" charset="0"/>
              </a:rPr>
              <a:t>What about LTL back haul or a Private Network?</a:t>
            </a:r>
          </a:p>
          <a:p>
            <a:pPr marL="0" indent="0" algn="ctr">
              <a:lnSpc>
                <a:spcPct val="80000"/>
              </a:lnSpc>
              <a:buFontTx/>
              <a:buNone/>
              <a:defRPr/>
            </a:pPr>
            <a:endParaRPr lang="en-US" sz="2000" dirty="0">
              <a:cs typeface="Arial" panose="020B0604020202020204" pitchFamily="34" charset="0"/>
            </a:endParaRPr>
          </a:p>
          <a:p>
            <a:pPr marL="0" indent="0" algn="ctr">
              <a:lnSpc>
                <a:spcPct val="80000"/>
              </a:lnSpc>
              <a:buFontTx/>
              <a:buNone/>
              <a:defRPr/>
            </a:pPr>
            <a:endParaRPr lang="en-US" dirty="0">
              <a:cs typeface="Arial" panose="020B0604020202020204" pitchFamily="34" charset="0"/>
            </a:endParaRPr>
          </a:p>
          <a:p>
            <a:pPr marL="0" indent="0" algn="ctr">
              <a:lnSpc>
                <a:spcPct val="80000"/>
              </a:lnSpc>
              <a:buFontTx/>
              <a:buNone/>
              <a:defRPr/>
            </a:pPr>
            <a:endParaRPr lang="en-US" dirty="0">
              <a:cs typeface="Arial" panose="020B0604020202020204" pitchFamily="34" charset="0"/>
            </a:endParaRPr>
          </a:p>
          <a:p>
            <a:pPr>
              <a:lnSpc>
                <a:spcPct val="80000"/>
              </a:lnSpc>
              <a:defRPr/>
            </a:pPr>
            <a:endParaRPr lang="en-US" sz="2000" dirty="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692" y="1676400"/>
            <a:ext cx="3262382" cy="1687794"/>
          </a:xfrm>
          <a:prstGeom prst="rect">
            <a:avLst/>
          </a:prstGeom>
        </p:spPr>
      </p:pic>
      <p:sp>
        <p:nvSpPr>
          <p:cNvPr id="3" name="TextBox 2"/>
          <p:cNvSpPr txBox="1"/>
          <p:nvPr/>
        </p:nvSpPr>
        <p:spPr>
          <a:xfrm>
            <a:off x="685800" y="3886200"/>
            <a:ext cx="8001000" cy="1846659"/>
          </a:xfrm>
          <a:prstGeom prst="rect">
            <a:avLst/>
          </a:prstGeom>
          <a:noFill/>
        </p:spPr>
        <p:txBody>
          <a:bodyPr wrap="square" rtlCol="0">
            <a:spAutoFit/>
          </a:bodyPr>
          <a:lstStyle/>
          <a:p>
            <a:pPr marL="0" indent="0">
              <a:lnSpc>
                <a:spcPct val="80000"/>
              </a:lnSpc>
              <a:buFontTx/>
              <a:buNone/>
              <a:defRPr/>
            </a:pPr>
            <a:r>
              <a:rPr lang="en-US" sz="2000" dirty="0">
                <a:cs typeface="Arial" panose="020B0604020202020204" pitchFamily="34" charset="0"/>
              </a:rPr>
              <a:t>What about Power Line Carrier?  Is there life there for my most remote service areas?</a:t>
            </a:r>
          </a:p>
          <a:p>
            <a:pPr marL="0" indent="0">
              <a:lnSpc>
                <a:spcPct val="80000"/>
              </a:lnSpc>
              <a:buFontTx/>
              <a:buNone/>
              <a:defRPr/>
            </a:pPr>
            <a:endParaRPr lang="en-US" sz="2000" dirty="0">
              <a:cs typeface="Arial" panose="020B0604020202020204" pitchFamily="34" charset="0"/>
            </a:endParaRPr>
          </a:p>
          <a:p>
            <a:pPr marL="0" indent="0">
              <a:lnSpc>
                <a:spcPct val="80000"/>
              </a:lnSpc>
              <a:buFontTx/>
              <a:buNone/>
              <a:defRPr/>
            </a:pPr>
            <a:r>
              <a:rPr lang="en-US" sz="2000" dirty="0">
                <a:cs typeface="Arial" panose="020B0604020202020204" pitchFamily="34" charset="0"/>
              </a:rPr>
              <a:t>And what do we have to do this testing?  Does the testing ever end? Will this be meter accuracy testing? Meter Functional Testing? Communication Testing?</a:t>
            </a:r>
          </a:p>
          <a:p>
            <a:endParaRPr lang="en-US" dirty="0"/>
          </a:p>
        </p:txBody>
      </p:sp>
    </p:spTree>
    <p:extLst>
      <p:ext uri="{BB962C8B-B14F-4D97-AF65-F5344CB8AC3E}">
        <p14:creationId xmlns:p14="http://schemas.microsoft.com/office/powerpoint/2010/main" val="287993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81000"/>
            <a:ext cx="8324850" cy="1295400"/>
          </a:xfrm>
        </p:spPr>
        <p:txBody>
          <a:bodyPr anchor="t"/>
          <a:lstStyle/>
          <a:p>
            <a:r>
              <a:rPr lang="en-US" altLang="en-US" sz="3200" b="1" smtClean="0">
                <a:solidFill>
                  <a:schemeClr val="bg1"/>
                </a:solidFill>
                <a:cs typeface="Arial" charset="0"/>
              </a:rPr>
              <a:t>The shape of metering to come</a:t>
            </a:r>
            <a:br>
              <a:rPr lang="en-US" altLang="en-US" sz="3200" b="1" smtClean="0">
                <a:solidFill>
                  <a:schemeClr val="bg1"/>
                </a:solidFill>
                <a:cs typeface="Arial" charset="0"/>
              </a:rPr>
            </a:br>
            <a:r>
              <a:rPr lang="en-US" altLang="en-US" sz="3200" b="1" smtClean="0">
                <a:solidFill>
                  <a:schemeClr val="bg1"/>
                </a:solidFill>
                <a:cs typeface="Arial" charset="0"/>
              </a:rPr>
              <a:t>2020 and beyond </a:t>
            </a:r>
          </a:p>
        </p:txBody>
      </p:sp>
      <p:sp>
        <p:nvSpPr>
          <p:cNvPr id="46083" name="Rectangle 3"/>
          <p:cNvSpPr>
            <a:spLocks noGrp="1" noChangeArrowheads="1"/>
          </p:cNvSpPr>
          <p:nvPr>
            <p:ph idx="1"/>
          </p:nvPr>
        </p:nvSpPr>
        <p:spPr>
          <a:xfrm>
            <a:off x="685800" y="1676400"/>
            <a:ext cx="7772400" cy="4114800"/>
          </a:xfrm>
        </p:spPr>
        <p:txBody>
          <a:bodyPr/>
          <a:lstStyle/>
          <a:p>
            <a:pPr marL="0" indent="0">
              <a:lnSpc>
                <a:spcPct val="80000"/>
              </a:lnSpc>
              <a:buFontTx/>
              <a:buNone/>
              <a:defRPr/>
            </a:pPr>
            <a:r>
              <a:rPr lang="en-US" sz="2400" dirty="0">
                <a:cs typeface="Arial" panose="020B0604020202020204" pitchFamily="34" charset="0"/>
              </a:rPr>
              <a:t>Meters that do not look like meters as we know them, will become a part of our world.</a:t>
            </a:r>
          </a:p>
          <a:p>
            <a:pPr>
              <a:lnSpc>
                <a:spcPct val="80000"/>
              </a:lnSpc>
              <a:defRPr/>
            </a:pPr>
            <a:r>
              <a:rPr lang="en-US" sz="2400" dirty="0">
                <a:cs typeface="Arial" panose="020B0604020202020204" pitchFamily="34" charset="0"/>
              </a:rPr>
              <a:t>Street lights</a:t>
            </a:r>
          </a:p>
          <a:p>
            <a:pPr>
              <a:lnSpc>
                <a:spcPct val="80000"/>
              </a:lnSpc>
              <a:defRPr/>
            </a:pPr>
            <a:r>
              <a:rPr lang="en-US" sz="2400" dirty="0">
                <a:cs typeface="Arial" panose="020B0604020202020204" pitchFamily="34" charset="0"/>
              </a:rPr>
              <a:t>Smart Poles</a:t>
            </a:r>
          </a:p>
          <a:p>
            <a:pPr>
              <a:lnSpc>
                <a:spcPct val="80000"/>
              </a:lnSpc>
              <a:defRPr/>
            </a:pPr>
            <a:r>
              <a:rPr lang="en-US" sz="2400" dirty="0">
                <a:cs typeface="Arial" panose="020B0604020202020204" pitchFamily="34" charset="0"/>
              </a:rPr>
              <a:t>Electric vehicle chargers</a:t>
            </a:r>
          </a:p>
          <a:p>
            <a:pPr>
              <a:lnSpc>
                <a:spcPct val="80000"/>
              </a:lnSpc>
              <a:defRPr/>
            </a:pPr>
            <a:r>
              <a:rPr lang="en-US" sz="2400" dirty="0">
                <a:cs typeface="Arial" panose="020B0604020202020204" pitchFamily="34" charset="0"/>
              </a:rPr>
              <a:t>Sub meters – which may now become our meters</a:t>
            </a:r>
          </a:p>
          <a:p>
            <a:pPr>
              <a:lnSpc>
                <a:spcPct val="80000"/>
              </a:lnSpc>
              <a:defRPr/>
            </a:pPr>
            <a:endParaRPr lang="en-US" sz="3600" dirty="0">
              <a:cs typeface="Arial" panose="020B0604020202020204" pitchFamily="34" charset="0"/>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48138"/>
            <a:ext cx="306705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14775"/>
            <a:ext cx="2219325" cy="250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extLst>
          </p:cNvPr>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a:solidFill>
                  <a:schemeClr val="bg1"/>
                </a:solidFill>
              </a:rPr>
              <a:t>The Shape of Metering to Come – </a:t>
            </a:r>
          </a:p>
          <a:p>
            <a:pPr eaLnBrk="1" hangingPunct="1">
              <a:defRPr/>
            </a:pPr>
            <a:r>
              <a:rPr lang="en-US" altLang="en-US" sz="3000" kern="0" dirty="0">
                <a:solidFill>
                  <a:schemeClr val="bg1"/>
                </a:solidFill>
              </a:rPr>
              <a:t>2020 and Beyond</a:t>
            </a:r>
          </a:p>
        </p:txBody>
      </p:sp>
      <p:sp>
        <p:nvSpPr>
          <p:cNvPr id="7" name="Slide Number Placeholder 3"/>
          <p:cNvSpPr>
            <a:spLocks noGrp="1"/>
          </p:cNvSpPr>
          <p:nvPr>
            <p:ph type="sldNum" sz="quarter" idx="10"/>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34668F2-EB4F-46B8-A933-F465E26F490F}" type="slidenum">
              <a:rPr lang="en-US" altLang="en-US" sz="1200" smtClean="0">
                <a:solidFill>
                  <a:srgbClr val="898989"/>
                </a:solidFill>
              </a:rPr>
              <a:pPr>
                <a:spcBef>
                  <a:spcPct val="0"/>
                </a:spcBef>
                <a:buFontTx/>
                <a:buNone/>
              </a:pPr>
              <a:t>13</a:t>
            </a:fld>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Summary</a:t>
            </a:r>
            <a:r>
              <a:rPr lang="en-US" altLang="en-US" sz="3000" smtClean="0"/>
              <a:t> </a:t>
            </a:r>
          </a:p>
        </p:txBody>
      </p:sp>
      <p:sp>
        <p:nvSpPr>
          <p:cNvPr id="8195" name="Rectangle 5">
            <a:extLst>
              <a:ext uri="{FF2B5EF4-FFF2-40B4-BE49-F238E27FC236}"/>
            </a:extLst>
          </p:cNvPr>
          <p:cNvSpPr>
            <a:spLocks noGrp="1" noChangeArrowheads="1"/>
          </p:cNvSpPr>
          <p:nvPr>
            <p:ph type="body" idx="1"/>
          </p:nvPr>
        </p:nvSpPr>
        <p:spPr>
          <a:xfrm>
            <a:off x="381000" y="1600200"/>
            <a:ext cx="8305800" cy="4419600"/>
          </a:xfrm>
        </p:spPr>
        <p:txBody>
          <a:bodyPr/>
          <a:lstStyle/>
          <a:p>
            <a:pPr>
              <a:lnSpc>
                <a:spcPct val="80000"/>
              </a:lnSpc>
              <a:defRPr/>
            </a:pPr>
            <a:r>
              <a:rPr lang="en-US" altLang="en-US" sz="2000" dirty="0" smtClean="0"/>
              <a:t>Test but verify has never been more true than as you</a:t>
            </a:r>
          </a:p>
          <a:p>
            <a:pPr lvl="1">
              <a:lnSpc>
                <a:spcPct val="80000"/>
              </a:lnSpc>
              <a:defRPr/>
            </a:pPr>
            <a:r>
              <a:rPr lang="en-US" altLang="en-US" sz="1800" dirty="0" smtClean="0"/>
              <a:t>Prepare for AMI</a:t>
            </a:r>
          </a:p>
          <a:p>
            <a:pPr lvl="1">
              <a:lnSpc>
                <a:spcPct val="80000"/>
              </a:lnSpc>
              <a:defRPr/>
            </a:pPr>
            <a:r>
              <a:rPr lang="en-US" altLang="en-US" sz="1800" dirty="0" smtClean="0"/>
              <a:t>During AMI deployment</a:t>
            </a:r>
          </a:p>
          <a:p>
            <a:pPr lvl="1">
              <a:lnSpc>
                <a:spcPct val="80000"/>
              </a:lnSpc>
              <a:defRPr/>
            </a:pPr>
            <a:r>
              <a:rPr lang="en-US" altLang="en-US" sz="1800" dirty="0" smtClean="0"/>
              <a:t>After AMI deployment</a:t>
            </a:r>
          </a:p>
          <a:p>
            <a:pPr>
              <a:lnSpc>
                <a:spcPct val="80000"/>
              </a:lnSpc>
              <a:defRPr/>
            </a:pPr>
            <a:endParaRPr lang="en-US" altLang="en-US" sz="2000" dirty="0" smtClean="0"/>
          </a:p>
          <a:p>
            <a:pPr>
              <a:lnSpc>
                <a:spcPct val="80000"/>
              </a:lnSpc>
              <a:defRPr/>
            </a:pPr>
            <a:r>
              <a:rPr lang="en-US" altLang="en-US" sz="2000" dirty="0" smtClean="0"/>
              <a:t>When working properly AMI is a tremendous boon to Electric Utility Operations reducing ongoing Operational costs and improving the system performance for the customer.  However, one issue getting past the meter Service department and into the field is quickly multiplied during an AMI deployment and both costs and delays can quickly spin out of control.</a:t>
            </a:r>
          </a:p>
          <a:p>
            <a:pPr>
              <a:lnSpc>
                <a:spcPct val="80000"/>
              </a:lnSpc>
              <a:defRPr/>
            </a:pPr>
            <a:endParaRPr lang="en-US" sz="2000" dirty="0" smtClean="0"/>
          </a:p>
          <a:p>
            <a:pPr>
              <a:lnSpc>
                <a:spcPct val="80000"/>
              </a:lnSpc>
              <a:defRPr/>
            </a:pPr>
            <a:r>
              <a:rPr lang="en-US" sz="2000" dirty="0" smtClean="0"/>
              <a:t>We need to embrace change as we have never had to embrace change before but at the same time we have to enhance our in- house testing capabilities (personnel and equipment) to carry out this testing in a difficult and fast paced environment</a:t>
            </a:r>
          </a:p>
          <a:p>
            <a:pPr>
              <a:lnSpc>
                <a:spcPct val="80000"/>
              </a:lnSpc>
              <a:defRPr/>
            </a:pPr>
            <a:endParaRPr lang="en-US" sz="2400" dirty="0"/>
          </a:p>
          <a:p>
            <a:pPr>
              <a:lnSpc>
                <a:spcPct val="80000"/>
              </a:lnSpc>
              <a:defRPr/>
            </a:pPr>
            <a:endParaRPr lang="en-US" sz="2400" dirty="0"/>
          </a:p>
          <a:p>
            <a:pPr marL="0" indent="0">
              <a:lnSpc>
                <a:spcPct val="80000"/>
              </a:lnSpc>
              <a:buFontTx/>
              <a:buNone/>
              <a:defRPr/>
            </a:pPr>
            <a:endParaRPr lang="en-US" altLang="en-US" sz="1600" dirty="0"/>
          </a:p>
        </p:txBody>
      </p:sp>
      <p:sp>
        <p:nvSpPr>
          <p:cNvPr id="15364"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charset="0"/>
              </a:defRPr>
            </a:lvl1pPr>
            <a:lvl2pPr marL="52070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15365" name="Slide Number Placeholder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6011C8E-5BE0-4871-8878-423210D9E2B1}" type="slidenum">
              <a:rPr lang="en-US" altLang="en-US" sz="1200" smtClean="0">
                <a:solidFill>
                  <a:srgbClr val="898989"/>
                </a:solidFill>
              </a:rPr>
              <a:pPr>
                <a:spcBef>
                  <a:spcPct val="0"/>
                </a:spcBef>
                <a:buFontTx/>
                <a:buNone/>
              </a:pPr>
              <a:t>14</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solidFill>
            <a:srgbClr val="FF0000"/>
          </a:solidFill>
        </p:spPr>
        <p:txBody>
          <a:bodyPr/>
          <a:lstStyle/>
          <a:p>
            <a:pPr algn="l" eaLnBrk="1" hangingPunct="1"/>
            <a:r>
              <a:rPr lang="en-US" altLang="en-US" sz="3000" smtClean="0">
                <a:solidFill>
                  <a:schemeClr val="bg1"/>
                </a:solidFill>
              </a:rPr>
              <a:t>              Questions and Discussion</a:t>
            </a:r>
            <a:r>
              <a:rPr lang="en-US" altLang="en-US" sz="4000" smtClean="0">
                <a:solidFill>
                  <a:schemeClr val="bg1"/>
                </a:solidFill>
              </a:rPr>
              <a:t>  </a:t>
            </a:r>
          </a:p>
        </p:txBody>
      </p:sp>
      <p:sp>
        <p:nvSpPr>
          <p:cNvPr id="16387" name="Rectangle 5"/>
          <p:cNvSpPr>
            <a:spLocks noGrp="1" noChangeArrowheads="1"/>
          </p:cNvSpPr>
          <p:nvPr>
            <p:ph type="body" idx="1"/>
          </p:nvPr>
        </p:nvSpPr>
        <p:spPr>
          <a:xfrm>
            <a:off x="457200" y="1798638"/>
            <a:ext cx="8229600" cy="4525962"/>
          </a:xfrm>
        </p:spPr>
        <p:txBody>
          <a:bodyPr/>
          <a:lstStyle/>
          <a:p>
            <a:pPr algn="ctr" eaLnBrk="1" hangingPunct="1">
              <a:buFontTx/>
              <a:buNone/>
            </a:pPr>
            <a:r>
              <a:rPr lang="en-US" altLang="en-US" sz="3500" smtClean="0"/>
              <a:t>Tom Lawton</a:t>
            </a:r>
          </a:p>
          <a:p>
            <a:pPr algn="ctr" eaLnBrk="1" hangingPunct="1">
              <a:buFontTx/>
              <a:buNone/>
            </a:pPr>
            <a:r>
              <a:rPr lang="en-US" altLang="en-US" smtClean="0"/>
              <a:t>TESCO – The Eastern Specialty Company</a:t>
            </a:r>
            <a:r>
              <a:rPr lang="en-US" altLang="en-US" sz="4000" smtClean="0"/>
              <a:t> </a:t>
            </a:r>
          </a:p>
          <a:p>
            <a:pPr algn="ctr" eaLnBrk="1" hangingPunct="1">
              <a:buFontTx/>
              <a:buNone/>
            </a:pPr>
            <a:r>
              <a:rPr lang="en-US" altLang="en-US" sz="2800" smtClean="0"/>
              <a:t>Bristol, PA</a:t>
            </a:r>
          </a:p>
          <a:p>
            <a:pPr algn="ctr" eaLnBrk="1" hangingPunct="1">
              <a:buFontTx/>
              <a:buNone/>
            </a:pPr>
            <a:r>
              <a:rPr lang="en-US" altLang="en-US" sz="2800" smtClean="0">
                <a:solidFill>
                  <a:srgbClr val="FF0000"/>
                </a:solidFill>
              </a:rPr>
              <a:t>1-215-785-2338</a:t>
            </a:r>
          </a:p>
          <a:p>
            <a:pPr algn="ctr" eaLnBrk="1" hangingPunct="1">
              <a:buFontTx/>
              <a:buNone/>
            </a:pPr>
            <a:r>
              <a:rPr lang="en-US" altLang="en-US" sz="2800" smtClean="0"/>
              <a:t/>
            </a:r>
            <a:br>
              <a:rPr lang="en-US" altLang="en-US" sz="2800" smtClean="0"/>
            </a:br>
            <a:r>
              <a:rPr lang="en-US" altLang="en-US" sz="2300" smtClean="0"/>
              <a:t>This presentation can also be found under Meter Conferences and Schools on the TESCO website: </a:t>
            </a:r>
            <a:r>
              <a:rPr lang="en-US" altLang="en-US" sz="2300" u="sng" smtClean="0">
                <a:solidFill>
                  <a:srgbClr val="FF0000"/>
                </a:solidFill>
              </a:rPr>
              <a:t>www.tescometering.com</a:t>
            </a:r>
          </a:p>
          <a:p>
            <a:pPr algn="ctr" eaLnBrk="1" hangingPunct="1">
              <a:buFontTx/>
              <a:buNone/>
            </a:pPr>
            <a:endParaRPr lang="en-US" altLang="en-US" sz="2300" smtClean="0">
              <a:solidFill>
                <a:srgbClr val="CC3300"/>
              </a:solidFill>
            </a:endParaRPr>
          </a:p>
        </p:txBody>
      </p:sp>
      <p:pic>
        <p:nvPicPr>
          <p:cNvPr id="16388"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lide Number Placeholder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E767AF8-C431-4880-A9F1-2E99DB2C8339}" type="slidenum">
              <a:rPr lang="en-US" altLang="en-US" sz="1200" smtClean="0">
                <a:solidFill>
                  <a:srgbClr val="898989"/>
                </a:solidFill>
              </a:rPr>
              <a:pPr>
                <a:spcBef>
                  <a:spcPct val="0"/>
                </a:spcBef>
                <a:buFontTx/>
                <a:buNone/>
              </a:pPr>
              <a:t>15</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smtClean="0"/>
          </a:p>
        </p:txBody>
      </p:sp>
      <p:sp>
        <p:nvSpPr>
          <p:cNvPr id="307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FDBD947-D13A-4788-A72D-2C157BA386E6}" type="slidenum">
              <a:rPr lang="en-US" altLang="en-US" sz="1200" smtClean="0">
                <a:solidFill>
                  <a:srgbClr val="898989"/>
                </a:solidFill>
              </a:rPr>
              <a:pPr>
                <a:spcBef>
                  <a:spcPct val="0"/>
                </a:spcBef>
                <a:buFontTx/>
                <a:buNone/>
              </a:pPr>
              <a:t>2</a:t>
            </a:fld>
            <a:endParaRPr lang="en-US" altLang="en-US" sz="120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What We Will Cover</a:t>
            </a:r>
          </a:p>
        </p:txBody>
      </p:sp>
      <p:pic>
        <p:nvPicPr>
          <p:cNvPr id="6" name="Picture 6"/>
          <p:cNvPicPr>
            <a:picLocks noChangeAspect="1" noChangeArrowheads="1"/>
          </p:cNvPicPr>
          <p:nvPr/>
        </p:nvPicPr>
        <p:blipFill>
          <a:blip r:embed="rId2"/>
          <a:srcRect/>
          <a:stretch>
            <a:fillRect/>
          </a:stretch>
        </p:blipFill>
        <p:spPr bwMode="auto">
          <a:xfrm>
            <a:off x="6172200" y="1600200"/>
            <a:ext cx="2441575" cy="1689100"/>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3"/>
          <a:srcRect/>
          <a:stretch>
            <a:fillRect/>
          </a:stretch>
        </p:blipFill>
        <p:spPr bwMode="auto">
          <a:xfrm>
            <a:off x="6172200" y="3395663"/>
            <a:ext cx="2441575" cy="2624137"/>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Text Box 5"/>
          <p:cNvSpPr txBox="1">
            <a:spLocks noChangeArrowheads="1"/>
          </p:cNvSpPr>
          <p:nvPr/>
        </p:nvSpPr>
        <p:spPr bwMode="auto">
          <a:xfrm>
            <a:off x="533400" y="1600200"/>
            <a:ext cx="53340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00"/>
                </a:solidFill>
                <a:latin typeface="Calibri" pitchFamily="34" charset="0"/>
              </a:rPr>
              <a:t>We will discuss:</a:t>
            </a:r>
          </a:p>
          <a:p>
            <a:pPr eaLnBrk="1" hangingPunct="1">
              <a:spcBef>
                <a:spcPct val="0"/>
              </a:spcBef>
              <a:buFontTx/>
              <a:buNone/>
            </a:pPr>
            <a:endParaRPr lang="en-US" altLang="en-US" sz="2400">
              <a:solidFill>
                <a:srgbClr val="000000"/>
              </a:solidFill>
              <a:latin typeface="Calibri" pitchFamily="34" charset="0"/>
            </a:endParaRPr>
          </a:p>
          <a:p>
            <a:pPr eaLnBrk="1" hangingPunct="1">
              <a:spcBef>
                <a:spcPct val="0"/>
              </a:spcBef>
            </a:pPr>
            <a:r>
              <a:rPr lang="en-US" altLang="en-US" sz="2400">
                <a:solidFill>
                  <a:srgbClr val="000000"/>
                </a:solidFill>
                <a:latin typeface="Calibri" pitchFamily="34" charset="0"/>
              </a:rPr>
              <a:t>testing protocols</a:t>
            </a:r>
          </a:p>
          <a:p>
            <a:pPr eaLnBrk="1" hangingPunct="1">
              <a:spcBef>
                <a:spcPct val="0"/>
              </a:spcBef>
            </a:pPr>
            <a:r>
              <a:rPr lang="en-US" altLang="en-US" sz="2400">
                <a:solidFill>
                  <a:srgbClr val="000000"/>
                </a:solidFill>
                <a:latin typeface="Calibri" pitchFamily="34" charset="0"/>
              </a:rPr>
              <a:t>pitfalls </a:t>
            </a:r>
          </a:p>
          <a:p>
            <a:pPr eaLnBrk="1" hangingPunct="1">
              <a:spcBef>
                <a:spcPct val="0"/>
              </a:spcBef>
            </a:pPr>
            <a:r>
              <a:rPr lang="en-US" altLang="en-US" sz="2400">
                <a:solidFill>
                  <a:srgbClr val="000000"/>
                </a:solidFill>
                <a:latin typeface="Calibri" pitchFamily="34" charset="0"/>
              </a:rPr>
              <a:t>and other solutions developed by various utilities who have gone through these various stages</a:t>
            </a:r>
          </a:p>
          <a:p>
            <a:pPr eaLnBrk="1" hangingPunct="1">
              <a:spcBef>
                <a:spcPct val="0"/>
              </a:spcBef>
            </a:pPr>
            <a:endParaRPr lang="en-US" altLang="en-US" sz="2400">
              <a:solidFill>
                <a:srgbClr val="000000"/>
              </a:solidFill>
              <a:latin typeface="Calibri" pitchFamily="34" charset="0"/>
            </a:endParaRPr>
          </a:p>
          <a:p>
            <a:pPr eaLnBrk="1" hangingPunct="1">
              <a:spcBef>
                <a:spcPct val="0"/>
              </a:spcBef>
              <a:buFontTx/>
              <a:buNone/>
            </a:pPr>
            <a:r>
              <a:rPr lang="en-US" altLang="en-US" sz="2400">
                <a:solidFill>
                  <a:srgbClr val="000000"/>
                </a:solidFill>
                <a:latin typeface="Calibri" pitchFamily="34" charset="0"/>
              </a:rPr>
              <a:t>We will also talk about the equipment and systems used to handle these types of testing.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smtClean="0"/>
          </a:p>
        </p:txBody>
      </p:sp>
      <p:sp>
        <p:nvSpPr>
          <p:cNvPr id="409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EBF0BDF-5D78-42A2-85BC-80875EFAE92B}" type="slidenum">
              <a:rPr lang="en-US" altLang="en-US" sz="1200" smtClean="0">
                <a:solidFill>
                  <a:srgbClr val="898989"/>
                </a:solidFill>
              </a:rPr>
              <a:pPr>
                <a:spcBef>
                  <a:spcPct val="0"/>
                </a:spcBef>
                <a:buFontTx/>
                <a:buNone/>
              </a:pPr>
              <a:t>3</a:t>
            </a:fld>
            <a:endParaRPr lang="en-US" altLang="en-US" sz="120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Why Develop Protocols?</a:t>
            </a:r>
          </a:p>
        </p:txBody>
      </p:sp>
      <p:pic>
        <p:nvPicPr>
          <p:cNvPr id="410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1708150"/>
            <a:ext cx="3228975"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5"/>
          <p:cNvSpPr>
            <a:spLocks noChangeArrowheads="1"/>
          </p:cNvSpPr>
          <p:nvPr/>
        </p:nvSpPr>
        <p:spPr bwMode="auto">
          <a:xfrm>
            <a:off x="431800" y="1681163"/>
            <a:ext cx="82550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000000"/>
                </a:solidFill>
                <a:latin typeface="Calibri" pitchFamily="34" charset="0"/>
              </a:rPr>
              <a:t>The first Question is really</a:t>
            </a:r>
          </a:p>
          <a:p>
            <a:pPr eaLnBrk="1" hangingPunct="1">
              <a:spcBef>
                <a:spcPct val="0"/>
              </a:spcBef>
              <a:buFontTx/>
              <a:buNone/>
            </a:pPr>
            <a:r>
              <a:rPr lang="en-US" altLang="en-US" sz="4000" b="1">
                <a:solidFill>
                  <a:srgbClr val="FF0000"/>
                </a:solidFill>
                <a:latin typeface="Calibri" pitchFamily="34" charset="0"/>
              </a:rPr>
              <a:t>Why do we Test?</a:t>
            </a:r>
          </a:p>
          <a:p>
            <a:pPr eaLnBrk="1" hangingPunct="1">
              <a:spcBef>
                <a:spcPct val="0"/>
              </a:spcBef>
              <a:buFontTx/>
              <a:buNone/>
            </a:pPr>
            <a:r>
              <a:rPr lang="en-US" altLang="en-US" sz="2800" b="1">
                <a:solidFill>
                  <a:srgbClr val="000000"/>
                </a:solidFill>
                <a:latin typeface="Calibri" pitchFamily="34" charset="0"/>
              </a:rPr>
              <a:t>Because things fail.</a:t>
            </a:r>
          </a:p>
          <a:p>
            <a:pPr eaLnBrk="1" hangingPunct="1">
              <a:spcBef>
                <a:spcPct val="0"/>
              </a:spcBef>
              <a:buFontTx/>
              <a:buNone/>
            </a:pPr>
            <a:endParaRPr lang="en-US" altLang="en-US" sz="2800" b="1">
              <a:solidFill>
                <a:srgbClr val="000000"/>
              </a:solidFill>
              <a:latin typeface="Calibri" pitchFamily="34" charset="0"/>
            </a:endParaRPr>
          </a:p>
          <a:p>
            <a:pPr eaLnBrk="1" hangingPunct="1">
              <a:spcBef>
                <a:spcPct val="0"/>
              </a:spcBef>
              <a:buFontTx/>
              <a:buNone/>
            </a:pPr>
            <a:r>
              <a:rPr lang="en-US" altLang="en-US" sz="2800" b="1">
                <a:solidFill>
                  <a:srgbClr val="000000"/>
                </a:solidFill>
                <a:latin typeface="Calibri" pitchFamily="34" charset="0"/>
              </a:rPr>
              <a:t>Why do we develop protocols?</a:t>
            </a:r>
          </a:p>
          <a:p>
            <a:pPr eaLnBrk="1" hangingPunct="1">
              <a:spcBef>
                <a:spcPct val="0"/>
              </a:spcBef>
              <a:buFontTx/>
              <a:buNone/>
            </a:pPr>
            <a:endParaRPr lang="en-US" altLang="en-US" sz="2800" b="1">
              <a:solidFill>
                <a:srgbClr val="000000"/>
              </a:solidFill>
              <a:latin typeface="Calibri" pitchFamily="34" charset="0"/>
            </a:endParaRPr>
          </a:p>
          <a:p>
            <a:pPr eaLnBrk="1" hangingPunct="1">
              <a:spcBef>
                <a:spcPct val="0"/>
              </a:spcBef>
              <a:buFontTx/>
              <a:buNone/>
            </a:pPr>
            <a:r>
              <a:rPr lang="en-US" altLang="en-US" sz="2800" b="1">
                <a:solidFill>
                  <a:srgbClr val="000000"/>
                </a:solidFill>
                <a:latin typeface="Calibri" pitchFamily="34" charset="0"/>
              </a:rPr>
              <a:t>So we can capture all of the ways that meters have failed in the past and make sure we are rigorously checking them going forward.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sp>
        <p:nvSpPr>
          <p:cNvPr id="51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3FDEE74-94BB-4F24-B6D1-382A09960E57}" type="slidenum">
              <a:rPr lang="en-US" altLang="en-US" sz="1200" smtClean="0">
                <a:solidFill>
                  <a:srgbClr val="898989"/>
                </a:solidFill>
              </a:rPr>
              <a:pPr>
                <a:spcBef>
                  <a:spcPct val="0"/>
                </a:spcBef>
                <a:buFontTx/>
                <a:buNone/>
              </a:pPr>
              <a:t>4</a:t>
            </a:fld>
            <a:endParaRPr lang="en-US" altLang="en-US" sz="120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Before – Preparing for AMI</a:t>
            </a:r>
            <a:endParaRPr lang="en-US" altLang="en-US" sz="2400" kern="0" dirty="0" smtClean="0">
              <a:solidFill>
                <a:schemeClr val="bg1"/>
              </a:solidFill>
            </a:endParaRPr>
          </a:p>
        </p:txBody>
      </p:sp>
      <p:sp>
        <p:nvSpPr>
          <p:cNvPr id="5125" name="Rectangle 1"/>
          <p:cNvSpPr>
            <a:spLocks noChangeArrowheads="1"/>
          </p:cNvSpPr>
          <p:nvPr/>
        </p:nvSpPr>
        <p:spPr bwMode="auto">
          <a:xfrm>
            <a:off x="342900" y="1755775"/>
            <a:ext cx="8458200" cy="4949825"/>
          </a:xfrm>
          <a:prstGeom prst="rect">
            <a:avLst/>
          </a:prstGeom>
          <a:blipFill dpi="0" rotWithShape="1">
            <a:blip r:embed="rId2">
              <a:alphaModFix amt="12000"/>
            </a:blip>
            <a:srcRect/>
            <a:stretch>
              <a:fillRect/>
            </a:stretch>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5126" name="Rectangle 5"/>
          <p:cNvSpPr>
            <a:spLocks noChangeArrowheads="1"/>
          </p:cNvSpPr>
          <p:nvPr/>
        </p:nvSpPr>
        <p:spPr bwMode="auto">
          <a:xfrm>
            <a:off x="457200" y="1454150"/>
            <a:ext cx="82296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b="1">
                <a:solidFill>
                  <a:srgbClr val="000000"/>
                </a:solidFill>
                <a:latin typeface="Calibri" pitchFamily="34" charset="0"/>
              </a:rPr>
              <a:t>Certification Testing </a:t>
            </a:r>
            <a:r>
              <a:rPr lang="en-US" altLang="en-US" sz="1300">
                <a:solidFill>
                  <a:srgbClr val="000000"/>
                </a:solidFill>
                <a:latin typeface="Calibri" pitchFamily="34" charset="0"/>
              </a:rPr>
              <a:t>– This is not the most detailed testing we will perform on a meter.  The goal of this testing is to determine that the meter has the features that the utility is looking for, that the manufacturer says the meter has and that the communication system is working as advertised.  </a:t>
            </a:r>
          </a:p>
          <a:p>
            <a:pPr eaLnBrk="1" hangingPunct="1">
              <a:spcBef>
                <a:spcPct val="0"/>
              </a:spcBef>
              <a:buFontTx/>
              <a:buNone/>
            </a:pPr>
            <a:r>
              <a:rPr lang="en-US" altLang="en-US" sz="1300" b="1" i="1">
                <a:solidFill>
                  <a:srgbClr val="000000"/>
                </a:solidFill>
                <a:latin typeface="Calibri" pitchFamily="34" charset="0"/>
              </a:rPr>
              <a:t>Note:</a:t>
            </a:r>
            <a:r>
              <a:rPr lang="en-US" altLang="en-US" sz="1300" i="1">
                <a:solidFill>
                  <a:srgbClr val="000000"/>
                </a:solidFill>
                <a:latin typeface="Calibri" pitchFamily="34" charset="0"/>
              </a:rPr>
              <a:t> And what are the back up plans?  How well does the meter under consideration handle other communication protocols should the primary protocol fail?  Can an antennae be added?  Cellular solution added? PLC potential?</a:t>
            </a:r>
          </a:p>
          <a:p>
            <a:pPr eaLnBrk="1" hangingPunct="1">
              <a:spcBef>
                <a:spcPct val="0"/>
              </a:spcBef>
              <a:buFontTx/>
              <a:buNone/>
            </a:pPr>
            <a:endParaRPr lang="en-US" altLang="en-US" sz="1300">
              <a:solidFill>
                <a:srgbClr val="000000"/>
              </a:solidFill>
              <a:latin typeface="Calibri" pitchFamily="34" charset="0"/>
            </a:endParaRPr>
          </a:p>
          <a:p>
            <a:pPr eaLnBrk="1" hangingPunct="1">
              <a:spcBef>
                <a:spcPct val="0"/>
              </a:spcBef>
              <a:buFontTx/>
              <a:buNone/>
            </a:pPr>
            <a:r>
              <a:rPr lang="en-US" altLang="en-US" sz="1300" b="1">
                <a:solidFill>
                  <a:srgbClr val="000000"/>
                </a:solidFill>
                <a:latin typeface="Calibri" pitchFamily="34" charset="0"/>
              </a:rPr>
              <a:t>First Article Testing </a:t>
            </a:r>
            <a:r>
              <a:rPr lang="en-US" altLang="en-US" sz="1300">
                <a:solidFill>
                  <a:srgbClr val="000000"/>
                </a:solidFill>
                <a:latin typeface="Calibri" pitchFamily="34" charset="0"/>
              </a:rPr>
              <a:t>– This is the most detailed testing that the utility will perform on the meter.  What most people do not realize is that the meter manufacturers will be delivering them a series of “First Articles” as the production meter being delivered will change over the course of the AMI deployment.  </a:t>
            </a:r>
          </a:p>
          <a:p>
            <a:pPr eaLnBrk="1" hangingPunct="1">
              <a:spcBef>
                <a:spcPct val="0"/>
              </a:spcBef>
              <a:buFontTx/>
              <a:buNone/>
            </a:pPr>
            <a:endParaRPr lang="en-US" altLang="en-US" sz="1300">
              <a:solidFill>
                <a:srgbClr val="000000"/>
              </a:solidFill>
              <a:latin typeface="Calibri" pitchFamily="34" charset="0"/>
            </a:endParaRPr>
          </a:p>
          <a:p>
            <a:pPr eaLnBrk="1" hangingPunct="1">
              <a:spcBef>
                <a:spcPct val="0"/>
              </a:spcBef>
              <a:buFontTx/>
              <a:buNone/>
            </a:pPr>
            <a:r>
              <a:rPr lang="en-US" altLang="en-US" sz="1300" b="1">
                <a:solidFill>
                  <a:srgbClr val="000000"/>
                </a:solidFill>
                <a:latin typeface="Calibri" pitchFamily="34" charset="0"/>
              </a:rPr>
              <a:t>Pilot Test </a:t>
            </a:r>
            <a:r>
              <a:rPr lang="en-US" altLang="en-US" sz="1300">
                <a:solidFill>
                  <a:srgbClr val="000000"/>
                </a:solidFill>
                <a:latin typeface="Calibri" pitchFamily="34" charset="0"/>
              </a:rPr>
              <a:t>– This will allow the utility to test the entire system and begin to identify and fill some of the process holes identified.</a:t>
            </a:r>
          </a:p>
          <a:p>
            <a:pPr eaLnBrk="1" hangingPunct="1">
              <a:spcBef>
                <a:spcPct val="0"/>
              </a:spcBef>
              <a:buFontTx/>
              <a:buNone/>
            </a:pPr>
            <a:r>
              <a:rPr lang="en-US" altLang="en-US" sz="1300">
                <a:solidFill>
                  <a:srgbClr val="000000"/>
                </a:solidFill>
                <a:latin typeface="Calibri" pitchFamily="34" charset="0"/>
              </a:rPr>
              <a:t>Do your internal systems need to be upgraded or augmented to allow the system the ability to handle the stress of an AMI deployment?</a:t>
            </a:r>
          </a:p>
          <a:p>
            <a:pPr eaLnBrk="1" hangingPunct="1">
              <a:spcBef>
                <a:spcPct val="0"/>
              </a:spcBef>
              <a:buFontTx/>
              <a:buNone/>
            </a:pPr>
            <a:endParaRPr lang="en-US" altLang="en-US" sz="1300">
              <a:solidFill>
                <a:srgbClr val="000000"/>
              </a:solidFill>
              <a:latin typeface="Calibri" pitchFamily="34" charset="0"/>
            </a:endParaRPr>
          </a:p>
          <a:p>
            <a:pPr eaLnBrk="1" hangingPunct="1">
              <a:spcBef>
                <a:spcPct val="0"/>
              </a:spcBef>
              <a:buFontTx/>
              <a:buNone/>
            </a:pPr>
            <a:r>
              <a:rPr lang="en-US" altLang="en-US" sz="1300" b="1">
                <a:solidFill>
                  <a:srgbClr val="000000"/>
                </a:solidFill>
                <a:latin typeface="Calibri" pitchFamily="34" charset="0"/>
              </a:rPr>
              <a:t>Acceptance testing </a:t>
            </a:r>
            <a:r>
              <a:rPr lang="en-US" altLang="en-US" sz="1300">
                <a:solidFill>
                  <a:srgbClr val="000000"/>
                </a:solidFill>
                <a:latin typeface="Calibri" pitchFamily="34" charset="0"/>
              </a:rPr>
              <a:t>– this will be a part of the pilot test</a:t>
            </a:r>
          </a:p>
          <a:p>
            <a:pPr eaLnBrk="1" hangingPunct="1">
              <a:spcBef>
                <a:spcPct val="0"/>
              </a:spcBef>
            </a:pPr>
            <a:r>
              <a:rPr lang="en-US" altLang="en-US" sz="1300">
                <a:solidFill>
                  <a:srgbClr val="000000"/>
                </a:solidFill>
                <a:latin typeface="Calibri" pitchFamily="34" charset="0"/>
              </a:rPr>
              <a:t>Accuracy testing – the shorter part of the acceptance test</a:t>
            </a:r>
          </a:p>
          <a:p>
            <a:pPr eaLnBrk="1" hangingPunct="1">
              <a:spcBef>
                <a:spcPct val="0"/>
              </a:spcBef>
            </a:pPr>
            <a:r>
              <a:rPr lang="en-US" altLang="en-US" sz="1300">
                <a:solidFill>
                  <a:srgbClr val="000000"/>
                </a:solidFill>
                <a:latin typeface="Calibri" pitchFamily="34" charset="0"/>
              </a:rPr>
              <a:t>Functional testing – the longer part of the acceptance test</a:t>
            </a:r>
          </a:p>
          <a:p>
            <a:pPr eaLnBrk="1" hangingPunct="1">
              <a:spcBef>
                <a:spcPct val="0"/>
              </a:spcBef>
            </a:pPr>
            <a:endParaRPr lang="en-US" altLang="en-US" sz="1300">
              <a:solidFill>
                <a:srgbClr val="000000"/>
              </a:solidFill>
              <a:latin typeface="Calibri" pitchFamily="34" charset="0"/>
            </a:endParaRPr>
          </a:p>
          <a:p>
            <a:pPr eaLnBrk="1" hangingPunct="1">
              <a:spcBef>
                <a:spcPct val="0"/>
              </a:spcBef>
              <a:buFontTx/>
              <a:buNone/>
            </a:pPr>
            <a:r>
              <a:rPr lang="en-US" altLang="en-US" sz="1300">
                <a:solidFill>
                  <a:srgbClr val="000000"/>
                </a:solidFill>
                <a:latin typeface="Calibri" pitchFamily="34" charset="0"/>
              </a:rPr>
              <a:t>Equipment Used in this phase – Functional Test boards (Meter Qualification Boards), Accuracy Test Boards, Meter Engineering/Demand Boards, Meter Farms, Meter Asset Management and Meter Record System upgrades/replacement</a:t>
            </a:r>
          </a:p>
          <a:p>
            <a:pPr eaLnBrk="1" hangingPunct="1">
              <a:spcBef>
                <a:spcPct val="0"/>
              </a:spcBef>
              <a:buFontTx/>
              <a:buNone/>
            </a:pPr>
            <a:endParaRPr lang="en-US" altLang="en-US" sz="1300" b="1">
              <a:solidFill>
                <a:srgbClr val="000000"/>
              </a:solidFill>
              <a:latin typeface="Calibri" pitchFamily="34" charset="0"/>
            </a:endParaRPr>
          </a:p>
          <a:p>
            <a:pPr eaLnBrk="1" hangingPunct="1">
              <a:spcBef>
                <a:spcPct val="0"/>
              </a:spcBef>
              <a:buFontTx/>
              <a:buNone/>
            </a:pPr>
            <a:endParaRPr lang="en-US" altLang="en-US" sz="1400" b="1">
              <a:solidFill>
                <a:srgbClr val="000000"/>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sp>
        <p:nvSpPr>
          <p:cNvPr id="61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AF8179C-5EFF-4415-9EA0-BE67F648F6C7}"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Data to Keep</a:t>
            </a:r>
            <a:endParaRPr lang="en-US" altLang="en-US" sz="2400" kern="0" dirty="0" smtClean="0">
              <a:solidFill>
                <a:schemeClr val="bg1"/>
              </a:solidFill>
            </a:endParaRPr>
          </a:p>
        </p:txBody>
      </p:sp>
      <p:pic>
        <p:nvPicPr>
          <p:cNvPr id="6149" name="Picture 7" descr="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5" y="1600200"/>
            <a:ext cx="29733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76800"/>
            <a:ext cx="27463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1" name="Rectangle 5"/>
          <p:cNvSpPr>
            <a:spLocks noChangeArrowheads="1"/>
          </p:cNvSpPr>
          <p:nvPr/>
        </p:nvSpPr>
        <p:spPr bwMode="auto">
          <a:xfrm>
            <a:off x="457200" y="1524000"/>
            <a:ext cx="53340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00"/>
                </a:solidFill>
                <a:latin typeface="Calibri" pitchFamily="34" charset="0"/>
              </a:rPr>
              <a:t>So what type of data will we be interested in for these various types of tests?</a:t>
            </a:r>
          </a:p>
          <a:p>
            <a:pPr eaLnBrk="1" hangingPunct="1">
              <a:spcBef>
                <a:spcPct val="0"/>
              </a:spcBef>
              <a:buFontTx/>
              <a:buNone/>
            </a:pPr>
            <a:endParaRPr lang="en-US" altLang="en-US" sz="2400">
              <a:solidFill>
                <a:srgbClr val="000000"/>
              </a:solidFill>
              <a:latin typeface="Calibri" pitchFamily="34" charset="0"/>
            </a:endParaRPr>
          </a:p>
          <a:p>
            <a:pPr eaLnBrk="1" hangingPunct="1">
              <a:spcBef>
                <a:spcPct val="0"/>
              </a:spcBef>
              <a:buFontTx/>
              <a:buNone/>
            </a:pPr>
            <a:r>
              <a:rPr lang="en-US" altLang="en-US" sz="2400">
                <a:solidFill>
                  <a:srgbClr val="000000"/>
                </a:solidFill>
                <a:latin typeface="Calibri" pitchFamily="34" charset="0"/>
              </a:rPr>
              <a:t>Guidelines: Record everything and make everything as automated as possible.  Add to your protocol every time you encounter an issue.</a:t>
            </a:r>
          </a:p>
          <a:p>
            <a:pPr eaLnBrk="1" hangingPunct="1">
              <a:spcBef>
                <a:spcPct val="0"/>
              </a:spcBef>
              <a:buFontTx/>
              <a:buNone/>
            </a:pPr>
            <a:endParaRPr lang="en-US" altLang="en-US" sz="1400" b="1">
              <a:solidFill>
                <a:srgbClr val="000000"/>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sp>
        <p:nvSpPr>
          <p:cNvPr id="717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3A4518A-F200-4005-8B47-B76B6D8A196A}" type="slidenum">
              <a:rPr lang="en-US" altLang="en-US" sz="1200" smtClean="0">
                <a:solidFill>
                  <a:srgbClr val="898989"/>
                </a:solidFill>
              </a:rPr>
              <a:pPr>
                <a:spcBef>
                  <a:spcPct val="0"/>
                </a:spcBef>
                <a:buFontTx/>
                <a:buNone/>
              </a:pPr>
              <a:t>6</a:t>
            </a:fld>
            <a:endParaRPr lang="en-US" altLang="en-US" sz="120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First Article Testing</a:t>
            </a:r>
            <a:endParaRPr lang="en-US" altLang="en-US" sz="2400" kern="0" dirty="0" smtClean="0">
              <a:solidFill>
                <a:schemeClr val="bg1"/>
              </a:solidFill>
            </a:endParaRPr>
          </a:p>
        </p:txBody>
      </p:sp>
      <p:sp>
        <p:nvSpPr>
          <p:cNvPr id="7173" name="Rectangle 5"/>
          <p:cNvSpPr>
            <a:spLocks noChangeArrowheads="1"/>
          </p:cNvSpPr>
          <p:nvPr/>
        </p:nvSpPr>
        <p:spPr bwMode="auto">
          <a:xfrm>
            <a:off x="457200" y="1600200"/>
            <a:ext cx="5257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0000"/>
                </a:solidFill>
                <a:latin typeface="Calibri" pitchFamily="34" charset="0"/>
              </a:rPr>
              <a:t>For FAT we are looking at everything.</a:t>
            </a:r>
          </a:p>
          <a:p>
            <a:pPr eaLnBrk="1" hangingPunct="1">
              <a:spcBef>
                <a:spcPct val="0"/>
              </a:spcBef>
              <a:buFontTx/>
              <a:buNone/>
            </a:pPr>
            <a:endParaRPr lang="en-US" altLang="en-US" sz="1800">
              <a:solidFill>
                <a:srgbClr val="000000"/>
              </a:solidFill>
              <a:latin typeface="Calibri" pitchFamily="34" charset="0"/>
            </a:endParaRPr>
          </a:p>
          <a:p>
            <a:pPr eaLnBrk="1" hangingPunct="1">
              <a:spcBef>
                <a:spcPct val="0"/>
              </a:spcBef>
              <a:buFontTx/>
              <a:buNone/>
            </a:pPr>
            <a:r>
              <a:rPr lang="en-US" altLang="en-US" sz="1800">
                <a:solidFill>
                  <a:srgbClr val="000000"/>
                </a:solidFill>
                <a:latin typeface="Calibri" pitchFamily="34" charset="0"/>
              </a:rPr>
              <a:t>Start with the ANSI tests and even the ANSI folder from the Manufacturer.</a:t>
            </a:r>
          </a:p>
          <a:p>
            <a:pPr eaLnBrk="1" hangingPunct="1">
              <a:spcBef>
                <a:spcPct val="0"/>
              </a:spcBef>
              <a:buFontTx/>
              <a:buNone/>
            </a:pPr>
            <a:endParaRPr lang="en-US" altLang="en-US" sz="1800">
              <a:solidFill>
                <a:srgbClr val="000000"/>
              </a:solidFill>
              <a:latin typeface="Calibri" pitchFamily="34" charset="0"/>
            </a:endParaRPr>
          </a:p>
          <a:p>
            <a:pPr eaLnBrk="1" hangingPunct="1">
              <a:spcBef>
                <a:spcPct val="0"/>
              </a:spcBef>
              <a:buFontTx/>
              <a:buNone/>
            </a:pPr>
            <a:r>
              <a:rPr lang="en-US" altLang="en-US" sz="1800">
                <a:solidFill>
                  <a:srgbClr val="000000"/>
                </a:solidFill>
                <a:latin typeface="Calibri" pitchFamily="34" charset="0"/>
              </a:rPr>
              <a:t>Take nothing for granted from accuracy at Test Amps to accuracy at light loads and rated loads.  Check for performance with sags and swells, disconnect under load and reconnect, ability to detect and not reconnect with back feed, introduce the new ANSI waveforms and monitor performance.  Check everything.</a:t>
            </a:r>
          </a:p>
          <a:p>
            <a:pPr eaLnBrk="1" hangingPunct="1">
              <a:spcBef>
                <a:spcPct val="0"/>
              </a:spcBef>
              <a:buFontTx/>
              <a:buNone/>
            </a:pPr>
            <a:endParaRPr lang="en-US" altLang="en-US" sz="1800">
              <a:solidFill>
                <a:srgbClr val="000000"/>
              </a:solidFill>
              <a:latin typeface="Calibri" pitchFamily="34" charset="0"/>
            </a:endParaRPr>
          </a:p>
          <a:p>
            <a:pPr eaLnBrk="1" hangingPunct="1">
              <a:spcBef>
                <a:spcPct val="0"/>
              </a:spcBef>
              <a:buFontTx/>
              <a:buNone/>
            </a:pPr>
            <a:r>
              <a:rPr lang="en-US" altLang="en-US" sz="1800">
                <a:solidFill>
                  <a:srgbClr val="000000"/>
                </a:solidFill>
                <a:latin typeface="Calibri" pitchFamily="34" charset="0"/>
              </a:rPr>
              <a:t>Similar tests can and should be developed for the collectors and every other device used to get information from the meter to the head end.</a:t>
            </a:r>
          </a:p>
        </p:txBody>
      </p:sp>
      <p:pic>
        <p:nvPicPr>
          <p:cNvPr id="8" name="Picture 6" descr="P:\Tesco\Marketing DO NOT MOVE THIS FOLDER\Product images\2990 Desktop Meter Station\IMG_20180501_141305080.jpg"/>
          <p:cNvPicPr>
            <a:picLocks noChangeAspect="1" noChangeArrowheads="1"/>
          </p:cNvPicPr>
          <p:nvPr/>
        </p:nvPicPr>
        <p:blipFill>
          <a:blip r:embed="rId2"/>
          <a:srcRect/>
          <a:stretch>
            <a:fillRect/>
          </a:stretch>
        </p:blipFill>
        <p:spPr bwMode="auto">
          <a:xfrm>
            <a:off x="5865813" y="1905000"/>
            <a:ext cx="2820987" cy="2116138"/>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sp>
        <p:nvSpPr>
          <p:cNvPr id="819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1BDFA68-B5B5-4610-BCC6-70C91D790C39}" type="slidenum">
              <a:rPr lang="en-US" altLang="en-US" sz="1200" smtClean="0">
                <a:solidFill>
                  <a:srgbClr val="898989"/>
                </a:solidFill>
              </a:rPr>
              <a:pPr>
                <a:spcBef>
                  <a:spcPct val="0"/>
                </a:spcBef>
                <a:buFontTx/>
                <a:buNone/>
              </a:pPr>
              <a:t>7</a:t>
            </a:fld>
            <a:endParaRPr lang="en-US" altLang="en-US" sz="120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Pilot and Acceptance Testing Protocols</a:t>
            </a:r>
            <a:endParaRPr lang="en-US" altLang="en-US" sz="2400" kern="0" dirty="0" smtClean="0">
              <a:solidFill>
                <a:schemeClr val="bg1"/>
              </a:solidFill>
            </a:endParaRPr>
          </a:p>
        </p:txBody>
      </p:sp>
      <p:pic>
        <p:nvPicPr>
          <p:cNvPr id="8" name="Picture 7"/>
          <p:cNvPicPr>
            <a:picLocks noChangeAspect="1" noChangeArrowheads="1"/>
          </p:cNvPicPr>
          <p:nvPr/>
        </p:nvPicPr>
        <p:blipFill>
          <a:blip r:embed="rId2"/>
          <a:srcRect/>
          <a:stretch>
            <a:fillRect/>
          </a:stretch>
        </p:blipFill>
        <p:spPr bwMode="auto">
          <a:xfrm>
            <a:off x="6597650" y="1681163"/>
            <a:ext cx="1930400" cy="1395412"/>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P:\Tesco\Marketing DO NOT MOVE THIS FOLDER\Product images\2990 Desktop Meter Station\DTS-2990 (Dan Hollow)_12.10.18.jpg"/>
          <p:cNvPicPr>
            <a:picLocks noChangeAspect="1" noChangeArrowheads="1"/>
          </p:cNvPicPr>
          <p:nvPr/>
        </p:nvPicPr>
        <p:blipFill>
          <a:blip r:embed="rId3"/>
          <a:srcRect/>
          <a:stretch>
            <a:fillRect/>
          </a:stretch>
        </p:blipFill>
        <p:spPr bwMode="auto">
          <a:xfrm>
            <a:off x="6491288" y="3200400"/>
            <a:ext cx="2144712" cy="2754313"/>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8199" name="Rectangle 5"/>
          <p:cNvSpPr>
            <a:spLocks noChangeArrowheads="1"/>
          </p:cNvSpPr>
          <p:nvPr/>
        </p:nvSpPr>
        <p:spPr bwMode="auto">
          <a:xfrm>
            <a:off x="457200" y="1524000"/>
            <a:ext cx="586740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FontTx/>
              <a:buNone/>
            </a:pPr>
            <a:r>
              <a:rPr lang="en-US" altLang="en-US" sz="1400" b="1">
                <a:solidFill>
                  <a:srgbClr val="000000"/>
                </a:solidFill>
                <a:latin typeface="Calibri" pitchFamily="34" charset="0"/>
              </a:rPr>
              <a:t>Examples of things to check (i.e. have gone wrong)</a:t>
            </a:r>
          </a:p>
          <a:p>
            <a:pPr eaLnBrk="1" hangingPunct="1">
              <a:spcBef>
                <a:spcPct val="0"/>
              </a:spcBef>
              <a:spcAft>
                <a:spcPts val="600"/>
              </a:spcAft>
              <a:buFontTx/>
              <a:buNone/>
            </a:pPr>
            <a:r>
              <a:rPr lang="en-US" altLang="en-US" sz="1400" b="1">
                <a:solidFill>
                  <a:srgbClr val="000000"/>
                </a:solidFill>
                <a:latin typeface="Calibri" pitchFamily="34" charset="0"/>
              </a:rPr>
              <a:t>The Meter Box label: </a:t>
            </a:r>
            <a:r>
              <a:rPr lang="en-US" altLang="en-US" sz="1400">
                <a:solidFill>
                  <a:srgbClr val="000000"/>
                </a:solidFill>
                <a:latin typeface="Calibri" pitchFamily="34" charset="0"/>
              </a:rPr>
              <a:t> </a:t>
            </a:r>
            <a:r>
              <a:rPr lang="en-US" altLang="en-US" sz="1200">
                <a:solidFill>
                  <a:srgbClr val="000000"/>
                </a:solidFill>
                <a:latin typeface="Calibri" pitchFamily="34" charset="0"/>
              </a:rPr>
              <a:t>Company header, meter attributes listed, part # listed, meter model listed</a:t>
            </a:r>
          </a:p>
          <a:p>
            <a:pPr eaLnBrk="1" hangingPunct="1">
              <a:spcBef>
                <a:spcPct val="0"/>
              </a:spcBef>
              <a:spcAft>
                <a:spcPts val="600"/>
              </a:spcAft>
              <a:buFontTx/>
              <a:buNone/>
            </a:pPr>
            <a:r>
              <a:rPr lang="en-US" altLang="en-US" sz="1400" b="1">
                <a:solidFill>
                  <a:srgbClr val="000000"/>
                </a:solidFill>
                <a:latin typeface="Calibri" pitchFamily="34" charset="0"/>
              </a:rPr>
              <a:t>The PO:</a:t>
            </a:r>
            <a:r>
              <a:rPr lang="en-US" altLang="en-US" sz="1400">
                <a:solidFill>
                  <a:srgbClr val="000000"/>
                </a:solidFill>
                <a:latin typeface="Calibri" pitchFamily="34" charset="0"/>
              </a:rPr>
              <a:t> </a:t>
            </a:r>
            <a:r>
              <a:rPr lang="en-US" altLang="en-US" sz="1200">
                <a:solidFill>
                  <a:srgbClr val="000000"/>
                </a:solidFill>
                <a:latin typeface="Calibri" pitchFamily="34" charset="0"/>
              </a:rPr>
              <a:t>Line items and descriptions and ID’s all matching between the Manufacturer's system and the utilities system. Barcodes include, start and stop on a pallet correct, all bar codes scanable, # of meters on a pallet</a:t>
            </a:r>
          </a:p>
          <a:p>
            <a:pPr eaLnBrk="1" hangingPunct="1">
              <a:spcBef>
                <a:spcPct val="0"/>
              </a:spcBef>
              <a:spcAft>
                <a:spcPts val="600"/>
              </a:spcAft>
              <a:buFontTx/>
              <a:buNone/>
            </a:pPr>
            <a:r>
              <a:rPr lang="en-US" altLang="en-US" sz="1400" b="1">
                <a:solidFill>
                  <a:srgbClr val="000000"/>
                </a:solidFill>
                <a:latin typeface="Calibri" pitchFamily="34" charset="0"/>
              </a:rPr>
              <a:t>Meter Nameplate: </a:t>
            </a:r>
            <a:r>
              <a:rPr lang="en-US" altLang="en-US" sz="1200">
                <a:solidFill>
                  <a:srgbClr val="000000"/>
                </a:solidFill>
                <a:latin typeface="Calibri" pitchFamily="34" charset="0"/>
              </a:rPr>
              <a:t>Correct format for SN, bar code, part number</a:t>
            </a:r>
          </a:p>
          <a:p>
            <a:pPr eaLnBrk="1" hangingPunct="1">
              <a:spcBef>
                <a:spcPct val="0"/>
              </a:spcBef>
              <a:spcAft>
                <a:spcPts val="600"/>
              </a:spcAft>
              <a:buFontTx/>
              <a:buNone/>
            </a:pPr>
            <a:r>
              <a:rPr lang="en-US" altLang="en-US" sz="1400" b="1">
                <a:solidFill>
                  <a:srgbClr val="000000"/>
                </a:solidFill>
                <a:latin typeface="Calibri" pitchFamily="34" charset="0"/>
              </a:rPr>
              <a:t>Meter File: </a:t>
            </a:r>
            <a:r>
              <a:rPr lang="en-US" altLang="en-US" sz="1200">
                <a:solidFill>
                  <a:srgbClr val="000000"/>
                </a:solidFill>
                <a:latin typeface="Calibri" pitchFamily="34" charset="0"/>
              </a:rPr>
              <a:t>PO match between manufacturer and utility (down to and including individual line numbers), text file format correct, file format processes in Utility CIS and meter record systems, file can flow to inventory and be released for work management system</a:t>
            </a:r>
          </a:p>
          <a:p>
            <a:pPr eaLnBrk="1" hangingPunct="1">
              <a:spcBef>
                <a:spcPct val="0"/>
              </a:spcBef>
              <a:spcAft>
                <a:spcPts val="600"/>
              </a:spcAft>
              <a:buFontTx/>
              <a:buNone/>
            </a:pPr>
            <a:r>
              <a:rPr lang="en-US" altLang="en-US" sz="1400" b="1">
                <a:solidFill>
                  <a:srgbClr val="000000"/>
                </a:solidFill>
                <a:latin typeface="Calibri" pitchFamily="34" charset="0"/>
              </a:rPr>
              <a:t>Physical Inspection: </a:t>
            </a:r>
            <a:r>
              <a:rPr lang="en-US" altLang="en-US" sz="1200">
                <a:solidFill>
                  <a:srgbClr val="000000"/>
                </a:solidFill>
                <a:latin typeface="Calibri" pitchFamily="34" charset="0"/>
              </a:rPr>
              <a:t>Pot clips, cover, T seal, hardware version – part number</a:t>
            </a:r>
          </a:p>
          <a:p>
            <a:pPr eaLnBrk="1" hangingPunct="1">
              <a:spcBef>
                <a:spcPct val="0"/>
              </a:spcBef>
              <a:spcAft>
                <a:spcPts val="600"/>
              </a:spcAft>
              <a:buFontTx/>
              <a:buNone/>
            </a:pPr>
            <a:r>
              <a:rPr lang="en-US" altLang="en-US" sz="1400" b="1">
                <a:solidFill>
                  <a:srgbClr val="000000"/>
                </a:solidFill>
                <a:latin typeface="Calibri" pitchFamily="34" charset="0"/>
              </a:rPr>
              <a:t>Power up inspection: </a:t>
            </a:r>
            <a:r>
              <a:rPr lang="en-US" altLang="en-US" sz="1200">
                <a:solidFill>
                  <a:srgbClr val="000000"/>
                </a:solidFill>
                <a:latin typeface="Calibri" pitchFamily="34" charset="0"/>
              </a:rPr>
              <a:t>Meter connects to network, display works, correct firmware on meter and on communications module; correct settings in meter; energy accumulation working; reverse power working; correct date and time displayed; correct company name displayed; all screens displayed as specified; Validate interval data; DST time change; Simulate time adjustment; validate interval data against meter register;  clear billing, interval and event data </a:t>
            </a:r>
          </a:p>
          <a:p>
            <a:pPr eaLnBrk="1" hangingPunct="1">
              <a:spcBef>
                <a:spcPct val="0"/>
              </a:spcBef>
              <a:spcAft>
                <a:spcPts val="600"/>
              </a:spcAft>
              <a:buFontTx/>
              <a:buNone/>
            </a:pPr>
            <a:r>
              <a:rPr lang="en-US" altLang="en-US" sz="1400" b="1">
                <a:solidFill>
                  <a:srgbClr val="000000"/>
                </a:solidFill>
                <a:latin typeface="Calibri" pitchFamily="34" charset="0"/>
              </a:rPr>
              <a:t>Accuracy Test</a:t>
            </a:r>
          </a:p>
          <a:p>
            <a:pPr eaLnBrk="1" hangingPunct="1">
              <a:spcBef>
                <a:spcPct val="0"/>
              </a:spcBef>
              <a:spcAft>
                <a:spcPts val="600"/>
              </a:spcAft>
              <a:buFontTx/>
              <a:buNone/>
            </a:pPr>
            <a:r>
              <a:rPr lang="en-US" altLang="en-US" sz="1400" b="1">
                <a:solidFill>
                  <a:srgbClr val="000000"/>
                </a:solidFill>
                <a:latin typeface="Calibri" pitchFamily="34" charset="0"/>
              </a:rPr>
              <a:t>Voltage Profile</a:t>
            </a:r>
          </a:p>
          <a:p>
            <a:pPr eaLnBrk="1" hangingPunct="1">
              <a:spcBef>
                <a:spcPct val="0"/>
              </a:spcBef>
              <a:spcAft>
                <a:spcPts val="600"/>
              </a:spcAft>
              <a:buFontTx/>
              <a:buNone/>
            </a:pPr>
            <a:r>
              <a:rPr lang="en-US" altLang="en-US" sz="1400" b="1">
                <a:solidFill>
                  <a:srgbClr val="000000"/>
                </a:solidFill>
                <a:latin typeface="Calibri" pitchFamily="34" charset="0"/>
              </a:rPr>
              <a:t>Service Switch: </a:t>
            </a:r>
            <a:r>
              <a:rPr lang="en-US" altLang="en-US" sz="1200">
                <a:solidFill>
                  <a:srgbClr val="000000"/>
                </a:solidFill>
                <a:latin typeface="Calibri" pitchFamily="34" charset="0"/>
              </a:rPr>
              <a:t> Disconnect with load, reconnect with load; attempt reconnect with back feed; switch status displayed on meter</a:t>
            </a:r>
          </a:p>
          <a:p>
            <a:pPr eaLnBrk="1" hangingPunct="1">
              <a:spcBef>
                <a:spcPct val="0"/>
              </a:spcBef>
              <a:buFontTx/>
              <a:buNone/>
            </a:pPr>
            <a:endParaRPr lang="en-US" altLang="en-US" sz="1200" b="1">
              <a:solidFill>
                <a:srgbClr val="000000"/>
              </a:solidFill>
              <a:latin typeface="Calibri" pitchFamily="34" charset="0"/>
            </a:endParaRPr>
          </a:p>
          <a:p>
            <a:pPr eaLnBrk="1" hangingPunct="1">
              <a:spcBef>
                <a:spcPct val="0"/>
              </a:spcBef>
              <a:buFontTx/>
              <a:buNone/>
            </a:pPr>
            <a:endParaRPr lang="en-US" altLang="en-US" sz="1400" b="1">
              <a:solidFill>
                <a:srgbClr val="000000"/>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sp>
        <p:nvSpPr>
          <p:cNvPr id="92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DD09403-D7C4-40C5-BB6B-8CAFBE270F6A}" type="slidenum">
              <a:rPr lang="en-US" altLang="en-US" sz="1200" smtClean="0">
                <a:solidFill>
                  <a:srgbClr val="898989"/>
                </a:solidFill>
              </a:rPr>
              <a:pPr>
                <a:spcBef>
                  <a:spcPct val="0"/>
                </a:spcBef>
                <a:buFontTx/>
                <a:buNone/>
              </a:pPr>
              <a:t>8</a:t>
            </a:fld>
            <a:endParaRPr lang="en-US" altLang="en-US" sz="120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Pitfalls and Protocols</a:t>
            </a:r>
          </a:p>
        </p:txBody>
      </p:sp>
      <p:sp>
        <p:nvSpPr>
          <p:cNvPr id="9221" name="Rectangle 5"/>
          <p:cNvSpPr>
            <a:spLocks noChangeArrowheads="1"/>
          </p:cNvSpPr>
          <p:nvPr/>
        </p:nvSpPr>
        <p:spPr bwMode="auto">
          <a:xfrm>
            <a:off x="457200" y="1600200"/>
            <a:ext cx="48006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b="1">
              <a:solidFill>
                <a:srgbClr val="000000"/>
              </a:solidFill>
              <a:latin typeface="Calibri" pitchFamily="34" charset="0"/>
            </a:endParaRPr>
          </a:p>
          <a:p>
            <a:pPr eaLnBrk="1" hangingPunct="1">
              <a:spcBef>
                <a:spcPct val="0"/>
              </a:spcBef>
              <a:buFontTx/>
              <a:buNone/>
            </a:pPr>
            <a:r>
              <a:rPr lang="en-US" altLang="en-US" sz="2000">
                <a:solidFill>
                  <a:srgbClr val="000000"/>
                </a:solidFill>
                <a:latin typeface="Calibri" pitchFamily="34" charset="0"/>
              </a:rPr>
              <a:t>Discussion of problems encountered.</a:t>
            </a:r>
          </a:p>
          <a:p>
            <a:pPr eaLnBrk="1" hangingPunct="1">
              <a:spcBef>
                <a:spcPct val="0"/>
              </a:spcBef>
              <a:buFontTx/>
              <a:buNone/>
            </a:pPr>
            <a:endParaRPr lang="en-US" altLang="en-US" sz="2000">
              <a:solidFill>
                <a:srgbClr val="000000"/>
              </a:solidFill>
              <a:latin typeface="Calibri" pitchFamily="34" charset="0"/>
            </a:endParaRPr>
          </a:p>
          <a:p>
            <a:pPr eaLnBrk="1" hangingPunct="1">
              <a:spcBef>
                <a:spcPct val="0"/>
              </a:spcBef>
            </a:pPr>
            <a:r>
              <a:rPr lang="en-US" altLang="en-US" sz="2000">
                <a:solidFill>
                  <a:srgbClr val="000000"/>
                </a:solidFill>
                <a:latin typeface="Calibri" pitchFamily="34" charset="0"/>
              </a:rPr>
              <a:t>Not all features advertised were present</a:t>
            </a:r>
          </a:p>
          <a:p>
            <a:pPr eaLnBrk="1" hangingPunct="1">
              <a:spcBef>
                <a:spcPct val="0"/>
              </a:spcBef>
            </a:pPr>
            <a:r>
              <a:rPr lang="en-US" altLang="en-US" sz="2000">
                <a:solidFill>
                  <a:srgbClr val="000000"/>
                </a:solidFill>
                <a:latin typeface="Calibri" pitchFamily="34" charset="0"/>
              </a:rPr>
              <a:t>Data issues and reporting issues</a:t>
            </a:r>
          </a:p>
          <a:p>
            <a:pPr eaLnBrk="1" hangingPunct="1">
              <a:spcBef>
                <a:spcPct val="0"/>
              </a:spcBef>
            </a:pPr>
            <a:r>
              <a:rPr lang="en-US" altLang="en-US" sz="2000">
                <a:solidFill>
                  <a:srgbClr val="000000"/>
                </a:solidFill>
                <a:latin typeface="Calibri" pitchFamily="34" charset="0"/>
              </a:rPr>
              <a:t>Problems identified in internal systems to receive and deploy meters.  This is potentially the most serious, the most time consuming and the most costly to address</a:t>
            </a:r>
          </a:p>
          <a:p>
            <a:pPr eaLnBrk="1" hangingPunct="1">
              <a:spcBef>
                <a:spcPct val="0"/>
              </a:spcBef>
            </a:pPr>
            <a:r>
              <a:rPr lang="en-US" altLang="en-US" sz="2000">
                <a:solidFill>
                  <a:srgbClr val="000000"/>
                </a:solidFill>
                <a:latin typeface="Calibri" pitchFamily="34" charset="0"/>
              </a:rPr>
              <a:t>Do we have the personnel and the training capabilities needed before deployment begins?  Will we need more of both after deployment ends?</a:t>
            </a:r>
          </a:p>
          <a:p>
            <a:pPr eaLnBrk="1" hangingPunct="1">
              <a:spcBef>
                <a:spcPct val="0"/>
              </a:spcBef>
              <a:buFontTx/>
              <a:buNone/>
            </a:pPr>
            <a:endParaRPr lang="en-US" altLang="en-US" sz="1400" b="1">
              <a:solidFill>
                <a:srgbClr val="000000"/>
              </a:solidFill>
              <a:latin typeface="Calibri" pitchFamily="34" charset="0"/>
            </a:endParaRPr>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81200"/>
            <a:ext cx="3006725" cy="300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41FB720-1B90-4A59-8489-EC689E272B5E}" type="slidenum">
              <a:rPr lang="en-US" altLang="en-US" sz="1200" smtClean="0">
                <a:solidFill>
                  <a:srgbClr val="898989"/>
                </a:solidFill>
              </a:rPr>
              <a:pPr>
                <a:spcBef>
                  <a:spcPct val="0"/>
                </a:spcBef>
                <a:buFontTx/>
                <a:buNone/>
              </a:pPr>
              <a:t>9</a:t>
            </a:fld>
            <a:endParaRPr lang="en-US" altLang="en-US" sz="1200" smtClean="0">
              <a:solidFill>
                <a:srgbClr val="898989"/>
              </a:solidFill>
            </a:endParaRPr>
          </a:p>
        </p:txBody>
      </p:sp>
      <p:sp>
        <p:nvSpPr>
          <p:cNvPr id="5"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Things Often Forgotten About</a:t>
            </a:r>
          </a:p>
        </p:txBody>
      </p:sp>
      <p:pic>
        <p:nvPicPr>
          <p:cNvPr id="102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4813"/>
            <a:ext cx="1828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388" y="1676400"/>
            <a:ext cx="17716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11" descr="P:\Tesco\Marketing DO NOT MOVE THIS FOLDER\Product images\1039 Safety Disconnect Device\Safety Disconnect Device_02.11.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10138"/>
            <a:ext cx="19939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P:\Tesco\Marketing DO NOT MOVE THIS FOLDER\Product images\KYZ Indicator\KYZ Indicator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5500688"/>
            <a:ext cx="8667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descr="gap i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2313" y="4114800"/>
            <a:ext cx="18192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7" descr="cli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5575" y="5584825"/>
            <a:ext cx="11112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51613" y="4519613"/>
            <a:ext cx="21621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Rectangle 5"/>
          <p:cNvSpPr>
            <a:spLocks noChangeArrowheads="1"/>
          </p:cNvSpPr>
          <p:nvPr/>
        </p:nvSpPr>
        <p:spPr bwMode="auto">
          <a:xfrm>
            <a:off x="504825" y="1524000"/>
            <a:ext cx="38862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b="1">
                <a:solidFill>
                  <a:srgbClr val="000000"/>
                </a:solidFill>
                <a:latin typeface="Calibri" pitchFamily="34" charset="0"/>
              </a:rPr>
              <a:t>Consumables</a:t>
            </a:r>
          </a:p>
          <a:p>
            <a:pPr eaLnBrk="1" hangingPunct="1">
              <a:spcBef>
                <a:spcPct val="0"/>
              </a:spcBef>
            </a:pPr>
            <a:r>
              <a:rPr lang="en-US" altLang="en-US" sz="2000" b="1">
                <a:solidFill>
                  <a:srgbClr val="000000"/>
                </a:solidFill>
                <a:latin typeface="Calibri" pitchFamily="34" charset="0"/>
              </a:rPr>
              <a:t>Socket Repairs</a:t>
            </a:r>
          </a:p>
          <a:p>
            <a:pPr eaLnBrk="1" hangingPunct="1">
              <a:spcBef>
                <a:spcPct val="0"/>
              </a:spcBef>
            </a:pPr>
            <a:r>
              <a:rPr lang="en-US" altLang="en-US" sz="2000" b="1">
                <a:solidFill>
                  <a:srgbClr val="000000"/>
                </a:solidFill>
                <a:latin typeface="Calibri" pitchFamily="34" charset="0"/>
              </a:rPr>
              <a:t>Training Facilities</a:t>
            </a:r>
          </a:p>
          <a:p>
            <a:pPr eaLnBrk="1" hangingPunct="1">
              <a:spcBef>
                <a:spcPct val="0"/>
              </a:spcBef>
            </a:pPr>
            <a:r>
              <a:rPr lang="en-US" altLang="en-US" sz="2000" b="1">
                <a:solidFill>
                  <a:srgbClr val="000000"/>
                </a:solidFill>
                <a:latin typeface="Calibri" pitchFamily="34" charset="0"/>
              </a:rPr>
              <a:t>KYZ cables and testing</a:t>
            </a:r>
          </a:p>
          <a:p>
            <a:pPr eaLnBrk="1" hangingPunct="1">
              <a:spcBef>
                <a:spcPct val="0"/>
              </a:spcBef>
            </a:pPr>
            <a:r>
              <a:rPr lang="en-US" altLang="en-US" sz="2000" b="1">
                <a:solidFill>
                  <a:srgbClr val="000000"/>
                </a:solidFill>
                <a:latin typeface="Calibri" pitchFamily="34" charset="0"/>
              </a:rPr>
              <a:t>Useful tools and protocols not envisioned or necessary prior to AMI deployments (e.g. Safety disconnect to repair kits to meter farms)</a:t>
            </a: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8865</TotalTime>
  <Words>1363</Words>
  <Application>Microsoft Office PowerPoint</Application>
  <PresentationFormat>On-screen Show (4:3)</PresentationFormat>
  <Paragraphs>142</Paragraphs>
  <Slides>15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shape of metering to come 2020 and beyond </vt:lpstr>
      <vt:lpstr>Summary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164</cp:revision>
  <dcterms:created xsi:type="dcterms:W3CDTF">2012-09-24T21:06:00Z</dcterms:created>
  <dcterms:modified xsi:type="dcterms:W3CDTF">2019-06-21T16:43:09Z</dcterms:modified>
</cp:coreProperties>
</file>